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</p:sldMasterIdLst>
  <p:notesMasterIdLst>
    <p:notesMasterId r:id="rId26"/>
  </p:notesMasterIdLst>
  <p:handoutMasterIdLst>
    <p:handoutMasterId r:id="rId27"/>
  </p:handoutMasterIdLst>
  <p:sldIdLst>
    <p:sldId id="315" r:id="rId2"/>
    <p:sldId id="449" r:id="rId3"/>
    <p:sldId id="450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59" r:id="rId13"/>
    <p:sldId id="460" r:id="rId14"/>
    <p:sldId id="461" r:id="rId15"/>
    <p:sldId id="462" r:id="rId16"/>
    <p:sldId id="463" r:id="rId17"/>
    <p:sldId id="464" r:id="rId18"/>
    <p:sldId id="465" r:id="rId19"/>
    <p:sldId id="466" r:id="rId20"/>
    <p:sldId id="467" r:id="rId21"/>
    <p:sldId id="468" r:id="rId22"/>
    <p:sldId id="469" r:id="rId23"/>
    <p:sldId id="472" r:id="rId24"/>
    <p:sldId id="471" r:id="rId25"/>
  </p:sldIdLst>
  <p:sldSz cx="9144000" cy="6858000" type="screen4x3"/>
  <p:notesSz cx="6797675" cy="992663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12B"/>
    <a:srgbClr val="CD0920"/>
    <a:srgbClr val="009999"/>
    <a:srgbClr val="C1FFE0"/>
    <a:srgbClr val="00CC66"/>
    <a:srgbClr val="FF0000"/>
    <a:srgbClr val="00CCFF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-480"/>
      </p:cViewPr>
      <p:guideLst>
        <p:guide orient="horz" pos="528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368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21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34513"/>
            <a:ext cx="29368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CDB39F69-90F2-4946-A8A4-2E300412CD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311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8F9C8E75-16DE-4E1D-BDD8-F5B7ED798E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9038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99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11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942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06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353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368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316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044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17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27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18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046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19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908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20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431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418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21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9994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544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E36DFC0-F6B3-41B3-B1CD-F722E1BBDE54}" type="slidenum">
              <a:rPr lang="fr-FR" altLang="fr-FR" smtClean="0"/>
              <a:pPr/>
              <a:t>23</a:t>
            </a:fld>
            <a:endParaRPr lang="fr-FR" altLang="fr-FR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843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254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05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911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250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7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777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8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296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9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683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10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3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548688" cy="17287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20364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AC1837-0764-4219-ADB0-1EEC0A51AD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28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BBCD50-C7F3-46CF-81DE-DF63FB7C7BB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58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9E42E-1EC0-4C85-8D24-6ABF6807C4C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083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2C089-C1C8-4E30-AC40-22C6D2A8E37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490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8346F-EFA9-4975-A62E-269C33C6D56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881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F8B3A-24EF-4473-8ECE-0E1DA61F469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56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6A307-3008-48B2-B12D-EF5112CF55F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662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24B3C-8478-4041-83FE-92EF2737DFA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99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6BFE3-714C-422B-A254-C14A126208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51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5CFBE6-8F40-4360-B3F3-AA5628F4AAE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227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473CB-9352-4F74-A707-FA2319FD752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442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268413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1677988" y="781050"/>
            <a:ext cx="220662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z="1500" smtClean="0"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2700338" y="6453188"/>
            <a:ext cx="3889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1000" b="1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Formation</a:t>
            </a:r>
            <a:r>
              <a:rPr lang="fr-FR" altLang="fr-FR" sz="1000" b="1" baseline="0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 Opérationnelle Spécialisée RCCI</a:t>
            </a:r>
            <a:endParaRPr lang="fr-FR" altLang="fr-FR" sz="1000" b="1" dirty="0">
              <a:solidFill>
                <a:schemeClr val="accent1"/>
              </a:solidFill>
              <a:latin typeface="Helvetica" panose="020B0604020202020204" pitchFamily="34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3188"/>
            <a:ext cx="444500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fld id="{C7F94870-0A8C-4561-B40E-1910D44F5237}" type="slidenum">
              <a:rPr lang="fr-FR" altLang="fr-FR"/>
              <a:pPr/>
              <a:t>‹N°›</a:t>
            </a:fld>
            <a:endParaRPr lang="fr-FR" altLang="fr-FR"/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084763"/>
            <a:ext cx="3770312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+mj-ea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+mn-ea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+mn-ea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+mn-ea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9394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re 1"/>
          <p:cNvSpPr>
            <a:spLocks noGrp="1"/>
          </p:cNvSpPr>
          <p:nvPr>
            <p:ph type="ctrTitle"/>
          </p:nvPr>
        </p:nvSpPr>
        <p:spPr>
          <a:xfrm>
            <a:off x="0" y="26988"/>
            <a:ext cx="9144000" cy="153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</a:rPr>
              <a:t>FMAPA CDG</a:t>
            </a:r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6373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365" name="Titre 1"/>
          <p:cNvSpPr txBox="1">
            <a:spLocks/>
          </p:cNvSpPr>
          <p:nvPr/>
        </p:nvSpPr>
        <p:spPr bwMode="auto">
          <a:xfrm>
            <a:off x="1691680" y="5408269"/>
            <a:ext cx="2303934" cy="4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fr-FR" altLang="fr-FR" sz="2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LTN FLACHER </a:t>
            </a:r>
            <a:endParaRPr lang="fr-FR" altLang="fr-FR" sz="2400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pic>
        <p:nvPicPr>
          <p:cNvPr id="15366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43593"/>
            <a:ext cx="2165901" cy="96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3" t="8393"/>
          <a:stretch/>
        </p:blipFill>
        <p:spPr>
          <a:xfrm>
            <a:off x="6444208" y="2132856"/>
            <a:ext cx="2434983" cy="1857453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3779912" y="2420888"/>
            <a:ext cx="244827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5400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R.C.C.I</a:t>
            </a:r>
            <a:endParaRPr lang="fr-FR" altLang="fr-FR" sz="5400" dirty="0">
              <a:solidFill>
                <a:srgbClr val="FFFF00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3709132" y="3406346"/>
            <a:ext cx="2715311" cy="59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echerche des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auses</a:t>
            </a: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Helvetica" panose="020B0604020202020204" pitchFamily="34" charset="0"/>
              </a:rPr>
              <a:t>e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t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irconstances d’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I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ncendie</a:t>
            </a:r>
            <a:endParaRPr lang="fr-FR" altLang="fr-FR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3779912" y="2132856"/>
            <a:ext cx="2736304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fr-FR" altLang="fr-FR" sz="1100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Formation Opérationnelle Spécialisée</a:t>
            </a:r>
            <a:endParaRPr lang="fr-FR" altLang="fr-FR" sz="1100" dirty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2689188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10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9" name="Espace réservé du contenu 3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27685" y="1961481"/>
            <a:ext cx="5184775" cy="3808412"/>
          </a:xfrm>
          <a:ln w="57150">
            <a:solidFill>
              <a:srgbClr val="990000"/>
            </a:solidFill>
          </a:ln>
        </p:spPr>
      </p:pic>
      <p:cxnSp>
        <p:nvCxnSpPr>
          <p:cNvPr id="10" name="Connecteur droit 13"/>
          <p:cNvCxnSpPr>
            <a:cxnSpLocks noChangeShapeType="1"/>
          </p:cNvCxnSpPr>
          <p:nvPr/>
        </p:nvCxnSpPr>
        <p:spPr bwMode="auto">
          <a:xfrm rot="16200000" flipH="1">
            <a:off x="3707979" y="3789487"/>
            <a:ext cx="1008062" cy="43180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1" name="Connecteur droit 16"/>
          <p:cNvCxnSpPr>
            <a:cxnSpLocks noChangeShapeType="1"/>
          </p:cNvCxnSpPr>
          <p:nvPr/>
        </p:nvCxnSpPr>
        <p:spPr bwMode="auto">
          <a:xfrm rot="5400000">
            <a:off x="4250904" y="3894262"/>
            <a:ext cx="1000125" cy="21431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" name="ZoneTexte 23"/>
          <p:cNvSpPr txBox="1">
            <a:spLocks noChangeArrowheads="1"/>
          </p:cNvSpPr>
          <p:nvPr/>
        </p:nvSpPr>
        <p:spPr bwMode="auto">
          <a:xfrm>
            <a:off x="611560" y="1340768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400" b="1"/>
              <a:t>« V » de carbonisation visible de l’extérieur</a:t>
            </a:r>
          </a:p>
        </p:txBody>
      </p:sp>
      <p:cxnSp>
        <p:nvCxnSpPr>
          <p:cNvPr id="13" name="Connecteur droit 26"/>
          <p:cNvCxnSpPr>
            <a:cxnSpLocks noChangeShapeType="1"/>
          </p:cNvCxnSpPr>
          <p:nvPr/>
        </p:nvCxnSpPr>
        <p:spPr bwMode="auto">
          <a:xfrm rot="10800000" flipV="1">
            <a:off x="4859710" y="3356893"/>
            <a:ext cx="1857375" cy="7143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4" name="Flèche vers le haut 30"/>
          <p:cNvSpPr>
            <a:spLocks noChangeArrowheads="1"/>
          </p:cNvSpPr>
          <p:nvPr/>
        </p:nvSpPr>
        <p:spPr bwMode="auto">
          <a:xfrm>
            <a:off x="5364535" y="3501356"/>
            <a:ext cx="484188" cy="1079500"/>
          </a:xfrm>
          <a:prstGeom prst="upArrow">
            <a:avLst>
              <a:gd name="adj1" fmla="val 50000"/>
              <a:gd name="adj2" fmla="val 5522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15" name="ZoneTexte 31"/>
          <p:cNvSpPr txBox="1">
            <a:spLocks noChangeArrowheads="1"/>
          </p:cNvSpPr>
          <p:nvPr/>
        </p:nvSpPr>
        <p:spPr bwMode="auto">
          <a:xfrm>
            <a:off x="4356473" y="4712618"/>
            <a:ext cx="2500312" cy="338138"/>
          </a:xfrm>
          <a:prstGeom prst="rect">
            <a:avLst/>
          </a:prstGeom>
          <a:solidFill>
            <a:srgbClr val="FFC0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Ligne de décoloration</a:t>
            </a:r>
          </a:p>
        </p:txBody>
      </p:sp>
      <p:pic>
        <p:nvPicPr>
          <p:cNvPr id="17" name="Image 18" descr="9fec9c7c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160" y="2709193"/>
            <a:ext cx="439738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Flèche droite 19"/>
          <p:cNvSpPr>
            <a:spLocks noChangeArrowheads="1"/>
          </p:cNvSpPr>
          <p:nvPr/>
        </p:nvSpPr>
        <p:spPr bwMode="auto">
          <a:xfrm>
            <a:off x="2051423" y="3285456"/>
            <a:ext cx="1193800" cy="484187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780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11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16" name="Image 17" descr="101_160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528" y="2420938"/>
            <a:ext cx="4168775" cy="3125787"/>
          </a:xfrm>
          <a:noFill/>
          <a:ln w="38100">
            <a:solidFill>
              <a:srgbClr val="990000"/>
            </a:solidFill>
          </a:ln>
        </p:spPr>
      </p:pic>
      <p:sp>
        <p:nvSpPr>
          <p:cNvPr id="19" name="ZoneTexte 20"/>
          <p:cNvSpPr txBox="1">
            <a:spLocks noChangeArrowheads="1"/>
          </p:cNvSpPr>
          <p:nvPr/>
        </p:nvSpPr>
        <p:spPr bwMode="auto">
          <a:xfrm>
            <a:off x="1468116" y="1500188"/>
            <a:ext cx="61674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altLang="fr-FR" sz="2400" b="1" dirty="0"/>
              <a:t>« V » de carbonisation sur des véhicules</a:t>
            </a:r>
          </a:p>
          <a:p>
            <a:pPr algn="r" eaLnBrk="1" hangingPunct="1"/>
            <a:endParaRPr lang="fr-FR" altLang="fr-FR" b="1" dirty="0">
              <a:solidFill>
                <a:srgbClr val="FF0000"/>
              </a:solidFill>
            </a:endParaRPr>
          </a:p>
        </p:txBody>
      </p:sp>
      <p:pic>
        <p:nvPicPr>
          <p:cNvPr id="20" name="Image 17" descr="100_236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6766" y="2420938"/>
            <a:ext cx="4170362" cy="312737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96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sp>
        <p:nvSpPr>
          <p:cNvPr id="7" name="ZoneTexte 21"/>
          <p:cNvSpPr txBox="1">
            <a:spLocks noChangeArrowheads="1"/>
          </p:cNvSpPr>
          <p:nvPr/>
        </p:nvSpPr>
        <p:spPr bwMode="auto">
          <a:xfrm>
            <a:off x="1619250" y="1140743"/>
            <a:ext cx="6305550" cy="495300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400" b="1" i="1">
                <a:solidFill>
                  <a:srgbClr val="FF0000"/>
                </a:solidFill>
              </a:rPr>
              <a:t>D’autres exemples de signes objectifs:</a:t>
            </a:r>
          </a:p>
        </p:txBody>
      </p:sp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798093"/>
            <a:ext cx="3917950" cy="3151187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9" name="ZoneTexte 53"/>
          <p:cNvSpPr txBox="1">
            <a:spLocks noChangeArrowheads="1"/>
          </p:cNvSpPr>
          <p:nvPr/>
        </p:nvSpPr>
        <p:spPr bwMode="auto">
          <a:xfrm flipH="1">
            <a:off x="323850" y="1916832"/>
            <a:ext cx="8604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altLang="fr-FR" b="1" i="1" dirty="0"/>
              <a:t>Sous l'action de la chaleur de l'incendie, une ampoule ordinaire  peut gonfler.</a:t>
            </a:r>
          </a:p>
          <a:p>
            <a:pPr eaLnBrk="1" hangingPunct="1"/>
            <a:r>
              <a:rPr lang="fr-FR" altLang="fr-FR" b="1" i="1" dirty="0"/>
              <a:t>La boursouflure étant orientée vers ………………???????????? .</a:t>
            </a:r>
          </a:p>
        </p:txBody>
      </p:sp>
      <p:cxnSp>
        <p:nvCxnSpPr>
          <p:cNvPr id="10" name="Connecteur droit 13"/>
          <p:cNvCxnSpPr>
            <a:cxnSpLocks noChangeShapeType="1"/>
          </p:cNvCxnSpPr>
          <p:nvPr/>
        </p:nvCxnSpPr>
        <p:spPr bwMode="auto">
          <a:xfrm rot="5400000">
            <a:off x="3743325" y="4777706"/>
            <a:ext cx="720725" cy="2159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1" name="Connecteur droit 13"/>
          <p:cNvCxnSpPr>
            <a:cxnSpLocks noChangeShapeType="1"/>
          </p:cNvCxnSpPr>
          <p:nvPr/>
        </p:nvCxnSpPr>
        <p:spPr bwMode="auto">
          <a:xfrm>
            <a:off x="323850" y="3663280"/>
            <a:ext cx="2952750" cy="1582738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2" name="Image 33" descr="lumiere-feu-3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4596730"/>
            <a:ext cx="560388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TPS3"/>
          <p:cNvPicPr>
            <a:picLocks noChangeAspect="1" noChangeArrowheads="1"/>
          </p:cNvPicPr>
          <p:nvPr/>
        </p:nvPicPr>
        <p:blipFill>
          <a:blip r:embed="rId5" cstate="print"/>
          <a:srcRect l="1332" t="2058" r="1332" b="2058"/>
          <a:stretch>
            <a:fillRect/>
          </a:stretch>
        </p:blipFill>
        <p:spPr bwMode="auto">
          <a:xfrm>
            <a:off x="4500563" y="2798093"/>
            <a:ext cx="4171950" cy="31035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498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14" name="Espace réservé du contenu 12" descr="na15_2456162_1_px_501__w_ouestfrance_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63335" y="1823938"/>
            <a:ext cx="5338763" cy="3851275"/>
          </a:xfrm>
          <a:ln w="57150">
            <a:solidFill>
              <a:srgbClr val="990000"/>
            </a:solidFill>
          </a:ln>
        </p:spPr>
      </p:pic>
      <p:cxnSp>
        <p:nvCxnSpPr>
          <p:cNvPr id="15" name="Connecteur droit 11"/>
          <p:cNvCxnSpPr>
            <a:cxnSpLocks noChangeShapeType="1"/>
          </p:cNvCxnSpPr>
          <p:nvPr/>
        </p:nvCxnSpPr>
        <p:spPr bwMode="auto">
          <a:xfrm flipV="1">
            <a:off x="1872898" y="4111525"/>
            <a:ext cx="5072062" cy="5715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6" name="ZoneTexte 21"/>
          <p:cNvSpPr txBox="1">
            <a:spLocks noChangeArrowheads="1"/>
          </p:cNvSpPr>
          <p:nvPr/>
        </p:nvSpPr>
        <p:spPr bwMode="auto">
          <a:xfrm>
            <a:off x="5730523" y="5683150"/>
            <a:ext cx="2143125" cy="338138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Ligne de chaleur</a:t>
            </a:r>
          </a:p>
        </p:txBody>
      </p:sp>
      <p:sp>
        <p:nvSpPr>
          <p:cNvPr id="17" name="Flèche vers le haut 15"/>
          <p:cNvSpPr>
            <a:spLocks noChangeArrowheads="1"/>
          </p:cNvSpPr>
          <p:nvPr/>
        </p:nvSpPr>
        <p:spPr bwMode="auto">
          <a:xfrm>
            <a:off x="6460773" y="4263925"/>
            <a:ext cx="457200" cy="1357313"/>
          </a:xfrm>
          <a:prstGeom prst="upArrow">
            <a:avLst>
              <a:gd name="adj1" fmla="val 50000"/>
              <a:gd name="adj2" fmla="val 5008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cxnSp>
        <p:nvCxnSpPr>
          <p:cNvPr id="18" name="Connecteur droit 11"/>
          <p:cNvCxnSpPr>
            <a:cxnSpLocks noChangeShapeType="1"/>
          </p:cNvCxnSpPr>
          <p:nvPr/>
        </p:nvCxnSpPr>
        <p:spPr bwMode="auto">
          <a:xfrm flipV="1">
            <a:off x="1587148" y="4683025"/>
            <a:ext cx="285750" cy="21431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9" name="Connecteur droit 11"/>
          <p:cNvCxnSpPr>
            <a:cxnSpLocks noChangeShapeType="1"/>
          </p:cNvCxnSpPr>
          <p:nvPr/>
        </p:nvCxnSpPr>
        <p:spPr bwMode="auto">
          <a:xfrm rot="5400000" flipH="1" flipV="1">
            <a:off x="2862704" y="3180456"/>
            <a:ext cx="427038" cy="2889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0" name="ZoneTexte 30"/>
          <p:cNvSpPr txBox="1">
            <a:spLocks noChangeArrowheads="1"/>
          </p:cNvSpPr>
          <p:nvPr/>
        </p:nvSpPr>
        <p:spPr bwMode="auto">
          <a:xfrm>
            <a:off x="1587148" y="1325463"/>
            <a:ext cx="2500312" cy="646112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Marche des flammes </a:t>
            </a:r>
          </a:p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sur la mezzanine</a:t>
            </a:r>
          </a:p>
        </p:txBody>
      </p:sp>
      <p:pic>
        <p:nvPicPr>
          <p:cNvPr id="21" name="Image 25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29172">
            <a:off x="1626835" y="3036788"/>
            <a:ext cx="7747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lèche vers le haut 15"/>
          <p:cNvSpPr>
            <a:spLocks noChangeArrowheads="1"/>
          </p:cNvSpPr>
          <p:nvPr/>
        </p:nvSpPr>
        <p:spPr bwMode="auto">
          <a:xfrm rot="5400000">
            <a:off x="1955448" y="2143025"/>
            <a:ext cx="266700" cy="762000"/>
          </a:xfrm>
          <a:prstGeom prst="upArrow">
            <a:avLst>
              <a:gd name="adj1" fmla="val 50000"/>
              <a:gd name="adj2" fmla="val 7588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23" name="Flèche vers le haut 15"/>
          <p:cNvSpPr>
            <a:spLocks noChangeArrowheads="1"/>
          </p:cNvSpPr>
          <p:nvPr/>
        </p:nvSpPr>
        <p:spPr bwMode="auto">
          <a:xfrm rot="-5966911">
            <a:off x="3366735" y="4421088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4" name="ZoneTexte 24"/>
          <p:cNvSpPr txBox="1">
            <a:spLocks noChangeArrowheads="1"/>
          </p:cNvSpPr>
          <p:nvPr/>
        </p:nvSpPr>
        <p:spPr bwMode="auto">
          <a:xfrm>
            <a:off x="4087460" y="4540150"/>
            <a:ext cx="2101850" cy="338138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Vers point d’origine</a:t>
            </a:r>
          </a:p>
        </p:txBody>
      </p:sp>
      <p:sp>
        <p:nvSpPr>
          <p:cNvPr id="25" name="Flèche vers le haut 15"/>
          <p:cNvSpPr>
            <a:spLocks noChangeArrowheads="1"/>
          </p:cNvSpPr>
          <p:nvPr/>
        </p:nvSpPr>
        <p:spPr bwMode="auto">
          <a:xfrm rot="-5966911">
            <a:off x="2366610" y="4563963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62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/>
              <a:t>3) Les incendies </a:t>
            </a:r>
            <a:r>
              <a:rPr lang="fr-FR" altLang="fr-FR" sz="3200" dirty="0" smtClean="0"/>
              <a:t>volontaires</a:t>
            </a:r>
            <a:endParaRPr lang="fr-FR" sz="3200" dirty="0"/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1625415" y="5407569"/>
            <a:ext cx="6551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 i="1"/>
              <a:t>Trainées d’accélérant  après nettoyage des sols</a:t>
            </a:r>
            <a:endParaRPr lang="fr-FR" altLang="fr-FR" sz="2000" b="1"/>
          </a:p>
        </p:txBody>
      </p:sp>
      <p:pic>
        <p:nvPicPr>
          <p:cNvPr id="27" name="Picture 2" descr="K:\stage RCI\photos signe objectifs\trainées accélérants\DSC_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4640" y="1662657"/>
            <a:ext cx="3048000" cy="3598862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28" name="Picture 2" descr="Drop from ceilin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353" y="1662657"/>
            <a:ext cx="4787900" cy="35909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7" name="Espace réservé du contenu 11" descr="P1070945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1638" y="2276872"/>
            <a:ext cx="3017837" cy="2482850"/>
          </a:xfrm>
          <a:ln w="57150">
            <a:solidFill>
              <a:srgbClr val="990000"/>
            </a:solidFill>
          </a:ln>
        </p:spPr>
      </p:pic>
      <p:pic>
        <p:nvPicPr>
          <p:cNvPr id="8" name="Image 12" descr="P10709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13" y="2277367"/>
            <a:ext cx="3214687" cy="2476500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9" name="Image 13" descr="P10709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38" y="2634554"/>
            <a:ext cx="2428875" cy="1862138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cxnSp>
        <p:nvCxnSpPr>
          <p:cNvPr id="10" name="Connecteur droit 15"/>
          <p:cNvCxnSpPr>
            <a:cxnSpLocks noChangeShapeType="1"/>
          </p:cNvCxnSpPr>
          <p:nvPr/>
        </p:nvCxnSpPr>
        <p:spPr bwMode="auto">
          <a:xfrm rot="16200000" flipH="1">
            <a:off x="428626" y="2848866"/>
            <a:ext cx="1643062" cy="78581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1" name="Connecteur droit 17"/>
          <p:cNvCxnSpPr>
            <a:cxnSpLocks noChangeShapeType="1"/>
          </p:cNvCxnSpPr>
          <p:nvPr/>
        </p:nvCxnSpPr>
        <p:spPr bwMode="auto">
          <a:xfrm rot="5400000">
            <a:off x="1464469" y="2956023"/>
            <a:ext cx="1571625" cy="50006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" name="ZoneTexte 20"/>
          <p:cNvSpPr txBox="1">
            <a:spLocks noChangeArrowheads="1"/>
          </p:cNvSpPr>
          <p:nvPr/>
        </p:nvSpPr>
        <p:spPr bwMode="auto">
          <a:xfrm>
            <a:off x="1173163" y="1091405"/>
            <a:ext cx="66849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800" b="1" i="1" dirty="0">
                <a:solidFill>
                  <a:srgbClr val="FF0000"/>
                </a:solidFill>
              </a:rPr>
              <a:t>Détection d’accélérant</a:t>
            </a:r>
          </a:p>
        </p:txBody>
      </p:sp>
      <p:sp>
        <p:nvSpPr>
          <p:cNvPr id="13" name="ZoneTexte 21"/>
          <p:cNvSpPr txBox="1">
            <a:spLocks noChangeArrowheads="1"/>
          </p:cNvSpPr>
          <p:nvPr/>
        </p:nvSpPr>
        <p:spPr bwMode="auto">
          <a:xfrm>
            <a:off x="-684584" y="1583978"/>
            <a:ext cx="10001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altLang="fr-FR" sz="1600" b="1" i="1" dirty="0"/>
              <a:t>Le technicien RCCI peut effectuer une détection d’accélérant au point d’origine. </a:t>
            </a:r>
          </a:p>
        </p:txBody>
      </p:sp>
      <p:sp>
        <p:nvSpPr>
          <p:cNvPr id="14" name="Flèche droite 25"/>
          <p:cNvSpPr>
            <a:spLocks noChangeArrowheads="1"/>
          </p:cNvSpPr>
          <p:nvPr/>
        </p:nvSpPr>
        <p:spPr bwMode="auto">
          <a:xfrm rot="-5400000">
            <a:off x="1351756" y="4573686"/>
            <a:ext cx="973137" cy="292100"/>
          </a:xfrm>
          <a:prstGeom prst="rightArrow">
            <a:avLst>
              <a:gd name="adj1" fmla="val 50000"/>
              <a:gd name="adj2" fmla="val 66476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 eaLnBrk="1" hangingPunct="1"/>
            <a:endParaRPr lang="fr-FR" altLang="fr-FR">
              <a:solidFill>
                <a:srgbClr val="0070C0"/>
              </a:solidFill>
            </a:endParaRPr>
          </a:p>
        </p:txBody>
      </p:sp>
      <p:sp>
        <p:nvSpPr>
          <p:cNvPr id="15" name="ZoneTexte 26"/>
          <p:cNvSpPr txBox="1">
            <a:spLocks noChangeArrowheads="1"/>
          </p:cNvSpPr>
          <p:nvPr/>
        </p:nvSpPr>
        <p:spPr bwMode="auto">
          <a:xfrm>
            <a:off x="-1714500" y="5109219"/>
            <a:ext cx="7215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/>
              <a:t>Peu de probabilité </a:t>
            </a:r>
          </a:p>
          <a:p>
            <a:pPr algn="ctr" eaLnBrk="1" hangingPunct="1"/>
            <a:r>
              <a:rPr lang="fr-FR" altLang="fr-FR" sz="2000" b="1"/>
              <a:t>de source de chaleur ?</a:t>
            </a:r>
          </a:p>
        </p:txBody>
      </p:sp>
      <p:sp>
        <p:nvSpPr>
          <p:cNvPr id="16" name="Flèche droite 27"/>
          <p:cNvSpPr>
            <a:spLocks noChangeArrowheads="1"/>
          </p:cNvSpPr>
          <p:nvPr/>
        </p:nvSpPr>
        <p:spPr bwMode="auto">
          <a:xfrm rot="-4175362">
            <a:off x="4073525" y="3974405"/>
            <a:ext cx="2003425" cy="292100"/>
          </a:xfrm>
          <a:prstGeom prst="rightArrow">
            <a:avLst>
              <a:gd name="adj1" fmla="val 50000"/>
              <a:gd name="adj2" fmla="val 82939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17" name="ZoneTexte 28"/>
          <p:cNvSpPr txBox="1">
            <a:spLocks noChangeArrowheads="1"/>
          </p:cNvSpPr>
          <p:nvPr/>
        </p:nvSpPr>
        <p:spPr bwMode="auto">
          <a:xfrm>
            <a:off x="3276600" y="5096767"/>
            <a:ext cx="2714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/>
              <a:t>Détection </a:t>
            </a:r>
          </a:p>
          <a:p>
            <a:pPr algn="ctr" eaLnBrk="1" hangingPunct="1"/>
            <a:r>
              <a:rPr lang="fr-FR" altLang="fr-FR" sz="2000" b="1"/>
              <a:t>au point d’origine</a:t>
            </a:r>
          </a:p>
        </p:txBody>
      </p:sp>
      <p:sp>
        <p:nvSpPr>
          <p:cNvPr id="18" name="Flèche droite 29"/>
          <p:cNvSpPr>
            <a:spLocks noChangeArrowheads="1"/>
          </p:cNvSpPr>
          <p:nvPr/>
        </p:nvSpPr>
        <p:spPr bwMode="auto">
          <a:xfrm rot="-5400000">
            <a:off x="6881019" y="3991073"/>
            <a:ext cx="1285875" cy="287337"/>
          </a:xfrm>
          <a:prstGeom prst="rightArrow">
            <a:avLst>
              <a:gd name="adj1" fmla="val 50000"/>
              <a:gd name="adj2" fmla="val 8432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19" name="ZoneTexte 31"/>
          <p:cNvSpPr txBox="1">
            <a:spLocks noChangeArrowheads="1"/>
          </p:cNvSpPr>
          <p:nvPr/>
        </p:nvSpPr>
        <p:spPr bwMode="auto">
          <a:xfrm>
            <a:off x="5643563" y="4809429"/>
            <a:ext cx="3500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>
                <a:solidFill>
                  <a:srgbClr val="FF0000"/>
                </a:solidFill>
              </a:rPr>
              <a:t>Positive = élément immédiat important pour l’enquête judiciaire</a:t>
            </a:r>
          </a:p>
        </p:txBody>
      </p:sp>
      <p:pic>
        <p:nvPicPr>
          <p:cNvPr id="20" name="Image 23" descr="AJMCH7TCA3BF2TFCAY2AG8YCAK5OA8HCAWGSUJICA12RHSTCAQA8UGCCAB3UJWSCA7OWJK2CAKA53HNCA6X1SCFCA11KSNICA3YZUGOCAR9PXG5CAAGFHZLCAL4NZ9XCAQLVQOCCA393QDDCABA7H3G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" y="3848497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7286625" y="2920304"/>
            <a:ext cx="571500" cy="557213"/>
          </a:xfrm>
          <a:prstGeom prst="rect">
            <a:avLst/>
          </a:prstGeom>
          <a:noFill/>
          <a:ln w="50800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2" name="ZoneTexte 26"/>
          <p:cNvSpPr txBox="1">
            <a:spLocks noChangeArrowheads="1"/>
          </p:cNvSpPr>
          <p:nvPr/>
        </p:nvSpPr>
        <p:spPr bwMode="auto">
          <a:xfrm>
            <a:off x="1500188" y="3277492"/>
            <a:ext cx="611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36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3" name="Virage 22"/>
          <p:cNvSpPr/>
          <p:nvPr/>
        </p:nvSpPr>
        <p:spPr bwMode="auto">
          <a:xfrm>
            <a:off x="5364163" y="4809429"/>
            <a:ext cx="742950" cy="582613"/>
          </a:xfrm>
          <a:prstGeom prst="ben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363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16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452239" y="1606483"/>
            <a:ext cx="792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altLang="fr-FR" i="1" dirty="0">
                <a:solidFill>
                  <a:srgbClr val="FF0000"/>
                </a:solidFill>
              </a:rPr>
              <a:t>Il est important que </a:t>
            </a:r>
            <a:r>
              <a:rPr lang="fr-FR" altLang="fr-FR" b="1" i="1" dirty="0">
                <a:solidFill>
                  <a:srgbClr val="FF0000"/>
                </a:solidFill>
              </a:rPr>
              <a:t>le technicien RCCI intervienne le plus tôt possible</a:t>
            </a:r>
            <a:r>
              <a:rPr lang="fr-FR" altLang="fr-FR" i="1" dirty="0">
                <a:solidFill>
                  <a:srgbClr val="FF0000"/>
                </a:solidFill>
              </a:rPr>
              <a:t>, même lors de la phase d’attaque sur une scène d’incendie, pourquoi?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589114" y="2564904"/>
            <a:ext cx="7848600" cy="29238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Témoins, propriétaires et requérants sont sur place (recherche subjective).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Présence des 1ers SP intervenants qui possèdent des éléments essentiels sur la propagation et la disposition des lieux.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Prise de contact et de renseignements auprès du COS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En accord avec le COS, préservation de l’environnement des lieux, des indices, voir éléments de preuve en effectuant un déblai « intelligent ».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Contact immédiat avec l’OPJ directeur d’enquête ou de l’autorité judiciaire présente.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altLang="fr-FR" dirty="0" smtClean="0"/>
              <a:t>Travail en concertation avec les différents services.</a:t>
            </a:r>
          </a:p>
          <a:p>
            <a:pPr algn="l" eaLnBrk="1" hangingPunct="1">
              <a:defRPr/>
            </a:pPr>
            <a:r>
              <a:rPr lang="fr-FR" altLang="fr-FR" dirty="0" smtClean="0"/>
              <a:t>		</a:t>
            </a:r>
          </a:p>
          <a:p>
            <a:pPr algn="l" eaLnBrk="1" hangingPunct="1">
              <a:defRPr/>
            </a:pPr>
            <a:r>
              <a:rPr lang="fr-FR" altLang="fr-FR" dirty="0" smtClean="0"/>
              <a:t>		    </a:t>
            </a:r>
            <a:r>
              <a:rPr lang="fr-FR" altLang="fr-FR" sz="2400" b="1" i="1" dirty="0" smtClean="0">
                <a:solidFill>
                  <a:srgbClr val="FF0000"/>
                </a:solidFill>
              </a:rPr>
              <a:t>DEBLAI INTELLIGENT</a:t>
            </a:r>
          </a:p>
        </p:txBody>
      </p:sp>
    </p:spTree>
    <p:extLst>
      <p:ext uri="{BB962C8B-B14F-4D97-AF65-F5344CB8AC3E}">
        <p14:creationId xmlns:p14="http://schemas.microsoft.com/office/powerpoint/2010/main" val="283077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17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 dirty="0"/>
              <a:t>4) Le déblai intelligent </a:t>
            </a:r>
            <a:r>
              <a:rPr lang="fr-FR" altLang="fr-FR" sz="2400" dirty="0" smtClean="0"/>
              <a:t>préservation </a:t>
            </a:r>
            <a:r>
              <a:rPr lang="fr-FR" altLang="fr-FR" sz="2400" dirty="0"/>
              <a:t>des </a:t>
            </a:r>
            <a:r>
              <a:rPr lang="fr-FR" altLang="fr-FR" sz="2400" dirty="0" smtClean="0"/>
              <a:t>indices</a:t>
            </a:r>
            <a:endParaRPr lang="fr-FR" sz="2400" dirty="0"/>
          </a:p>
        </p:txBody>
      </p:sp>
      <p:pic>
        <p:nvPicPr>
          <p:cNvPr id="6" name="Image 11" descr="5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1844825"/>
            <a:ext cx="2433637" cy="3668712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Image 13" descr="3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0" y="1844825"/>
            <a:ext cx="2452688" cy="3679825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cxnSp>
        <p:nvCxnSpPr>
          <p:cNvPr id="8" name="Connecteur droit 15"/>
          <p:cNvCxnSpPr>
            <a:cxnSpLocks noChangeShapeType="1"/>
          </p:cNvCxnSpPr>
          <p:nvPr/>
        </p:nvCxnSpPr>
        <p:spPr bwMode="auto">
          <a:xfrm rot="16200000" flipH="1">
            <a:off x="4536282" y="2452043"/>
            <a:ext cx="3643312" cy="242887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9" name="Connecteur droit 21"/>
          <p:cNvCxnSpPr>
            <a:cxnSpLocks noChangeShapeType="1"/>
          </p:cNvCxnSpPr>
          <p:nvPr/>
        </p:nvCxnSpPr>
        <p:spPr bwMode="auto">
          <a:xfrm rot="5400000">
            <a:off x="4536282" y="2452043"/>
            <a:ext cx="3643312" cy="242887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0" name="Connecteur droit 27"/>
          <p:cNvCxnSpPr>
            <a:cxnSpLocks noChangeShapeType="1"/>
          </p:cNvCxnSpPr>
          <p:nvPr/>
        </p:nvCxnSpPr>
        <p:spPr bwMode="auto">
          <a:xfrm rot="16200000" flipH="1">
            <a:off x="2678907" y="4452293"/>
            <a:ext cx="1071562" cy="10001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1" name="Connecteur droit 30"/>
          <p:cNvCxnSpPr>
            <a:cxnSpLocks noChangeShapeType="1"/>
          </p:cNvCxnSpPr>
          <p:nvPr/>
        </p:nvCxnSpPr>
        <p:spPr bwMode="auto">
          <a:xfrm rot="5400000" flipH="1" flipV="1">
            <a:off x="2641601" y="4346724"/>
            <a:ext cx="1168400" cy="11652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" name="Flèche droite 17"/>
          <p:cNvSpPr>
            <a:spLocks noChangeArrowheads="1"/>
          </p:cNvSpPr>
          <p:nvPr/>
        </p:nvSpPr>
        <p:spPr bwMode="auto">
          <a:xfrm rot="-5400000">
            <a:off x="5921375" y="4495950"/>
            <a:ext cx="928687" cy="484188"/>
          </a:xfrm>
          <a:prstGeom prst="rightArrow">
            <a:avLst>
              <a:gd name="adj1" fmla="val 50000"/>
              <a:gd name="adj2" fmla="val 5002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13" name="ZoneTexte 18"/>
          <p:cNvSpPr txBox="1">
            <a:spLocks noChangeArrowheads="1"/>
          </p:cNvSpPr>
          <p:nvPr/>
        </p:nvSpPr>
        <p:spPr bwMode="auto">
          <a:xfrm>
            <a:off x="3714750" y="5132537"/>
            <a:ext cx="542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400" b="1">
                <a:solidFill>
                  <a:srgbClr val="00B0F0"/>
                </a:solidFill>
              </a:rPr>
              <a:t>lit métal ??</a:t>
            </a:r>
          </a:p>
        </p:txBody>
      </p:sp>
      <p:pic>
        <p:nvPicPr>
          <p:cNvPr id="14" name="Image 20" descr="untitled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3" y="2916387"/>
            <a:ext cx="1071562" cy="1071563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cxnSp>
        <p:nvCxnSpPr>
          <p:cNvPr id="15" name="Connecteur droit 22"/>
          <p:cNvCxnSpPr>
            <a:cxnSpLocks noChangeShapeType="1"/>
          </p:cNvCxnSpPr>
          <p:nvPr/>
        </p:nvCxnSpPr>
        <p:spPr bwMode="auto">
          <a:xfrm rot="16200000" flipH="1">
            <a:off x="3929062" y="2916388"/>
            <a:ext cx="1071563" cy="107156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6" name="Connecteur droit 27"/>
          <p:cNvCxnSpPr>
            <a:cxnSpLocks noChangeShapeType="1"/>
          </p:cNvCxnSpPr>
          <p:nvPr/>
        </p:nvCxnSpPr>
        <p:spPr bwMode="auto">
          <a:xfrm rot="5400000">
            <a:off x="3929062" y="2916388"/>
            <a:ext cx="1071563" cy="107156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19586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18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400" dirty="0"/>
          </a:p>
        </p:txBody>
      </p:sp>
      <p:pic>
        <p:nvPicPr>
          <p:cNvPr id="17" name="Espace réservé du contenu 11" descr="L-incendie-ravage-le-pavillon_reference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4134" y="1510183"/>
            <a:ext cx="5097462" cy="3673475"/>
          </a:xfrm>
          <a:ln w="57150">
            <a:solidFill>
              <a:srgbClr val="990000"/>
            </a:solidFill>
          </a:ln>
        </p:spPr>
      </p:pic>
      <p:sp>
        <p:nvSpPr>
          <p:cNvPr id="18" name="Flèche gauche 13"/>
          <p:cNvSpPr>
            <a:spLocks noChangeArrowheads="1"/>
          </p:cNvSpPr>
          <p:nvPr/>
        </p:nvSpPr>
        <p:spPr bwMode="auto">
          <a:xfrm rot="-10416971">
            <a:off x="2779621" y="3966046"/>
            <a:ext cx="711200" cy="301625"/>
          </a:xfrm>
          <a:prstGeom prst="leftArrow">
            <a:avLst>
              <a:gd name="adj1" fmla="val 50000"/>
              <a:gd name="adj2" fmla="val 6841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pPr algn="ctr" eaLnBrk="1" hangingPunct="1"/>
            <a:endParaRPr lang="fr-FR" altLang="fr-FR"/>
          </a:p>
        </p:txBody>
      </p:sp>
      <p:sp>
        <p:nvSpPr>
          <p:cNvPr id="19" name="ZoneTexte 14"/>
          <p:cNvSpPr txBox="1">
            <a:spLocks noChangeArrowheads="1"/>
          </p:cNvSpPr>
          <p:nvPr/>
        </p:nvSpPr>
        <p:spPr bwMode="auto">
          <a:xfrm>
            <a:off x="622209" y="3675533"/>
            <a:ext cx="1928812" cy="584200"/>
          </a:xfrm>
          <a:prstGeom prst="rect">
            <a:avLst/>
          </a:prstGeom>
          <a:solidFill>
            <a:srgbClr val="FFC0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Lieu d’origine très probable</a:t>
            </a:r>
          </a:p>
        </p:txBody>
      </p:sp>
      <p:sp>
        <p:nvSpPr>
          <p:cNvPr id="20" name="Flèche gauche 15"/>
          <p:cNvSpPr>
            <a:spLocks noChangeArrowheads="1"/>
          </p:cNvSpPr>
          <p:nvPr/>
        </p:nvSpPr>
        <p:spPr bwMode="auto">
          <a:xfrm rot="-837350">
            <a:off x="3830546" y="3104033"/>
            <a:ext cx="798513" cy="271463"/>
          </a:xfrm>
          <a:prstGeom prst="leftArrow">
            <a:avLst>
              <a:gd name="adj1" fmla="val 50000"/>
              <a:gd name="adj2" fmla="val 7777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1" name="ZoneTexte 16"/>
          <p:cNvSpPr txBox="1">
            <a:spLocks noChangeArrowheads="1"/>
          </p:cNvSpPr>
          <p:nvPr/>
        </p:nvSpPr>
        <p:spPr bwMode="auto">
          <a:xfrm>
            <a:off x="4694146" y="3032596"/>
            <a:ext cx="1871663" cy="393700"/>
          </a:xfrm>
          <a:prstGeom prst="rect">
            <a:avLst/>
          </a:prstGeom>
          <a:solidFill>
            <a:srgbClr val="FFC0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Recuite de suie</a:t>
            </a:r>
          </a:p>
        </p:txBody>
      </p:sp>
      <p:sp>
        <p:nvSpPr>
          <p:cNvPr id="22" name="ZoneTexte 17"/>
          <p:cNvSpPr txBox="1">
            <a:spLocks noChangeArrowheads="1"/>
          </p:cNvSpPr>
          <p:nvPr/>
        </p:nvSpPr>
        <p:spPr bwMode="auto">
          <a:xfrm>
            <a:off x="907959" y="5390033"/>
            <a:ext cx="8143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i="1"/>
              <a:t>Dans ce cas, le point d’origine et la cause ne pourront certainement pas être déterminés en raison du déblai conséquent réalisé.</a:t>
            </a:r>
          </a:p>
        </p:txBody>
      </p:sp>
      <p:sp>
        <p:nvSpPr>
          <p:cNvPr id="23" name="Flèche à trois pointes 22"/>
          <p:cNvSpPr/>
          <p:nvPr/>
        </p:nvSpPr>
        <p:spPr bwMode="auto">
          <a:xfrm rot="10800000">
            <a:off x="4406809" y="4688358"/>
            <a:ext cx="908050" cy="682625"/>
          </a:xfrm>
          <a:prstGeom prst="leftRightUp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09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19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400" dirty="0"/>
          </a:p>
        </p:txBody>
      </p:sp>
      <p:pic>
        <p:nvPicPr>
          <p:cNvPr id="11" name="Espace réservé du contenu 3" descr="9.bmp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397918"/>
            <a:ext cx="3397250" cy="4525962"/>
          </a:xfrm>
          <a:ln w="57150">
            <a:solidFill>
              <a:srgbClr val="990000"/>
            </a:solidFill>
          </a:ln>
        </p:spPr>
      </p:pic>
      <p:sp>
        <p:nvSpPr>
          <p:cNvPr id="12" name="ZoneTexte 13"/>
          <p:cNvSpPr txBox="1">
            <a:spLocks noChangeArrowheads="1"/>
          </p:cNvSpPr>
          <p:nvPr/>
        </p:nvSpPr>
        <p:spPr bwMode="auto">
          <a:xfrm>
            <a:off x="3786188" y="1340768"/>
            <a:ext cx="4972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800" b="1" i="1">
                <a:solidFill>
                  <a:srgbClr val="FF0000"/>
                </a:solidFill>
              </a:rPr>
              <a:t>Préservation des indices: </a:t>
            </a:r>
          </a:p>
        </p:txBody>
      </p:sp>
      <p:sp>
        <p:nvSpPr>
          <p:cNvPr id="13" name="ZoneTexte 14"/>
          <p:cNvSpPr txBox="1">
            <a:spLocks noChangeArrowheads="1"/>
          </p:cNvSpPr>
          <p:nvPr/>
        </p:nvSpPr>
        <p:spPr bwMode="auto">
          <a:xfrm>
            <a:off x="3786188" y="1974180"/>
            <a:ext cx="5357812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 i="1">
                <a:solidFill>
                  <a:srgbClr val="0070C0"/>
                </a:solidFill>
              </a:rPr>
              <a:t> </a:t>
            </a:r>
            <a:r>
              <a:rPr lang="fr-FR" altLang="fr-FR" sz="2000" b="1" i="1"/>
              <a:t>Le sapeur- pompier a obligation de s’assurer d’une extinction totale et de </a:t>
            </a:r>
          </a:p>
          <a:p>
            <a:pPr algn="ctr" eaLnBrk="1" hangingPunct="1"/>
            <a:r>
              <a:rPr lang="fr-FR" altLang="fr-FR" sz="2000" b="1" i="1"/>
              <a:t>tout évitement de reprises de feu, il a également obligation de satisfaire, dans les meilleurs conditions possibles, aux contraintes des autres services publics </a:t>
            </a:r>
          </a:p>
          <a:p>
            <a:pPr algn="ctr" eaLnBrk="1" hangingPunct="1"/>
            <a:r>
              <a:rPr lang="fr-FR" altLang="fr-FR" sz="2000" b="1" i="1"/>
              <a:t>et notamment celui de la justice </a:t>
            </a:r>
          </a:p>
          <a:p>
            <a:pPr algn="ctr" eaLnBrk="1" hangingPunct="1"/>
            <a:r>
              <a:rPr lang="fr-FR" altLang="fr-FR" sz="2000" b="1" i="1"/>
              <a:t>y compris au travers des actions conduites par les enquêteurs.</a:t>
            </a:r>
          </a:p>
          <a:p>
            <a:pPr algn="ctr" eaLnBrk="1" hangingPunct="1"/>
            <a:endParaRPr lang="fr-FR" altLang="fr-FR" sz="2400" b="1" i="1"/>
          </a:p>
          <a:p>
            <a:pPr algn="ctr" eaLnBrk="1" hangingPunct="1"/>
            <a:r>
              <a:rPr lang="fr-FR" altLang="fr-FR" sz="2400" b="1" i="1"/>
              <a:t> </a:t>
            </a:r>
            <a:r>
              <a:rPr lang="fr-FR" altLang="fr-FR" sz="2800" b="1" i="1">
                <a:solidFill>
                  <a:srgbClr val="FF0000"/>
                </a:solidFill>
              </a:rPr>
              <a:t>ATTENTION: pensez à la surveillance et aux rondes.</a:t>
            </a:r>
          </a:p>
        </p:txBody>
      </p:sp>
    </p:spTree>
    <p:extLst>
      <p:ext uri="{BB962C8B-B14F-4D97-AF65-F5344CB8AC3E}">
        <p14:creationId xmlns:p14="http://schemas.microsoft.com/office/powerpoint/2010/main" val="160179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4294967295"/>
          </p:nvPr>
        </p:nvSpPr>
        <p:spPr>
          <a:xfrm>
            <a:off x="611560" y="-27384"/>
            <a:ext cx="9001125" cy="6524625"/>
          </a:xfrm>
        </p:spPr>
        <p:txBody>
          <a:bodyPr/>
          <a:lstStyle/>
          <a:p>
            <a:pPr eaLnBrk="1" hangingPunct="1"/>
            <a:endParaRPr lang="fr-FR" altLang="fr-FR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1) Méthodologie de travail</a:t>
            </a: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2) Les signes objectifs et subjectifs:</a:t>
            </a: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     « V » de carbonisation, recuites de suie, marche des flammes…</a:t>
            </a: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3) Incendies volontaires</a:t>
            </a: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4) Notion de déblai intelligent (PTI)</a:t>
            </a: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400" b="1" dirty="0" smtClean="0">
                <a:solidFill>
                  <a:srgbClr val="FF0000"/>
                </a:solidFill>
              </a:rPr>
              <a:t>5) Retour d’expérience et intérêts de la RCCI</a:t>
            </a: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fr-FR" altLang="fr-FR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20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7085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fr-FR" altLang="fr-FR" sz="2800" b="1" dirty="0" smtClean="0">
              <a:solidFill>
                <a:srgbClr val="FF0000"/>
              </a:solidFill>
            </a:endParaRPr>
          </a:p>
          <a:p>
            <a:pPr eaLnBrk="1" hangingPunct="1"/>
            <a:endParaRPr lang="fr-FR" altLang="fr-FR" sz="18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268760"/>
            <a:ext cx="829855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Font typeface="Wingdings" pitchFamily="2" charset="2"/>
              <a:buChar char="Ø"/>
            </a:pPr>
            <a:r>
              <a:rPr lang="fr-FR" altLang="fr-FR" dirty="0" smtClean="0"/>
              <a:t> </a:t>
            </a:r>
            <a:r>
              <a:rPr lang="fr-FR" altLang="fr-FR" sz="1800" dirty="0" smtClean="0">
                <a:latin typeface="Helvetica" pitchFamily="34" charset="0"/>
                <a:cs typeface="Helvetica" pitchFamily="34" charset="0"/>
              </a:rPr>
              <a:t>Au cours de l'attaque, le déblai a pour but de faciliter les établissements et l'attaque. Une fois que le feu est considéré comme éteint, il a pour objet de déplacer les décombres qui pourraient encore cacher des foyers et d'écarter ainsi tout risque de reprise de feu.</a:t>
            </a:r>
          </a:p>
          <a:p>
            <a:pPr algn="l" eaLnBrk="1" hangingPunct="1"/>
            <a:endParaRPr lang="fr-FR" altLang="fr-FR" sz="1800" dirty="0" smtClean="0"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itchFamily="2" charset="2"/>
              <a:buChar char="Ø"/>
            </a:pPr>
            <a:r>
              <a:rPr lang="fr-FR" altLang="fr-FR" sz="1800" dirty="0" smtClean="0">
                <a:latin typeface="Helvetica" pitchFamily="34" charset="0"/>
                <a:cs typeface="Helvetica" pitchFamily="34" charset="0"/>
              </a:rPr>
              <a:t> Lorsque la police ou la gendarmerie font état d'une enquête judiciaire, </a:t>
            </a:r>
            <a:r>
              <a:rPr lang="fr-FR" altLang="fr-FR" sz="1800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le déblai est retardé jusqu'à l'arrivée de la personne qualifiée</a:t>
            </a:r>
            <a:r>
              <a:rPr lang="fr-FR" altLang="fr-FR" sz="1800" dirty="0" smtClean="0">
                <a:latin typeface="Helvetica" pitchFamily="34" charset="0"/>
                <a:cs typeface="Helvetica" pitchFamily="34" charset="0"/>
              </a:rPr>
              <a:t> pour ordonner sa reprise. Si les opérations d'extinction le nécessitent, </a:t>
            </a:r>
            <a:r>
              <a:rPr lang="fr-FR" altLang="fr-FR" sz="1800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il sera toutefois réalisé un déblai sommaire.</a:t>
            </a:r>
          </a:p>
          <a:p>
            <a:pPr algn="l" eaLnBrk="1" hangingPunct="1"/>
            <a:endParaRPr lang="fr-FR" altLang="fr-FR" sz="1800" b="1" dirty="0" smtClean="0">
              <a:solidFill>
                <a:srgbClr val="FF0000"/>
              </a:solidFill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itchFamily="2" charset="2"/>
              <a:buChar char="Ø"/>
            </a:pPr>
            <a:r>
              <a:rPr lang="fr-FR" altLang="fr-FR" sz="1800" b="1" i="1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 La préservation d’indices s’avère indispensable pour que la RCCI gagne en efficacité, un travail de sensibilisation  est donc nécessaire auprès de l’ensemble des intervenants.</a:t>
            </a:r>
          </a:p>
          <a:p>
            <a:pPr algn="l" eaLnBrk="1" hangingPunct="1">
              <a:buFont typeface="Wingdings" pitchFamily="2" charset="2"/>
              <a:buChar char="Ø"/>
            </a:pPr>
            <a:endParaRPr lang="fr-FR" altLang="fr-FR" sz="1800" b="1" i="1" dirty="0" smtClean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itchFamily="2" charset="2"/>
              <a:buChar char="Ø"/>
            </a:pPr>
            <a:r>
              <a:rPr lang="fr-FR" altLang="fr-FR" sz="1800" b="1" i="1" dirty="0" smtClean="0">
                <a:solidFill>
                  <a:srgbClr val="0000FF"/>
                </a:solidFill>
                <a:latin typeface="Helvetica" pitchFamily="34" charset="0"/>
                <a:cs typeface="Helvetica" pitchFamily="34" charset="0"/>
              </a:rPr>
              <a:t> N’oublions pas que la réponse concernant la cause de l’incendie est très souvent détruite ou modifiée lors des opérations de déblai.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579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xfrm>
            <a:off x="179388" y="6381180"/>
            <a:ext cx="444500" cy="268287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21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400" dirty="0"/>
          </a:p>
        </p:txBody>
      </p:sp>
      <p:pic>
        <p:nvPicPr>
          <p:cNvPr id="5" name="Espace réservé du contenu 13" descr="100_0937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528" y="1988840"/>
            <a:ext cx="5429250" cy="4071937"/>
          </a:xfrm>
          <a:ln w="57150">
            <a:solidFill>
              <a:srgbClr val="990000"/>
            </a:solidFill>
          </a:ln>
        </p:spPr>
      </p:pic>
      <p:sp>
        <p:nvSpPr>
          <p:cNvPr id="6" name="ZoneTexte 15"/>
          <p:cNvSpPr txBox="1">
            <a:spLocks noChangeArrowheads="1"/>
          </p:cNvSpPr>
          <p:nvPr/>
        </p:nvSpPr>
        <p:spPr bwMode="auto">
          <a:xfrm>
            <a:off x="-214313" y="1196752"/>
            <a:ext cx="9572626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 i="1"/>
              <a:t>La technologie nous permet de disposer de matériels et d’agents </a:t>
            </a:r>
          </a:p>
          <a:p>
            <a:pPr algn="ctr" eaLnBrk="1" hangingPunct="1"/>
            <a:r>
              <a:rPr lang="fr-FR" altLang="fr-FR" sz="2000" b="1" i="1"/>
              <a:t>extincteurs favorisant la préservation d’indices et le déblai intelligent.</a:t>
            </a:r>
            <a:r>
              <a:rPr lang="fr-FR" altLang="fr-FR" sz="2400" b="1" i="1"/>
              <a:t> </a:t>
            </a:r>
          </a:p>
        </p:txBody>
      </p:sp>
      <p:pic>
        <p:nvPicPr>
          <p:cNvPr id="8" name="Image 18" descr="AYOPENQCA6SXJ4CCADU1XK6CA46SSTACAF78OHZCA0YCTBTCA211KWHCAA1Q2SJCAZ2GEBNCAB27RZPCA98QYCSCAUF27FCCA5LJFQUCA4BRIDWCAOQ9P4JCA56J4IGCAHSM0TUCAPNPFMICARDP8XU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163017">
            <a:off x="5648325" y="4535264"/>
            <a:ext cx="1419225" cy="141922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9" name="Image 19" descr="ART0Q5FCA0SSOXTCAATHD0ACAKD1L85CAHU5GHVCA5ZEQUUCAFL38J4CAXTKI2JCASAO0RFCAV867QRCA563J6VCA05UR41CA1ZJZWDCAVLWPFVCA1ZMRODCADDXIICCA7UJH43CAP7Q903CA10S6X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125420">
            <a:off x="4924425" y="3406552"/>
            <a:ext cx="1149350" cy="1149350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10" name="Image 20" descr="2.bmp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019424">
            <a:off x="4144963" y="2269902"/>
            <a:ext cx="1165225" cy="116522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cxnSp>
        <p:nvCxnSpPr>
          <p:cNvPr id="11" name="Connecteur droit 22"/>
          <p:cNvCxnSpPr>
            <a:cxnSpLocks noChangeShapeType="1"/>
          </p:cNvCxnSpPr>
          <p:nvPr/>
        </p:nvCxnSpPr>
        <p:spPr bwMode="auto">
          <a:xfrm flipV="1">
            <a:off x="1571625" y="3625627"/>
            <a:ext cx="3500438" cy="21431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" name="Organigramme : Connecteur 25"/>
          <p:cNvSpPr>
            <a:spLocks noChangeArrowheads="1"/>
          </p:cNvSpPr>
          <p:nvPr/>
        </p:nvSpPr>
        <p:spPr bwMode="auto">
          <a:xfrm>
            <a:off x="6327775" y="4754339"/>
            <a:ext cx="314325" cy="28575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cxnSp>
        <p:nvCxnSpPr>
          <p:cNvPr id="13" name="Connecteur droit 27"/>
          <p:cNvCxnSpPr>
            <a:cxnSpLocks noChangeShapeType="1"/>
          </p:cNvCxnSpPr>
          <p:nvPr/>
        </p:nvCxnSpPr>
        <p:spPr bwMode="auto">
          <a:xfrm>
            <a:off x="285750" y="2482627"/>
            <a:ext cx="4000500" cy="214312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4" name="Connecteur droit 31"/>
          <p:cNvCxnSpPr>
            <a:cxnSpLocks noChangeShapeType="1"/>
          </p:cNvCxnSpPr>
          <p:nvPr/>
        </p:nvCxnSpPr>
        <p:spPr bwMode="auto">
          <a:xfrm flipV="1">
            <a:off x="428625" y="2911252"/>
            <a:ext cx="3857625" cy="1000125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5" name="Connecteur droit 44"/>
          <p:cNvCxnSpPr>
            <a:cxnSpLocks noChangeShapeType="1"/>
          </p:cNvCxnSpPr>
          <p:nvPr/>
        </p:nvCxnSpPr>
        <p:spPr bwMode="auto">
          <a:xfrm flipV="1">
            <a:off x="2214563" y="5197252"/>
            <a:ext cx="3571875" cy="785812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16" name="Connecteur droit 48"/>
          <p:cNvCxnSpPr>
            <a:cxnSpLocks noChangeShapeType="1"/>
          </p:cNvCxnSpPr>
          <p:nvPr/>
        </p:nvCxnSpPr>
        <p:spPr bwMode="auto">
          <a:xfrm>
            <a:off x="4286250" y="4340002"/>
            <a:ext cx="1500188" cy="71437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</p:spPr>
      </p:cxnSp>
      <p:sp>
        <p:nvSpPr>
          <p:cNvPr id="17" name="ZoneTexte 52"/>
          <p:cNvSpPr txBox="1">
            <a:spLocks noChangeArrowheads="1"/>
          </p:cNvSpPr>
          <p:nvPr/>
        </p:nvSpPr>
        <p:spPr bwMode="auto">
          <a:xfrm>
            <a:off x="5026025" y="3625627"/>
            <a:ext cx="4475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/>
              <a:t>Thermomètre laser</a:t>
            </a:r>
          </a:p>
        </p:txBody>
      </p:sp>
      <p:sp>
        <p:nvSpPr>
          <p:cNvPr id="18" name="ZoneTexte 53"/>
          <p:cNvSpPr txBox="1">
            <a:spLocks noChangeArrowheads="1"/>
          </p:cNvSpPr>
          <p:nvPr/>
        </p:nvSpPr>
        <p:spPr bwMode="auto">
          <a:xfrm>
            <a:off x="6572250" y="4697189"/>
            <a:ext cx="2955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/>
              <a:t>Caméra</a:t>
            </a:r>
          </a:p>
          <a:p>
            <a:pPr algn="ctr" eaLnBrk="1" hangingPunct="1"/>
            <a:r>
              <a:rPr lang="fr-FR" altLang="fr-FR" b="1"/>
              <a:t> thermique</a:t>
            </a:r>
          </a:p>
        </p:txBody>
      </p:sp>
      <p:sp>
        <p:nvSpPr>
          <p:cNvPr id="19" name="ZoneTexte 54"/>
          <p:cNvSpPr txBox="1">
            <a:spLocks noChangeArrowheads="1"/>
          </p:cNvSpPr>
          <p:nvPr/>
        </p:nvSpPr>
        <p:spPr bwMode="auto">
          <a:xfrm>
            <a:off x="5652120" y="2420888"/>
            <a:ext cx="36433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dirty="0"/>
              <a:t>Diffusion de mouillant ou mousse</a:t>
            </a:r>
          </a:p>
        </p:txBody>
      </p:sp>
      <p:cxnSp>
        <p:nvCxnSpPr>
          <p:cNvPr id="20" name="Connecteur droit 27"/>
          <p:cNvCxnSpPr>
            <a:cxnSpLocks noChangeShapeType="1"/>
          </p:cNvCxnSpPr>
          <p:nvPr/>
        </p:nvCxnSpPr>
        <p:spPr bwMode="auto">
          <a:xfrm>
            <a:off x="285750" y="2696939"/>
            <a:ext cx="3929063" cy="71438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21" name="Connecteur droit 27"/>
          <p:cNvCxnSpPr>
            <a:cxnSpLocks noChangeShapeType="1"/>
          </p:cNvCxnSpPr>
          <p:nvPr/>
        </p:nvCxnSpPr>
        <p:spPr bwMode="auto">
          <a:xfrm flipV="1">
            <a:off x="285750" y="2839814"/>
            <a:ext cx="3929063" cy="71438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22" name="Connecteur droit 32"/>
          <p:cNvCxnSpPr>
            <a:cxnSpLocks noChangeShapeType="1"/>
          </p:cNvCxnSpPr>
          <p:nvPr/>
        </p:nvCxnSpPr>
        <p:spPr bwMode="auto">
          <a:xfrm flipV="1">
            <a:off x="357188" y="2911252"/>
            <a:ext cx="3857625" cy="785812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23" name="Connecteur droit 35"/>
          <p:cNvCxnSpPr>
            <a:cxnSpLocks noChangeShapeType="1"/>
          </p:cNvCxnSpPr>
          <p:nvPr/>
        </p:nvCxnSpPr>
        <p:spPr bwMode="auto">
          <a:xfrm flipV="1">
            <a:off x="285750" y="2911252"/>
            <a:ext cx="4000500" cy="571500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24" name="Connecteur droit 40"/>
          <p:cNvCxnSpPr>
            <a:cxnSpLocks noChangeShapeType="1"/>
          </p:cNvCxnSpPr>
          <p:nvPr/>
        </p:nvCxnSpPr>
        <p:spPr bwMode="auto">
          <a:xfrm flipV="1">
            <a:off x="285750" y="2839814"/>
            <a:ext cx="3929063" cy="357188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54269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 dirty="0"/>
              <a:t>5) L’intérêt de la RCCI pour un </a:t>
            </a:r>
            <a:r>
              <a:rPr lang="fr-FR" altLang="fr-FR" sz="2400" dirty="0" smtClean="0"/>
              <a:t>SDIS</a:t>
            </a:r>
            <a:endParaRPr lang="fr-FR" sz="2400" dirty="0"/>
          </a:p>
        </p:txBody>
      </p:sp>
      <p:sp>
        <p:nvSpPr>
          <p:cNvPr id="25" name="Espace réservé du contenu 2"/>
          <p:cNvSpPr>
            <a:spLocks noGrp="1"/>
          </p:cNvSpPr>
          <p:nvPr>
            <p:ph idx="4294967295"/>
          </p:nvPr>
        </p:nvSpPr>
        <p:spPr>
          <a:xfrm>
            <a:off x="250825" y="1268413"/>
            <a:ext cx="8713788" cy="46799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FR" sz="2600" b="1" dirty="0" smtClean="0">
                <a:solidFill>
                  <a:srgbClr val="FF0000"/>
                </a:solidFill>
              </a:rPr>
              <a:t>	</a:t>
            </a:r>
            <a:endParaRPr lang="fr-FR" sz="2600" b="1" u="sng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fr-FR" sz="2000" dirty="0" smtClean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fr-FR" sz="21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79512" y="1196752"/>
            <a:ext cx="8496944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Protection de l’établissement public par la prise de clichés des signes objectifs et surtout des </a:t>
            </a:r>
            <a:r>
              <a:rPr lang="fr-FR" b="1" u="sng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lieux non sinistrés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.</a:t>
            </a:r>
          </a:p>
          <a:p>
            <a:pPr algn="l" eaLnBrk="1" hangingPunct="1">
              <a:lnSpc>
                <a:spcPct val="80000"/>
              </a:lnSpc>
              <a:buFontTx/>
              <a:buChar char="-"/>
              <a:defRPr/>
            </a:pPr>
            <a:endParaRPr lang="fr-FR" b="1" dirty="0" smtClean="0">
              <a:solidFill>
                <a:srgbClr val="FF0000"/>
              </a:solidFill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REX </a:t>
            </a:r>
            <a:r>
              <a:rPr lang="fr-FR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(amélioration de nos techniques opérationnelles, accompagnement des intervenants,…)</a:t>
            </a:r>
          </a:p>
          <a:p>
            <a:pPr algn="l" eaLnBrk="1" hangingPunct="1">
              <a:buFontTx/>
              <a:buChar char="-"/>
              <a:defRPr/>
            </a:pPr>
            <a:endParaRPr lang="fr-FR" u="sng" dirty="0" smtClean="0">
              <a:solidFill>
                <a:srgbClr val="FF0000"/>
              </a:solidFill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Prévention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afin d’enquêter tous les feux qui n’intéressent par la justice </a:t>
            </a:r>
            <a:r>
              <a:rPr lang="fr-FR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(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incendies    accidentels</a:t>
            </a:r>
            <a:r>
              <a:rPr lang="fr-FR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).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</a:t>
            </a:r>
          </a:p>
          <a:p>
            <a:pPr algn="l" eaLnBrk="1" hangingPunct="1">
              <a:buFontTx/>
              <a:buChar char="-"/>
              <a:defRPr/>
            </a:pPr>
            <a:endParaRPr lang="fr-FR" dirty="0" smtClean="0"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buFont typeface="Wingdings" panose="05000000000000000000" pitchFamily="2" charset="2"/>
              <a:buChar char="Ø"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Statistiques par la 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création d’une base de données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sur les causes accidentelles.</a:t>
            </a:r>
          </a:p>
          <a:p>
            <a:pPr algn="l" eaLnBrk="1" hangingPunct="1">
              <a:buFontTx/>
              <a:buChar char="-"/>
              <a:defRPr/>
            </a:pPr>
            <a:endParaRPr lang="fr-FR" dirty="0" smtClean="0"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Amélioration de la 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prévention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dans les habitations, ERP, IGH et ICPE.</a:t>
            </a:r>
          </a:p>
          <a:p>
            <a:pPr algn="l" eaLnBrk="1" hangingPunct="1">
              <a:lnSpc>
                <a:spcPct val="80000"/>
              </a:lnSpc>
              <a:buFontTx/>
              <a:buChar char="-"/>
              <a:defRPr/>
            </a:pPr>
            <a:endParaRPr lang="fr-FR" dirty="0" smtClean="0"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PTI</a:t>
            </a:r>
            <a:r>
              <a:rPr lang="fr-FR" b="1" dirty="0" smtClean="0">
                <a:solidFill>
                  <a:srgbClr val="FFFF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latin typeface="Helvetica" pitchFamily="34" charset="0"/>
                <a:cs typeface="Helvetica" pitchFamily="34" charset="0"/>
              </a:rPr>
              <a:t>(Protection des Traces et Indices)</a:t>
            </a:r>
            <a:r>
              <a:rPr lang="fr-FR" b="1" dirty="0" smtClean="0">
                <a:solidFill>
                  <a:srgbClr val="FFFF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Préservation</a:t>
            </a:r>
            <a:r>
              <a:rPr lang="fr-FR" b="1" dirty="0" smtClean="0">
                <a:solidFill>
                  <a:srgbClr val="FFFF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des signes objectifs dans le</a:t>
            </a:r>
          </a:p>
          <a:p>
            <a:pPr marL="0" indent="0" algn="l" eaLnBrk="1" hangingPunct="1">
              <a:lnSpc>
                <a:spcPct val="80000"/>
              </a:lnSpc>
              <a:buFontTx/>
              <a:buNone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cadre d’un incendie douteux </a:t>
            </a:r>
            <a:r>
              <a:rPr lang="fr-FR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(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déblai sommaire</a:t>
            </a:r>
            <a:r>
              <a:rPr lang="fr-FR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)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favorisant le travail de l’expert.</a:t>
            </a:r>
          </a:p>
          <a:p>
            <a:pPr algn="l" eaLnBrk="1" hangingPunct="1">
              <a:lnSpc>
                <a:spcPct val="80000"/>
              </a:lnSpc>
              <a:buFontTx/>
              <a:buChar char="-"/>
              <a:defRPr/>
            </a:pPr>
            <a:endParaRPr lang="fr-FR" dirty="0" smtClean="0">
              <a:latin typeface="Helvetica" pitchFamily="34" charset="0"/>
              <a:cs typeface="Helvetica" pitchFamily="34" charset="0"/>
            </a:endParaRPr>
          </a:p>
          <a:p>
            <a:pPr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Conseil et </a:t>
            </a:r>
            <a:r>
              <a:rPr lang="fr-FR" b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aide à l’ OPJ</a:t>
            </a:r>
            <a:r>
              <a:rPr lang="fr-FR" dirty="0" smtClean="0">
                <a:latin typeface="Helvetica" pitchFamily="34" charset="0"/>
                <a:cs typeface="Helvetica" pitchFamily="34" charset="0"/>
              </a:rPr>
              <a:t> sur une scène d’incendie pour déterminer la cause, lui </a:t>
            </a:r>
          </a:p>
          <a:p>
            <a:pPr marL="0" indent="0" algn="l" eaLnBrk="1" hangingPunct="1">
              <a:lnSpc>
                <a:spcPct val="80000"/>
              </a:lnSpc>
              <a:buFontTx/>
              <a:buNone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permettant en relation avec le parquet de décider immédiatement de la suite </a:t>
            </a:r>
          </a:p>
          <a:p>
            <a:pPr marL="0" indent="0" algn="l" eaLnBrk="1" hangingPunct="1">
              <a:lnSpc>
                <a:spcPct val="80000"/>
              </a:lnSpc>
              <a:buFontTx/>
              <a:buNone/>
              <a:defRPr/>
            </a:pPr>
            <a:r>
              <a:rPr lang="fr-FR" dirty="0" smtClean="0">
                <a:latin typeface="Helvetica" pitchFamily="34" charset="0"/>
                <a:cs typeface="Helvetica" pitchFamily="34" charset="0"/>
              </a:rPr>
              <a:t> judiciaire à donner.</a:t>
            </a:r>
          </a:p>
        </p:txBody>
      </p:sp>
    </p:spTree>
    <p:extLst>
      <p:ext uri="{BB962C8B-B14F-4D97-AF65-F5344CB8AC3E}">
        <p14:creationId xmlns:p14="http://schemas.microsoft.com/office/powerpoint/2010/main" val="31708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8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820738" eaLnBrk="1" hangingPunct="1"/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409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fld id="{6603772F-87FA-4F79-BACE-8795E0EDBA71}" type="slidenum">
              <a:rPr lang="fr-FR" altLang="fr-FR" smtClean="0"/>
              <a:pPr/>
              <a:t>23</a:t>
            </a:fld>
            <a:endParaRPr lang="fr-FR" altLang="fr-FR" smtClean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0" y="333375"/>
            <a:ext cx="8388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charset="0"/>
              </a:rPr>
              <a:t>      </a:t>
            </a:r>
            <a:r>
              <a:rPr lang="fr-F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charset="0"/>
              </a:rPr>
              <a:t>Composition de la FOS:</a:t>
            </a:r>
            <a:endParaRPr lang="fr-FR" sz="3200" b="1" i="1" dirty="0">
              <a:solidFill>
                <a:srgbClr val="FFFF00"/>
              </a:solidFill>
              <a:latin typeface="Arial Black" charset="0"/>
            </a:endParaRPr>
          </a:p>
        </p:txBody>
      </p:sp>
      <p:sp>
        <p:nvSpPr>
          <p:cNvPr id="4101" name="ZoneTexte 2"/>
          <p:cNvSpPr txBox="1">
            <a:spLocks noChangeArrowheads="1"/>
          </p:cNvSpPr>
          <p:nvPr/>
        </p:nvSpPr>
        <p:spPr bwMode="auto">
          <a:xfrm>
            <a:off x="3203575" y="1125538"/>
            <a:ext cx="2792413" cy="307975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sz="1400" b="1"/>
              <a:t>1 Chef de FOS : CDT CIZERON</a:t>
            </a:r>
          </a:p>
        </p:txBody>
      </p:sp>
      <p:sp>
        <p:nvSpPr>
          <p:cNvPr id="4102" name="ZoneTexte 8"/>
          <p:cNvSpPr txBox="1">
            <a:spLocks noChangeArrowheads="1"/>
          </p:cNvSpPr>
          <p:nvPr/>
        </p:nvSpPr>
        <p:spPr bwMode="auto">
          <a:xfrm>
            <a:off x="2916238" y="2060575"/>
            <a:ext cx="3371850" cy="307975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sz="1400" b="1"/>
              <a:t>1 Adjoint chef de FOS : CDT BOURET</a:t>
            </a:r>
          </a:p>
        </p:txBody>
      </p:sp>
      <p:sp>
        <p:nvSpPr>
          <p:cNvPr id="4103" name="ZoneTexte 4"/>
          <p:cNvSpPr txBox="1">
            <a:spLocks noChangeArrowheads="1"/>
          </p:cNvSpPr>
          <p:nvPr/>
        </p:nvSpPr>
        <p:spPr bwMode="auto">
          <a:xfrm>
            <a:off x="2195583" y="2997200"/>
            <a:ext cx="4765535" cy="307777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sz="1400" b="1" dirty="0"/>
              <a:t>1 Conseiller technique départemental : LTN </a:t>
            </a:r>
            <a:r>
              <a:rPr lang="fr-FR" altLang="fr-FR" sz="1400" b="1" dirty="0" smtClean="0"/>
              <a:t>FLACHER</a:t>
            </a:r>
            <a:endParaRPr lang="fr-FR" altLang="fr-FR" sz="1400" b="1" dirty="0"/>
          </a:p>
        </p:txBody>
      </p:sp>
      <p:sp>
        <p:nvSpPr>
          <p:cNvPr id="4104" name="ZoneTexte 5"/>
          <p:cNvSpPr txBox="1">
            <a:spLocks noChangeArrowheads="1"/>
          </p:cNvSpPr>
          <p:nvPr/>
        </p:nvSpPr>
        <p:spPr bwMode="auto">
          <a:xfrm>
            <a:off x="1466850" y="4076700"/>
            <a:ext cx="6048375" cy="584200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/>
              <a:t>+ 12 Sapeurs- Pompiers Investigateurs: </a:t>
            </a:r>
          </a:p>
          <a:p>
            <a:pPr algn="ctr" eaLnBrk="1" hangingPunct="1"/>
            <a:r>
              <a:rPr lang="fr-FR" altLang="fr-FR" b="1"/>
              <a:t>2 SPI d’astreinte par jour  </a:t>
            </a: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4349750" y="1562101"/>
            <a:ext cx="515937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4" name="Flèche droite rayée 13"/>
          <p:cNvSpPr/>
          <p:nvPr/>
        </p:nvSpPr>
        <p:spPr>
          <a:xfrm rot="5400000">
            <a:off x="4349750" y="2498726"/>
            <a:ext cx="515937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Flèche droite rayée 14"/>
          <p:cNvSpPr/>
          <p:nvPr/>
        </p:nvSpPr>
        <p:spPr>
          <a:xfrm rot="5400000">
            <a:off x="4348162" y="3498217"/>
            <a:ext cx="503237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699878"/>
              </p:ext>
            </p:extLst>
          </p:nvPr>
        </p:nvGraphicFramePr>
        <p:xfrm>
          <a:off x="1403350" y="4797425"/>
          <a:ext cx="6222999" cy="1371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750">
                  <a:extLst>
                    <a:ext uri="{9D8B030D-6E8A-4147-A177-3AD203B41FA5}"/>
                  </a:extLst>
                </a:gridCol>
                <a:gridCol w="1703917">
                  <a:extLst>
                    <a:ext uri="{9D8B030D-6E8A-4147-A177-3AD203B41FA5}"/>
                  </a:extLst>
                </a:gridCol>
                <a:gridCol w="1481666">
                  <a:extLst>
                    <a:ext uri="{9D8B030D-6E8A-4147-A177-3AD203B41FA5}"/>
                  </a:extLst>
                </a:gridCol>
                <a:gridCol w="1481666">
                  <a:extLst>
                    <a:ext uri="{9D8B030D-6E8A-4147-A177-3AD203B41FA5}"/>
                  </a:extLst>
                </a:gridCol>
              </a:tblGrid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ADC MASSEI 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ADC</a:t>
                      </a:r>
                      <a:r>
                        <a:rPr lang="fr-FR" altLang="fr-FR" sz="1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HUET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solidFill>
                            <a:schemeClr val="tx1"/>
                          </a:solidFill>
                        </a:rPr>
                        <a:t>ADC PICQ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CNE RICHARD 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CNE VIGOUROUX 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ADJ PERRIER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b="1" dirty="0" smtClean="0"/>
                        <a:t>LTN PASCALE</a:t>
                      </a:r>
                      <a:endParaRPr lang="fr-FR" sz="1200" dirty="0" smtClean="0"/>
                    </a:p>
                    <a:p>
                      <a:pPr algn="ctr"/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LTN DURAND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LTN MARION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CNE CHARRETIER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CDT</a:t>
                      </a:r>
                      <a:r>
                        <a:rPr lang="fr-FR" altLang="fr-FR" sz="1200" b="1" baseline="0" dirty="0" smtClean="0"/>
                        <a:t> DELOUCHE- MEYER 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8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485900"/>
            <a:ext cx="6624638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331913" y="1557338"/>
            <a:ext cx="6408737" cy="170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FIN</a:t>
            </a:r>
          </a:p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merci de votre attention</a:t>
            </a:r>
          </a:p>
        </p:txBody>
      </p:sp>
      <p:pic>
        <p:nvPicPr>
          <p:cNvPr id="7" name="Image 12" descr="firew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0800" y="5494338"/>
            <a:ext cx="65627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41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/>
              <a:t>1) </a:t>
            </a:r>
            <a:r>
              <a:rPr lang="fr-FR" altLang="fr-FR" sz="3200" dirty="0" smtClean="0"/>
              <a:t>Méthodologie</a:t>
            </a:r>
            <a:endParaRPr lang="fr-FR" sz="3200" dirty="0"/>
          </a:p>
        </p:txBody>
      </p:sp>
      <p:pic>
        <p:nvPicPr>
          <p:cNvPr id="5" name="Picture 1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610350" y="3899343"/>
            <a:ext cx="1993900" cy="1628775"/>
          </a:xfrm>
          <a:noFill/>
        </p:spPr>
      </p:pic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1519238" y="2319780"/>
            <a:ext cx="4370387" cy="40481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i="1">
                <a:solidFill>
                  <a:srgbClr val="0000FF"/>
                </a:solidFill>
              </a:rPr>
              <a:t>Recherche du lieu d’origine (la pièce)</a:t>
            </a:r>
          </a:p>
        </p:txBody>
      </p:sp>
      <p:sp>
        <p:nvSpPr>
          <p:cNvPr id="9" name="Flèche droite 12"/>
          <p:cNvSpPr>
            <a:spLocks noChangeArrowheads="1"/>
          </p:cNvSpPr>
          <p:nvPr/>
        </p:nvSpPr>
        <p:spPr bwMode="auto">
          <a:xfrm rot="5400000">
            <a:off x="2768600" y="2927793"/>
            <a:ext cx="714375" cy="355600"/>
          </a:xfrm>
          <a:prstGeom prst="rightArrow">
            <a:avLst>
              <a:gd name="adj1" fmla="val 50000"/>
              <a:gd name="adj2" fmla="val 6392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4162425" y="3035743"/>
            <a:ext cx="1312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fr-FR" altLang="fr-FR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662113" y="3534218"/>
            <a:ext cx="4300537" cy="404812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i="1">
                <a:solidFill>
                  <a:srgbClr val="0000FF"/>
                </a:solidFill>
              </a:rPr>
              <a:t>du point d’origine (point d’éclosion)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1804988" y="4605780"/>
            <a:ext cx="3529012" cy="40481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i="1" dirty="0">
                <a:solidFill>
                  <a:srgbClr val="0000FF"/>
                </a:solidFill>
              </a:rPr>
              <a:t>le premier aliment du feu</a:t>
            </a:r>
          </a:p>
        </p:txBody>
      </p:sp>
      <p:sp>
        <p:nvSpPr>
          <p:cNvPr id="13" name="Flèche droite 12"/>
          <p:cNvSpPr>
            <a:spLocks noChangeArrowheads="1"/>
          </p:cNvSpPr>
          <p:nvPr/>
        </p:nvSpPr>
        <p:spPr bwMode="auto">
          <a:xfrm rot="5400000">
            <a:off x="3439319" y="5043137"/>
            <a:ext cx="515937" cy="355600"/>
          </a:xfrm>
          <a:prstGeom prst="rightArrow">
            <a:avLst>
              <a:gd name="adj1" fmla="val 60083"/>
              <a:gd name="adj2" fmla="val 6401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1966913" y="5463030"/>
            <a:ext cx="3295650" cy="40481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b="1" i="1">
                <a:solidFill>
                  <a:srgbClr val="0000FF"/>
                </a:solidFill>
              </a:rPr>
              <a:t>la cause (source de chaleur)</a:t>
            </a:r>
          </a:p>
        </p:txBody>
      </p:sp>
      <p:sp>
        <p:nvSpPr>
          <p:cNvPr id="15" name="Flèche droite 12"/>
          <p:cNvSpPr>
            <a:spLocks noChangeArrowheads="1"/>
          </p:cNvSpPr>
          <p:nvPr/>
        </p:nvSpPr>
        <p:spPr bwMode="auto">
          <a:xfrm>
            <a:off x="5508625" y="5567805"/>
            <a:ext cx="714375" cy="269875"/>
          </a:xfrm>
          <a:prstGeom prst="rightArrow">
            <a:avLst>
              <a:gd name="adj1" fmla="val 50000"/>
              <a:gd name="adj2" fmla="val 84228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16" name="Flèche droite 12"/>
          <p:cNvSpPr>
            <a:spLocks noChangeArrowheads="1"/>
          </p:cNvSpPr>
          <p:nvPr/>
        </p:nvSpPr>
        <p:spPr bwMode="auto">
          <a:xfrm rot="-5400000">
            <a:off x="7233444" y="2606324"/>
            <a:ext cx="642938" cy="355600"/>
          </a:xfrm>
          <a:prstGeom prst="rightArrow">
            <a:avLst>
              <a:gd name="adj1" fmla="val 50000"/>
              <a:gd name="adj2" fmla="val 639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pPr algn="ctr" eaLnBrk="1" hangingPunct="1"/>
            <a:endParaRPr lang="fr-FR" altLang="fr-FR"/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6662738" y="1743716"/>
            <a:ext cx="1857375" cy="679450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b="1" i="1" dirty="0">
                <a:solidFill>
                  <a:srgbClr val="7030A0"/>
                </a:solidFill>
              </a:rPr>
              <a:t>marche </a:t>
            </a:r>
          </a:p>
          <a:p>
            <a:pPr algn="ctr" eaLnBrk="1" hangingPunct="1"/>
            <a:r>
              <a:rPr lang="fr-FR" altLang="fr-FR" b="1" i="1" dirty="0">
                <a:solidFill>
                  <a:srgbClr val="7030A0"/>
                </a:solidFill>
              </a:rPr>
              <a:t>des flammes</a:t>
            </a: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715125" y="3105593"/>
            <a:ext cx="1790700" cy="404812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/>
          </a:gradFill>
          <a:ln w="38100">
            <a:solidFill>
              <a:srgbClr val="99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altLang="fr-FR" b="1" i="1">
                <a:solidFill>
                  <a:srgbClr val="7030A0"/>
                </a:solidFill>
              </a:rPr>
              <a:t>du + au - brûlé</a:t>
            </a:r>
          </a:p>
        </p:txBody>
      </p:sp>
      <p:sp>
        <p:nvSpPr>
          <p:cNvPr id="19" name="Flèche droite 12"/>
          <p:cNvSpPr>
            <a:spLocks noChangeArrowheads="1"/>
          </p:cNvSpPr>
          <p:nvPr/>
        </p:nvSpPr>
        <p:spPr bwMode="auto">
          <a:xfrm rot="-5400000">
            <a:off x="7235031" y="3604862"/>
            <a:ext cx="639763" cy="355600"/>
          </a:xfrm>
          <a:prstGeom prst="rightArrow">
            <a:avLst>
              <a:gd name="adj1" fmla="val 50000"/>
              <a:gd name="adj2" fmla="val 63918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pPr algn="ctr" eaLnBrk="1" hangingPunct="1"/>
            <a:endParaRPr lang="fr-FR" altLang="fr-FR"/>
          </a:p>
        </p:txBody>
      </p:sp>
      <p:sp>
        <p:nvSpPr>
          <p:cNvPr id="20" name="Flèche droite 12"/>
          <p:cNvSpPr>
            <a:spLocks noChangeArrowheads="1"/>
          </p:cNvSpPr>
          <p:nvPr/>
        </p:nvSpPr>
        <p:spPr bwMode="auto">
          <a:xfrm rot="-1146415">
            <a:off x="6443663" y="5496368"/>
            <a:ext cx="714375" cy="271462"/>
          </a:xfrm>
          <a:prstGeom prst="rightArrow">
            <a:avLst>
              <a:gd name="adj1" fmla="val 50000"/>
              <a:gd name="adj2" fmla="val 8373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1" name="Flèche droite 12"/>
          <p:cNvSpPr>
            <a:spLocks noChangeArrowheads="1"/>
          </p:cNvSpPr>
          <p:nvPr/>
        </p:nvSpPr>
        <p:spPr bwMode="auto">
          <a:xfrm>
            <a:off x="5651500" y="4704205"/>
            <a:ext cx="1312863" cy="314325"/>
          </a:xfrm>
          <a:prstGeom prst="rightArrow">
            <a:avLst>
              <a:gd name="adj1" fmla="val 42324"/>
              <a:gd name="adj2" fmla="val 10223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2" name="ZoneTexte 21"/>
          <p:cNvSpPr txBox="1"/>
          <p:nvPr/>
        </p:nvSpPr>
        <p:spPr>
          <a:xfrm>
            <a:off x="204788" y="1159917"/>
            <a:ext cx="80152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Processus d’élimination en partant du moins brûlé au plus brûlé</a:t>
            </a:r>
          </a:p>
        </p:txBody>
      </p:sp>
      <p:sp>
        <p:nvSpPr>
          <p:cNvPr id="23" name="Triangle isocèle 33"/>
          <p:cNvSpPr>
            <a:spLocks noChangeArrowheads="1"/>
          </p:cNvSpPr>
          <p:nvPr/>
        </p:nvSpPr>
        <p:spPr bwMode="auto">
          <a:xfrm>
            <a:off x="7019925" y="4320030"/>
            <a:ext cx="1131888" cy="9286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pic>
        <p:nvPicPr>
          <p:cNvPr id="24" name="Image 30" descr="lumiere-feu-3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5675" y="4534343"/>
            <a:ext cx="5683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Flèche courbée vers la droite 36"/>
          <p:cNvSpPr>
            <a:spLocks noChangeArrowheads="1"/>
          </p:cNvSpPr>
          <p:nvPr/>
        </p:nvSpPr>
        <p:spPr bwMode="auto">
          <a:xfrm>
            <a:off x="876300" y="1743716"/>
            <a:ext cx="500063" cy="1001713"/>
          </a:xfrm>
          <a:prstGeom prst="curvedRightArrow">
            <a:avLst>
              <a:gd name="adj1" fmla="val 24993"/>
              <a:gd name="adj2" fmla="val 49996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6" name="Flèche courbée vers la gauche 37"/>
          <p:cNvSpPr>
            <a:spLocks noChangeArrowheads="1"/>
          </p:cNvSpPr>
          <p:nvPr/>
        </p:nvSpPr>
        <p:spPr bwMode="auto">
          <a:xfrm>
            <a:off x="5962650" y="1815724"/>
            <a:ext cx="517525" cy="930275"/>
          </a:xfrm>
          <a:prstGeom prst="curvedLeftArrow">
            <a:avLst>
              <a:gd name="adj1" fmla="val 24983"/>
              <a:gd name="adj2" fmla="val 49965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7" name="Flèche droite 12"/>
          <p:cNvSpPr>
            <a:spLocks noChangeArrowheads="1"/>
          </p:cNvSpPr>
          <p:nvPr/>
        </p:nvSpPr>
        <p:spPr bwMode="auto">
          <a:xfrm rot="5400000">
            <a:off x="3268662" y="2927793"/>
            <a:ext cx="714375" cy="355600"/>
          </a:xfrm>
          <a:prstGeom prst="rightArrow">
            <a:avLst>
              <a:gd name="adj1" fmla="val 50000"/>
              <a:gd name="adj2" fmla="val 6392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8" name="Flèche droite 12"/>
          <p:cNvSpPr>
            <a:spLocks noChangeArrowheads="1"/>
          </p:cNvSpPr>
          <p:nvPr/>
        </p:nvSpPr>
        <p:spPr bwMode="auto">
          <a:xfrm rot="5400000">
            <a:off x="3768725" y="2927793"/>
            <a:ext cx="714375" cy="355600"/>
          </a:xfrm>
          <a:prstGeom prst="rightArrow">
            <a:avLst>
              <a:gd name="adj1" fmla="val 50000"/>
              <a:gd name="adj2" fmla="val 6392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29" name="Flèche droite 12"/>
          <p:cNvSpPr>
            <a:spLocks noChangeArrowheads="1"/>
          </p:cNvSpPr>
          <p:nvPr/>
        </p:nvSpPr>
        <p:spPr bwMode="auto">
          <a:xfrm rot="5400000">
            <a:off x="3090069" y="4035074"/>
            <a:ext cx="642938" cy="355600"/>
          </a:xfrm>
          <a:prstGeom prst="rightArrow">
            <a:avLst>
              <a:gd name="adj1" fmla="val 50000"/>
              <a:gd name="adj2" fmla="val 639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30" name="Flèche droite 12"/>
          <p:cNvSpPr>
            <a:spLocks noChangeArrowheads="1"/>
          </p:cNvSpPr>
          <p:nvPr/>
        </p:nvSpPr>
        <p:spPr bwMode="auto">
          <a:xfrm rot="5400000">
            <a:off x="3590131" y="4035074"/>
            <a:ext cx="642938" cy="355600"/>
          </a:xfrm>
          <a:prstGeom prst="rightArrow">
            <a:avLst>
              <a:gd name="adj1" fmla="val 50000"/>
              <a:gd name="adj2" fmla="val 639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334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/>
              <a:t>2) Les signes subjectifs et </a:t>
            </a:r>
            <a:r>
              <a:rPr lang="fr-FR" altLang="fr-FR" sz="3200" dirty="0" smtClean="0"/>
              <a:t>objectifs</a:t>
            </a:r>
            <a:endParaRPr lang="fr-FR" sz="3200" dirty="0"/>
          </a:p>
        </p:txBody>
      </p:sp>
      <p:sp>
        <p:nvSpPr>
          <p:cNvPr id="31" name="Rectangle 3"/>
          <p:cNvSpPr txBox="1">
            <a:spLocks/>
          </p:cNvSpPr>
          <p:nvPr/>
        </p:nvSpPr>
        <p:spPr bwMode="auto">
          <a:xfrm>
            <a:off x="755576" y="1816819"/>
            <a:ext cx="7354888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>
            <a:lvl1pPr marL="358775" indent="-358775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212EE"/>
              </a:buClr>
              <a:buSzPct val="70000"/>
              <a:buFont typeface="Wingdings" panose="05000000000000000000" pitchFamily="2" charset="2"/>
              <a:buChar char="l"/>
              <a:defRPr sz="2800" b="1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725488" indent="-365125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035050" indent="-307975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341438" indent="-304800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1674813" indent="-330200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132013" indent="-330200" algn="l" defTabSz="957263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589213" indent="-330200" algn="l" defTabSz="957263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46413" indent="-330200" algn="l" defTabSz="957263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503613" indent="-330200" algn="l" defTabSz="957263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None/>
            </a:pPr>
            <a:endParaRPr lang="fr-FR" altLang="fr-FR" sz="2400" kern="0" dirty="0" smtClean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1340768"/>
            <a:ext cx="81369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Font typeface="Wingdings" pitchFamily="2" charset="2"/>
              <a:buChar char="Ø"/>
            </a:pPr>
            <a:r>
              <a:rPr lang="en-CA" altLang="fr-FR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L’examen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des </a:t>
            </a:r>
            <a:r>
              <a:rPr lang="en-CA" altLang="fr-FR" sz="2800" kern="0" dirty="0" err="1" smtClean="0">
                <a:solidFill>
                  <a:srgbClr val="00B0F0"/>
                </a:solidFill>
              </a:rPr>
              <a:t>signes</a:t>
            </a:r>
            <a:r>
              <a:rPr lang="en-CA" altLang="fr-FR" sz="2800" kern="0" dirty="0" smtClean="0">
                <a:solidFill>
                  <a:srgbClr val="00B0F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00B0F0"/>
                </a:solidFill>
              </a:rPr>
              <a:t>subjectifs</a:t>
            </a:r>
            <a:r>
              <a:rPr lang="en-CA" altLang="fr-FR" sz="2800" kern="0" dirty="0" smtClean="0">
                <a:solidFill>
                  <a:srgbClr val="00B0F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provenant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des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témoignages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nous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permettra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 verifier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s’ils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coincident avec les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signes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objectifs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l’incendie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.</a:t>
            </a:r>
          </a:p>
          <a:p>
            <a:pPr algn="l" eaLnBrk="1" hangingPunct="1">
              <a:buNone/>
            </a:pPr>
            <a:endParaRPr lang="en-CA" altLang="fr-FR" sz="2800" kern="0" dirty="0" smtClean="0">
              <a:solidFill>
                <a:srgbClr val="FF0000"/>
              </a:solidFill>
            </a:endParaRPr>
          </a:p>
          <a:p>
            <a:pPr algn="l" eaLnBrk="1" hangingPunct="1">
              <a:buFont typeface="Wingdings" pitchFamily="2" charset="2"/>
              <a:buChar char="Ø"/>
            </a:pPr>
            <a:r>
              <a:rPr lang="en-CA" altLang="fr-FR" sz="2800" kern="0" dirty="0" smtClean="0">
                <a:solidFill>
                  <a:srgbClr val="FF0000"/>
                </a:solidFill>
              </a:rPr>
              <a:t> Les </a:t>
            </a:r>
            <a:r>
              <a:rPr lang="en-CA" altLang="fr-FR" sz="2800" kern="0" dirty="0" err="1" smtClean="0">
                <a:solidFill>
                  <a:srgbClr val="00B0F0"/>
                </a:solidFill>
              </a:rPr>
              <a:t>signes</a:t>
            </a:r>
            <a:r>
              <a:rPr lang="en-CA" altLang="fr-FR" sz="2800" kern="0" dirty="0" smtClean="0">
                <a:solidFill>
                  <a:srgbClr val="00B0F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00B0F0"/>
                </a:solidFill>
              </a:rPr>
              <a:t>objectifs</a:t>
            </a:r>
            <a:r>
              <a:rPr lang="en-CA" altLang="fr-FR" sz="2800" kern="0" dirty="0" smtClean="0">
                <a:solidFill>
                  <a:srgbClr val="00B0F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sont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des traces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laissées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par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l’incendie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,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ce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sont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de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précieux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indices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laissés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par la combustion qui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seront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d’une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grande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valeur</a:t>
            </a:r>
            <a:r>
              <a:rPr lang="en-CA" altLang="fr-FR" sz="2800" kern="0" dirty="0" smtClean="0">
                <a:solidFill>
                  <a:srgbClr val="FF0000"/>
                </a:solidFill>
              </a:rPr>
              <a:t> pour </a:t>
            </a:r>
            <a:r>
              <a:rPr lang="en-CA" altLang="fr-FR" sz="2800" kern="0" dirty="0" err="1" smtClean="0">
                <a:solidFill>
                  <a:srgbClr val="FF0000"/>
                </a:solidFill>
              </a:rPr>
              <a:t>l’investigation</a:t>
            </a:r>
            <a:r>
              <a:rPr lang="en-CA" altLang="fr-FR" kern="0" dirty="0" smtClean="0">
                <a:solidFill>
                  <a:srgbClr val="FF0000"/>
                </a:solidFill>
              </a:rPr>
              <a:t>,</a:t>
            </a:r>
            <a:endParaRPr lang="fr-FR" altLang="fr-FR" kern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Quelques signes objectifs d’un incendie</a:t>
            </a:r>
            <a:endParaRPr lang="fr-FR" sz="3200" dirty="0"/>
          </a:p>
        </p:txBody>
      </p:sp>
      <p:pic>
        <p:nvPicPr>
          <p:cNvPr id="5" name="Espace réservé du contenu 3" descr="2.bmp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4938" y="2030413"/>
            <a:ext cx="2687637" cy="4032250"/>
          </a:xfrm>
          <a:ln w="57150">
            <a:solidFill>
              <a:srgbClr val="990000"/>
            </a:solidFill>
          </a:ln>
        </p:spPr>
      </p:pic>
      <p:pic>
        <p:nvPicPr>
          <p:cNvPr id="6" name="Image 4" descr="6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750" y="2162175"/>
            <a:ext cx="3282950" cy="4090988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7" name="Flèche droite 13"/>
          <p:cNvSpPr>
            <a:spLocks noChangeArrowheads="1"/>
          </p:cNvSpPr>
          <p:nvPr/>
        </p:nvSpPr>
        <p:spPr bwMode="auto">
          <a:xfrm rot="6033137">
            <a:off x="2545557" y="2647156"/>
            <a:ext cx="1657350" cy="484187"/>
          </a:xfrm>
          <a:prstGeom prst="rightArrow">
            <a:avLst>
              <a:gd name="adj1" fmla="val 50000"/>
              <a:gd name="adj2" fmla="val 501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 eaLnBrk="1" hangingPunct="1"/>
            <a:endParaRPr lang="fr-FR" altLang="fr-FR"/>
          </a:p>
        </p:txBody>
      </p:sp>
      <p:sp>
        <p:nvSpPr>
          <p:cNvPr id="8" name="Flèche vers le haut 14"/>
          <p:cNvSpPr>
            <a:spLocks noChangeArrowheads="1"/>
          </p:cNvSpPr>
          <p:nvPr/>
        </p:nvSpPr>
        <p:spPr bwMode="auto">
          <a:xfrm rot="9527976">
            <a:off x="5653088" y="2189163"/>
            <a:ext cx="485775" cy="2117725"/>
          </a:xfrm>
          <a:prstGeom prst="upArrow">
            <a:avLst>
              <a:gd name="adj1" fmla="val 50000"/>
              <a:gd name="adj2" fmla="val 5001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9" name="ZoneTexte 15"/>
          <p:cNvSpPr txBox="1">
            <a:spLocks noChangeArrowheads="1"/>
          </p:cNvSpPr>
          <p:nvPr/>
        </p:nvSpPr>
        <p:spPr bwMode="auto">
          <a:xfrm>
            <a:off x="1258888" y="1125538"/>
            <a:ext cx="7056437" cy="758825"/>
          </a:xfrm>
          <a:prstGeom prst="rect">
            <a:avLst/>
          </a:prstGeom>
          <a:solidFill>
            <a:srgbClr val="FFCC00"/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 dirty="0">
                <a:solidFill>
                  <a:srgbClr val="FF0000"/>
                </a:solidFill>
              </a:rPr>
              <a:t>recuites de suie situant un lieu d’origine très probable</a:t>
            </a:r>
          </a:p>
          <a:p>
            <a:pPr algn="ctr" eaLnBrk="1" hangingPunct="1"/>
            <a:r>
              <a:rPr lang="fr-FR" altLang="fr-FR" sz="2000" b="1" dirty="0">
                <a:solidFill>
                  <a:srgbClr val="FF0000"/>
                </a:solidFill>
              </a:rPr>
              <a:t>(t° supérieure à 600° C)</a:t>
            </a:r>
          </a:p>
        </p:txBody>
      </p:sp>
      <p:sp>
        <p:nvSpPr>
          <p:cNvPr id="10" name="Flèche courbée vers la gauche 18"/>
          <p:cNvSpPr>
            <a:spLocks noChangeArrowheads="1"/>
          </p:cNvSpPr>
          <p:nvPr/>
        </p:nvSpPr>
        <p:spPr bwMode="auto">
          <a:xfrm rot="7362627">
            <a:off x="2412207" y="4248943"/>
            <a:ext cx="488950" cy="823913"/>
          </a:xfrm>
          <a:prstGeom prst="curvedLeftArrow">
            <a:avLst>
              <a:gd name="adj1" fmla="val 25042"/>
              <a:gd name="adj2" fmla="val 78886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 eaLnBrk="1" hangingPunct="1"/>
            <a:endParaRPr lang="fr-FR" altLang="fr-FR"/>
          </a:p>
        </p:txBody>
      </p:sp>
      <p:pic>
        <p:nvPicPr>
          <p:cNvPr id="11" name="Image 17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4090988"/>
            <a:ext cx="1028700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03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6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12" name="Picture 2" descr="K:\stage RCI\photos signe objectifs\lignes de fumées\DSC_004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640" y="1340768"/>
            <a:ext cx="6786563" cy="4392612"/>
          </a:xfrm>
          <a:noFill/>
          <a:ln w="38100">
            <a:solidFill>
              <a:srgbClr val="C00000"/>
            </a:solidFill>
          </a:ln>
        </p:spPr>
      </p:pic>
      <p:cxnSp>
        <p:nvCxnSpPr>
          <p:cNvPr id="13" name="Connecteur droit 16"/>
          <p:cNvCxnSpPr>
            <a:cxnSpLocks noChangeShapeType="1"/>
          </p:cNvCxnSpPr>
          <p:nvPr/>
        </p:nvCxnSpPr>
        <p:spPr bwMode="auto">
          <a:xfrm rot="16200000" flipH="1">
            <a:off x="5689327" y="4328443"/>
            <a:ext cx="1439863" cy="1081088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4" name="Connecteur droit 16"/>
          <p:cNvCxnSpPr>
            <a:cxnSpLocks noChangeShapeType="1"/>
          </p:cNvCxnSpPr>
          <p:nvPr/>
        </p:nvCxnSpPr>
        <p:spPr bwMode="auto">
          <a:xfrm rot="10800000" flipV="1">
            <a:off x="1331640" y="3860130"/>
            <a:ext cx="1439863" cy="1081088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5" name="ZoneTexte 19"/>
          <p:cNvSpPr txBox="1">
            <a:spLocks noChangeArrowheads="1"/>
          </p:cNvSpPr>
          <p:nvPr/>
        </p:nvSpPr>
        <p:spPr bwMode="auto">
          <a:xfrm>
            <a:off x="3203303" y="4149055"/>
            <a:ext cx="2500312" cy="393700"/>
          </a:xfrm>
          <a:prstGeom prst="rect">
            <a:avLst/>
          </a:prstGeom>
          <a:solidFill>
            <a:srgbClr val="FFCC00"/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Lignes de fumée</a:t>
            </a:r>
          </a:p>
        </p:txBody>
      </p:sp>
    </p:spTree>
    <p:extLst>
      <p:ext uri="{BB962C8B-B14F-4D97-AF65-F5344CB8AC3E}">
        <p14:creationId xmlns:p14="http://schemas.microsoft.com/office/powerpoint/2010/main" val="322772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7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sp>
        <p:nvSpPr>
          <p:cNvPr id="8" name="ZoneTexte 23"/>
          <p:cNvSpPr txBox="1">
            <a:spLocks noChangeArrowheads="1"/>
          </p:cNvSpPr>
          <p:nvPr/>
        </p:nvSpPr>
        <p:spPr bwMode="auto">
          <a:xfrm>
            <a:off x="5539294" y="5832917"/>
            <a:ext cx="1785938" cy="393700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 dirty="0">
                <a:solidFill>
                  <a:srgbClr val="FF0000"/>
                </a:solidFill>
              </a:rPr>
              <a:t>Ligne de fumée</a:t>
            </a:r>
          </a:p>
        </p:txBody>
      </p:sp>
      <p:pic>
        <p:nvPicPr>
          <p:cNvPr id="9" name="Picture 2" descr="K:\stage RCI\photos signe objectifs\lignes de fumées\IM000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124744"/>
            <a:ext cx="6402387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lèche gauche 29"/>
          <p:cNvSpPr>
            <a:spLocks noChangeArrowheads="1"/>
          </p:cNvSpPr>
          <p:nvPr/>
        </p:nvSpPr>
        <p:spPr bwMode="auto">
          <a:xfrm rot="1940788">
            <a:off x="5580063" y="4509294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cxnSp>
        <p:nvCxnSpPr>
          <p:cNvPr id="11" name="Connecteur droit 5"/>
          <p:cNvCxnSpPr>
            <a:cxnSpLocks noChangeShapeType="1"/>
          </p:cNvCxnSpPr>
          <p:nvPr/>
        </p:nvCxnSpPr>
        <p:spPr bwMode="auto">
          <a:xfrm>
            <a:off x="2627313" y="4220369"/>
            <a:ext cx="4305300" cy="6985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6" name="Connecteur droit 5"/>
          <p:cNvCxnSpPr>
            <a:cxnSpLocks noChangeShapeType="1"/>
          </p:cNvCxnSpPr>
          <p:nvPr/>
        </p:nvCxnSpPr>
        <p:spPr bwMode="auto">
          <a:xfrm flipV="1">
            <a:off x="1258888" y="4220369"/>
            <a:ext cx="1354137" cy="14446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8769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8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12" name="Image 13" descr="vitre%20cassee(photomask)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488" y="2070125"/>
            <a:ext cx="1800225" cy="1770062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3" name="Flèche vers le haut 14"/>
          <p:cNvSpPr>
            <a:spLocks noChangeArrowheads="1"/>
          </p:cNvSpPr>
          <p:nvPr/>
        </p:nvSpPr>
        <p:spPr bwMode="auto">
          <a:xfrm>
            <a:off x="1444625" y="3913212"/>
            <a:ext cx="484188" cy="942975"/>
          </a:xfrm>
          <a:prstGeom prst="upArrow">
            <a:avLst>
              <a:gd name="adj1" fmla="val 50000"/>
              <a:gd name="adj2" fmla="val 5002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sp>
        <p:nvSpPr>
          <p:cNvPr id="14" name="ZoneTexte 15"/>
          <p:cNvSpPr txBox="1">
            <a:spLocks noChangeArrowheads="1"/>
          </p:cNvSpPr>
          <p:nvPr/>
        </p:nvSpPr>
        <p:spPr bwMode="auto">
          <a:xfrm>
            <a:off x="709613" y="4927625"/>
            <a:ext cx="2143125" cy="393700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Rupture mécanique</a:t>
            </a:r>
          </a:p>
        </p:txBody>
      </p:sp>
      <p:pic>
        <p:nvPicPr>
          <p:cNvPr id="15" name="Image 17" descr="outils-marteaux-17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53972">
            <a:off x="1608931" y="3134544"/>
            <a:ext cx="1539875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K:\stage RCI\photos signe objectifs\vitres\DSC_00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2975" y="1628800"/>
            <a:ext cx="4032250" cy="426878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8" name="ZoneTexte 13"/>
          <p:cNvSpPr txBox="1">
            <a:spLocks noChangeArrowheads="1"/>
          </p:cNvSpPr>
          <p:nvPr/>
        </p:nvSpPr>
        <p:spPr bwMode="auto">
          <a:xfrm>
            <a:off x="4419600" y="5229250"/>
            <a:ext cx="2143125" cy="393700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600" b="1">
                <a:solidFill>
                  <a:srgbClr val="FF0000"/>
                </a:solidFill>
              </a:rPr>
              <a:t>Rupture thermique </a:t>
            </a:r>
          </a:p>
        </p:txBody>
      </p:sp>
      <p:sp>
        <p:nvSpPr>
          <p:cNvPr id="19" name="Flèche gauche 12"/>
          <p:cNvSpPr>
            <a:spLocks noChangeArrowheads="1"/>
          </p:cNvSpPr>
          <p:nvPr/>
        </p:nvSpPr>
        <p:spPr bwMode="auto">
          <a:xfrm>
            <a:off x="6521450" y="2668612"/>
            <a:ext cx="1354138" cy="484188"/>
          </a:xfrm>
          <a:prstGeom prst="leftArrow">
            <a:avLst>
              <a:gd name="adj1" fmla="val 50000"/>
              <a:gd name="adj2" fmla="val 5004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fr-FR" altLang="fr-FR"/>
          </a:p>
        </p:txBody>
      </p:sp>
      <p:pic>
        <p:nvPicPr>
          <p:cNvPr id="20" name="Image 20" descr="9fec9c7c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0050" y="2133625"/>
            <a:ext cx="43973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08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9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/>
          </a:p>
        </p:txBody>
      </p:sp>
      <p:pic>
        <p:nvPicPr>
          <p:cNvPr id="16" name="Picture 3" descr="K:\stage RCI\photos signe objectifs\V de carbonisation\P1130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268760"/>
            <a:ext cx="5426075" cy="46926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21" name="Connecteur droit 14"/>
          <p:cNvCxnSpPr>
            <a:cxnSpLocks noChangeShapeType="1"/>
          </p:cNvCxnSpPr>
          <p:nvPr/>
        </p:nvCxnSpPr>
        <p:spPr bwMode="auto">
          <a:xfrm rot="16200000" flipH="1">
            <a:off x="3856038" y="2776885"/>
            <a:ext cx="2147887" cy="858837"/>
          </a:xfrm>
          <a:prstGeom prst="line">
            <a:avLst/>
          </a:prstGeom>
          <a:noFill/>
          <a:ln w="444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2" name="Connecteur droit 14"/>
          <p:cNvCxnSpPr>
            <a:cxnSpLocks noChangeShapeType="1"/>
          </p:cNvCxnSpPr>
          <p:nvPr/>
        </p:nvCxnSpPr>
        <p:spPr bwMode="auto">
          <a:xfrm rot="10800000" flipV="1">
            <a:off x="6372225" y="2708622"/>
            <a:ext cx="1800225" cy="1584325"/>
          </a:xfrm>
          <a:prstGeom prst="line">
            <a:avLst/>
          </a:prstGeom>
          <a:noFill/>
          <a:ln w="444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3" name="ZoneTexte 29"/>
          <p:cNvSpPr txBox="1">
            <a:spLocks noChangeArrowheads="1"/>
          </p:cNvSpPr>
          <p:nvPr/>
        </p:nvSpPr>
        <p:spPr bwMode="auto">
          <a:xfrm>
            <a:off x="3708400" y="5156547"/>
            <a:ext cx="3143250" cy="454025"/>
          </a:xfrm>
          <a:prstGeom prst="rect">
            <a:avLst/>
          </a:prstGeom>
          <a:solidFill>
            <a:srgbClr val="FFC0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2000" b="1">
                <a:solidFill>
                  <a:srgbClr val="FF0000"/>
                </a:solidFill>
              </a:rPr>
              <a:t>« V » de carbonisation</a:t>
            </a:r>
          </a:p>
        </p:txBody>
      </p:sp>
      <p:pic>
        <p:nvPicPr>
          <p:cNvPr id="24" name="Picture 2" descr="K:\stage RCI\photos signe objectifs\V de carbonisation\IM00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268760"/>
            <a:ext cx="2736850" cy="46910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966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15358</TotalTime>
  <Words>898</Words>
  <Application>Microsoft Office PowerPoint</Application>
  <PresentationFormat>Affichage à l'écran (4:3)</PresentationFormat>
  <Paragraphs>175</Paragraphs>
  <Slides>24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2" baseType="lpstr">
      <vt:lpstr>Arial Unicode MS</vt:lpstr>
      <vt:lpstr>ＭＳ Ｐゴシック</vt:lpstr>
      <vt:lpstr>Arial</vt:lpstr>
      <vt:lpstr>Arial Black</vt:lpstr>
      <vt:lpstr>Helvetica</vt:lpstr>
      <vt:lpstr>Times New Roman</vt:lpstr>
      <vt:lpstr>Wingdings</vt:lpstr>
      <vt:lpstr>Réseau</vt:lpstr>
      <vt:lpstr>FMAPA CDG</vt:lpstr>
      <vt:lpstr>Présentation PowerPoint</vt:lpstr>
      <vt:lpstr>1) Méthodologie</vt:lpstr>
      <vt:lpstr>2) Les signes subjectifs et objectifs</vt:lpstr>
      <vt:lpstr>Quelques signes objectifs d’un incendie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3) Les incendies volontaires</vt:lpstr>
      <vt:lpstr>Présentation PowerPoint</vt:lpstr>
      <vt:lpstr>Présentation PowerPoint</vt:lpstr>
      <vt:lpstr>4) Le déblai intelligent préservation des indices</vt:lpstr>
      <vt:lpstr>Présentation PowerPoint</vt:lpstr>
      <vt:lpstr>Présentation PowerPoint</vt:lpstr>
      <vt:lpstr>Présentation PowerPoint</vt:lpstr>
      <vt:lpstr>Présentation PowerPoint</vt:lpstr>
      <vt:lpstr>5) L’intérêt de la RCCI pour un SDIS</vt:lpstr>
      <vt:lpstr>Présentation PowerPoint</vt:lpstr>
      <vt:lpstr>Présentation PowerPoint</vt:lpstr>
    </vt:vector>
  </TitlesOfParts>
  <Company>CG94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BERLIER Sébastien</dc:creator>
  <cp:lastModifiedBy>FLACHER Laurent</cp:lastModifiedBy>
  <cp:revision>749</cp:revision>
  <cp:lastPrinted>2000-07-04T10:18:08Z</cp:lastPrinted>
  <dcterms:created xsi:type="dcterms:W3CDTF">2000-07-03T06:07:31Z</dcterms:created>
  <dcterms:modified xsi:type="dcterms:W3CDTF">2020-07-09T09:12:30Z</dcterms:modified>
</cp:coreProperties>
</file>