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1" r:id="rId1"/>
  </p:sldMasterIdLst>
  <p:notesMasterIdLst>
    <p:notesMasterId r:id="rId8"/>
  </p:notesMasterIdLst>
  <p:handoutMasterIdLst>
    <p:handoutMasterId r:id="rId9"/>
  </p:handoutMasterIdLst>
  <p:sldIdLst>
    <p:sldId id="315" r:id="rId2"/>
    <p:sldId id="449" r:id="rId3"/>
    <p:sldId id="451" r:id="rId4"/>
    <p:sldId id="454" r:id="rId5"/>
    <p:sldId id="452" r:id="rId6"/>
    <p:sldId id="453" r:id="rId7"/>
  </p:sldIdLst>
  <p:sldSz cx="9144000" cy="6858000" type="screen4x3"/>
  <p:notesSz cx="6797675" cy="9926638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>
          <p15:clr>
            <a:srgbClr val="A4A3A4"/>
          </p15:clr>
        </p15:guide>
        <p15:guide id="2" pos="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212B"/>
    <a:srgbClr val="CD0920"/>
    <a:srgbClr val="009999"/>
    <a:srgbClr val="C1FFE0"/>
    <a:srgbClr val="00CC66"/>
    <a:srgbClr val="FF0000"/>
    <a:srgbClr val="00CCFF"/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-210"/>
      </p:cViewPr>
      <p:guideLst>
        <p:guide orient="horz" pos="528"/>
        <p:guide pos="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14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21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2225" y="0"/>
            <a:ext cx="293687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3211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2225" y="9434513"/>
            <a:ext cx="293687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fld id="{CDB39F69-90F2-4946-A8A4-2E300412CD9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0311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fld id="{8F9C8E75-16DE-4E1D-BDD8-F5B7ED798E1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9038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2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991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3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616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4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616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5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879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6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984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548688" cy="1728787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220364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AC1837-0764-4219-ADB0-1EEC0A51ADD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285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BBCD50-C7F3-46CF-81DE-DF63FB7C7BB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5887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9E42E-1EC0-4C85-8D24-6ABF6807C4C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083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92C089-C1C8-4E30-AC40-22C6D2A8E37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3490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8346F-EFA9-4975-A62E-269C33C6D56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2881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0F8B3A-24EF-4473-8ECE-0E1DA61F469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56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6A307-3008-48B2-B12D-EF5112CF55F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662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624B3C-8478-4041-83FE-92EF2737DFA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993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B6BFE3-714C-422B-A254-C14A1262089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51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5CFBE6-8F40-4360-B3F3-AA5628F4AAE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2274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473CB-9352-4F74-A707-FA2319FD752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5442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268413"/>
            <a:ext cx="822960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Cliquez pour modifier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niveau</a:t>
            </a:r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1677988" y="781050"/>
            <a:ext cx="220662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fr-FR" sz="1500" smtClean="0"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2700338" y="6453188"/>
            <a:ext cx="3889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fr-FR" altLang="fr-FR" sz="1000" b="1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Formation</a:t>
            </a:r>
            <a:r>
              <a:rPr lang="fr-FR" altLang="fr-FR" sz="1000" b="1" baseline="0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 Opérationnelle Spécialisée RCCI</a:t>
            </a:r>
            <a:endParaRPr lang="fr-FR" altLang="fr-FR" sz="1000" b="1" dirty="0">
              <a:solidFill>
                <a:schemeClr val="accent1"/>
              </a:solidFill>
              <a:latin typeface="Helvetica" panose="020B0604020202020204" pitchFamily="34" charset="0"/>
            </a:endParaRP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9388" y="6453188"/>
            <a:ext cx="444500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fld id="{C7F94870-0A8C-4561-B40E-1910D44F5237}" type="slidenum">
              <a:rPr lang="fr-FR" altLang="fr-FR"/>
              <a:pPr/>
              <a:t>‹N°›</a:t>
            </a:fld>
            <a:endParaRPr lang="fr-FR" altLang="fr-FR"/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5084763"/>
            <a:ext cx="3770312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+mj-ea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+mn-ea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+mn-ea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+mn-ea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+mn-ea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+mn-ea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825" y="1622425"/>
            <a:ext cx="939482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re 1"/>
          <p:cNvSpPr>
            <a:spLocks noGrp="1"/>
          </p:cNvSpPr>
          <p:nvPr>
            <p:ph type="ctrTitle"/>
          </p:nvPr>
        </p:nvSpPr>
        <p:spPr>
          <a:xfrm>
            <a:off x="0" y="26988"/>
            <a:ext cx="9144000" cy="153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/>
            <a:r>
              <a:rPr lang="fr-FR" altLang="fr-FR" dirty="0" smtClean="0">
                <a:latin typeface="Helvetica" panose="020B0604020202020204" pitchFamily="34" charset="0"/>
              </a:rPr>
              <a:t>Historique SDIS 42</a:t>
            </a:r>
          </a:p>
        </p:txBody>
      </p:sp>
      <p:sp>
        <p:nvSpPr>
          <p:cNvPr id="15364" name="ZoneTexte 1"/>
          <p:cNvSpPr txBox="1">
            <a:spLocks noChangeArrowheads="1"/>
          </p:cNvSpPr>
          <p:nvPr/>
        </p:nvSpPr>
        <p:spPr bwMode="auto">
          <a:xfrm>
            <a:off x="6373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5366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143593"/>
            <a:ext cx="2165901" cy="96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1"/>
          <p:cNvSpPr txBox="1">
            <a:spLocks/>
          </p:cNvSpPr>
          <p:nvPr/>
        </p:nvSpPr>
        <p:spPr bwMode="auto">
          <a:xfrm>
            <a:off x="3743746" y="2454277"/>
            <a:ext cx="244827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5400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R.C.C.I</a:t>
            </a:r>
            <a:endParaRPr lang="fr-FR" altLang="fr-FR" sz="5400" dirty="0">
              <a:solidFill>
                <a:srgbClr val="FFFF00"/>
              </a:solidFill>
              <a:latin typeface="Helvetica" panose="020B0604020202020204" pitchFamily="34" charset="0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 bwMode="auto">
          <a:xfrm>
            <a:off x="3610227" y="3351248"/>
            <a:ext cx="2715311" cy="59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R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echerche des 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C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auses</a:t>
            </a:r>
          </a:p>
          <a:p>
            <a:pPr eaLnBrk="1" hangingPunct="1"/>
            <a:r>
              <a:rPr lang="fr-FR" altLang="fr-FR" dirty="0">
                <a:solidFill>
                  <a:schemeClr val="bg1"/>
                </a:solidFill>
                <a:latin typeface="Helvetica" panose="020B0604020202020204" pitchFamily="34" charset="0"/>
              </a:rPr>
              <a:t>e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t 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C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irconstances d’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I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ncendie</a:t>
            </a:r>
            <a:endParaRPr lang="fr-FR" altLang="fr-FR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 bwMode="auto">
          <a:xfrm>
            <a:off x="3729584" y="2234012"/>
            <a:ext cx="2736304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fr-FR" altLang="fr-FR" sz="1100" dirty="0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Formation Opérationnelle Spécialisée</a:t>
            </a:r>
            <a:endParaRPr lang="fr-FR" altLang="fr-FR" sz="1100" dirty="0">
              <a:solidFill>
                <a:schemeClr val="bg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pic>
        <p:nvPicPr>
          <p:cNvPr id="12" name="Image 11" descr="DSC0505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132" y="2159000"/>
            <a:ext cx="2585690" cy="173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28" y="2175140"/>
            <a:ext cx="2561451" cy="1714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2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fr-FR" sz="3200" dirty="0">
                <a:latin typeface="Helvetica" panose="020B0604020202020204" pitchFamily="34" charset="0"/>
                <a:cs typeface="Helvetica" panose="020B0604020202020204" pitchFamily="34" charset="0"/>
              </a:rPr>
              <a:t>Historique au sein du SDIS </a:t>
            </a:r>
            <a:r>
              <a:rPr lang="fr-FR" sz="3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42</a:t>
            </a:r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50825" y="404664"/>
            <a:ext cx="8610600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fr-FR" sz="1600" b="1" u="sng" dirty="0">
              <a:latin typeface="Book Antiqua" pitchFamily="18" charset="0"/>
            </a:endParaRPr>
          </a:p>
          <a:p>
            <a:pPr algn="ctr">
              <a:spcBef>
                <a:spcPct val="50000"/>
              </a:spcBef>
              <a:buFontTx/>
              <a:buChar char="•"/>
            </a:pPr>
            <a:endParaRPr lang="fr-FR" sz="1600" dirty="0">
              <a:latin typeface="Book Antiqua" pitchFamily="18" charset="0"/>
            </a:endParaRP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2009 : </a:t>
            </a:r>
            <a:r>
              <a:rPr lang="fr-FR" sz="1600" dirty="0">
                <a:latin typeface="Book Antiqua" pitchFamily="18" charset="0"/>
              </a:rPr>
              <a:t>Formation du </a:t>
            </a:r>
            <a:r>
              <a:rPr lang="fr-FR" dirty="0" smtClean="0">
                <a:latin typeface="Book Antiqua" pitchFamily="18" charset="0"/>
              </a:rPr>
              <a:t>COL</a:t>
            </a:r>
            <a:r>
              <a:rPr lang="fr-FR" sz="1600" dirty="0" smtClean="0">
                <a:latin typeface="Book Antiqua" pitchFamily="18" charset="0"/>
              </a:rPr>
              <a:t> </a:t>
            </a:r>
            <a:r>
              <a:rPr lang="fr-FR" sz="1600" dirty="0">
                <a:latin typeface="Book Antiqua" pitchFamily="18" charset="0"/>
              </a:rPr>
              <a:t>BUSSIERE en RCCI 3 au Fort de Domont dans le Val d’Oise.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2009 : </a:t>
            </a:r>
            <a:r>
              <a:rPr lang="fr-FR" sz="1600" dirty="0">
                <a:latin typeface="Book Antiqua" pitchFamily="18" charset="0"/>
              </a:rPr>
              <a:t>Formation </a:t>
            </a:r>
            <a:r>
              <a:rPr lang="fr-FR" sz="1600" dirty="0" smtClean="0">
                <a:latin typeface="Book Antiqua" pitchFamily="18" charset="0"/>
              </a:rPr>
              <a:t>du LTN </a:t>
            </a:r>
            <a:r>
              <a:rPr lang="fr-FR" sz="1600" dirty="0">
                <a:latin typeface="Book Antiqua" pitchFamily="18" charset="0"/>
              </a:rPr>
              <a:t>FLACHER au Fort en RCCI 3 dans un cadre professionnel.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2010 : </a:t>
            </a:r>
            <a:r>
              <a:rPr lang="fr-FR" sz="1600" dirty="0">
                <a:latin typeface="Book Antiqua" pitchFamily="18" charset="0"/>
              </a:rPr>
              <a:t>Rencontre entre le </a:t>
            </a:r>
            <a:r>
              <a:rPr lang="fr-FR" dirty="0" smtClean="0">
                <a:latin typeface="Book Antiqua" pitchFamily="18" charset="0"/>
              </a:rPr>
              <a:t>COL</a:t>
            </a:r>
            <a:r>
              <a:rPr lang="fr-FR" sz="1600" dirty="0" smtClean="0">
                <a:latin typeface="Book Antiqua" pitchFamily="18" charset="0"/>
              </a:rPr>
              <a:t> </a:t>
            </a:r>
            <a:r>
              <a:rPr lang="fr-FR" sz="1600" dirty="0">
                <a:latin typeface="Book Antiqua" pitchFamily="18" charset="0"/>
              </a:rPr>
              <a:t>BUSSIERE et </a:t>
            </a:r>
            <a:r>
              <a:rPr lang="fr-FR" sz="1600" dirty="0" smtClean="0">
                <a:latin typeface="Book Antiqua" pitchFamily="18" charset="0"/>
              </a:rPr>
              <a:t>le LTN </a:t>
            </a:r>
            <a:r>
              <a:rPr lang="fr-FR" sz="1600" dirty="0">
                <a:latin typeface="Book Antiqua" pitchFamily="18" charset="0"/>
              </a:rPr>
              <a:t>FLACHER: création et développement de la RCCI </a:t>
            </a:r>
            <a:r>
              <a:rPr lang="fr-FR" sz="1600" dirty="0" smtClean="0">
                <a:latin typeface="Book Antiqua" pitchFamily="18" charset="0"/>
              </a:rPr>
              <a:t>judiciaire (hors SDIS) </a:t>
            </a:r>
            <a:r>
              <a:rPr lang="fr-FR" sz="1600" dirty="0">
                <a:latin typeface="Book Antiqua" pitchFamily="18" charset="0"/>
              </a:rPr>
              <a:t>en partenariat avec le tribunal de Montbrison ensuite Saint- Etienne.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2010 : </a:t>
            </a:r>
            <a:r>
              <a:rPr lang="fr-FR" sz="1600" dirty="0">
                <a:latin typeface="Book Antiqua" pitchFamily="18" charset="0"/>
              </a:rPr>
              <a:t>Formation de l’ ADJ MASSEI en RCCI 3 au Fort dans un cadre hors SDIS.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2010 : </a:t>
            </a:r>
            <a:r>
              <a:rPr lang="fr-FR" sz="1600" dirty="0">
                <a:latin typeface="Book Antiqua" pitchFamily="18" charset="0"/>
              </a:rPr>
              <a:t>Il est évoqué entre le </a:t>
            </a:r>
            <a:r>
              <a:rPr lang="fr-FR" dirty="0" smtClean="0">
                <a:latin typeface="Book Antiqua" pitchFamily="18" charset="0"/>
              </a:rPr>
              <a:t>COL</a:t>
            </a:r>
            <a:r>
              <a:rPr lang="fr-FR" sz="1600" dirty="0" smtClean="0">
                <a:latin typeface="Book Antiqua" pitchFamily="18" charset="0"/>
              </a:rPr>
              <a:t> </a:t>
            </a:r>
            <a:r>
              <a:rPr lang="fr-FR" sz="1600" dirty="0">
                <a:latin typeface="Book Antiqua" pitchFamily="18" charset="0"/>
              </a:rPr>
              <a:t>BUSSIERE, </a:t>
            </a:r>
            <a:r>
              <a:rPr lang="fr-FR" sz="1600" dirty="0" smtClean="0">
                <a:latin typeface="Book Antiqua" pitchFamily="18" charset="0"/>
              </a:rPr>
              <a:t>le LTN </a:t>
            </a:r>
            <a:r>
              <a:rPr lang="fr-FR" sz="1600" dirty="0">
                <a:latin typeface="Book Antiqua" pitchFamily="18" charset="0"/>
              </a:rPr>
              <a:t>FLACHER et l’ADC MASSEI la     possibilité de développer le concept RCCI au sein du SDIS 42.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2010 : </a:t>
            </a:r>
            <a:r>
              <a:rPr lang="fr-FR" sz="1600" dirty="0">
                <a:latin typeface="Book Antiqua" pitchFamily="18" charset="0"/>
              </a:rPr>
              <a:t>Présentation de la RCCI en réunion d’état major: les intérêts de la RCCI pour le service ( </a:t>
            </a:r>
            <a:r>
              <a:rPr lang="fr-FR" dirty="0" smtClean="0">
                <a:latin typeface="Book Antiqua" pitchFamily="18" charset="0"/>
              </a:rPr>
              <a:t>COL</a:t>
            </a:r>
            <a:r>
              <a:rPr lang="fr-FR" sz="1600" dirty="0" smtClean="0">
                <a:latin typeface="Book Antiqua" pitchFamily="18" charset="0"/>
              </a:rPr>
              <a:t> </a:t>
            </a:r>
            <a:r>
              <a:rPr lang="fr-FR" sz="1600" dirty="0">
                <a:latin typeface="Book Antiqua" pitchFamily="18" charset="0"/>
              </a:rPr>
              <a:t>BUSSIERE, </a:t>
            </a:r>
            <a:r>
              <a:rPr lang="fr-FR" dirty="0" smtClean="0">
                <a:latin typeface="Book Antiqua" pitchFamily="18" charset="0"/>
              </a:rPr>
              <a:t>LTN</a:t>
            </a:r>
            <a:r>
              <a:rPr lang="fr-FR" sz="1600" dirty="0" smtClean="0">
                <a:latin typeface="Book Antiqua" pitchFamily="18" charset="0"/>
              </a:rPr>
              <a:t> </a:t>
            </a:r>
            <a:r>
              <a:rPr lang="fr-FR" sz="1600" dirty="0">
                <a:latin typeface="Book Antiqua" pitchFamily="18" charset="0"/>
              </a:rPr>
              <a:t>FLACHER).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2010 </a:t>
            </a:r>
            <a:r>
              <a:rPr lang="fr-FR" sz="1600" dirty="0">
                <a:solidFill>
                  <a:srgbClr val="FFFF00"/>
                </a:solidFill>
                <a:latin typeface="Book Antiqua" pitchFamily="18" charset="0"/>
              </a:rPr>
              <a:t>: </a:t>
            </a:r>
            <a:r>
              <a:rPr lang="fr-FR" sz="1600" dirty="0">
                <a:latin typeface="Book Antiqua" pitchFamily="18" charset="0"/>
              </a:rPr>
              <a:t>Formation </a:t>
            </a:r>
            <a:r>
              <a:rPr lang="fr-FR" sz="1600" dirty="0" smtClean="0">
                <a:latin typeface="Book Antiqua" pitchFamily="18" charset="0"/>
              </a:rPr>
              <a:t>du LTN </a:t>
            </a:r>
            <a:r>
              <a:rPr lang="fr-FR" sz="1600" dirty="0">
                <a:latin typeface="Book Antiqua" pitchFamily="18" charset="0"/>
              </a:rPr>
              <a:t>FLACHER en RCCI 4 et 5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2011 : </a:t>
            </a:r>
            <a:r>
              <a:rPr lang="fr-FR" sz="1600" dirty="0">
                <a:latin typeface="Book Antiqua" pitchFamily="18" charset="0"/>
              </a:rPr>
              <a:t>Formation du CDT BOURET en RCCI 3.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2011 : </a:t>
            </a:r>
            <a:r>
              <a:rPr lang="fr-FR" sz="1600" dirty="0" smtClean="0">
                <a:latin typeface="Book Antiqua" pitchFamily="18" charset="0"/>
              </a:rPr>
              <a:t>L</a:t>
            </a:r>
            <a:r>
              <a:rPr lang="fr-FR" dirty="0" smtClean="0">
                <a:latin typeface="Book Antiqua" pitchFamily="18" charset="0"/>
              </a:rPr>
              <a:t>e LTN</a:t>
            </a:r>
            <a:r>
              <a:rPr lang="fr-FR" sz="1600" dirty="0" smtClean="0">
                <a:latin typeface="Book Antiqua" pitchFamily="18" charset="0"/>
              </a:rPr>
              <a:t> </a:t>
            </a:r>
            <a:r>
              <a:rPr lang="fr-FR" sz="1600" dirty="0">
                <a:latin typeface="Book Antiqua" pitchFamily="18" charset="0"/>
              </a:rPr>
              <a:t>FLACHER participe à l’encadrement de stages RCCI 3, 4 et 5 à Domont.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2011 : </a:t>
            </a:r>
            <a:r>
              <a:rPr lang="fr-FR" sz="1600" dirty="0">
                <a:latin typeface="Book Antiqua" pitchFamily="18" charset="0"/>
              </a:rPr>
              <a:t>Le projet de création d’une FOS RCCI conduite par le </a:t>
            </a:r>
            <a:r>
              <a:rPr lang="fr-FR" dirty="0" smtClean="0">
                <a:latin typeface="Book Antiqua" pitchFamily="18" charset="0"/>
              </a:rPr>
              <a:t>COL</a:t>
            </a:r>
            <a:r>
              <a:rPr lang="fr-FR" sz="1600" dirty="0" smtClean="0">
                <a:latin typeface="Book Antiqua" pitchFamily="18" charset="0"/>
              </a:rPr>
              <a:t> </a:t>
            </a:r>
            <a:r>
              <a:rPr lang="fr-FR" sz="1600" dirty="0">
                <a:latin typeface="Book Antiqua" pitchFamily="18" charset="0"/>
              </a:rPr>
              <a:t>BUSSIERE est validé en CASDIS le 15 Septembre 2011. </a:t>
            </a:r>
          </a:p>
          <a:p>
            <a:pPr algn="ctr">
              <a:spcBef>
                <a:spcPct val="50000"/>
              </a:spcBef>
            </a:pPr>
            <a:endParaRPr lang="fr-FR" sz="1600" dirty="0">
              <a:latin typeface="Book Antiqua" pitchFamily="18" charset="0"/>
            </a:endParaRPr>
          </a:p>
          <a:p>
            <a:pPr algn="ctr">
              <a:spcBef>
                <a:spcPct val="50000"/>
              </a:spcBef>
              <a:buFontTx/>
              <a:buChar char="•"/>
            </a:pPr>
            <a:endParaRPr lang="fr-FR" sz="1600" dirty="0">
              <a:latin typeface="Book Antiqua" pitchFamily="18" charset="0"/>
            </a:endParaRPr>
          </a:p>
          <a:p>
            <a:pPr algn="ctr">
              <a:spcBef>
                <a:spcPct val="50000"/>
              </a:spcBef>
              <a:buFontTx/>
              <a:buChar char="•"/>
            </a:pPr>
            <a:endParaRPr lang="fr-FR" dirty="0">
              <a:latin typeface="Book Antiqua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16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3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1196752"/>
            <a:ext cx="842486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2012 : </a:t>
            </a:r>
            <a:r>
              <a:rPr lang="fr-FR" sz="1600" dirty="0">
                <a:latin typeface="Book Antiqua" pitchFamily="18" charset="0"/>
              </a:rPr>
              <a:t>Formation du </a:t>
            </a:r>
            <a:r>
              <a:rPr lang="fr-FR" sz="1600" dirty="0" smtClean="0">
                <a:latin typeface="Book Antiqua" pitchFamily="18" charset="0"/>
              </a:rPr>
              <a:t>CDT </a:t>
            </a:r>
            <a:r>
              <a:rPr lang="fr-FR" sz="1600" dirty="0">
                <a:latin typeface="Book Antiqua" pitchFamily="18" charset="0"/>
              </a:rPr>
              <a:t>CIZERON  au module RCCI de l’ENSOSP</a:t>
            </a:r>
            <a:r>
              <a:rPr lang="fr-FR" dirty="0">
                <a:latin typeface="Book Antiqua" pitchFamily="18" charset="0"/>
              </a:rPr>
              <a:t>.</a:t>
            </a:r>
          </a:p>
          <a:p>
            <a:pPr algn="l">
              <a:buFont typeface="Wingdings" pitchFamily="2" charset="2"/>
              <a:buChar char="Ø"/>
            </a:pPr>
            <a:endParaRPr lang="fr-FR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2012: </a:t>
            </a:r>
            <a:r>
              <a:rPr lang="fr-FR" sz="1600" dirty="0">
                <a:latin typeface="Book Antiqua" pitchFamily="18" charset="0"/>
              </a:rPr>
              <a:t>Lancement des actions de sensibilisation au personnel.</a:t>
            </a:r>
          </a:p>
          <a:p>
            <a:pPr algn="l">
              <a:buFont typeface="Wingdings" pitchFamily="2" charset="2"/>
              <a:buChar char="Ø"/>
            </a:pPr>
            <a:endParaRPr lang="fr-FR" sz="1600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2012: </a:t>
            </a:r>
            <a:r>
              <a:rPr lang="fr-FR" sz="1600" dirty="0">
                <a:latin typeface="Book Antiqua" pitchFamily="18" charset="0"/>
              </a:rPr>
              <a:t>formation de l’ADC MASSEI en RCCI 4 et 5 à titre personnel.</a:t>
            </a:r>
          </a:p>
          <a:p>
            <a:pPr algn="l">
              <a:buFont typeface="Wingdings" pitchFamily="2" charset="2"/>
              <a:buChar char="Ø"/>
            </a:pPr>
            <a:endParaRPr lang="fr-FR" sz="1600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2012: </a:t>
            </a:r>
            <a:r>
              <a:rPr lang="fr-FR" sz="1600" dirty="0">
                <a:latin typeface="Book Antiqua" pitchFamily="18" charset="0"/>
              </a:rPr>
              <a:t>formation de l’ADC PICQ au Fort de Domont.</a:t>
            </a:r>
          </a:p>
          <a:p>
            <a:pPr algn="l">
              <a:buFont typeface="Wingdings" pitchFamily="2" charset="2"/>
              <a:buChar char="Ø"/>
            </a:pPr>
            <a:endParaRPr lang="fr-FR" sz="1600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2013: </a:t>
            </a:r>
            <a:r>
              <a:rPr lang="fr-FR" sz="1600" dirty="0">
                <a:latin typeface="Book Antiqua" pitchFamily="18" charset="0"/>
              </a:rPr>
              <a:t>formation de l’ADC DUMAS au Fort de Domont.</a:t>
            </a:r>
          </a:p>
          <a:p>
            <a:pPr algn="l">
              <a:buFont typeface="Wingdings" pitchFamily="2" charset="2"/>
              <a:buChar char="Ø"/>
            </a:pPr>
            <a:endParaRPr lang="fr-FR" sz="1600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2013: </a:t>
            </a:r>
            <a:r>
              <a:rPr lang="fr-FR" sz="1600" dirty="0">
                <a:latin typeface="Book Antiqua" pitchFamily="18" charset="0"/>
              </a:rPr>
              <a:t>formation du CNE RICHARD au module RCCI de </a:t>
            </a:r>
            <a:r>
              <a:rPr lang="fr-FR" sz="1600" dirty="0" smtClean="0">
                <a:latin typeface="Book Antiqua" pitchFamily="18" charset="0"/>
              </a:rPr>
              <a:t>l’ENSOSP.</a:t>
            </a:r>
            <a:endParaRPr lang="fr-FR" sz="1600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fr-FR" sz="1600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2013:</a:t>
            </a:r>
            <a:r>
              <a:rPr lang="fr-FR" sz="1600" dirty="0">
                <a:latin typeface="Book Antiqua" pitchFamily="18" charset="0"/>
              </a:rPr>
              <a:t> </a:t>
            </a:r>
            <a:r>
              <a:rPr lang="fr-FR" sz="1600" dirty="0" smtClean="0">
                <a:latin typeface="Book Antiqua" pitchFamily="18" charset="0"/>
              </a:rPr>
              <a:t>L’ADJ </a:t>
            </a:r>
            <a:r>
              <a:rPr lang="fr-FR" sz="1600" dirty="0">
                <a:latin typeface="Book Antiqua" pitchFamily="18" charset="0"/>
              </a:rPr>
              <a:t>HUET David rejoint également la </a:t>
            </a:r>
            <a:r>
              <a:rPr lang="fr-FR" sz="1600" dirty="0" smtClean="0">
                <a:latin typeface="Book Antiqua" pitchFamily="18" charset="0"/>
              </a:rPr>
              <a:t>FOS.</a:t>
            </a:r>
            <a:endParaRPr lang="fr-FR" sz="1600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fr-FR" sz="1600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 smtClean="0">
                <a:solidFill>
                  <a:srgbClr val="FF0000"/>
                </a:solidFill>
                <a:latin typeface="Book Antiqua" pitchFamily="18" charset="0"/>
              </a:rPr>
              <a:t>2014: </a:t>
            </a:r>
            <a:r>
              <a:rPr lang="fr-FR" sz="1600" dirty="0" smtClean="0">
                <a:latin typeface="Book Antiqua" pitchFamily="18" charset="0"/>
              </a:rPr>
              <a:t>Les </a:t>
            </a:r>
            <a:r>
              <a:rPr lang="fr-FR" dirty="0" smtClean="0">
                <a:latin typeface="Book Antiqua" pitchFamily="18" charset="0"/>
              </a:rPr>
              <a:t>CNE</a:t>
            </a:r>
            <a:r>
              <a:rPr lang="fr-FR" sz="1600" dirty="0" smtClean="0">
                <a:latin typeface="Book Antiqua" pitchFamily="18" charset="0"/>
              </a:rPr>
              <a:t> VIGOUROUX ET REYMOND rejoignent la </a:t>
            </a:r>
            <a:r>
              <a:rPr lang="fr-FR" sz="1600" dirty="0" smtClean="0">
                <a:latin typeface="Book Antiqua" pitchFamily="18" charset="0"/>
              </a:rPr>
              <a:t>FOS.</a:t>
            </a:r>
            <a:endParaRPr lang="fr-FR" sz="1600" dirty="0" smtClean="0">
              <a:latin typeface="Book Antiqua" pitchFamily="18" charset="0"/>
            </a:endParaRPr>
          </a:p>
          <a:p>
            <a:pPr algn="l"/>
            <a:endParaRPr lang="fr-FR" sz="1600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2014</a:t>
            </a:r>
            <a:r>
              <a:rPr lang="fr-FR" sz="1600" dirty="0" smtClean="0">
                <a:solidFill>
                  <a:srgbClr val="FF0000"/>
                </a:solidFill>
                <a:latin typeface="Book Antiqua" pitchFamily="18" charset="0"/>
              </a:rPr>
              <a:t>: </a:t>
            </a:r>
            <a:r>
              <a:rPr lang="fr-FR" sz="1600" dirty="0" smtClean="0">
                <a:latin typeface="Book Antiqua" pitchFamily="18" charset="0"/>
              </a:rPr>
              <a:t>L’ADC ASENCIO Fabrice RCCI 3 rejoint la FOS le 1</a:t>
            </a:r>
            <a:r>
              <a:rPr lang="fr-FR" sz="1600" baseline="30000" dirty="0" smtClean="0">
                <a:latin typeface="Book Antiqua" pitchFamily="18" charset="0"/>
              </a:rPr>
              <a:t>er</a:t>
            </a:r>
            <a:r>
              <a:rPr lang="fr-FR" sz="1600" dirty="0" smtClean="0">
                <a:latin typeface="Book Antiqua" pitchFamily="18" charset="0"/>
              </a:rPr>
              <a:t> </a:t>
            </a:r>
            <a:r>
              <a:rPr lang="fr-FR" sz="1600" dirty="0" smtClean="0">
                <a:latin typeface="Book Antiqua" pitchFamily="18" charset="0"/>
              </a:rPr>
              <a:t>Septembre.</a:t>
            </a:r>
            <a:endParaRPr lang="fr-FR" sz="1600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fr-FR" sz="1600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 smtClean="0">
                <a:solidFill>
                  <a:srgbClr val="FF0000"/>
                </a:solidFill>
                <a:latin typeface="Book Antiqua" pitchFamily="18" charset="0"/>
              </a:rPr>
              <a:t>2016: </a:t>
            </a:r>
            <a:r>
              <a:rPr lang="fr-FR" sz="1600" dirty="0" smtClean="0">
                <a:latin typeface="Book Antiqua" pitchFamily="18" charset="0"/>
              </a:rPr>
              <a:t>formation des CNE CHARRETIER, LARGERON et du LTN DURAND à </a:t>
            </a:r>
            <a:r>
              <a:rPr lang="fr-FR" sz="1600" dirty="0" smtClean="0">
                <a:latin typeface="Book Antiqua" pitchFamily="18" charset="0"/>
              </a:rPr>
              <a:t>l’ENSOSP.</a:t>
            </a:r>
            <a:endParaRPr lang="fr-FR" sz="1600" dirty="0" smtClean="0">
              <a:latin typeface="Book Antiqua" pitchFamily="18" charset="0"/>
            </a:endParaRPr>
          </a:p>
          <a:p>
            <a:pPr algn="l"/>
            <a:endParaRPr lang="fr-FR" sz="16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Book Antiqua" pitchFamily="18" charset="0"/>
              </a:rPr>
              <a:t>2017: </a:t>
            </a:r>
            <a:r>
              <a:rPr lang="fr-FR" dirty="0" smtClean="0">
                <a:latin typeface="Book Antiqua" pitchFamily="18" charset="0"/>
              </a:rPr>
              <a:t>formation du LTN MARION à </a:t>
            </a:r>
            <a:r>
              <a:rPr lang="fr-FR" dirty="0" smtClean="0">
                <a:latin typeface="Book Antiqua" pitchFamily="18" charset="0"/>
              </a:rPr>
              <a:t>l’ENSOSP.</a:t>
            </a:r>
            <a:endParaRPr lang="fr-FR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fr-FR" sz="1600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fr-FR" sz="1600" dirty="0">
              <a:latin typeface="Book Antiqua" pitchFamily="18" charset="0"/>
            </a:endParaRPr>
          </a:p>
          <a:p>
            <a:endParaRPr lang="fr-FR" dirty="0">
              <a:latin typeface="Book Antiqua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7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4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1196752"/>
            <a:ext cx="842486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Book Antiqua" pitchFamily="18" charset="0"/>
              </a:rPr>
              <a:t>2017: </a:t>
            </a:r>
            <a:r>
              <a:rPr lang="fr-FR" sz="1600" dirty="0" smtClean="0">
                <a:latin typeface="Book Antiqua" pitchFamily="18" charset="0"/>
              </a:rPr>
              <a:t>Le CDT CIZERON est nommé chef de FOS.</a:t>
            </a:r>
          </a:p>
          <a:p>
            <a:pPr algn="l">
              <a:buFont typeface="Wingdings" pitchFamily="2" charset="2"/>
              <a:buChar char="Ø"/>
            </a:pPr>
            <a:endParaRPr lang="fr-FR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1600" dirty="0" smtClean="0">
                <a:solidFill>
                  <a:srgbClr val="FF0000"/>
                </a:solidFill>
                <a:latin typeface="Book Antiqua" pitchFamily="18" charset="0"/>
              </a:rPr>
              <a:t>2018 </a:t>
            </a:r>
            <a:r>
              <a:rPr lang="fr-FR" sz="1600" dirty="0">
                <a:solidFill>
                  <a:srgbClr val="FF0000"/>
                </a:solidFill>
                <a:latin typeface="Book Antiqua" pitchFamily="18" charset="0"/>
              </a:rPr>
              <a:t>: </a:t>
            </a:r>
            <a:r>
              <a:rPr lang="fr-FR" sz="1600" dirty="0">
                <a:latin typeface="Book Antiqua" pitchFamily="18" charset="0"/>
              </a:rPr>
              <a:t>Formation du </a:t>
            </a:r>
            <a:r>
              <a:rPr lang="fr-FR" sz="1600" dirty="0" smtClean="0">
                <a:latin typeface="Book Antiqua" pitchFamily="18" charset="0"/>
              </a:rPr>
              <a:t>CNE DUCROS au </a:t>
            </a:r>
            <a:r>
              <a:rPr lang="fr-FR" sz="1600" dirty="0">
                <a:latin typeface="Book Antiqua" pitchFamily="18" charset="0"/>
              </a:rPr>
              <a:t>module RCCI de l’ENSOSP</a:t>
            </a:r>
            <a:r>
              <a:rPr lang="fr-FR" dirty="0" smtClean="0">
                <a:latin typeface="Book Antiqua" pitchFamily="18" charset="0"/>
              </a:rPr>
              <a:t>.</a:t>
            </a:r>
          </a:p>
          <a:p>
            <a:pPr algn="l">
              <a:buFont typeface="Wingdings" pitchFamily="2" charset="2"/>
              <a:buChar char="Ø"/>
            </a:pPr>
            <a:endParaRPr lang="fr-FR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Book Antiqua" pitchFamily="18" charset="0"/>
              </a:rPr>
              <a:t>2019 : </a:t>
            </a:r>
            <a:r>
              <a:rPr lang="fr-FR" dirty="0" smtClean="0">
                <a:latin typeface="Book Antiqua" pitchFamily="18" charset="0"/>
              </a:rPr>
              <a:t>Le CNE REYMOND, l’ADC ASENCIO et le CNE LARGERON (Suspension d’engagement) quittent la FOS RCCI.</a:t>
            </a:r>
          </a:p>
          <a:p>
            <a:pPr algn="l">
              <a:buFont typeface="Wingdings" pitchFamily="2" charset="2"/>
              <a:buChar char="Ø"/>
            </a:pPr>
            <a:endParaRPr lang="fr-FR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Book Antiqua" pitchFamily="18" charset="0"/>
              </a:rPr>
              <a:t>2019: </a:t>
            </a:r>
            <a:r>
              <a:rPr lang="fr-FR" dirty="0" smtClean="0">
                <a:latin typeface="Book Antiqua" pitchFamily="18" charset="0"/>
              </a:rPr>
              <a:t>Formation du CNE DUCROS à l’ENSOSP.</a:t>
            </a:r>
          </a:p>
          <a:p>
            <a:pPr algn="l">
              <a:buFont typeface="Wingdings" pitchFamily="2" charset="2"/>
              <a:buChar char="Ø"/>
            </a:pPr>
            <a:endParaRPr lang="fr-FR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Book Antiqua" pitchFamily="18" charset="0"/>
              </a:rPr>
              <a:t>2020:</a:t>
            </a:r>
            <a:r>
              <a:rPr lang="fr-FR" dirty="0" smtClean="0">
                <a:latin typeface="Book Antiqua" pitchFamily="18" charset="0"/>
              </a:rPr>
              <a:t> Formation du CDT DELOUCHE- MEYER Muriel à l’ENSOSP</a:t>
            </a:r>
            <a:r>
              <a:rPr lang="fr-FR" dirty="0" smtClean="0">
                <a:latin typeface="Book Antiqua" pitchFamily="18" charset="0"/>
              </a:rPr>
              <a:t>.</a:t>
            </a:r>
          </a:p>
          <a:p>
            <a:pPr algn="l">
              <a:buFont typeface="Wingdings" pitchFamily="2" charset="2"/>
              <a:buChar char="Ø"/>
            </a:pPr>
            <a:endParaRPr lang="fr-FR" dirty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Book Antiqua" pitchFamily="18" charset="0"/>
              </a:rPr>
              <a:t>2020: </a:t>
            </a:r>
            <a:r>
              <a:rPr lang="fr-FR" dirty="0" smtClean="0">
                <a:latin typeface="Book Antiqua" pitchFamily="18" charset="0"/>
              </a:rPr>
              <a:t>Le CNE DUCROS quitte le SDIS 42 et la FOS.</a:t>
            </a:r>
            <a:endParaRPr lang="fr-FR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fr-FR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fr-FR" dirty="0" smtClean="0">
              <a:latin typeface="Book Antiqua" pitchFamily="18" charset="0"/>
            </a:endParaRPr>
          </a:p>
          <a:p>
            <a:r>
              <a:rPr lang="fr-FR" dirty="0" smtClean="0">
                <a:solidFill>
                  <a:srgbClr val="FF0000"/>
                </a:solidFill>
                <a:latin typeface="Book Antiqua" pitchFamily="18" charset="0"/>
              </a:rPr>
              <a:t>L’effectif opérationnel de la FOS est constitué de </a:t>
            </a:r>
            <a:r>
              <a:rPr lang="fr-FR" dirty="0" smtClean="0">
                <a:solidFill>
                  <a:srgbClr val="FF0000"/>
                </a:solidFill>
                <a:latin typeface="Book Antiqua" pitchFamily="18" charset="0"/>
              </a:rPr>
              <a:t>14 </a:t>
            </a:r>
            <a:r>
              <a:rPr lang="fr-FR" dirty="0" smtClean="0">
                <a:solidFill>
                  <a:srgbClr val="FF0000"/>
                </a:solidFill>
                <a:latin typeface="Book Antiqua" pitchFamily="18" charset="0"/>
              </a:rPr>
              <a:t>agents.</a:t>
            </a:r>
            <a:endParaRPr lang="fr-FR" dirty="0">
              <a:solidFill>
                <a:srgbClr val="FF0000"/>
              </a:solidFill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fr-FR" sz="1600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fr-FR" sz="1600" dirty="0">
              <a:latin typeface="Book Antiqua" pitchFamily="18" charset="0"/>
            </a:endParaRPr>
          </a:p>
          <a:p>
            <a:endParaRPr lang="fr-FR" dirty="0">
              <a:latin typeface="Book Antiqua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7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5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fr-FR" sz="3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Composition de la FOS</a:t>
            </a:r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ZoneTexte 2"/>
          <p:cNvSpPr txBox="1">
            <a:spLocks noChangeArrowheads="1"/>
          </p:cNvSpPr>
          <p:nvPr/>
        </p:nvSpPr>
        <p:spPr bwMode="auto">
          <a:xfrm>
            <a:off x="3006312" y="1070412"/>
            <a:ext cx="3171061" cy="338554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/>
          </a:gra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1 Chef de FOS : </a:t>
            </a:r>
            <a:r>
              <a:rPr lang="fr-FR" b="1" dirty="0" smtClean="0"/>
              <a:t>CDT CIZERON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2456020" y="2019398"/>
            <a:ext cx="4292600" cy="369887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b="1" dirty="0"/>
              <a:t>1 Adjoint chef de FOS : CDT BOURET</a:t>
            </a:r>
          </a:p>
        </p:txBody>
      </p:sp>
      <p:sp>
        <p:nvSpPr>
          <p:cNvPr id="8" name="ZoneTexte 4"/>
          <p:cNvSpPr txBox="1">
            <a:spLocks noChangeArrowheads="1"/>
          </p:cNvSpPr>
          <p:nvPr/>
        </p:nvSpPr>
        <p:spPr bwMode="auto">
          <a:xfrm>
            <a:off x="1535163" y="3032270"/>
            <a:ext cx="6092245" cy="369332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1 Conseiller technique départemental : </a:t>
            </a:r>
            <a:r>
              <a:rPr lang="fr-FR" b="1" dirty="0" smtClean="0"/>
              <a:t>LTN </a:t>
            </a:r>
            <a:r>
              <a:rPr lang="fr-FR" b="1" dirty="0"/>
              <a:t>FLACHER</a:t>
            </a:r>
          </a:p>
        </p:txBody>
      </p:sp>
      <p:sp>
        <p:nvSpPr>
          <p:cNvPr id="9" name="ZoneTexte 5"/>
          <p:cNvSpPr txBox="1">
            <a:spLocks noChangeArrowheads="1"/>
          </p:cNvSpPr>
          <p:nvPr/>
        </p:nvSpPr>
        <p:spPr bwMode="auto">
          <a:xfrm>
            <a:off x="2620042" y="3978302"/>
            <a:ext cx="4092787" cy="338554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 smtClean="0"/>
              <a:t>+ 12 </a:t>
            </a:r>
            <a:r>
              <a:rPr lang="fr-FR" b="1" dirty="0"/>
              <a:t>Sapeurs- Pompiers investigateurs: </a:t>
            </a:r>
          </a:p>
        </p:txBody>
      </p:sp>
      <p:sp>
        <p:nvSpPr>
          <p:cNvPr id="11" name="Flèche droite rayée 10"/>
          <p:cNvSpPr/>
          <p:nvPr/>
        </p:nvSpPr>
        <p:spPr>
          <a:xfrm rot="5400000">
            <a:off x="4333874" y="1528650"/>
            <a:ext cx="515938" cy="360362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Flèche droite rayée 11"/>
          <p:cNvSpPr/>
          <p:nvPr/>
        </p:nvSpPr>
        <p:spPr>
          <a:xfrm rot="5400000">
            <a:off x="4344353" y="2519567"/>
            <a:ext cx="515937" cy="360362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Flèche droite rayée 12"/>
          <p:cNvSpPr/>
          <p:nvPr/>
        </p:nvSpPr>
        <p:spPr>
          <a:xfrm rot="5400000">
            <a:off x="4344353" y="3505025"/>
            <a:ext cx="515938" cy="360362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Flèche courbée vers la droite 13"/>
          <p:cNvSpPr/>
          <p:nvPr/>
        </p:nvSpPr>
        <p:spPr>
          <a:xfrm>
            <a:off x="656343" y="3978302"/>
            <a:ext cx="731837" cy="1216025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Flèche courbée vers la droite 14"/>
          <p:cNvSpPr/>
          <p:nvPr/>
        </p:nvSpPr>
        <p:spPr>
          <a:xfrm flipH="1">
            <a:off x="7812360" y="3933056"/>
            <a:ext cx="636587" cy="1216025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2"/>
          <p:cNvSpPr txBox="1">
            <a:spLocks noChangeArrowheads="1"/>
          </p:cNvSpPr>
          <p:nvPr/>
        </p:nvSpPr>
        <p:spPr bwMode="auto">
          <a:xfrm>
            <a:off x="3255722" y="6093296"/>
            <a:ext cx="2651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400" dirty="0"/>
              <a:t>Effectif de la FOS fixé à 16 SP</a:t>
            </a:r>
          </a:p>
        </p:txBody>
      </p:sp>
      <p:graphicFrame>
        <p:nvGraphicFramePr>
          <p:cNvPr id="17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797381"/>
              </p:ext>
            </p:extLst>
          </p:nvPr>
        </p:nvGraphicFramePr>
        <p:xfrm>
          <a:off x="1475656" y="4581128"/>
          <a:ext cx="6222999" cy="1285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750">
                  <a:extLst>
                    <a:ext uri="{9D8B030D-6E8A-4147-A177-3AD203B41FA5}"/>
                  </a:extLst>
                </a:gridCol>
                <a:gridCol w="1703917">
                  <a:extLst>
                    <a:ext uri="{9D8B030D-6E8A-4147-A177-3AD203B41FA5}"/>
                  </a:extLst>
                </a:gridCol>
                <a:gridCol w="1481666">
                  <a:extLst>
                    <a:ext uri="{9D8B030D-6E8A-4147-A177-3AD203B41FA5}"/>
                  </a:extLst>
                </a:gridCol>
                <a:gridCol w="1481666">
                  <a:extLst>
                    <a:ext uri="{9D8B030D-6E8A-4147-A177-3AD203B41FA5}"/>
                  </a:extLst>
                </a:gridCol>
              </a:tblGrid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>
                          <a:solidFill>
                            <a:schemeClr val="tx1"/>
                          </a:solidFill>
                        </a:rPr>
                        <a:t>ADC MASSEI 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>
                          <a:solidFill>
                            <a:schemeClr val="tx1"/>
                          </a:solidFill>
                        </a:rPr>
                        <a:t>ADC</a:t>
                      </a:r>
                      <a:r>
                        <a:rPr lang="fr-FR" altLang="fr-FR" sz="12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altLang="fr-FR" sz="1200" b="1" dirty="0" smtClean="0">
                          <a:solidFill>
                            <a:schemeClr val="tx1"/>
                          </a:solidFill>
                        </a:rPr>
                        <a:t>HUET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 smtClean="0">
                          <a:solidFill>
                            <a:schemeClr val="tx1"/>
                          </a:solidFill>
                        </a:rPr>
                        <a:t>ADC PICQ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>
                          <a:solidFill>
                            <a:schemeClr val="tx1"/>
                          </a:solidFill>
                        </a:rPr>
                        <a:t>CNE RICHARD 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CNE VIGOUROUX 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ADJ PERRIER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200" b="1" dirty="0" smtClean="0"/>
                        <a:t>LTN PASCALE</a:t>
                      </a:r>
                      <a:endParaRPr lang="fr-FR" sz="1200" dirty="0" smtClean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LTN DURAND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71078"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LTN MARION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CNE CHARRETIER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fr-FR" sz="1200" b="1" dirty="0" smtClean="0"/>
                        <a:t>CDT</a:t>
                      </a:r>
                      <a:r>
                        <a:rPr lang="fr-FR" altLang="fr-FR" sz="1200" b="1" baseline="0" dirty="0" smtClean="0"/>
                        <a:t> DELOUCHE- MEYER </a:t>
                      </a:r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91433" marR="91433" marT="45749" marB="4574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63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7" name="Picture 8" descr="DSC050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25539"/>
            <a:ext cx="7416055" cy="4963188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8" name="WordArt 2"/>
          <p:cNvSpPr>
            <a:spLocks noChangeArrowheads="1" noChangeShapeType="1" noTextEdit="1"/>
          </p:cNvSpPr>
          <p:nvPr/>
        </p:nvSpPr>
        <p:spPr bwMode="auto">
          <a:xfrm>
            <a:off x="2051547" y="1341438"/>
            <a:ext cx="5212158" cy="177961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Arial Black"/>
              </a:rPr>
              <a:t>FIN</a:t>
            </a:r>
          </a:p>
          <a:p>
            <a:pPr algn="ctr"/>
            <a:r>
              <a:rPr lang="fr-F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Arial Black"/>
              </a:rPr>
              <a:t>merci de votre attention</a:t>
            </a:r>
          </a:p>
        </p:txBody>
      </p:sp>
      <p:pic>
        <p:nvPicPr>
          <p:cNvPr id="19" name="Picture 4" descr="question_float_from_box_hg_clr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6446" y="4221163"/>
            <a:ext cx="1269893" cy="174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758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15307</TotalTime>
  <Words>395</Words>
  <Application>Microsoft Office PowerPoint</Application>
  <PresentationFormat>Affichage à l'écran (4:3)</PresentationFormat>
  <Paragraphs>87</Paragraphs>
  <Slides>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5" baseType="lpstr">
      <vt:lpstr>Arial Unicode MS</vt:lpstr>
      <vt:lpstr>ＭＳ Ｐゴシック</vt:lpstr>
      <vt:lpstr>Arial</vt:lpstr>
      <vt:lpstr>Arial Black</vt:lpstr>
      <vt:lpstr>Book Antiqua</vt:lpstr>
      <vt:lpstr>Helvetica</vt:lpstr>
      <vt:lpstr>Times New Roman</vt:lpstr>
      <vt:lpstr>Wingdings</vt:lpstr>
      <vt:lpstr>Réseau</vt:lpstr>
      <vt:lpstr>Historique SDIS 42</vt:lpstr>
      <vt:lpstr>Historique au sein du SDIS 42</vt:lpstr>
      <vt:lpstr>Présentation PowerPoint</vt:lpstr>
      <vt:lpstr>Présentation PowerPoint</vt:lpstr>
      <vt:lpstr>Composition de la FOS</vt:lpstr>
      <vt:lpstr>Présentation PowerPoint</vt:lpstr>
    </vt:vector>
  </TitlesOfParts>
  <Company>CG94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CODIR 080702</dc:title>
  <dc:subject>PROJET PORTAIL  INTRANET</dc:subject>
  <dc:creator>BERLIER Sébastien</dc:creator>
  <cp:lastModifiedBy>FLACHER Laurent</cp:lastModifiedBy>
  <cp:revision>746</cp:revision>
  <cp:lastPrinted>2000-07-04T10:18:08Z</cp:lastPrinted>
  <dcterms:created xsi:type="dcterms:W3CDTF">2000-07-03T06:07:31Z</dcterms:created>
  <dcterms:modified xsi:type="dcterms:W3CDTF">2020-07-09T09:21:54Z</dcterms:modified>
</cp:coreProperties>
</file>