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</p:sldMasterIdLst>
  <p:notesMasterIdLst>
    <p:notesMasterId r:id="rId21"/>
  </p:notesMasterIdLst>
  <p:handoutMasterIdLst>
    <p:handoutMasterId r:id="rId22"/>
  </p:handoutMasterIdLst>
  <p:sldIdLst>
    <p:sldId id="315" r:id="rId2"/>
    <p:sldId id="449" r:id="rId3"/>
    <p:sldId id="450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59" r:id="rId13"/>
    <p:sldId id="460" r:id="rId14"/>
    <p:sldId id="461" r:id="rId15"/>
    <p:sldId id="462" r:id="rId16"/>
    <p:sldId id="463" r:id="rId17"/>
    <p:sldId id="464" r:id="rId18"/>
    <p:sldId id="466" r:id="rId19"/>
    <p:sldId id="467" r:id="rId20"/>
  </p:sldIdLst>
  <p:sldSz cx="9144000" cy="6858000" type="screen4x3"/>
  <p:notesSz cx="6797675" cy="992663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12B"/>
    <a:srgbClr val="CD0920"/>
    <a:srgbClr val="009999"/>
    <a:srgbClr val="C1FFE0"/>
    <a:srgbClr val="00CC66"/>
    <a:srgbClr val="FF0000"/>
    <a:srgbClr val="00CCFF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528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368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21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34513"/>
            <a:ext cx="29368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CDB39F69-90F2-4946-A8A4-2E300412CD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311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fld id="{8F9C8E75-16DE-4E1D-BDD8-F5B7ED798E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9038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99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11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430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12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856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62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53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943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884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17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3240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18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1557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19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47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3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395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4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1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5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511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6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345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7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871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8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049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9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905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588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9588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545EAB-9AA6-46CF-BA85-3523C7E1CA41}" type="slidenum">
              <a:rPr lang="fr-FR" altLang="fr-FR" sz="1100">
                <a:latin typeface="Times New Roman" panose="02020603050405020304" pitchFamily="18" charset="0"/>
              </a:rPr>
              <a:pPr/>
              <a:t>10</a:t>
            </a:fld>
            <a:endParaRPr lang="fr-FR" altLang="fr-FR" sz="1100">
              <a:latin typeface="Times New Roman" panose="02020603050405020304" pitchFamily="18" charset="0"/>
            </a:endParaRPr>
          </a:p>
        </p:txBody>
      </p:sp>
      <p:sp>
        <p:nvSpPr>
          <p:cNvPr id="68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15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548688" cy="17287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20364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AC1837-0764-4219-ADB0-1EEC0A51AD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285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BBCD50-C7F3-46CF-81DE-DF63FB7C7BB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58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9E42E-1EC0-4C85-8D24-6ABF6807C4C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083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2C089-C1C8-4E30-AC40-22C6D2A8E37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3490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8346F-EFA9-4975-A62E-269C33C6D56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2881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F8B3A-24EF-4473-8ECE-0E1DA61F469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56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6A307-3008-48B2-B12D-EF5112CF55F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662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24B3C-8478-4041-83FE-92EF2737DFA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99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6BFE3-714C-422B-A254-C14A126208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51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5CFBE6-8F40-4360-B3F3-AA5628F4AAE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227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473CB-9352-4F74-A707-FA2319FD752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442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268413"/>
            <a:ext cx="822960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1677988" y="781050"/>
            <a:ext cx="220662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z="1500" smtClean="0"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2700338" y="6453188"/>
            <a:ext cx="3889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1000" b="1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Formation</a:t>
            </a:r>
            <a:r>
              <a:rPr lang="fr-FR" altLang="fr-FR" sz="1000" b="1" baseline="0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 opérationnelle Spécialisée RCCI</a:t>
            </a:r>
            <a:endParaRPr lang="fr-FR" altLang="fr-FR" sz="1000" b="1" dirty="0">
              <a:solidFill>
                <a:schemeClr val="accent1"/>
              </a:solidFill>
              <a:latin typeface="Helvetica" panose="020B0604020202020204" pitchFamily="34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3188"/>
            <a:ext cx="444500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fld id="{C7F94870-0A8C-4561-B40E-1910D44F5237}" type="slidenum">
              <a:rPr lang="fr-FR" altLang="fr-FR"/>
              <a:pPr/>
              <a:t>‹N°›</a:t>
            </a:fld>
            <a:endParaRPr lang="fr-FR" altLang="fr-FR"/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084763"/>
            <a:ext cx="3770312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+mj-ea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ＭＳ Ｐゴシック" charset="0"/>
          <a:cs typeface="ＭＳ Ｐゴシック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+mn-ea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+mn-ea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+mn-ea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+mn-ea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9394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re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53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</a:rPr>
              <a:t>L’approche du corps humain en RCCI</a:t>
            </a:r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6373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5366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43593"/>
            <a:ext cx="2165901" cy="96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3832770" y="2446241"/>
            <a:ext cx="244827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5400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R.C.C.I</a:t>
            </a:r>
            <a:endParaRPr lang="fr-FR" altLang="fr-FR" sz="5400" dirty="0">
              <a:solidFill>
                <a:srgbClr val="FFFF00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3709132" y="3406346"/>
            <a:ext cx="2715311" cy="59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R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echerche des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auses</a:t>
            </a:r>
          </a:p>
          <a:p>
            <a:pPr eaLnBrk="1" hangingPunct="1"/>
            <a:r>
              <a:rPr lang="fr-FR" altLang="fr-FR" dirty="0">
                <a:solidFill>
                  <a:schemeClr val="bg1"/>
                </a:solidFill>
                <a:latin typeface="Helvetica" panose="020B0604020202020204" pitchFamily="34" charset="0"/>
              </a:rPr>
              <a:t>e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t 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C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irconstances d’</a:t>
            </a:r>
            <a:r>
              <a:rPr lang="fr-FR" altLang="fr-FR" dirty="0" smtClean="0">
                <a:solidFill>
                  <a:srgbClr val="FFFF00"/>
                </a:solidFill>
                <a:latin typeface="Helvetica" panose="020B0604020202020204" pitchFamily="34" charset="0"/>
              </a:rPr>
              <a:t>I</a:t>
            </a:r>
            <a:r>
              <a:rPr lang="fr-FR" altLang="fr-FR" dirty="0" smtClean="0">
                <a:solidFill>
                  <a:schemeClr val="bg1"/>
                </a:solidFill>
                <a:latin typeface="Helvetica" panose="020B0604020202020204" pitchFamily="34" charset="0"/>
              </a:rPr>
              <a:t>ncendie</a:t>
            </a:r>
            <a:endParaRPr lang="fr-FR" altLang="fr-FR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3779912" y="2159027"/>
            <a:ext cx="2736304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fr-FR" altLang="fr-FR" sz="1100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</a:rPr>
              <a:t>Formation Opérationnelle Spécialisée</a:t>
            </a:r>
            <a:endParaRPr lang="fr-FR" altLang="fr-FR" sz="1100" dirty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2581620" cy="1728192"/>
          </a:xfrm>
          <a:prstGeom prst="rect">
            <a:avLst/>
          </a:prstGeom>
        </p:spPr>
      </p:pic>
      <p:pic>
        <p:nvPicPr>
          <p:cNvPr id="14" name="Image 11" descr="DSC0505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04864"/>
            <a:ext cx="2585690" cy="173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10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LE REFROIDISSEMENT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CADAVERIQUE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39775" y="1268760"/>
            <a:ext cx="127476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Définition: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919163" y="1846610"/>
            <a:ext cx="583723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Phénomène chimique dans tout les muscles striés et lisses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971550" y="2206972"/>
            <a:ext cx="67833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( entre autre développement d</a:t>
            </a:r>
            <a:r>
              <a:rPr lang="fr-FR" altLang="fr-FR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acide lactique anarchique dans le corps)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919163" y="2854672"/>
            <a:ext cx="62611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ＭＳ Ｐゴシック"/>
                <a:cs typeface="ＭＳ Ｐゴシック"/>
              </a:rPr>
              <a:t> Se constitue de haut en bas ( de la mâchoire vers les chevilles)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919163" y="3575397"/>
            <a:ext cx="5538787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ＭＳ Ｐゴシック"/>
                <a:cs typeface="ＭＳ Ｐゴシック"/>
              </a:rPr>
              <a:t> Variable selon le climat , corpulence, cause de la mort </a:t>
            </a:r>
          </a:p>
        </p:txBody>
      </p:sp>
      <p:pic>
        <p:nvPicPr>
          <p:cNvPr id="20" name="Picture 8" descr="sfu-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223097"/>
            <a:ext cx="34925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00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11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LA RIGIDITE CADAVERIQUE 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971600" y="1484784"/>
            <a:ext cx="209708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dirty="0">
                <a:latin typeface="Times New Roman" pitchFamily="18" charset="0"/>
              </a:rPr>
              <a:t>Délais d</a:t>
            </a:r>
            <a:r>
              <a:rPr lang="fr-FR" altLang="fr-FR" dirty="0">
                <a:latin typeface="Times New Roman" pitchFamily="18" charset="0"/>
              </a:rPr>
              <a:t>’</a:t>
            </a:r>
            <a:r>
              <a:rPr lang="fr-FR" dirty="0">
                <a:latin typeface="Times New Roman" pitchFamily="18" charset="0"/>
              </a:rPr>
              <a:t>évolution :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760588" y="2153121"/>
            <a:ext cx="392112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Apparition entre 2éme et 6éme heure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660091" y="2719858"/>
            <a:ext cx="52022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</a:rPr>
              <a:t> Se constitue de haut en bas jusqu</a:t>
            </a:r>
            <a:r>
              <a:rPr lang="fr-FR" altLang="fr-FR" dirty="0">
                <a:latin typeface="Times New Roman" pitchFamily="18" charset="0"/>
              </a:rPr>
              <a:t>’</a:t>
            </a:r>
            <a:r>
              <a:rPr lang="fr-FR" dirty="0">
                <a:latin typeface="Times New Roman" pitchFamily="18" charset="0"/>
              </a:rPr>
              <a:t>à la 12éme heure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649130" y="3297708"/>
            <a:ext cx="74660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Maximale vers la 12éme heure , elle se rompt ensuite 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760588" y="3875558"/>
            <a:ext cx="4235450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Disparaît progressivement en 1 à 3 jours</a:t>
            </a: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1675860" y="4451821"/>
            <a:ext cx="5888037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Disparaît d</a:t>
            </a:r>
            <a:r>
              <a:rPr lang="fr-FR" altLang="fr-FR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autant plus vite que la putréfaction est précoce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760588" y="4980929"/>
            <a:ext cx="45815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Lors de sidération elle peut être imminente  </a:t>
            </a:r>
          </a:p>
        </p:txBody>
      </p:sp>
    </p:spTree>
    <p:extLst>
      <p:ext uri="{BB962C8B-B14F-4D97-AF65-F5344CB8AC3E}">
        <p14:creationId xmlns:p14="http://schemas.microsoft.com/office/powerpoint/2010/main" val="31618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Times New Roman" pitchFamily="18" charset="0"/>
                <a:cs typeface="ＭＳ Ｐゴシック"/>
              </a:rPr>
              <a:t>LA RIGIDITE CADAVERIQUE </a:t>
            </a:r>
            <a:r>
              <a:rPr lang="fr-FR" sz="2400" dirty="0" smtClean="0">
                <a:latin typeface="Times New Roman" pitchFamily="18" charset="0"/>
                <a:cs typeface="ＭＳ Ｐゴシック"/>
              </a:rPr>
              <a:t>3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195513" y="1124744"/>
            <a:ext cx="55276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Tx/>
              <a:buChar char="-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Elle peut être rompu , en travaillant sur les articulations </a:t>
            </a:r>
          </a:p>
          <a:p>
            <a:pPr algn="ctr" defTabSz="1300163"/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dans leurs sens d</a:t>
            </a:r>
            <a:r>
              <a:rPr lang="fr-FR" altLang="fr-FR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origines </a:t>
            </a:r>
          </a:p>
        </p:txBody>
      </p:sp>
      <p:pic>
        <p:nvPicPr>
          <p:cNvPr id="16" name="Picture 4" descr="image_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844824"/>
            <a:ext cx="6861175" cy="41116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36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Times New Roman" pitchFamily="18" charset="0"/>
                <a:cs typeface="ＭＳ Ｐゴシック"/>
              </a:rPr>
              <a:t>LES LIVIDITES </a:t>
            </a:r>
            <a:r>
              <a:rPr lang="fr-FR" sz="2400" dirty="0" smtClean="0">
                <a:latin typeface="Times New Roman" pitchFamily="18" charset="0"/>
                <a:cs typeface="ＭＳ Ｐゴシック"/>
              </a:rPr>
              <a:t>CADAVERIQUE ( </a:t>
            </a:r>
            <a:r>
              <a:rPr lang="fr-FR" sz="2400" dirty="0">
                <a:latin typeface="Times New Roman" pitchFamily="18" charset="0"/>
                <a:cs typeface="ＭＳ Ｐゴシック"/>
              </a:rPr>
              <a:t>Ou Hypostase</a:t>
            </a:r>
            <a:r>
              <a:rPr lang="fr-FR" sz="2400" dirty="0" smtClean="0">
                <a:latin typeface="Times New Roman" pitchFamily="18" charset="0"/>
                <a:cs typeface="ＭＳ Ｐゴシック"/>
              </a:rPr>
              <a:t>)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214438" y="1226914"/>
            <a:ext cx="3702050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Extravasation de plasma hémolysé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6500" y="1725389"/>
            <a:ext cx="39909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Accumulation dans les zones déclives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206500" y="2228627"/>
            <a:ext cx="33242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Aspect rose - bleuté de la peau</a:t>
            </a:r>
          </a:p>
        </p:txBody>
      </p:sp>
      <p:pic>
        <p:nvPicPr>
          <p:cNvPr id="9" name="Picture 7" descr="lividit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924944"/>
            <a:ext cx="2627312" cy="19700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8" descr="lividité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924944"/>
            <a:ext cx="2547938" cy="1993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9" descr="lividité 3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2924944"/>
            <a:ext cx="2692400" cy="20002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908175" y="5253261"/>
            <a:ext cx="57054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Disparition des lividités au cour d</a:t>
            </a:r>
            <a:r>
              <a:rPr lang="fr-FR" altLang="fr-FR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un soin de conservation </a:t>
            </a:r>
          </a:p>
        </p:txBody>
      </p:sp>
    </p:spTree>
    <p:extLst>
      <p:ext uri="{BB962C8B-B14F-4D97-AF65-F5344CB8AC3E}">
        <p14:creationId xmlns:p14="http://schemas.microsoft.com/office/powerpoint/2010/main" val="135059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LES LIVIDITES CADAVERIQUE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58813" y="1525588"/>
            <a:ext cx="196215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Délais dévolution: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987675" y="2204864"/>
            <a:ext cx="39592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 Apparition vers la 2éme, 3éme heure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3045503" y="2816138"/>
            <a:ext cx="37417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Mobile jusque vers la 12ème heure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987675" y="3429000"/>
            <a:ext cx="4106863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Immuables à partir de la 12éme heure 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2987675" y="4040275"/>
            <a:ext cx="45497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</a:rPr>
              <a:t> Peuvent apparaître jusqu</a:t>
            </a:r>
            <a:r>
              <a:rPr lang="fr-FR" altLang="fr-FR" dirty="0">
                <a:latin typeface="Times New Roman" pitchFamily="18" charset="0"/>
              </a:rPr>
              <a:t>’</a:t>
            </a:r>
            <a:r>
              <a:rPr lang="fr-FR" dirty="0">
                <a:latin typeface="Times New Roman" pitchFamily="18" charset="0"/>
              </a:rPr>
              <a:t>à la  30ème heure 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3049281" y="4651550"/>
            <a:ext cx="306863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Maximale à la 72émé heure</a:t>
            </a:r>
          </a:p>
        </p:txBody>
      </p:sp>
    </p:spTree>
    <p:extLst>
      <p:ext uri="{BB962C8B-B14F-4D97-AF65-F5344CB8AC3E}">
        <p14:creationId xmlns:p14="http://schemas.microsoft.com/office/powerpoint/2010/main" val="37612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LA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DESHYDRATATION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1560" y="1611146"/>
            <a:ext cx="2871787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- Perte d</a:t>
            </a:r>
            <a:r>
              <a:rPr lang="fr-FR" altLang="fr-FR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eau dans les tissus: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88694" y="2327274"/>
            <a:ext cx="5268912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Opacification des cornées ++( 4éme et 5éme heure)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55576" y="3043403"/>
            <a:ext cx="24145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ＭＳ Ｐゴシック"/>
                <a:cs typeface="ＭＳ Ｐゴシック"/>
              </a:rPr>
              <a:t> Excavation des yeux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827584" y="3759532"/>
            <a:ext cx="3313147" cy="37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Déformation </a:t>
            </a:r>
            <a:r>
              <a:rPr lang="fr-FR" dirty="0" smtClean="0">
                <a:latin typeface="Times New Roman" pitchFamily="18" charset="0"/>
                <a:ea typeface="ヒラギノ角ゴ ProN W3"/>
                <a:cs typeface="ヒラギノ角ゴ ProN W3"/>
              </a:rPr>
              <a:t>ovalaire de 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la pupille</a:t>
            </a:r>
          </a:p>
        </p:txBody>
      </p:sp>
      <p:pic>
        <p:nvPicPr>
          <p:cNvPr id="21" name="Picture 7" descr="blondy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043403"/>
            <a:ext cx="3521075" cy="2779712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11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16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LA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PUTREFACTION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16210" y="1268760"/>
            <a:ext cx="133191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Définition :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68622" y="1767235"/>
            <a:ext cx="6197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Multiplication des bactéries de la flore intestinale  anarchique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696614" y="2272060"/>
            <a:ext cx="704373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Elle débute au niveau du </a:t>
            </a:r>
            <a:r>
              <a:rPr lang="fr-FR" dirty="0" err="1">
                <a:latin typeface="Times New Roman" pitchFamily="18" charset="0"/>
                <a:ea typeface="ヒラギノ角ゴ ProN W3"/>
                <a:cs typeface="ヒラギノ角ゴ ProN W3"/>
              </a:rPr>
              <a:t>caecum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( aspect verdâtre de la fosse iliaque ) 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35037" y="2775297"/>
            <a:ext cx="66452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Favorise le développement de gaz et ainsi la circulation posthume 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899592" y="3280122"/>
            <a:ext cx="45751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Elle se généralise rapidement à tout le corps</a:t>
            </a:r>
          </a:p>
        </p:txBody>
      </p:sp>
      <p:pic>
        <p:nvPicPr>
          <p:cNvPr id="16" name="Picture 8" descr="blond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789040"/>
            <a:ext cx="4746103" cy="246744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268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17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TABLEAU DE </a:t>
            </a:r>
            <a:r>
              <a:rPr lang="fr-FR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VIBERT : </a:t>
            </a:r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DATATION DE LA MORT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547813" y="5660926"/>
            <a:ext cx="619283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algn="ctr" defTabSz="1300163"/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Grande importance médico-légale car permet de dater la mort </a:t>
            </a:r>
          </a:p>
        </p:txBody>
      </p:sp>
      <p:graphicFrame>
        <p:nvGraphicFramePr>
          <p:cNvPr id="12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367002"/>
              </p:ext>
            </p:extLst>
          </p:nvPr>
        </p:nvGraphicFramePr>
        <p:xfrm>
          <a:off x="611188" y="1412776"/>
          <a:ext cx="8064897" cy="3980504"/>
        </p:xfrm>
        <a:graphic>
          <a:graphicData uri="http://schemas.openxmlformats.org/drawingml/2006/table">
            <a:tbl>
              <a:tblPr/>
              <a:tblGrid>
                <a:gridCol w="1034143"/>
                <a:gridCol w="1654156"/>
                <a:gridCol w="1861221"/>
                <a:gridCol w="1377280"/>
                <a:gridCol w="1274000"/>
                <a:gridCol w="864097"/>
              </a:tblGrid>
              <a:tr h="1105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100" b="0" i="0" u="none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TEMPERATURE</a:t>
                      </a:r>
                      <a:endParaRPr kumimoji="0" lang="fr-FR" sz="1400" b="1" i="1" u="sng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DESYDRATATION</a:t>
                      </a:r>
                      <a:endParaRPr kumimoji="0" lang="fr-FR" sz="1400" b="1" i="1" u="sng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RIGIDITE</a:t>
                      </a:r>
                      <a:endParaRPr kumimoji="0" lang="fr-FR" sz="1400" b="1" i="1" u="sng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LIVIDITE</a:t>
                      </a:r>
                      <a:endParaRPr kumimoji="0" lang="fr-FR" sz="14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TACHE VERTE</a:t>
                      </a:r>
                      <a:endParaRPr kumimoji="0" lang="fr-FR" sz="14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</a:tr>
              <a:tr h="6742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&lt; 6H</a:t>
                      </a:r>
                      <a:endParaRPr kumimoji="0" lang="fr-FR" sz="21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CHAUD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+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DEBUT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6731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06-12H</a:t>
                      </a:r>
                      <a:endParaRPr kumimoji="0" lang="fr-FR" sz="21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CHAUD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++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DEBUT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MOBILES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6731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12H-24H</a:t>
                      </a:r>
                      <a:endParaRPr kumimoji="0" lang="fr-FR" sz="21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FROID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+++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CONSTITUEE</a:t>
                      </a:r>
                      <a:endParaRPr kumimoji="0" lang="fr-FR" sz="1400" b="1" i="0" u="none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IMMUABLES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6731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100" b="1" i="1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24H-48h</a:t>
                      </a:r>
                      <a:endParaRPr kumimoji="0" lang="fr-FR" sz="2100" b="1" i="1" u="sng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FROID</a:t>
                      </a:r>
                      <a:endParaRPr kumimoji="0" lang="fr-FR" sz="1400" b="1" i="0" u="none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1" i="0" u="none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++++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IMMUABLES</a:t>
                      </a:r>
                      <a:endParaRPr kumimoji="0" lang="fr-FR" sz="1400" b="1" i="0" u="none" strike="noStrike" cap="none" normalizeH="0" baseline="0">
                        <a:ln>
                          <a:noFill/>
                        </a:ln>
                        <a:solidFill>
                          <a:srgbClr val="62B0FF"/>
                        </a:solidFill>
                        <a:effectLst/>
                        <a:latin typeface="Helvetica Neue Light" charset="0"/>
                        <a:ea typeface="ＭＳ Ｐゴシック" charset="0"/>
                        <a:sym typeface="Helvetica Neue Light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 Light" charset="0"/>
                          <a:ea typeface="ＭＳ Ｐゴシック" charset="0"/>
                          <a:sym typeface="Helvetica Neue Light" charset="0"/>
                        </a:rPr>
                        <a:t>+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5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18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Helvetica" panose="020B0604020202020204" pitchFamily="34" charset="0"/>
                <a:cs typeface="Helvetica" panose="020B0604020202020204" pitchFamily="34" charset="0"/>
              </a:rPr>
              <a:t>Le travail en </a:t>
            </a:r>
            <a:r>
              <a:rPr lang="fr-FR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RCCI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ZoneTexte 1"/>
          <p:cNvSpPr txBox="1">
            <a:spLocks noChangeArrowheads="1"/>
          </p:cNvSpPr>
          <p:nvPr/>
        </p:nvSpPr>
        <p:spPr bwMode="auto">
          <a:xfrm>
            <a:off x="-900113" y="1074445"/>
            <a:ext cx="11452226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/>
              <a:t>Pour toutes les victimes d</a:t>
            </a:r>
            <a:r>
              <a:rPr lang="fr-FR" altLang="fr-FR" sz="1600" dirty="0"/>
              <a:t>’</a:t>
            </a:r>
            <a:r>
              <a:rPr lang="fr-FR" sz="1600" dirty="0"/>
              <a:t>incendies et pour nos collègues morts au feu……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27088" y="1434808"/>
            <a:ext cx="792003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algn="ctr" defTabSz="1300163"/>
            <a:r>
              <a:rPr lang="fr-FR" sz="1600" b="1" i="1" dirty="0">
                <a:solidFill>
                  <a:srgbClr val="FF8000"/>
                </a:solidFill>
                <a:latin typeface="Times New Roman" pitchFamily="18" charset="0"/>
              </a:rPr>
              <a:t>La RCCI leur est dédiée</a:t>
            </a:r>
            <a:endParaRPr lang="fr-FR" sz="1600" b="1" i="1" dirty="0"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31840" y="5733256"/>
            <a:ext cx="321389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6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MERCI  DE VOTRE ATTENTION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835150" y="1866608"/>
            <a:ext cx="619283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defTabSz="1300163"/>
            <a:r>
              <a:rPr lang="fr-FR" b="1" i="1" dirty="0">
                <a:solidFill>
                  <a:srgbClr val="0070C0"/>
                </a:solidFill>
                <a:latin typeface="Times New Roman" pitchFamily="18" charset="0"/>
                <a:ea typeface="ＭＳ Ｐゴシック"/>
                <a:cs typeface="ＭＳ Ｐゴシック"/>
                <a:sym typeface="Helvetica Neue Light"/>
              </a:rPr>
              <a:t>Document réalisé par l’ADC GOUVERNET Eric (SDIS 34)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908175" y="4365104"/>
            <a:ext cx="6192838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defTabSz="1300163">
              <a:spcBef>
                <a:spcPct val="50000"/>
              </a:spcBef>
              <a:buFontTx/>
              <a:buChar char="-"/>
            </a:pPr>
            <a:r>
              <a:rPr 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 Expert judiciaire Près la cour d</a:t>
            </a:r>
            <a:r>
              <a:rPr lang="fr-FR" alt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Appel de  Montpellier.</a:t>
            </a:r>
          </a:p>
          <a:p>
            <a:pPr defTabSz="1300163">
              <a:spcBef>
                <a:spcPct val="50000"/>
              </a:spcBef>
              <a:buFontTx/>
              <a:buChar char="-"/>
            </a:pPr>
            <a:r>
              <a:rPr 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 Diplôme universitaire de Thanatologie Faculté de Médecine d</a:t>
            </a:r>
            <a:r>
              <a:rPr lang="fr-FR" alt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Angers</a:t>
            </a:r>
          </a:p>
          <a:p>
            <a:pPr defTabSz="1300163">
              <a:spcBef>
                <a:spcPct val="50000"/>
              </a:spcBef>
              <a:buFontTx/>
              <a:buChar char="-"/>
            </a:pPr>
            <a:r>
              <a:rPr lang="fr-FR" sz="1400" dirty="0">
                <a:latin typeface="Times New Roman" pitchFamily="18" charset="0"/>
              </a:rPr>
              <a:t> Diplôme d</a:t>
            </a:r>
            <a:r>
              <a:rPr lang="fr-FR" altLang="fr-FR" sz="1400" dirty="0">
                <a:latin typeface="Times New Roman" pitchFamily="18" charset="0"/>
              </a:rPr>
              <a:t>’</a:t>
            </a:r>
            <a:r>
              <a:rPr lang="fr-FR" sz="1400" dirty="0">
                <a:latin typeface="Times New Roman" pitchFamily="18" charset="0"/>
              </a:rPr>
              <a:t>état de Thanatopraxie Ministère de la Santé.</a:t>
            </a:r>
          </a:p>
          <a:p>
            <a:pPr defTabSz="1300163">
              <a:spcBef>
                <a:spcPct val="50000"/>
              </a:spcBef>
              <a:buFontTx/>
              <a:buChar char="-"/>
            </a:pPr>
            <a:r>
              <a:rPr lang="fr-FR" sz="1400" dirty="0">
                <a:latin typeface="Times New Roman" pitchFamily="18" charset="0"/>
                <a:ea typeface="ヒラギノ角ゴ ProN W3"/>
                <a:cs typeface="ヒラギノ角ゴ ProN W3"/>
              </a:rPr>
              <a:t> Instructeur  RCCI au Fort de Domont</a:t>
            </a:r>
          </a:p>
          <a:p>
            <a:pPr algn="ctr" defTabSz="1300163">
              <a:spcBef>
                <a:spcPct val="50000"/>
              </a:spcBef>
            </a:pPr>
            <a:endParaRPr lang="fr-FR" sz="1400" dirty="0">
              <a:latin typeface="Times New Roman" pitchFamily="18" charset="0"/>
              <a:ea typeface="ヒラギノ角ゴ ProN W3"/>
              <a:cs typeface="ヒラギノ角ゴ ProN W3"/>
            </a:endParaRPr>
          </a:p>
        </p:txBody>
      </p:sp>
      <p:pic>
        <p:nvPicPr>
          <p:cNvPr id="18" name="Image 12" descr="DSC0130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2244204"/>
            <a:ext cx="31686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33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19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" name="Picture 8" descr="DSC050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73" y="1124744"/>
            <a:ext cx="7237053" cy="484339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3" name="WordArt 2"/>
          <p:cNvSpPr>
            <a:spLocks noChangeArrowheads="1" noChangeShapeType="1" noTextEdit="1"/>
          </p:cNvSpPr>
          <p:nvPr/>
        </p:nvSpPr>
        <p:spPr bwMode="auto">
          <a:xfrm>
            <a:off x="1691680" y="1570050"/>
            <a:ext cx="5616575" cy="191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FIN</a:t>
            </a:r>
          </a:p>
          <a:p>
            <a:pPr algn="ctr"/>
            <a:r>
              <a:rPr lang="fr-FR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Arial Black"/>
              </a:rPr>
              <a:t>merci de votre attention</a:t>
            </a:r>
          </a:p>
        </p:txBody>
      </p:sp>
      <p:pic>
        <p:nvPicPr>
          <p:cNvPr id="14" name="Picture 4" descr="question_float_from_box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7786" y="3933056"/>
            <a:ext cx="1368425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539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2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Helvetica" panose="020B0604020202020204" pitchFamily="34" charset="0"/>
                <a:ea typeface="ヒラギノ角ゴ ProN W3"/>
                <a:cs typeface="Helvetica" panose="020B0604020202020204" pitchFamily="34" charset="0"/>
              </a:rPr>
              <a:t>Approche médicolégale de la </a:t>
            </a:r>
            <a:r>
              <a:rPr lang="fr-FR" sz="3200" dirty="0" smtClean="0">
                <a:latin typeface="Helvetica" panose="020B0604020202020204" pitchFamily="34" charset="0"/>
                <a:ea typeface="ヒラギノ角ゴ ProN W3"/>
                <a:cs typeface="Helvetica" panose="020B0604020202020204" pitchFamily="34" charset="0"/>
              </a:rPr>
              <a:t>MORT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3" descr="warnerbros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368" y="1283151"/>
            <a:ext cx="3960440" cy="2268538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82601" y="3867457"/>
            <a:ext cx="47275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ＭＳ Ｐゴシック"/>
                <a:cs typeface="ＭＳ Ｐゴシック"/>
                <a:sym typeface="Helvetica Neue Light"/>
              </a:rPr>
              <a:t>1- LES CAUSES DE LA MORT: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258863" y="4586595"/>
            <a:ext cx="2960688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 La Mort naturelle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58863" y="5594657"/>
            <a:ext cx="300672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 La Mort suspecte 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258863" y="5091420"/>
            <a:ext cx="29527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 La Mort violente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3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Helvetica" panose="020B0604020202020204" pitchFamily="34" charset="0"/>
                <a:cs typeface="Helvetica" panose="020B0604020202020204" pitchFamily="34" charset="0"/>
              </a:rPr>
              <a:t>Purement Juridique </a:t>
            </a:r>
            <a:r>
              <a:rPr lang="fr-FR" sz="3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85592" y="1494818"/>
            <a:ext cx="7659687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l" defTabSz="1300163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ea typeface="ヒラギノ角ゴ ProN W3"/>
                <a:cs typeface="ヒラギノ角ゴ ProN W3"/>
              </a:rPr>
              <a:t> </a:t>
            </a:r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La Mort naturelle :</a:t>
            </a:r>
          </a:p>
          <a:p>
            <a:pPr algn="l" defTabSz="1300163"/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Mort attendue ou pouvant être expliquée par un processus pathologique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67544" y="2747938"/>
            <a:ext cx="54959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l" defTabSz="1300163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ea typeface="ヒラギノ角ゴ ProN W3"/>
                <a:cs typeface="ヒラギノ角ゴ ProN W3"/>
              </a:rPr>
              <a:t> </a:t>
            </a:r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La Mort </a:t>
            </a:r>
            <a:r>
              <a:rPr lang="fr-FR" sz="2000" dirty="0" smtClean="0">
                <a:latin typeface="Times New Roman" pitchFamily="18" charset="0"/>
                <a:ea typeface="ヒラギノ角ゴ ProN W3"/>
                <a:cs typeface="ヒラギノ角ゴ ProN W3"/>
              </a:rPr>
              <a:t>violente :</a:t>
            </a:r>
            <a:endParaRPr lang="fr-FR" sz="2000" dirty="0">
              <a:latin typeface="Times New Roman" pitchFamily="18" charset="0"/>
              <a:ea typeface="ヒラギノ角ゴ ProN W3"/>
              <a:cs typeface="ヒラギノ角ゴ ProN W3"/>
            </a:endParaRPr>
          </a:p>
          <a:p>
            <a:pPr algn="l" defTabSz="1300163"/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Mort non naturelle</a:t>
            </a:r>
          </a:p>
          <a:p>
            <a:pPr algn="l" defTabSz="1300163"/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Mort provoquée par une cause extérieure identifiée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67544" y="4221088"/>
            <a:ext cx="81915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l" defTabSz="1300163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ea typeface="ヒラギノ角ゴ ProN W3"/>
                <a:cs typeface="ヒラギノ角ゴ ProN W3"/>
              </a:rPr>
              <a:t> </a:t>
            </a:r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La Mort suspecte:</a:t>
            </a:r>
          </a:p>
          <a:p>
            <a:pPr algn="l" defTabSz="1300163"/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Mort dont on ne peut initialement, déterminer si elle est naturelle ou violente </a:t>
            </a:r>
          </a:p>
          <a:p>
            <a:pPr algn="l" defTabSz="1300163"/>
            <a:r>
              <a:rPr lang="fr-FR" sz="2000" dirty="0">
                <a:latin typeface="Times New Roman" pitchFamily="18" charset="0"/>
                <a:ea typeface="ヒラギノ角ゴ ProN W3"/>
                <a:cs typeface="ヒラギノ角ゴ ProN W3"/>
              </a:rPr>
              <a:t>suspecte car la mort  a pu </a:t>
            </a:r>
            <a:r>
              <a:rPr lang="fr-FR" altLang="ja-JP" sz="2000" dirty="0">
                <a:latin typeface="Times New Roman" pitchFamily="18" charset="0"/>
                <a:ea typeface="ＭＳ Ｐゴシック"/>
                <a:cs typeface="ＭＳ Ｐゴシック"/>
              </a:rPr>
              <a:t>être provoquée par un tiers</a:t>
            </a:r>
            <a:endParaRPr lang="fr-FR" sz="2000" dirty="0">
              <a:latin typeface="Times New Roman" pitchFamily="18" charset="0"/>
              <a:ea typeface="ヒラギノ角ゴ ProN W3"/>
              <a:cs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33405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4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>
                <a:latin typeface="Helvetica" panose="020B0604020202020204" pitchFamily="34" charset="0"/>
                <a:cs typeface="Helvetica" panose="020B0604020202020204" pitchFamily="34" charset="0"/>
              </a:rPr>
              <a:t>Les causes de la mort </a:t>
            </a:r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( chiffres globaux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  <a:endParaRPr lang="fr-FR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Picture 2" descr="sfu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1920" y="1400052"/>
            <a:ext cx="2532062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51979" y="980728"/>
            <a:ext cx="52879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ea typeface="ＭＳ Ｐゴシック"/>
                <a:cs typeface="ＭＳ Ｐゴシック"/>
              </a:rPr>
              <a:t> Causes cardio-vasculaires : 38%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360166" y="1483966"/>
            <a:ext cx="30480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 dirty="0">
                <a:latin typeface="Times New Roman" pitchFamily="18" charset="0"/>
                <a:ea typeface="ヒラギノ角ゴ ProN W3"/>
                <a:cs typeface="ヒラギノ角ゴ ProN W3"/>
              </a:rPr>
              <a:t>-Cœur et HTA : 53%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360166" y="1917353"/>
            <a:ext cx="19288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-AVC : 36%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69441" y="2565053"/>
            <a:ext cx="283368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ea typeface="ＭＳ Ｐゴシック"/>
                <a:cs typeface="ＭＳ Ｐゴシック"/>
              </a:rPr>
              <a:t> Tumeurs : 21%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288729" y="3141316"/>
            <a:ext cx="2579687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- Digestive : 35%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2288729" y="3573116"/>
            <a:ext cx="28368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ＭＳ Ｐゴシック"/>
                <a:cs typeface="ＭＳ Ｐゴシック"/>
              </a:rPr>
              <a:t>- Pulmonaire : 16%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15479" y="4076353"/>
            <a:ext cx="63944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800">
                <a:latin typeface="Times New Roman" pitchFamily="18" charset="0"/>
                <a:ea typeface="ＭＳ Ｐゴシック"/>
                <a:cs typeface="ＭＳ Ｐゴシック"/>
              </a:rPr>
              <a:t> Accidents et autres morts violentes : 7%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2231579" y="4581178"/>
            <a:ext cx="2087562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 dirty="0">
                <a:latin typeface="Times New Roman" pitchFamily="18" charset="0"/>
                <a:ea typeface="ＭＳ Ｐゴシック"/>
                <a:cs typeface="ＭＳ Ｐゴシック"/>
              </a:rPr>
              <a:t>  - AVP : 24%</a:t>
            </a: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2360166" y="5084416"/>
            <a:ext cx="230505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 dirty="0">
                <a:latin typeface="Times New Roman" pitchFamily="18" charset="0"/>
                <a:ea typeface="ＭＳ Ｐゴシック"/>
                <a:cs typeface="ＭＳ Ｐゴシック"/>
              </a:rPr>
              <a:t>- Suicide : 16%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166557" y="5564981"/>
            <a:ext cx="8415337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En incendie environ 800 morts par an en France</a:t>
            </a:r>
            <a:r>
              <a:rPr lang="fr-FR" sz="3200" dirty="0">
                <a:latin typeface="Times New Roman" pitchFamily="18" charset="0"/>
                <a:ea typeface="ＭＳ Ｐゴシック"/>
                <a:cs typeface="ＭＳ Ｐゴシック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95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5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Helvetica" panose="020B0604020202020204" pitchFamily="34" charset="0"/>
                <a:cs typeface="Helvetica" panose="020B0604020202020204" pitchFamily="34" charset="0"/>
              </a:rPr>
              <a:t>DIAGNOSTIC DE LA MORT </a:t>
            </a:r>
          </a:p>
        </p:txBody>
      </p:sp>
      <p:pic>
        <p:nvPicPr>
          <p:cNvPr id="21" name="Picture 3" descr="1195053527_sfu_fragme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3788" y="1214338"/>
            <a:ext cx="5572125" cy="2751138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442913" y="4149080"/>
            <a:ext cx="470535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800" dirty="0">
                <a:latin typeface="Times New Roman" pitchFamily="18" charset="0"/>
                <a:ea typeface="ＭＳ Ｐゴシック"/>
                <a:cs typeface="ＭＳ Ｐゴシック"/>
              </a:rPr>
              <a:t>DEFINITION DE LA MORT :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971550" y="4819005"/>
            <a:ext cx="4900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ヒラギノ角ゴ ProN W3"/>
                <a:cs typeface="ヒラギノ角ゴ ProN W3"/>
              </a:rPr>
              <a:t>- Juridiquement : Pas de définition </a:t>
            </a: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971550" y="5395267"/>
            <a:ext cx="74025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600">
                <a:latin typeface="Times New Roman" pitchFamily="18" charset="0"/>
                <a:ea typeface="ヒラギノ角ゴ ProN W3"/>
                <a:cs typeface="ヒラギノ角ゴ ProN W3"/>
              </a:rPr>
              <a:t>- Médicalement : Arrêt de la circulation et respiration </a:t>
            </a:r>
          </a:p>
        </p:txBody>
      </p:sp>
    </p:spTree>
    <p:extLst>
      <p:ext uri="{BB962C8B-B14F-4D97-AF65-F5344CB8AC3E}">
        <p14:creationId xmlns:p14="http://schemas.microsoft.com/office/powerpoint/2010/main" val="371068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6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DEFINITION DE LA MORT MEDICO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LEGALE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39913" y="1600746"/>
            <a:ext cx="5580062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400" dirty="0">
                <a:latin typeface="Times New Roman" pitchFamily="18" charset="0"/>
                <a:ea typeface="ＭＳ Ｐゴシック"/>
                <a:cs typeface="ＭＳ Ｐゴシック"/>
              </a:rPr>
              <a:t>ACTUELLEMENT : Ensemble des signes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908175" y="2711996"/>
            <a:ext cx="55260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400">
                <a:solidFill>
                  <a:srgbClr val="FF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1 - LES SIGNES NEGATIFS DE LA VIE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11188" y="3432721"/>
            <a:ext cx="73723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400">
                <a:latin typeface="Times New Roman" pitchFamily="18" charset="0"/>
                <a:ea typeface="ヒラギノ角ゴ ProN W3"/>
                <a:cs typeface="ヒラギノ角ゴ ProN W3"/>
              </a:rPr>
              <a:t>- Signes survenant immédiatement au moment de la mort 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908175" y="4151858"/>
            <a:ext cx="565943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400">
                <a:solidFill>
                  <a:srgbClr val="FF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2 - LES SIGNES POSITIFS DE LA MORT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95288" y="4799558"/>
            <a:ext cx="8443912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400">
                <a:latin typeface="Times New Roman" pitchFamily="18" charset="0"/>
                <a:ea typeface="ヒラギノ角ゴ ProN W3"/>
                <a:cs typeface="ヒラギノ角ゴ ProN W3"/>
              </a:rPr>
              <a:t>- Signes correspondent à la survenue de phénomènes cadavériques</a:t>
            </a:r>
          </a:p>
        </p:txBody>
      </p:sp>
    </p:spTree>
    <p:extLst>
      <p:ext uri="{BB962C8B-B14F-4D97-AF65-F5344CB8AC3E}">
        <p14:creationId xmlns:p14="http://schemas.microsoft.com/office/powerpoint/2010/main" val="24177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7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LES SIGNES NEGATIFS DE VIE 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92113" y="1468090"/>
            <a:ext cx="317341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000" dirty="0">
                <a:latin typeface="Times New Roman" pitchFamily="18" charset="0"/>
                <a:ea typeface="ＭＳ Ｐゴシック"/>
                <a:cs typeface="ＭＳ Ｐゴシック"/>
              </a:rPr>
              <a:t>LES SIGNES CLINIQUES: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84213" y="1980852"/>
            <a:ext cx="2892425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Absence de conscience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84213" y="2341215"/>
            <a:ext cx="443230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Relâchement musculaire ( Hypotonie)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84213" y="2701577"/>
            <a:ext cx="4000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Affaissement des globes oculaires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684213" y="3061940"/>
            <a:ext cx="41608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Dilatation des pupilles ( Mydriase )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684213" y="3420715"/>
            <a:ext cx="354171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ヒラギノ角ゴ ProN W3"/>
                <a:cs typeface="ヒラギノ角ゴ ProN W3"/>
              </a:rPr>
              <a:t> Abolition de toute sensibilité </a:t>
            </a: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684213" y="3781077"/>
            <a:ext cx="29257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Absence de respiration </a:t>
            </a: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611188" y="4141440"/>
            <a:ext cx="7119937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sz="2000">
                <a:latin typeface="Times New Roman" pitchFamily="18" charset="0"/>
                <a:ea typeface="ＭＳ Ｐゴシック"/>
                <a:cs typeface="ＭＳ Ｐゴシック"/>
              </a:rPr>
              <a:t> Absence de circulation ( pas de pouls , pas de bruit cardiaque) </a:t>
            </a: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1187450" y="5149502"/>
            <a:ext cx="68373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 sz="2000" i="1">
                <a:solidFill>
                  <a:srgbClr val="0070C0"/>
                </a:solidFill>
                <a:latin typeface="Times New Roman" pitchFamily="18" charset="0"/>
                <a:ea typeface="ヒラギノ角ゴ ProN W3"/>
                <a:cs typeface="ヒラギノ角ゴ ProN W3"/>
              </a:rPr>
              <a:t>L</a:t>
            </a:r>
            <a:r>
              <a:rPr lang="fr-FR" altLang="fr-FR" sz="2000" i="1">
                <a:solidFill>
                  <a:srgbClr val="0070C0"/>
                </a:solidFill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sz="2000" i="1">
                <a:solidFill>
                  <a:srgbClr val="0070C0"/>
                </a:solidFill>
                <a:latin typeface="Times New Roman" pitchFamily="18" charset="0"/>
                <a:ea typeface="ヒラギノ角ゴ ProN W3"/>
                <a:cs typeface="ヒラギノ角ゴ ProN W3"/>
              </a:rPr>
              <a:t>ensemble de ces signes permet de poser un diagnostic de mort</a:t>
            </a:r>
          </a:p>
        </p:txBody>
      </p:sp>
    </p:spTree>
    <p:extLst>
      <p:ext uri="{BB962C8B-B14F-4D97-AF65-F5344CB8AC3E}">
        <p14:creationId xmlns:p14="http://schemas.microsoft.com/office/powerpoint/2010/main" val="38863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8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LES SIGNES POSITIFS DE LA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MORT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2" name="Picture 3" descr="sfu-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1268413"/>
            <a:ext cx="4240212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2051720" y="3740944"/>
            <a:ext cx="472916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Correspondent aux phénomènes cadavériques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2195736" y="4324031"/>
            <a:ext cx="2535237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ＭＳ Ｐゴシック"/>
                <a:cs typeface="ＭＳ Ｐゴシック"/>
              </a:rPr>
              <a:t> Surviennent plus tard 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195736" y="4907119"/>
            <a:ext cx="31956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 S</a:t>
            </a:r>
            <a:r>
              <a:rPr lang="fr-FR" altLang="fr-FR" dirty="0">
                <a:latin typeface="Times New Roman" pitchFamily="18" charset="0"/>
                <a:ea typeface="ヒラギノ角ゴ ProN W3"/>
                <a:cs typeface="ヒラギノ角ゴ ProN W3"/>
              </a:rPr>
              <a:t>’</a:t>
            </a:r>
            <a:r>
              <a:rPr lang="fr-FR" dirty="0">
                <a:latin typeface="Times New Roman" pitchFamily="18" charset="0"/>
                <a:ea typeface="ヒラギノ角ゴ ProN W3"/>
                <a:cs typeface="ヒラギノ角ゴ ProN W3"/>
              </a:rPr>
              <a:t>installent progressivement </a:t>
            </a:r>
          </a:p>
        </p:txBody>
      </p:sp>
    </p:spTree>
    <p:extLst>
      <p:ext uri="{BB962C8B-B14F-4D97-AF65-F5344CB8AC3E}">
        <p14:creationId xmlns:p14="http://schemas.microsoft.com/office/powerpoint/2010/main" val="376771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numéro de diapositive 4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00DD61-43EF-4F93-B1CA-4DDA5ABA8233}" type="slidenum">
              <a:rPr lang="fr-FR" altLang="fr-FR" sz="120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9</a:t>
            </a:fld>
            <a:endParaRPr lang="fr-FR" altLang="fr-FR" sz="120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68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Helvetica" panose="020B0604020202020204" pitchFamily="34" charset="0"/>
                <a:cs typeface="Helvetica" panose="020B0604020202020204" pitchFamily="34" charset="0"/>
              </a:rPr>
              <a:t>LE REFROIDISSEMENT </a:t>
            </a:r>
            <a:r>
              <a:rPr lang="fr-FR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CADAVERIQUE</a:t>
            </a:r>
            <a:endParaRPr 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55650" y="1484313"/>
            <a:ext cx="143986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ea typeface="ＭＳ Ｐゴシック"/>
                <a:cs typeface="ＭＳ Ｐゴシック"/>
              </a:rPr>
              <a:t> Progressif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5650" y="2205038"/>
            <a:ext cx="12731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Linéaire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55650" y="2924175"/>
            <a:ext cx="60515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>
              <a:buFont typeface="Wingdings" pitchFamily="2" charset="2"/>
              <a:buChar char="Ø"/>
            </a:pPr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 Perte de + ou - 1° par heure après un palier de 1 à 2 heures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042988" y="3573463"/>
            <a:ext cx="372586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ＭＳ Ｐゴシック"/>
                <a:cs typeface="ＭＳ Ｐゴシック"/>
              </a:rPr>
              <a:t>- Il varie selon de nombreux facteurs: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051050" y="4149725"/>
            <a:ext cx="36607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-Température du corps avant la mort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051050" y="4652963"/>
            <a:ext cx="251936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ヒラギノ角ゴ ProN W3"/>
                <a:cs typeface="ヒラギノ角ゴ ProN W3"/>
              </a:rPr>
              <a:t>- Température ambiante 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2051050" y="5157788"/>
            <a:ext cx="4052888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ctr" defTabSz="1300163"/>
            <a:r>
              <a:rPr lang="fr-FR">
                <a:latin typeface="Times New Roman" pitchFamily="18" charset="0"/>
                <a:ea typeface="ＭＳ Ｐゴシック"/>
                <a:cs typeface="ＭＳ Ｐゴシック"/>
              </a:rPr>
              <a:t>- Cause de la mort ( Noyade , incendie ..)</a:t>
            </a:r>
          </a:p>
        </p:txBody>
      </p:sp>
    </p:spTree>
    <p:extLst>
      <p:ext uri="{BB962C8B-B14F-4D97-AF65-F5344CB8AC3E}">
        <p14:creationId xmlns:p14="http://schemas.microsoft.com/office/powerpoint/2010/main" val="9015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15337</TotalTime>
  <Words>828</Words>
  <Application>Microsoft Office PowerPoint</Application>
  <PresentationFormat>Affichage à l'écran (4:3)</PresentationFormat>
  <Paragraphs>180</Paragraphs>
  <Slides>19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 Unicode MS</vt:lpstr>
      <vt:lpstr>ＭＳ Ｐゴシック</vt:lpstr>
      <vt:lpstr>Arial</vt:lpstr>
      <vt:lpstr>Arial Black</vt:lpstr>
      <vt:lpstr>Helvetica</vt:lpstr>
      <vt:lpstr>Helvetica Neue Light</vt:lpstr>
      <vt:lpstr>Times New Roman</vt:lpstr>
      <vt:lpstr>Wingdings</vt:lpstr>
      <vt:lpstr>ヒラギノ角ゴ ProN W3</vt:lpstr>
      <vt:lpstr>Réseau</vt:lpstr>
      <vt:lpstr>L’approche du corps humain en RCCI</vt:lpstr>
      <vt:lpstr>Approche médicolégale de la MORT</vt:lpstr>
      <vt:lpstr>Purement Juridique :</vt:lpstr>
      <vt:lpstr>Les causes de la mort ( chiffres globaux)</vt:lpstr>
      <vt:lpstr>DIAGNOSTIC DE LA MORT </vt:lpstr>
      <vt:lpstr>DEFINITION DE LA MORT MEDICO LEGALE</vt:lpstr>
      <vt:lpstr>LES SIGNES NEGATIFS DE VIE </vt:lpstr>
      <vt:lpstr>LES SIGNES POSITIFS DE LA MORT</vt:lpstr>
      <vt:lpstr>LE REFROIDISSEMENT CADAVERIQUE</vt:lpstr>
      <vt:lpstr>LE REFROIDISSEMENT CADAVERIQUE</vt:lpstr>
      <vt:lpstr>LA RIGIDITE CADAVERIQUE  2</vt:lpstr>
      <vt:lpstr>LA RIGIDITE CADAVERIQUE 3</vt:lpstr>
      <vt:lpstr>LES LIVIDITES CADAVERIQUE ( Ou Hypostase)</vt:lpstr>
      <vt:lpstr>LES LIVIDITES CADAVERIQUE 2</vt:lpstr>
      <vt:lpstr>LA DESHYDRATATION</vt:lpstr>
      <vt:lpstr>LA PUTREFACTION</vt:lpstr>
      <vt:lpstr>TABLEAU DE VIBERT : DATATION DE LA MORT </vt:lpstr>
      <vt:lpstr>Le travail en RCCI</vt:lpstr>
      <vt:lpstr>Présentation PowerPoint</vt:lpstr>
    </vt:vector>
  </TitlesOfParts>
  <Company>CG94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BERLIER Sébastien</dc:creator>
  <cp:lastModifiedBy>FLACHER Laurent</cp:lastModifiedBy>
  <cp:revision>749</cp:revision>
  <cp:lastPrinted>2000-07-04T10:18:08Z</cp:lastPrinted>
  <dcterms:created xsi:type="dcterms:W3CDTF">2000-07-03T06:07:31Z</dcterms:created>
  <dcterms:modified xsi:type="dcterms:W3CDTF">2020-07-09T09:22:32Z</dcterms:modified>
</cp:coreProperties>
</file>