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38"/>
  </p:notesMasterIdLst>
  <p:handoutMasterIdLst>
    <p:handoutMasterId r:id="rId39"/>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0" r:id="rId14"/>
    <p:sldId id="461" r:id="rId15"/>
    <p:sldId id="462" r:id="rId16"/>
    <p:sldId id="463" r:id="rId17"/>
    <p:sldId id="464" r:id="rId18"/>
    <p:sldId id="465" r:id="rId19"/>
    <p:sldId id="466" r:id="rId20"/>
    <p:sldId id="467" r:id="rId21"/>
    <p:sldId id="468" r:id="rId22"/>
    <p:sldId id="469" r:id="rId23"/>
    <p:sldId id="470" r:id="rId24"/>
    <p:sldId id="471" r:id="rId25"/>
    <p:sldId id="472" r:id="rId26"/>
    <p:sldId id="473" r:id="rId27"/>
    <p:sldId id="474" r:id="rId28"/>
    <p:sldId id="475" r:id="rId29"/>
    <p:sldId id="476" r:id="rId30"/>
    <p:sldId id="477" r:id="rId31"/>
    <p:sldId id="478" r:id="rId32"/>
    <p:sldId id="479" r:id="rId33"/>
    <p:sldId id="480" r:id="rId34"/>
    <p:sldId id="481" r:id="rId35"/>
    <p:sldId id="482" r:id="rId36"/>
    <p:sldId id="484" r:id="rId37"/>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 xmlns:p15="http://schemas.microsoft.com/office/powerpoint/2012/main">
        <p15:guide id="1" orient="horz" pos="528">
          <p15:clr>
            <a:srgbClr val="A4A3A4"/>
          </p15:clr>
        </p15:guide>
        <p15:guide id="2" pos="240">
          <p15:clr>
            <a:srgbClr val="A4A3A4"/>
          </p15:clr>
        </p15:guide>
      </p15:sldGuideLst>
    </p:ext>
    <p:ext uri="{2D200454-40CA-4A62-9FC3-DE9A4176ACB9}">
      <p15:notesGuideLst xmlns=""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000839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928421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597944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26982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69378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939605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288583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328825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01100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595369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532683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595369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9004598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83040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424536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252246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823139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74612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932517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828524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a14="http://schemas.microsoft.com/office/drawing/2010/main" xmlns="">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dirty="0" smtClean="0"/>
              <a:t>Cliquez pour modifier les styles du texte du masque</a:t>
            </a:r>
          </a:p>
          <a:p>
            <a:pPr lvl="1"/>
            <a:r>
              <a:rPr lang="fr-FR" altLang="fr-FR" dirty="0" smtClean="0"/>
              <a:t>Deuxième niveau</a:t>
            </a:r>
          </a:p>
          <a:p>
            <a:pPr lvl="2"/>
            <a:r>
              <a:rPr lang="fr-FR" altLang="fr-FR" dirty="0" smtClean="0"/>
              <a:t>Troisième niveau</a:t>
            </a:r>
          </a:p>
          <a:p>
            <a:pPr lvl="3"/>
            <a:r>
              <a:rPr lang="fr-FR" altLang="fr-FR" dirty="0" smtClean="0"/>
              <a:t>Quatrième niveau</a:t>
            </a:r>
          </a:p>
          <a:p>
            <a:pPr lvl="4"/>
            <a:r>
              <a:rPr lang="fr-FR" altLang="fr-FR" dirty="0"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hyperlink" Target="http://www.google.fr/imgres?imgurl=http://pompiersdebagnolsenforet.unblog.fr/files/2009/07/casquef2b.gif&amp;imgrefurl=http://pompiersdebagnolsenforet.unblog.fr/&amp;usg=__v7U_bYm6Sx2bnk9zIKY44-Eo9mE=&amp;h=134&amp;w=120&amp;sz=8&amp;hl=fr&amp;start=74&amp;zoom=1&amp;tbnid=FXsMBEBerBb0NM:&amp;tbnh=92&amp;tbnw=82&amp;ei=4IqiT_XVC4nB0QXFq5XLCA&amp;prev=/search?q=gif+casque+f2&amp;start=63&amp;um=1&amp;hl=fr&amp;sa=N&amp;gbv=2&amp;tbm=isch&amp;um=1&amp;itbs=1"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6.jpeg"/><Relationship Id="rId4" Type="http://schemas.openxmlformats.org/officeDocument/2006/relationships/hyperlink" Target="http://www.google.fr/imgres?imgurl=http://pompiersdebagnolsenforet.unblog.fr/files/2009/07/casquef2b.gif&amp;imgrefurl=http://pompiersdebagnolsenforet.unblog.fr/&amp;usg=__v7U_bYm6Sx2bnk9zIKY44-Eo9mE=&amp;h=134&amp;w=120&amp;sz=8&amp;hl=fr&amp;start=74&amp;zoom=1&amp;tbnid=FXsMBEBerBb0NM:&amp;tbnh=92&amp;tbnw=82&amp;ei=4IqiT_XVC4nB0QXFq5XLCA&amp;prev=/search?q=gif+casque+f2&amp;start=63&amp;um=1&amp;hl=fr&amp;sa=N&amp;gbv=2&amp;tbm=isch&amp;um=1&amp;itbs=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35.gif"/><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5.gif"/><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5.gif"/><Relationship Id="rId5" Type="http://schemas.openxmlformats.org/officeDocument/2006/relationships/image" Target="../media/image8.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5.gif"/><Relationship Id="rId5" Type="http://schemas.openxmlformats.org/officeDocument/2006/relationships/image" Target="../media/image43.gif"/><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5.gif"/></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35.gif"/></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5.gif"/></Relationships>
</file>

<file path=ppt/slides/_rels/slide1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55.jpeg"/><Relationship Id="rId4" Type="http://schemas.openxmlformats.org/officeDocument/2006/relationships/image" Target="../media/image35.gif"/></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5.gif"/></Relationships>
</file>

<file path=ppt/slides/_rels/slide2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35.gif"/></Relationships>
</file>

<file path=ppt/slides/_rels/slide2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8" Type="http://schemas.openxmlformats.org/officeDocument/2006/relationships/hyperlink" Target="http://www.google.fr/imgres?imgurl=http://upload.wikimedia.org/wikipedia/fr/f/f0/Logo_Gendarmerie_Nationale_Francaise.jpg&amp;imgrefurl=http://fr.wikipedia.org/wiki/Fichier:Logo_Gendarmerie_Nationale_Francaise.jpg&amp;usg=__o9el9bupl3UYL1kS8NxHDCNs_NM=&amp;h=256&amp;w=356&amp;sz=54&amp;hl=fr&amp;start=1&amp;zoom=1&amp;tbnid=l2kLYIVRnGaEPM:&amp;tbnh=87&amp;tbnw=121&amp;ei=pN-5ULfZBpCChQfg8oHwCA&amp;prev=/search?q=logo+gendarmerie+nationale&amp;hl=fr&amp;gbv=2&amp;tbm=isch&amp;itbs=1" TargetMode="External"/><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www.google.fr/imgres?imgurl=http://pompierama.com/sites/pompierama.com/files/sdis13.jpg&amp;imgrefurl=http://pompierama.com/sdis/sdis-des-bouches-du-rh%C3%B4ne-sdis-13.html&amp;usg=__QO955IcdJKJQbag_FscGB5TriyM=&amp;h=200&amp;w=200&amp;sz=11&amp;hl=fr&amp;start=1&amp;zoom=1&amp;tbnid=SUHekQQy6O56DM:&amp;tbnh=104&amp;tbnw=104&amp;ei=Yt-5UMDwO4mwhAfY64CADA&amp;prev=/search?q=logo+sdis+13&amp;hl=fr&amp;gbv=2&amp;tbm=isch&amp;itbs=1" TargetMode="External"/><Relationship Id="rId11" Type="http://schemas.openxmlformats.org/officeDocument/2006/relationships/image" Target="../media/image12.jpeg"/><Relationship Id="rId5" Type="http://schemas.openxmlformats.org/officeDocument/2006/relationships/image" Target="../media/image9.jpeg"/><Relationship Id="rId10" Type="http://schemas.openxmlformats.org/officeDocument/2006/relationships/hyperlink" Target="http://www.google.fr/imgres?imgurl=http://herbeuville.com/design/logo_numero/police.jpg&amp;imgrefurl=http://herbeuville.com/numero_et_adresses.php&amp;usg=__9Os9i7nTlOSc2AG1hFDvmQbvYQw=&amp;h=316&amp;w=226&amp;sz=10&amp;hl=fr&amp;start=7&amp;zoom=1&amp;tbnid=5vfbB_7Es0hxfM:&amp;tbnh=117&amp;tbnw=84&amp;ei=pN-5ULfZBpCChQfg8oHwCA&amp;prev=/search?q=logo+gendarmerie+nationale&amp;hl=fr&amp;gbv=2&amp;tbm=isch&amp;itbs=1" TargetMode="External"/><Relationship Id="rId4" Type="http://schemas.openxmlformats.org/officeDocument/2006/relationships/hyperlink" Target="http://www.google.fr/imgres?imgurl=http://upload.wikimedia.org/wikipedia/fr/8/84/Logo-ONF.png&amp;imgrefurl=http://fr.wikipedia.org/wiki/Fichier:Logo-ONF.png&amp;usg=__BCLrYqxuefuRft8Emsga99H1L_E=&amp;h=313&amp;w=819&amp;sz=23&amp;hl=fr&amp;start=1&amp;zoom=1&amp;tbnid=q2c8R5-mc7h6PM:&amp;tbnh=55&amp;tbnw=144&amp;ei=Ud-5UJ5ehoSFB7LKgOAC&amp;prev=/search?q=logo+onf&amp;hl=fr&amp;gbv=2&amp;tbm=isch&amp;itbs=1" TargetMode="External"/><Relationship Id="rId9"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71.jpeg"/><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70.pn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14.gif"/><Relationship Id="rId7" Type="http://schemas.openxmlformats.org/officeDocument/2006/relationships/hyperlink" Target="http://www.google.fr/imgres?imgurl=http://www.allolespompiers.fr/medias/images/barbecue-interdiction.jpg&amp;imgrefurl=http://www.allolespompiers.fr/pages/prevention/prevention-incendie-de-foret-ete-2012.html&amp;usg=__Llftsdp5z0ITsE_BXpoKfRyPyt4=&amp;h=1024&amp;w=1024&amp;sz=49&amp;hl=fr&amp;start=14&amp;zoom=1&amp;tbnid=QDmsVnhcZkzzfM:&amp;tbnh=150&amp;tbnw=150&amp;ei=viBbUKbnK9KLhQfOsoHQDw&amp;prev=/search?q=incendie+de+foret+suite+barbecue&amp;um=1&amp;hl=fr&amp;gbv=2&amp;tbm=isch&amp;um=1&amp;itbs=1"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jpeg"/></Relationships>
</file>

<file path=ppt/slides/_rels/slide3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83.gi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gif"/><Relationship Id="rId4" Type="http://schemas.openxmlformats.org/officeDocument/2006/relationships/image" Target="../media/image13.gif"/></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gif"/><Relationship Id="rId4" Type="http://schemas.openxmlformats.org/officeDocument/2006/relationships/hyperlink" Target="http://www.google.fr/imgres?imgurl=http://www.allolespompiers.fr/medias/images/barbecue-interdiction.jpg&amp;imgrefurl=http://www.allolespompiers.fr/pages/prevention/prevention-incendie-de-foret-ete-2012.html&amp;usg=__Llftsdp5z0ITsE_BXpoKfRyPyt4=&amp;h=1024&amp;w=1024&amp;sz=49&amp;hl=fr&amp;start=14&amp;zoom=1&amp;tbnid=QDmsVnhcZkzzfM:&amp;tbnh=150&amp;tbnw=150&amp;ei=viBbUKbnK9KLhQfOsoHQDw&amp;prev=/search?q=incendie+de+foret+suite+barbecue&amp;um=1&amp;hl=fr&amp;gbv=2&amp;tbm=isch&amp;um=1&amp;itbs=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 xmlns:a14="http://schemas.microsoft.com/office/drawing/2010/main">
                <a:solidFill>
                  <a:schemeClr val="accent1"/>
                </a:solidFill>
              </a14:hiddenFill>
            </a:ext>
          </a:extLst>
        </p:spPr>
        <p:txBody>
          <a:bodyPr anchor="ctr" anchorCtr="1"/>
          <a:lstStyle/>
          <a:p>
            <a:pPr eaLnBrk="1" hangingPunct="1"/>
            <a:r>
              <a:rPr lang="fr-FR" altLang="fr-FR" dirty="0" smtClean="0">
                <a:latin typeface="Helvetica" panose="020B0604020202020204" pitchFamily="34" charset="0"/>
              </a:rPr>
              <a:t>L’approche des feux de forêts</a:t>
            </a: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sp>
        <p:nvSpPr>
          <p:cNvPr id="15365" name="Titre 1"/>
          <p:cNvSpPr txBox="1">
            <a:spLocks/>
          </p:cNvSpPr>
          <p:nvPr/>
        </p:nvSpPr>
        <p:spPr bwMode="auto">
          <a:xfrm>
            <a:off x="1691680" y="5408269"/>
            <a:ext cx="2303934" cy="4315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2400" dirty="0" smtClean="0">
                <a:solidFill>
                  <a:schemeClr val="bg1"/>
                </a:solidFill>
                <a:latin typeface="Helvetica" panose="020B0604020202020204" pitchFamily="34" charset="0"/>
              </a:rPr>
              <a:t>LTN FLACHER </a:t>
            </a:r>
            <a:endParaRPr lang="fr-FR" altLang="fr-FR" sz="2400" dirty="0">
              <a:solidFill>
                <a:schemeClr val="bg1"/>
              </a:solidFill>
              <a:latin typeface="Helvetica" panose="020B0604020202020204" pitchFamily="34" charset="0"/>
            </a:endParaRPr>
          </a:p>
        </p:txBody>
      </p:sp>
      <p:pic>
        <p:nvPicPr>
          <p:cNvPr id="15366" name="Image 2"/>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419872" y="2492896"/>
            <a:ext cx="2448272" cy="935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419872" y="3356992"/>
            <a:ext cx="2715311" cy="5901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491880" y="2204864"/>
            <a:ext cx="2736304" cy="306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12" name="Picture 21" descr="tracker_canadairs"/>
          <p:cNvPicPr>
            <a:picLocks noChangeAspect="1" noChangeArrowheads="1"/>
          </p:cNvPicPr>
          <p:nvPr/>
        </p:nvPicPr>
        <p:blipFill>
          <a:blip r:embed="rId4" cstate="print"/>
          <a:srcRect/>
          <a:stretch>
            <a:fillRect/>
          </a:stretch>
        </p:blipFill>
        <p:spPr bwMode="auto">
          <a:xfrm rot="-192390">
            <a:off x="998483" y="2474981"/>
            <a:ext cx="2355131" cy="1027112"/>
          </a:xfrm>
          <a:prstGeom prst="rect">
            <a:avLst/>
          </a:prstGeom>
          <a:noFill/>
          <a:ln w="9525">
            <a:noFill/>
            <a:miter lim="800000"/>
            <a:headEnd/>
            <a:tailEnd/>
          </a:ln>
        </p:spPr>
      </p:pic>
      <p:pic>
        <p:nvPicPr>
          <p:cNvPr id="14" name="Picture 19" descr="dash_canadairs"/>
          <p:cNvPicPr>
            <a:picLocks noChangeAspect="1" noChangeArrowheads="1"/>
          </p:cNvPicPr>
          <p:nvPr/>
        </p:nvPicPr>
        <p:blipFill>
          <a:blip r:embed="rId5" cstate="print"/>
          <a:srcRect/>
          <a:stretch>
            <a:fillRect/>
          </a:stretch>
        </p:blipFill>
        <p:spPr bwMode="auto">
          <a:xfrm rot="889681">
            <a:off x="5844816" y="2586604"/>
            <a:ext cx="3085035" cy="781882"/>
          </a:xfrm>
          <a:prstGeom prst="rect">
            <a:avLst/>
          </a:prstGeom>
          <a:noFill/>
          <a:ln w="9525">
            <a:noFill/>
            <a:miter lim="800000"/>
            <a:headEnd/>
            <a:tailEnd/>
          </a:ln>
        </p:spPr>
      </p:pic>
      <p:pic>
        <p:nvPicPr>
          <p:cNvPr id="15" name="Picture 6" descr="ANd9GcQdEj7pHwb_aK6p0rexNKxMwHDFWfbjE_ZBx6r5LzIA8nsg1UBOlJtWHQ">
            <a:hlinkClick r:id="rId6"/>
          </p:cNvPr>
          <p:cNvPicPr>
            <a:picLocks noChangeAspect="1" noChangeArrowheads="1"/>
          </p:cNvPicPr>
          <p:nvPr/>
        </p:nvPicPr>
        <p:blipFill>
          <a:blip r:embed="rId7" cstate="print"/>
          <a:srcRect/>
          <a:stretch>
            <a:fillRect/>
          </a:stretch>
        </p:blipFill>
        <p:spPr bwMode="auto">
          <a:xfrm>
            <a:off x="4283968" y="5301208"/>
            <a:ext cx="865188" cy="969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i="1" dirty="0">
                <a:solidFill>
                  <a:srgbClr val="FFFF00"/>
                </a:solidFill>
              </a:rPr>
              <a:t>Classification des causes dans </a:t>
            </a:r>
            <a:r>
              <a:rPr lang="fr-FR" sz="3200" i="1" dirty="0" smtClean="0">
                <a:solidFill>
                  <a:srgbClr val="FFFF00"/>
                </a:solidFill>
              </a:rPr>
              <a:t>la </a:t>
            </a:r>
            <a:r>
              <a:rPr lang="fr-FR" sz="3200" i="1" dirty="0">
                <a:solidFill>
                  <a:srgbClr val="FFFF00"/>
                </a:solidFill>
              </a:rPr>
              <a:t>base de données </a:t>
            </a:r>
            <a:r>
              <a:rPr lang="fr-FR" sz="3200" i="1" dirty="0" smtClean="0">
                <a:solidFill>
                  <a:srgbClr val="FFFF00"/>
                </a:solidFill>
              </a:rPr>
              <a:t>Prométhée:</a:t>
            </a:r>
            <a:endParaRPr lang="fr-FR" sz="3200" dirty="0">
              <a:solidFill>
                <a:srgbClr val="FFFF00"/>
              </a:solidFill>
            </a:endParaRPr>
          </a:p>
        </p:txBody>
      </p:sp>
      <p:sp>
        <p:nvSpPr>
          <p:cNvPr id="44" name="Rectangle 2"/>
          <p:cNvSpPr>
            <a:spLocks noChangeArrowheads="1"/>
          </p:cNvSpPr>
          <p:nvPr/>
        </p:nvSpPr>
        <p:spPr bwMode="auto">
          <a:xfrm>
            <a:off x="395536" y="1196752"/>
            <a:ext cx="8569325" cy="2554545"/>
          </a:xfrm>
          <a:prstGeom prst="rect">
            <a:avLst/>
          </a:prstGeom>
          <a:noFill/>
          <a:ln w="9525">
            <a:noFill/>
            <a:miter lim="800000"/>
            <a:headEnd/>
            <a:tailEnd/>
          </a:ln>
        </p:spPr>
        <p:txBody>
          <a:bodyPr>
            <a:spAutoFit/>
          </a:bodyPr>
          <a:lstStyle/>
          <a:p>
            <a:pPr algn="l"/>
            <a:r>
              <a:rPr lang="fr-FR" i="1" dirty="0"/>
              <a:t> Les natures de causes sont réparties en 5 familles, chacune de ces familles étant subdivisée en catégories et chaque catégorie pouvant être détaillée :</a:t>
            </a:r>
          </a:p>
          <a:p>
            <a:pPr algn="l"/>
            <a:endParaRPr lang="fr-FR" i="1" dirty="0"/>
          </a:p>
          <a:p>
            <a:pPr algn="l">
              <a:buFont typeface="Wingdings" pitchFamily="2" charset="2"/>
              <a:buChar char="Ø"/>
            </a:pPr>
            <a:r>
              <a:rPr lang="fr-FR" i="1" dirty="0"/>
              <a:t> Causes naturelles (foudre).</a:t>
            </a:r>
          </a:p>
          <a:p>
            <a:pPr algn="l">
              <a:buFont typeface="Wingdings" pitchFamily="2" charset="2"/>
              <a:buChar char="Ø"/>
            </a:pPr>
            <a:r>
              <a:rPr lang="fr-FR" i="1" dirty="0"/>
              <a:t> Causes accidentelles liées aux installation (ligne électrique, chemin de fer, véhicule, dépôt d’ordures).</a:t>
            </a:r>
          </a:p>
          <a:p>
            <a:pPr algn="l">
              <a:buFont typeface="Wingdings" pitchFamily="2" charset="2"/>
              <a:buChar char="Ø"/>
            </a:pPr>
            <a:r>
              <a:rPr lang="fr-FR" i="1" dirty="0"/>
              <a:t> Malveillance (conflit, intérêt, pyromanie).</a:t>
            </a:r>
          </a:p>
          <a:p>
            <a:pPr algn="l">
              <a:buFont typeface="Wingdings" pitchFamily="2" charset="2"/>
              <a:buChar char="Ø"/>
            </a:pPr>
            <a:r>
              <a:rPr lang="fr-FR" i="1" dirty="0"/>
              <a:t> Causes involontaires liées aux travaux professionnels (travaux forestiers, agricoles, industriels, reprise du feu).</a:t>
            </a:r>
          </a:p>
          <a:p>
            <a:pPr algn="l">
              <a:buFont typeface="Wingdings" pitchFamily="2" charset="2"/>
              <a:buChar char="Ø"/>
            </a:pPr>
            <a:r>
              <a:rPr lang="fr-FR" i="1" dirty="0"/>
              <a:t> Causes involontaires liées aux particuliers (travaux, loisirs, jet d’objets incandescents).</a:t>
            </a:r>
          </a:p>
        </p:txBody>
      </p:sp>
      <p:pic>
        <p:nvPicPr>
          <p:cNvPr id="45" name="Picture 4"/>
          <p:cNvPicPr>
            <a:picLocks noChangeAspect="1" noChangeArrowheads="1"/>
          </p:cNvPicPr>
          <p:nvPr/>
        </p:nvPicPr>
        <p:blipFill>
          <a:blip r:embed="rId3" cstate="print"/>
          <a:srcRect/>
          <a:stretch>
            <a:fillRect/>
          </a:stretch>
        </p:blipFill>
        <p:spPr bwMode="auto">
          <a:xfrm>
            <a:off x="3059832" y="3933056"/>
            <a:ext cx="3384376" cy="2248402"/>
          </a:xfrm>
          <a:prstGeom prst="rect">
            <a:avLst/>
          </a:prstGeom>
          <a:noFill/>
          <a:ln w="19050">
            <a:solidFill>
              <a:srgbClr val="FFFF00"/>
            </a:solidFill>
            <a:miter lim="800000"/>
            <a:headEnd/>
            <a:tailEnd/>
          </a:ln>
        </p:spPr>
      </p:pic>
      <p:pic>
        <p:nvPicPr>
          <p:cNvPr id="46" name="Picture 6" descr="ANd9GcQdEj7pHwb_aK6p0rexNKxMwHDFWfbjE_ZBx6r5LzIA8nsg1UBOlJtWHQ">
            <a:hlinkClick r:id="rId4"/>
          </p:cNvPr>
          <p:cNvPicPr>
            <a:picLocks noChangeAspect="1" noChangeArrowheads="1"/>
          </p:cNvPicPr>
          <p:nvPr/>
        </p:nvPicPr>
        <p:blipFill>
          <a:blip r:embed="rId5" cstate="print"/>
          <a:srcRect/>
          <a:stretch>
            <a:fillRect/>
          </a:stretch>
        </p:blipFill>
        <p:spPr bwMode="auto">
          <a:xfrm>
            <a:off x="7020272" y="4293096"/>
            <a:ext cx="1154849" cy="1296144"/>
          </a:xfrm>
          <a:prstGeom prst="rect">
            <a:avLst/>
          </a:prstGeom>
          <a:noFill/>
          <a:ln w="9525">
            <a:noFill/>
            <a:miter lim="800000"/>
            <a:headEnd/>
            <a:tailEnd/>
          </a:ln>
        </p:spPr>
      </p:pic>
      <p:pic>
        <p:nvPicPr>
          <p:cNvPr id="7" name="Image 6" descr="téléchargement.png"/>
          <p:cNvPicPr>
            <a:picLocks noChangeAspect="1"/>
          </p:cNvPicPr>
          <p:nvPr/>
        </p:nvPicPr>
        <p:blipFill>
          <a:blip r:embed="rId6"/>
          <a:stretch>
            <a:fillRect/>
          </a:stretch>
        </p:blipFill>
        <p:spPr>
          <a:xfrm>
            <a:off x="0" y="4365104"/>
            <a:ext cx="2771800" cy="1206548"/>
          </a:xfrm>
          <a:prstGeom prst="rect">
            <a:avLst/>
          </a:prstGeom>
        </p:spPr>
      </p:pic>
    </p:spTree>
    <p:extLst>
      <p:ext uri="{BB962C8B-B14F-4D97-AF65-F5344CB8AC3E}">
        <p14:creationId xmlns="" xmlns:p14="http://schemas.microsoft.com/office/powerpoint/2010/main" val="28171383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Les signes objectifs en </a:t>
            </a:r>
            <a:r>
              <a:rPr lang="fr-FR" dirty="0" smtClean="0">
                <a:solidFill>
                  <a:srgbClr val="FFFF00"/>
                </a:solidFill>
              </a:rPr>
              <a:t>FDF:</a:t>
            </a:r>
            <a:endParaRPr lang="fr-FR" dirty="0">
              <a:solidFill>
                <a:srgbClr val="FFFF00"/>
              </a:solidFill>
            </a:endParaRPr>
          </a:p>
        </p:txBody>
      </p:sp>
      <p:sp>
        <p:nvSpPr>
          <p:cNvPr id="7" name="Rectangle 3"/>
          <p:cNvSpPr>
            <a:spLocks noChangeArrowheads="1"/>
          </p:cNvSpPr>
          <p:nvPr/>
        </p:nvSpPr>
        <p:spPr bwMode="auto">
          <a:xfrm>
            <a:off x="395288" y="1126431"/>
            <a:ext cx="8569325" cy="1815882"/>
          </a:xfrm>
          <a:prstGeom prst="rect">
            <a:avLst/>
          </a:prstGeom>
          <a:noFill/>
          <a:ln w="9525">
            <a:noFill/>
            <a:miter lim="800000"/>
            <a:headEnd/>
            <a:tailEnd/>
          </a:ln>
        </p:spPr>
        <p:txBody>
          <a:bodyPr>
            <a:spAutoFit/>
          </a:bodyPr>
          <a:lstStyle/>
          <a:p>
            <a:r>
              <a:rPr lang="fr-FR" dirty="0">
                <a:solidFill>
                  <a:srgbClr val="FF0000"/>
                </a:solidFill>
              </a:rPr>
              <a:t>Modèles de carbonisation</a:t>
            </a:r>
            <a:r>
              <a:rPr lang="fr-FR" dirty="0" smtClean="0">
                <a:solidFill>
                  <a:srgbClr val="FF0000"/>
                </a:solidFill>
              </a:rPr>
              <a:t>:</a:t>
            </a:r>
          </a:p>
          <a:p>
            <a:endParaRPr lang="fr-FR" dirty="0"/>
          </a:p>
          <a:p>
            <a:pPr algn="l"/>
            <a:r>
              <a:rPr lang="fr-FR" dirty="0"/>
              <a:t>Ce sont les traces laissées par le feu sur les troncs des arbres. Leurs formes varient en fonction de la direction de propagation du feu et de la direction du vent.</a:t>
            </a:r>
          </a:p>
          <a:p>
            <a:pPr algn="l"/>
            <a:r>
              <a:rPr lang="fr-FR" dirty="0"/>
              <a:t>Lorsque le feu débute, il se développe par radiation et les arbres entourant le point d’éclosion présentent une carbonisation de même hauteur. S’il y a du</a:t>
            </a:r>
          </a:p>
          <a:p>
            <a:r>
              <a:rPr lang="fr-FR" dirty="0"/>
              <a:t>vent, les flammes s’inclinent et marquent plus les arbres situés du côté où elles sont dirigées.</a:t>
            </a:r>
          </a:p>
        </p:txBody>
      </p:sp>
      <p:pic>
        <p:nvPicPr>
          <p:cNvPr id="8" name="Picture 2"/>
          <p:cNvPicPr>
            <a:picLocks noChangeAspect="1" noChangeArrowheads="1"/>
          </p:cNvPicPr>
          <p:nvPr/>
        </p:nvPicPr>
        <p:blipFill>
          <a:blip r:embed="rId3" cstate="print"/>
          <a:srcRect/>
          <a:stretch>
            <a:fillRect/>
          </a:stretch>
        </p:blipFill>
        <p:spPr bwMode="auto">
          <a:xfrm>
            <a:off x="2195513" y="2925415"/>
            <a:ext cx="3114675" cy="3076575"/>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a:off x="5435600" y="2925415"/>
            <a:ext cx="3024188" cy="3076575"/>
          </a:xfrm>
          <a:prstGeom prst="rect">
            <a:avLst/>
          </a:prstGeom>
          <a:noFill/>
          <a:ln w="9525">
            <a:noFill/>
            <a:miter lim="800000"/>
            <a:headEnd/>
            <a:tailEnd/>
          </a:ln>
        </p:spPr>
      </p:pic>
      <p:pic>
        <p:nvPicPr>
          <p:cNvPr id="10" name="Image 17" descr="lumiere-feu-44.gif"/>
          <p:cNvPicPr>
            <a:picLocks noChangeAspect="1"/>
          </p:cNvPicPr>
          <p:nvPr/>
        </p:nvPicPr>
        <p:blipFill>
          <a:blip r:embed="rId5" cstate="print"/>
          <a:srcRect/>
          <a:stretch>
            <a:fillRect/>
          </a:stretch>
        </p:blipFill>
        <p:spPr bwMode="auto">
          <a:xfrm>
            <a:off x="5003800" y="4509740"/>
            <a:ext cx="936625" cy="1365250"/>
          </a:xfrm>
          <a:prstGeom prst="rect">
            <a:avLst/>
          </a:prstGeom>
          <a:noFill/>
          <a:ln w="9525">
            <a:noFill/>
            <a:miter lim="800000"/>
            <a:headEnd/>
            <a:tailEnd/>
          </a:ln>
        </p:spPr>
      </p:pic>
      <p:pic>
        <p:nvPicPr>
          <p:cNvPr id="11" name="Picture 4" descr="D:\Clipart Pompiers\Clipart 2\Transparent\Engins\ccf.gif"/>
          <p:cNvPicPr>
            <a:picLocks noChangeAspect="1" noChangeArrowheads="1"/>
          </p:cNvPicPr>
          <p:nvPr/>
        </p:nvPicPr>
        <p:blipFill>
          <a:blip r:embed="rId6" cstate="print"/>
          <a:srcRect/>
          <a:stretch>
            <a:fillRect/>
          </a:stretch>
        </p:blipFill>
        <p:spPr bwMode="auto">
          <a:xfrm rot="-434511">
            <a:off x="330200" y="4852640"/>
            <a:ext cx="2100263" cy="1384300"/>
          </a:xfrm>
          <a:prstGeom prst="rect">
            <a:avLst/>
          </a:prstGeom>
          <a:noFill/>
          <a:ln w="9525">
            <a:noFill/>
            <a:miter lim="800000"/>
            <a:headEnd/>
            <a:tailEnd/>
          </a:ln>
        </p:spPr>
      </p:pic>
      <p:sp>
        <p:nvSpPr>
          <p:cNvPr id="12" name="Flèche droite à entaille 11"/>
          <p:cNvSpPr/>
          <p:nvPr/>
        </p:nvSpPr>
        <p:spPr>
          <a:xfrm>
            <a:off x="5940425" y="5517803"/>
            <a:ext cx="647700" cy="2159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Flèche droite à entaille 12"/>
          <p:cNvSpPr/>
          <p:nvPr/>
        </p:nvSpPr>
        <p:spPr>
          <a:xfrm rot="10800000">
            <a:off x="4284663" y="5517803"/>
            <a:ext cx="647700" cy="2159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extLst>
      <p:ext uri="{BB962C8B-B14F-4D97-AF65-F5344CB8AC3E}">
        <p14:creationId xmlns="" xmlns:p14="http://schemas.microsoft.com/office/powerpoint/2010/main" val="3570765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Carbonisation des </a:t>
            </a:r>
            <a:r>
              <a:rPr lang="fr-FR" dirty="0" smtClean="0">
                <a:solidFill>
                  <a:srgbClr val="FFFF00"/>
                </a:solidFill>
              </a:rPr>
              <a:t>troncs:</a:t>
            </a:r>
            <a:endParaRPr lang="fr-FR" dirty="0">
              <a:solidFill>
                <a:srgbClr val="FFFF00"/>
              </a:solidFill>
            </a:endParaRPr>
          </a:p>
        </p:txBody>
      </p:sp>
      <p:pic>
        <p:nvPicPr>
          <p:cNvPr id="14" name="Picture 2"/>
          <p:cNvPicPr>
            <a:picLocks noChangeAspect="1" noChangeArrowheads="1"/>
          </p:cNvPicPr>
          <p:nvPr/>
        </p:nvPicPr>
        <p:blipFill>
          <a:blip r:embed="rId3" cstate="print"/>
          <a:srcRect/>
          <a:stretch>
            <a:fillRect/>
          </a:stretch>
        </p:blipFill>
        <p:spPr bwMode="auto">
          <a:xfrm>
            <a:off x="5292725" y="2276872"/>
            <a:ext cx="2779713" cy="2952750"/>
          </a:xfrm>
          <a:prstGeom prst="rect">
            <a:avLst/>
          </a:prstGeom>
          <a:noFill/>
          <a:ln w="9525">
            <a:noFill/>
            <a:miter lim="800000"/>
            <a:headEnd/>
            <a:tailEnd/>
          </a:ln>
        </p:spPr>
      </p:pic>
      <p:sp>
        <p:nvSpPr>
          <p:cNvPr id="15" name="Rectangle 2"/>
          <p:cNvSpPr>
            <a:spLocks noChangeArrowheads="1"/>
          </p:cNvSpPr>
          <p:nvPr/>
        </p:nvSpPr>
        <p:spPr bwMode="auto">
          <a:xfrm>
            <a:off x="323850" y="1124744"/>
            <a:ext cx="8424863" cy="1190625"/>
          </a:xfrm>
          <a:prstGeom prst="rect">
            <a:avLst/>
          </a:prstGeom>
          <a:noFill/>
          <a:ln w="9525">
            <a:noFill/>
            <a:miter lim="800000"/>
            <a:headEnd/>
            <a:tailEnd/>
          </a:ln>
        </p:spPr>
        <p:txBody>
          <a:bodyPr>
            <a:spAutoFit/>
          </a:bodyPr>
          <a:lstStyle/>
          <a:p>
            <a:r>
              <a:rPr lang="fr-FR" dirty="0"/>
              <a:t>- Lorsque le feu prend de l’importance, le transfert de chaleur est dû aux radiations mais aussi à la convection.</a:t>
            </a:r>
          </a:p>
          <a:p>
            <a:r>
              <a:rPr lang="fr-FR" dirty="0"/>
              <a:t>Les marques de carbonisation sont en forme de fuseau, la pointe dirigée vers le haut et sont plus marquées du côté protégé du vent, c’est-à-dire sous le vent.</a:t>
            </a:r>
          </a:p>
        </p:txBody>
      </p:sp>
      <p:sp>
        <p:nvSpPr>
          <p:cNvPr id="16" name="Rectangle 5"/>
          <p:cNvSpPr>
            <a:spLocks noChangeArrowheads="1"/>
          </p:cNvSpPr>
          <p:nvPr/>
        </p:nvSpPr>
        <p:spPr bwMode="auto">
          <a:xfrm>
            <a:off x="539750" y="5732859"/>
            <a:ext cx="5302250" cy="366713"/>
          </a:xfrm>
          <a:prstGeom prst="rect">
            <a:avLst/>
          </a:prstGeom>
          <a:noFill/>
          <a:ln w="9525">
            <a:noFill/>
            <a:miter lim="800000"/>
            <a:headEnd/>
            <a:tailEnd/>
          </a:ln>
        </p:spPr>
        <p:txBody>
          <a:bodyPr wrap="none">
            <a:spAutoFit/>
          </a:bodyPr>
          <a:lstStyle/>
          <a:p>
            <a:r>
              <a:rPr lang="fr-FR" i="1"/>
              <a:t>Effet de la convection sur la carbonisation du tronc</a:t>
            </a:r>
          </a:p>
        </p:txBody>
      </p:sp>
      <p:pic>
        <p:nvPicPr>
          <p:cNvPr id="17" name="Picture 2" descr="http://t2.gstatic.com/images?q=tbn:ANd9GcQxqA9pfhoJq1O_A1qucCAEyRCaKZJYKBAyXQXUAzC_ev-1GTsEvA"/>
          <p:cNvPicPr>
            <a:picLocks noChangeAspect="1" noChangeArrowheads="1"/>
          </p:cNvPicPr>
          <p:nvPr/>
        </p:nvPicPr>
        <p:blipFill>
          <a:blip r:embed="rId4" cstate="print"/>
          <a:srcRect/>
          <a:stretch>
            <a:fillRect/>
          </a:stretch>
        </p:blipFill>
        <p:spPr bwMode="auto">
          <a:xfrm>
            <a:off x="7308304" y="5229200"/>
            <a:ext cx="947737" cy="820738"/>
          </a:xfrm>
          <a:prstGeom prst="rect">
            <a:avLst/>
          </a:prstGeom>
          <a:noFill/>
          <a:ln w="9525">
            <a:noFill/>
            <a:miter lim="800000"/>
            <a:headEnd/>
            <a:tailEnd/>
          </a:ln>
        </p:spPr>
      </p:pic>
      <p:sp>
        <p:nvSpPr>
          <p:cNvPr id="18" name="Line 9"/>
          <p:cNvSpPr>
            <a:spLocks noChangeShapeType="1"/>
          </p:cNvSpPr>
          <p:nvPr/>
        </p:nvSpPr>
        <p:spPr bwMode="auto">
          <a:xfrm>
            <a:off x="6877050" y="4437459"/>
            <a:ext cx="790575" cy="863600"/>
          </a:xfrm>
          <a:prstGeom prst="line">
            <a:avLst/>
          </a:prstGeom>
          <a:noFill/>
          <a:ln w="63500">
            <a:solidFill>
              <a:srgbClr val="FF0000"/>
            </a:solidFill>
            <a:round/>
            <a:headEnd/>
            <a:tailEnd type="triangle" w="med" len="med"/>
          </a:ln>
        </p:spPr>
        <p:txBody>
          <a:bodyPr/>
          <a:lstStyle/>
          <a:p>
            <a:endParaRPr lang="fr-FR"/>
          </a:p>
        </p:txBody>
      </p:sp>
      <p:pic>
        <p:nvPicPr>
          <p:cNvPr id="19" name="Image 17" descr="lumiere-feu-44.gif"/>
          <p:cNvPicPr>
            <a:picLocks noChangeAspect="1"/>
          </p:cNvPicPr>
          <p:nvPr/>
        </p:nvPicPr>
        <p:blipFill>
          <a:blip r:embed="rId5" cstate="print"/>
          <a:srcRect/>
          <a:stretch>
            <a:fillRect/>
          </a:stretch>
        </p:blipFill>
        <p:spPr bwMode="auto">
          <a:xfrm rot="5400000" flipH="1">
            <a:off x="6389688" y="5210572"/>
            <a:ext cx="725487" cy="1049337"/>
          </a:xfrm>
          <a:prstGeom prst="rect">
            <a:avLst/>
          </a:prstGeom>
          <a:noFill/>
          <a:ln w="9525">
            <a:noFill/>
            <a:miter lim="800000"/>
            <a:headEnd/>
            <a:tailEnd/>
          </a:ln>
        </p:spPr>
      </p:pic>
      <p:pic>
        <p:nvPicPr>
          <p:cNvPr id="20" name="Picture 2"/>
          <p:cNvPicPr>
            <a:picLocks noChangeAspect="1" noChangeArrowheads="1"/>
          </p:cNvPicPr>
          <p:nvPr/>
        </p:nvPicPr>
        <p:blipFill>
          <a:blip r:embed="rId6" cstate="print"/>
          <a:srcRect/>
          <a:stretch>
            <a:fillRect/>
          </a:stretch>
        </p:blipFill>
        <p:spPr bwMode="auto">
          <a:xfrm>
            <a:off x="3132138" y="2348309"/>
            <a:ext cx="2087562" cy="2857500"/>
          </a:xfrm>
          <a:prstGeom prst="rect">
            <a:avLst/>
          </a:prstGeom>
          <a:noFill/>
          <a:ln w="9525">
            <a:noFill/>
            <a:miter lim="800000"/>
            <a:headEnd/>
            <a:tailEnd/>
          </a:ln>
        </p:spPr>
      </p:pic>
      <p:pic>
        <p:nvPicPr>
          <p:cNvPr id="21" name="Picture 3"/>
          <p:cNvPicPr>
            <a:picLocks noChangeAspect="1" noChangeArrowheads="1"/>
          </p:cNvPicPr>
          <p:nvPr/>
        </p:nvPicPr>
        <p:blipFill>
          <a:blip r:embed="rId7" cstate="print"/>
          <a:srcRect/>
          <a:stretch>
            <a:fillRect/>
          </a:stretch>
        </p:blipFill>
        <p:spPr bwMode="auto">
          <a:xfrm>
            <a:off x="1187450" y="2276872"/>
            <a:ext cx="2028825" cy="2857500"/>
          </a:xfrm>
          <a:prstGeom prst="rect">
            <a:avLst/>
          </a:prstGeom>
          <a:noFill/>
          <a:ln w="9525">
            <a:noFill/>
            <a:miter lim="800000"/>
            <a:headEnd/>
            <a:tailEnd/>
          </a:ln>
        </p:spPr>
      </p:pic>
      <p:sp>
        <p:nvSpPr>
          <p:cNvPr id="22" name="Flèche droite à entaille 21"/>
          <p:cNvSpPr/>
          <p:nvPr/>
        </p:nvSpPr>
        <p:spPr>
          <a:xfrm>
            <a:off x="2411413" y="2564209"/>
            <a:ext cx="1728787" cy="792163"/>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 name="ZoneTexte 27"/>
          <p:cNvSpPr txBox="1">
            <a:spLocks noChangeArrowheads="1"/>
          </p:cNvSpPr>
          <p:nvPr/>
        </p:nvSpPr>
        <p:spPr bwMode="auto">
          <a:xfrm>
            <a:off x="2843213" y="2781697"/>
            <a:ext cx="647700" cy="368300"/>
          </a:xfrm>
          <a:prstGeom prst="rect">
            <a:avLst/>
          </a:prstGeom>
          <a:noFill/>
          <a:ln w="9525">
            <a:noFill/>
            <a:miter lim="800000"/>
            <a:headEnd/>
            <a:tailEnd/>
          </a:ln>
        </p:spPr>
        <p:txBody>
          <a:bodyPr wrap="none">
            <a:spAutoFit/>
          </a:bodyPr>
          <a:lstStyle/>
          <a:p>
            <a:r>
              <a:rPr lang="fr-FR" b="1"/>
              <a:t>FEU</a:t>
            </a:r>
          </a:p>
        </p:txBody>
      </p:sp>
    </p:spTree>
    <p:extLst>
      <p:ext uri="{BB962C8B-B14F-4D97-AF65-F5344CB8AC3E}">
        <p14:creationId xmlns="" xmlns:p14="http://schemas.microsoft.com/office/powerpoint/2010/main" val="25763638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Différents modèles de carbonisation selon le sens du feu et du </a:t>
            </a:r>
            <a:r>
              <a:rPr lang="fr-FR" sz="3200" dirty="0" smtClean="0">
                <a:solidFill>
                  <a:srgbClr val="FFFF00"/>
                </a:solidFill>
              </a:rPr>
              <a:t>vent:</a:t>
            </a:r>
            <a:endParaRPr lang="fr-FR" sz="3200" dirty="0">
              <a:solidFill>
                <a:srgbClr val="FFFF00"/>
              </a:solidFill>
            </a:endParaRPr>
          </a:p>
        </p:txBody>
      </p:sp>
      <p:pic>
        <p:nvPicPr>
          <p:cNvPr id="24" name="Picture 3"/>
          <p:cNvPicPr>
            <a:picLocks noChangeAspect="1" noChangeArrowheads="1"/>
          </p:cNvPicPr>
          <p:nvPr/>
        </p:nvPicPr>
        <p:blipFill>
          <a:blip r:embed="rId3" cstate="print"/>
          <a:srcRect/>
          <a:stretch>
            <a:fillRect/>
          </a:stretch>
        </p:blipFill>
        <p:spPr bwMode="auto">
          <a:xfrm>
            <a:off x="6236915" y="2924944"/>
            <a:ext cx="2295525" cy="2640012"/>
          </a:xfrm>
          <a:prstGeom prst="rect">
            <a:avLst/>
          </a:prstGeom>
          <a:noFill/>
          <a:ln w="9525">
            <a:noFill/>
            <a:miter lim="800000"/>
            <a:headEnd/>
            <a:tailEnd/>
          </a:ln>
        </p:spPr>
      </p:pic>
      <p:pic>
        <p:nvPicPr>
          <p:cNvPr id="25" name="Picture 3"/>
          <p:cNvPicPr>
            <a:picLocks noChangeAspect="1" noChangeArrowheads="1"/>
          </p:cNvPicPr>
          <p:nvPr/>
        </p:nvPicPr>
        <p:blipFill>
          <a:blip r:embed="rId3" cstate="print"/>
          <a:srcRect/>
          <a:stretch>
            <a:fillRect/>
          </a:stretch>
        </p:blipFill>
        <p:spPr bwMode="auto">
          <a:xfrm>
            <a:off x="4076328" y="3140844"/>
            <a:ext cx="2393950" cy="2752725"/>
          </a:xfrm>
          <a:prstGeom prst="rect">
            <a:avLst/>
          </a:prstGeom>
          <a:noFill/>
          <a:ln w="9525">
            <a:noFill/>
            <a:miter lim="800000"/>
            <a:headEnd/>
            <a:tailEnd/>
          </a:ln>
        </p:spPr>
      </p:pic>
      <p:pic>
        <p:nvPicPr>
          <p:cNvPr id="26" name="Picture 2"/>
          <p:cNvPicPr>
            <a:picLocks noChangeAspect="1" noChangeArrowheads="1"/>
          </p:cNvPicPr>
          <p:nvPr/>
        </p:nvPicPr>
        <p:blipFill>
          <a:blip r:embed="rId4" cstate="print"/>
          <a:srcRect/>
          <a:stretch>
            <a:fillRect/>
          </a:stretch>
        </p:blipFill>
        <p:spPr bwMode="auto">
          <a:xfrm>
            <a:off x="2339405" y="1104900"/>
            <a:ext cx="2376487" cy="2732088"/>
          </a:xfrm>
          <a:prstGeom prst="rect">
            <a:avLst/>
          </a:prstGeom>
          <a:noFill/>
          <a:ln w="9525">
            <a:noFill/>
            <a:miter lim="800000"/>
            <a:headEnd/>
            <a:tailEnd/>
          </a:ln>
        </p:spPr>
      </p:pic>
      <p:pic>
        <p:nvPicPr>
          <p:cNvPr id="27" name="Picture 2"/>
          <p:cNvPicPr>
            <a:picLocks noChangeAspect="1" noChangeArrowheads="1"/>
          </p:cNvPicPr>
          <p:nvPr/>
        </p:nvPicPr>
        <p:blipFill>
          <a:blip r:embed="rId4" cstate="print"/>
          <a:srcRect/>
          <a:stretch>
            <a:fillRect/>
          </a:stretch>
        </p:blipFill>
        <p:spPr bwMode="auto">
          <a:xfrm>
            <a:off x="0" y="1268760"/>
            <a:ext cx="2609850" cy="3000375"/>
          </a:xfrm>
          <a:prstGeom prst="rect">
            <a:avLst/>
          </a:prstGeom>
          <a:noFill/>
          <a:ln w="9525">
            <a:noFill/>
            <a:miter lim="800000"/>
            <a:headEnd/>
            <a:tailEnd/>
          </a:ln>
        </p:spPr>
      </p:pic>
      <p:sp>
        <p:nvSpPr>
          <p:cNvPr id="28" name="Rectangle 6"/>
          <p:cNvSpPr>
            <a:spLocks noChangeArrowheads="1"/>
          </p:cNvSpPr>
          <p:nvPr/>
        </p:nvSpPr>
        <p:spPr bwMode="auto">
          <a:xfrm>
            <a:off x="3923730" y="1809793"/>
            <a:ext cx="5976938" cy="738188"/>
          </a:xfrm>
          <a:prstGeom prst="rect">
            <a:avLst/>
          </a:prstGeom>
          <a:noFill/>
          <a:ln w="9525">
            <a:noFill/>
            <a:miter lim="800000"/>
            <a:headEnd/>
            <a:tailEnd/>
          </a:ln>
        </p:spPr>
        <p:txBody>
          <a:bodyPr>
            <a:spAutoFit/>
          </a:bodyPr>
          <a:lstStyle/>
          <a:p>
            <a:r>
              <a:rPr lang="fr-FR" sz="1400" b="1" dirty="0">
                <a:solidFill>
                  <a:srgbClr val="0000FF"/>
                </a:solidFill>
              </a:rPr>
              <a:t>La présence du vent et/ou de la pente incline</a:t>
            </a:r>
          </a:p>
          <a:p>
            <a:r>
              <a:rPr lang="fr-FR" sz="1400" b="1" dirty="0">
                <a:solidFill>
                  <a:srgbClr val="0000FF"/>
                </a:solidFill>
              </a:rPr>
              <a:t>la flamme : les traces de carbonisation sont </a:t>
            </a:r>
          </a:p>
          <a:p>
            <a:r>
              <a:rPr lang="fr-FR" sz="1400" b="1" dirty="0">
                <a:solidFill>
                  <a:srgbClr val="0000FF"/>
                </a:solidFill>
              </a:rPr>
              <a:t>dissymétriques</a:t>
            </a:r>
          </a:p>
        </p:txBody>
      </p:sp>
      <p:sp>
        <p:nvSpPr>
          <p:cNvPr id="29" name="Rectangle 7"/>
          <p:cNvSpPr>
            <a:spLocks noChangeArrowheads="1"/>
          </p:cNvSpPr>
          <p:nvPr/>
        </p:nvSpPr>
        <p:spPr bwMode="auto">
          <a:xfrm>
            <a:off x="4955839" y="5777046"/>
            <a:ext cx="3351213" cy="307975"/>
          </a:xfrm>
          <a:prstGeom prst="rect">
            <a:avLst/>
          </a:prstGeom>
          <a:noFill/>
          <a:ln w="9525">
            <a:noFill/>
            <a:miter lim="800000"/>
            <a:headEnd/>
            <a:tailEnd/>
          </a:ln>
        </p:spPr>
        <p:txBody>
          <a:bodyPr wrap="none">
            <a:spAutoFit/>
          </a:bodyPr>
          <a:lstStyle/>
          <a:p>
            <a:r>
              <a:rPr lang="fr-FR" sz="1400" b="1" dirty="0">
                <a:solidFill>
                  <a:srgbClr val="0000FF"/>
                </a:solidFill>
              </a:rPr>
              <a:t>Feu descendant dans le sens du vent</a:t>
            </a:r>
          </a:p>
        </p:txBody>
      </p:sp>
      <p:sp>
        <p:nvSpPr>
          <p:cNvPr id="30" name="Flèche droite à entaille 29"/>
          <p:cNvSpPr/>
          <p:nvPr/>
        </p:nvSpPr>
        <p:spPr>
          <a:xfrm>
            <a:off x="1620267" y="1557338"/>
            <a:ext cx="1223963" cy="647700"/>
          </a:xfrm>
          <a:prstGeom prst="notchedRightArrow">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1" name="ZoneTexte 16"/>
          <p:cNvSpPr txBox="1">
            <a:spLocks noChangeArrowheads="1"/>
          </p:cNvSpPr>
          <p:nvPr/>
        </p:nvSpPr>
        <p:spPr bwMode="auto">
          <a:xfrm>
            <a:off x="1764730" y="1700213"/>
            <a:ext cx="800100" cy="369887"/>
          </a:xfrm>
          <a:prstGeom prst="rect">
            <a:avLst/>
          </a:prstGeom>
          <a:noFill/>
          <a:ln w="9525">
            <a:noFill/>
            <a:miter lim="800000"/>
            <a:headEnd/>
            <a:tailEnd/>
          </a:ln>
        </p:spPr>
        <p:txBody>
          <a:bodyPr wrap="none">
            <a:spAutoFit/>
          </a:bodyPr>
          <a:lstStyle/>
          <a:p>
            <a:r>
              <a:rPr lang="fr-FR" b="1"/>
              <a:t>VENT</a:t>
            </a:r>
          </a:p>
        </p:txBody>
      </p:sp>
      <p:sp>
        <p:nvSpPr>
          <p:cNvPr id="32" name="Flèche droite à entaille 31"/>
          <p:cNvSpPr/>
          <p:nvPr/>
        </p:nvSpPr>
        <p:spPr>
          <a:xfrm rot="10800000">
            <a:off x="5733678" y="3429769"/>
            <a:ext cx="1223962" cy="647700"/>
          </a:xfrm>
          <a:prstGeom prst="notchedRightArrow">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3" name="ZoneTexte 25"/>
          <p:cNvSpPr txBox="1">
            <a:spLocks noChangeArrowheads="1"/>
          </p:cNvSpPr>
          <p:nvPr/>
        </p:nvSpPr>
        <p:spPr bwMode="auto">
          <a:xfrm>
            <a:off x="6021015" y="3574231"/>
            <a:ext cx="800100" cy="368300"/>
          </a:xfrm>
          <a:prstGeom prst="rect">
            <a:avLst/>
          </a:prstGeom>
          <a:noFill/>
          <a:ln w="9525">
            <a:noFill/>
            <a:miter lim="800000"/>
            <a:headEnd/>
            <a:tailEnd/>
          </a:ln>
        </p:spPr>
        <p:txBody>
          <a:bodyPr wrap="none">
            <a:spAutoFit/>
          </a:bodyPr>
          <a:lstStyle/>
          <a:p>
            <a:r>
              <a:rPr lang="fr-FR" b="1"/>
              <a:t>VENT</a:t>
            </a:r>
          </a:p>
        </p:txBody>
      </p:sp>
      <p:sp>
        <p:nvSpPr>
          <p:cNvPr id="34" name="Flèche droite à entaille 33"/>
          <p:cNvSpPr/>
          <p:nvPr/>
        </p:nvSpPr>
        <p:spPr>
          <a:xfrm>
            <a:off x="1691705" y="2636838"/>
            <a:ext cx="1223962" cy="6477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5" name="ZoneTexte 29"/>
          <p:cNvSpPr txBox="1">
            <a:spLocks noChangeArrowheads="1"/>
          </p:cNvSpPr>
          <p:nvPr/>
        </p:nvSpPr>
        <p:spPr bwMode="auto">
          <a:xfrm>
            <a:off x="1907605" y="2781300"/>
            <a:ext cx="646112" cy="368300"/>
          </a:xfrm>
          <a:prstGeom prst="rect">
            <a:avLst/>
          </a:prstGeom>
          <a:noFill/>
          <a:ln w="9525">
            <a:noFill/>
            <a:miter lim="800000"/>
            <a:headEnd/>
            <a:tailEnd/>
          </a:ln>
        </p:spPr>
        <p:txBody>
          <a:bodyPr wrap="none">
            <a:spAutoFit/>
          </a:bodyPr>
          <a:lstStyle/>
          <a:p>
            <a:r>
              <a:rPr lang="fr-FR" b="1"/>
              <a:t>FEU</a:t>
            </a:r>
          </a:p>
        </p:txBody>
      </p:sp>
      <p:sp>
        <p:nvSpPr>
          <p:cNvPr id="36" name="Flèche droite à entaille 35"/>
          <p:cNvSpPr/>
          <p:nvPr/>
        </p:nvSpPr>
        <p:spPr>
          <a:xfrm rot="10412631">
            <a:off x="5797178" y="4158431"/>
            <a:ext cx="1223962" cy="6477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7" name="ZoneTexte 31"/>
          <p:cNvSpPr txBox="1">
            <a:spLocks noChangeArrowheads="1"/>
          </p:cNvSpPr>
          <p:nvPr/>
        </p:nvSpPr>
        <p:spPr bwMode="auto">
          <a:xfrm rot="-298913">
            <a:off x="6192465" y="4274319"/>
            <a:ext cx="646113" cy="369887"/>
          </a:xfrm>
          <a:prstGeom prst="rect">
            <a:avLst/>
          </a:prstGeom>
          <a:noFill/>
          <a:ln w="9525">
            <a:noFill/>
            <a:miter lim="800000"/>
            <a:headEnd/>
            <a:tailEnd/>
          </a:ln>
        </p:spPr>
        <p:txBody>
          <a:bodyPr wrap="none">
            <a:spAutoFit/>
          </a:bodyPr>
          <a:lstStyle/>
          <a:p>
            <a:r>
              <a:rPr lang="fr-FR" b="1"/>
              <a:t>FEU</a:t>
            </a:r>
          </a:p>
        </p:txBody>
      </p:sp>
      <p:pic>
        <p:nvPicPr>
          <p:cNvPr id="38" name="Picture 4" descr="D:\Clipart Pompiers\Clipart 2\Transparent\Engins\ccf.gif"/>
          <p:cNvPicPr>
            <a:picLocks noChangeAspect="1" noChangeArrowheads="1"/>
          </p:cNvPicPr>
          <p:nvPr/>
        </p:nvPicPr>
        <p:blipFill>
          <a:blip r:embed="rId5" cstate="print"/>
          <a:srcRect/>
          <a:stretch>
            <a:fillRect/>
          </a:stretch>
        </p:blipFill>
        <p:spPr bwMode="auto">
          <a:xfrm rot="-434511">
            <a:off x="886984" y="4586112"/>
            <a:ext cx="2100263" cy="1385887"/>
          </a:xfrm>
          <a:prstGeom prst="rect">
            <a:avLst/>
          </a:prstGeom>
          <a:noFill/>
          <a:ln w="9525">
            <a:noFill/>
            <a:miter lim="800000"/>
            <a:headEnd/>
            <a:tailEnd/>
          </a:ln>
        </p:spPr>
      </p:pic>
      <p:pic>
        <p:nvPicPr>
          <p:cNvPr id="39" name="Image 17" descr="lumiere-feu-44.gif"/>
          <p:cNvPicPr>
            <a:picLocks noChangeAspect="1"/>
          </p:cNvPicPr>
          <p:nvPr/>
        </p:nvPicPr>
        <p:blipFill>
          <a:blip r:embed="rId6" cstate="print"/>
          <a:srcRect/>
          <a:stretch>
            <a:fillRect/>
          </a:stretch>
        </p:blipFill>
        <p:spPr bwMode="auto">
          <a:xfrm rot="1966303" flipH="1">
            <a:off x="875730" y="3163888"/>
            <a:ext cx="614362" cy="890587"/>
          </a:xfrm>
          <a:prstGeom prst="rect">
            <a:avLst/>
          </a:prstGeom>
          <a:noFill/>
          <a:ln w="9525">
            <a:noFill/>
            <a:miter lim="800000"/>
            <a:headEnd/>
            <a:tailEnd/>
          </a:ln>
        </p:spPr>
      </p:pic>
      <p:pic>
        <p:nvPicPr>
          <p:cNvPr id="40" name="Image 17" descr="lumiere-feu-44.gif"/>
          <p:cNvPicPr>
            <a:picLocks noChangeAspect="1"/>
          </p:cNvPicPr>
          <p:nvPr/>
        </p:nvPicPr>
        <p:blipFill>
          <a:blip r:embed="rId6" cstate="print"/>
          <a:srcRect/>
          <a:stretch>
            <a:fillRect/>
          </a:stretch>
        </p:blipFill>
        <p:spPr bwMode="auto">
          <a:xfrm rot="1966303" flipH="1">
            <a:off x="3179192" y="2876550"/>
            <a:ext cx="615950" cy="889000"/>
          </a:xfrm>
          <a:prstGeom prst="rect">
            <a:avLst/>
          </a:prstGeom>
          <a:noFill/>
          <a:ln w="9525">
            <a:noFill/>
            <a:miter lim="800000"/>
            <a:headEnd/>
            <a:tailEnd/>
          </a:ln>
        </p:spPr>
      </p:pic>
      <p:pic>
        <p:nvPicPr>
          <p:cNvPr id="41" name="Image 17" descr="lumiere-feu-44.gif"/>
          <p:cNvPicPr>
            <a:picLocks noChangeAspect="1"/>
          </p:cNvPicPr>
          <p:nvPr/>
        </p:nvPicPr>
        <p:blipFill>
          <a:blip r:embed="rId6" cstate="print"/>
          <a:srcRect/>
          <a:stretch>
            <a:fillRect/>
          </a:stretch>
        </p:blipFill>
        <p:spPr bwMode="auto">
          <a:xfrm rot="-1479877">
            <a:off x="7014790" y="4704531"/>
            <a:ext cx="587375" cy="652463"/>
          </a:xfrm>
          <a:prstGeom prst="rect">
            <a:avLst/>
          </a:prstGeom>
          <a:noFill/>
          <a:ln w="9525">
            <a:noFill/>
            <a:miter lim="800000"/>
            <a:headEnd/>
            <a:tailEnd/>
          </a:ln>
        </p:spPr>
      </p:pic>
      <p:pic>
        <p:nvPicPr>
          <p:cNvPr id="42" name="Image 17" descr="lumiere-feu-44.gif"/>
          <p:cNvPicPr>
            <a:picLocks noChangeAspect="1"/>
          </p:cNvPicPr>
          <p:nvPr/>
        </p:nvPicPr>
        <p:blipFill>
          <a:blip r:embed="rId6" cstate="print"/>
          <a:srcRect/>
          <a:stretch>
            <a:fillRect/>
          </a:stretch>
        </p:blipFill>
        <p:spPr bwMode="auto">
          <a:xfrm rot="-1222790">
            <a:off x="4998665" y="4993456"/>
            <a:ext cx="587375" cy="652463"/>
          </a:xfrm>
          <a:prstGeom prst="rect">
            <a:avLst/>
          </a:prstGeom>
          <a:noFill/>
          <a:ln w="9525">
            <a:noFill/>
            <a:miter lim="800000"/>
            <a:headEnd/>
            <a:tailEnd/>
          </a:ln>
        </p:spPr>
      </p:pic>
    </p:spTree>
    <p:extLst>
      <p:ext uri="{BB962C8B-B14F-4D97-AF65-F5344CB8AC3E}">
        <p14:creationId xmlns="" xmlns:p14="http://schemas.microsoft.com/office/powerpoint/2010/main" val="2005353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Différents modèles de carbonisation selon le sens du feu et du </a:t>
            </a:r>
            <a:r>
              <a:rPr lang="fr-FR" sz="3200" dirty="0" smtClean="0">
                <a:solidFill>
                  <a:srgbClr val="FFFF00"/>
                </a:solidFill>
              </a:rPr>
              <a:t>vent:</a:t>
            </a:r>
            <a:endParaRPr lang="fr-FR" sz="3200" dirty="0">
              <a:solidFill>
                <a:srgbClr val="FFFF00"/>
              </a:solidFill>
            </a:endParaRPr>
          </a:p>
        </p:txBody>
      </p:sp>
      <p:pic>
        <p:nvPicPr>
          <p:cNvPr id="23" name="Picture 2"/>
          <p:cNvPicPr>
            <a:picLocks noChangeAspect="1" noChangeArrowheads="1"/>
          </p:cNvPicPr>
          <p:nvPr/>
        </p:nvPicPr>
        <p:blipFill>
          <a:blip r:embed="rId3" cstate="print"/>
          <a:srcRect/>
          <a:stretch>
            <a:fillRect/>
          </a:stretch>
        </p:blipFill>
        <p:spPr bwMode="auto">
          <a:xfrm>
            <a:off x="5651500" y="2564904"/>
            <a:ext cx="3114675" cy="3325813"/>
          </a:xfrm>
          <a:prstGeom prst="rect">
            <a:avLst/>
          </a:prstGeom>
          <a:noFill/>
          <a:ln w="9525">
            <a:noFill/>
            <a:miter lim="800000"/>
            <a:headEnd/>
            <a:tailEnd/>
          </a:ln>
        </p:spPr>
      </p:pic>
      <p:pic>
        <p:nvPicPr>
          <p:cNvPr id="43" name="Picture 2"/>
          <p:cNvPicPr>
            <a:picLocks noChangeAspect="1" noChangeArrowheads="1"/>
          </p:cNvPicPr>
          <p:nvPr/>
        </p:nvPicPr>
        <p:blipFill>
          <a:blip r:embed="rId4" cstate="print"/>
          <a:srcRect/>
          <a:stretch>
            <a:fillRect/>
          </a:stretch>
        </p:blipFill>
        <p:spPr bwMode="auto">
          <a:xfrm>
            <a:off x="2916238" y="1104900"/>
            <a:ext cx="2376487" cy="2732088"/>
          </a:xfrm>
          <a:prstGeom prst="rect">
            <a:avLst/>
          </a:prstGeom>
          <a:noFill/>
          <a:ln w="9525">
            <a:noFill/>
            <a:miter lim="800000"/>
            <a:headEnd/>
            <a:tailEnd/>
          </a:ln>
        </p:spPr>
      </p:pic>
      <p:pic>
        <p:nvPicPr>
          <p:cNvPr id="44" name="Picture 2"/>
          <p:cNvPicPr>
            <a:picLocks noChangeAspect="1" noChangeArrowheads="1"/>
          </p:cNvPicPr>
          <p:nvPr/>
        </p:nvPicPr>
        <p:blipFill>
          <a:blip r:embed="rId4" cstate="print"/>
          <a:srcRect/>
          <a:stretch>
            <a:fillRect/>
          </a:stretch>
        </p:blipFill>
        <p:spPr bwMode="auto">
          <a:xfrm>
            <a:off x="395288" y="1268413"/>
            <a:ext cx="2609850" cy="3000375"/>
          </a:xfrm>
          <a:prstGeom prst="rect">
            <a:avLst/>
          </a:prstGeom>
          <a:noFill/>
          <a:ln w="9525">
            <a:noFill/>
            <a:miter lim="800000"/>
            <a:headEnd/>
            <a:tailEnd/>
          </a:ln>
        </p:spPr>
      </p:pic>
      <p:sp>
        <p:nvSpPr>
          <p:cNvPr id="45" name="Rectangle 3"/>
          <p:cNvSpPr>
            <a:spLocks noChangeArrowheads="1"/>
          </p:cNvSpPr>
          <p:nvPr/>
        </p:nvSpPr>
        <p:spPr bwMode="auto">
          <a:xfrm>
            <a:off x="5219700" y="5804992"/>
            <a:ext cx="3740150" cy="307975"/>
          </a:xfrm>
          <a:prstGeom prst="rect">
            <a:avLst/>
          </a:prstGeom>
          <a:noFill/>
          <a:ln w="9525">
            <a:noFill/>
            <a:miter lim="800000"/>
            <a:headEnd/>
            <a:tailEnd/>
          </a:ln>
        </p:spPr>
        <p:txBody>
          <a:bodyPr wrap="none">
            <a:spAutoFit/>
          </a:bodyPr>
          <a:lstStyle/>
          <a:p>
            <a:r>
              <a:rPr lang="fr-FR" sz="1400" b="1">
                <a:solidFill>
                  <a:srgbClr val="0000FF"/>
                </a:solidFill>
              </a:rPr>
              <a:t>Feu montant dans le sens inverse du vent</a:t>
            </a:r>
          </a:p>
        </p:txBody>
      </p:sp>
      <p:sp>
        <p:nvSpPr>
          <p:cNvPr id="46" name="Rectangle 5"/>
          <p:cNvSpPr>
            <a:spLocks noChangeArrowheads="1"/>
          </p:cNvSpPr>
          <p:nvPr/>
        </p:nvSpPr>
        <p:spPr bwMode="auto">
          <a:xfrm>
            <a:off x="2484438" y="3933825"/>
            <a:ext cx="2705100" cy="306388"/>
          </a:xfrm>
          <a:prstGeom prst="rect">
            <a:avLst/>
          </a:prstGeom>
          <a:noFill/>
          <a:ln w="9525">
            <a:noFill/>
            <a:miter lim="800000"/>
            <a:headEnd/>
            <a:tailEnd/>
          </a:ln>
        </p:spPr>
        <p:txBody>
          <a:bodyPr wrap="none">
            <a:spAutoFit/>
          </a:bodyPr>
          <a:lstStyle/>
          <a:p>
            <a:r>
              <a:rPr lang="fr-FR" sz="1400" b="1">
                <a:solidFill>
                  <a:srgbClr val="0000FF"/>
                </a:solidFill>
              </a:rPr>
              <a:t>Feu descendant à contre vent</a:t>
            </a:r>
          </a:p>
        </p:txBody>
      </p:sp>
      <p:sp>
        <p:nvSpPr>
          <p:cNvPr id="47" name="Flèche droite à entaille 46"/>
          <p:cNvSpPr/>
          <p:nvPr/>
        </p:nvSpPr>
        <p:spPr>
          <a:xfrm>
            <a:off x="2268538" y="1557338"/>
            <a:ext cx="1223962" cy="647700"/>
          </a:xfrm>
          <a:prstGeom prst="notchedRightArrow">
            <a:avLst/>
          </a:prstGeom>
          <a:solidFill>
            <a:srgbClr val="3399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8" name="ZoneTexte 11"/>
          <p:cNvSpPr txBox="1">
            <a:spLocks noChangeArrowheads="1"/>
          </p:cNvSpPr>
          <p:nvPr/>
        </p:nvSpPr>
        <p:spPr bwMode="auto">
          <a:xfrm>
            <a:off x="2411413" y="1700213"/>
            <a:ext cx="800100" cy="369887"/>
          </a:xfrm>
          <a:prstGeom prst="rect">
            <a:avLst/>
          </a:prstGeom>
          <a:noFill/>
          <a:ln w="9525">
            <a:noFill/>
            <a:miter lim="800000"/>
            <a:headEnd/>
            <a:tailEnd/>
          </a:ln>
        </p:spPr>
        <p:txBody>
          <a:bodyPr wrap="none">
            <a:spAutoFit/>
          </a:bodyPr>
          <a:lstStyle/>
          <a:p>
            <a:r>
              <a:rPr lang="fr-FR" b="1"/>
              <a:t>VENT</a:t>
            </a:r>
          </a:p>
        </p:txBody>
      </p:sp>
      <p:sp>
        <p:nvSpPr>
          <p:cNvPr id="49" name="Flèche droite à entaille 48"/>
          <p:cNvSpPr/>
          <p:nvPr/>
        </p:nvSpPr>
        <p:spPr>
          <a:xfrm rot="10336460">
            <a:off x="2092325" y="2582863"/>
            <a:ext cx="1387475" cy="6985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0" name="ZoneTexte 14"/>
          <p:cNvSpPr txBox="1">
            <a:spLocks noChangeArrowheads="1"/>
          </p:cNvSpPr>
          <p:nvPr/>
        </p:nvSpPr>
        <p:spPr bwMode="auto">
          <a:xfrm rot="-407575">
            <a:off x="2574925" y="2746375"/>
            <a:ext cx="646113" cy="368300"/>
          </a:xfrm>
          <a:prstGeom prst="rect">
            <a:avLst/>
          </a:prstGeom>
          <a:noFill/>
          <a:ln w="9525">
            <a:noFill/>
            <a:miter lim="800000"/>
            <a:headEnd/>
            <a:tailEnd/>
          </a:ln>
        </p:spPr>
        <p:txBody>
          <a:bodyPr wrap="none">
            <a:spAutoFit/>
          </a:bodyPr>
          <a:lstStyle/>
          <a:p>
            <a:r>
              <a:rPr lang="fr-FR" b="1"/>
              <a:t>FEU</a:t>
            </a:r>
          </a:p>
        </p:txBody>
      </p:sp>
      <p:sp>
        <p:nvSpPr>
          <p:cNvPr id="51" name="Flèche droite à entaille 50"/>
          <p:cNvSpPr/>
          <p:nvPr/>
        </p:nvSpPr>
        <p:spPr>
          <a:xfrm rot="20564611">
            <a:off x="6661150" y="3979367"/>
            <a:ext cx="1387475" cy="6985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2" name="ZoneTexte 20"/>
          <p:cNvSpPr txBox="1">
            <a:spLocks noChangeArrowheads="1"/>
          </p:cNvSpPr>
          <p:nvPr/>
        </p:nvSpPr>
        <p:spPr bwMode="auto">
          <a:xfrm rot="-1072037">
            <a:off x="6989763" y="4166692"/>
            <a:ext cx="646112" cy="369887"/>
          </a:xfrm>
          <a:prstGeom prst="rect">
            <a:avLst/>
          </a:prstGeom>
          <a:noFill/>
          <a:ln w="9525">
            <a:noFill/>
            <a:miter lim="800000"/>
            <a:headEnd/>
            <a:tailEnd/>
          </a:ln>
        </p:spPr>
        <p:txBody>
          <a:bodyPr wrap="none">
            <a:spAutoFit/>
          </a:bodyPr>
          <a:lstStyle/>
          <a:p>
            <a:r>
              <a:rPr lang="fr-FR" b="1"/>
              <a:t>FEU</a:t>
            </a:r>
          </a:p>
        </p:txBody>
      </p:sp>
      <p:sp>
        <p:nvSpPr>
          <p:cNvPr id="53" name="Flèche droite à entaille 52"/>
          <p:cNvSpPr/>
          <p:nvPr/>
        </p:nvSpPr>
        <p:spPr>
          <a:xfrm rot="10352866">
            <a:off x="6467475" y="3177679"/>
            <a:ext cx="1362075" cy="669925"/>
          </a:xfrm>
          <a:prstGeom prst="notchedRightArrow">
            <a:avLst/>
          </a:prstGeom>
          <a:solidFill>
            <a:srgbClr val="3399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4" name="ZoneTexte 22"/>
          <p:cNvSpPr txBox="1">
            <a:spLocks noChangeArrowheads="1"/>
          </p:cNvSpPr>
          <p:nvPr/>
        </p:nvSpPr>
        <p:spPr bwMode="auto">
          <a:xfrm rot="-311156">
            <a:off x="6819900" y="3320554"/>
            <a:ext cx="800100" cy="368300"/>
          </a:xfrm>
          <a:prstGeom prst="rect">
            <a:avLst/>
          </a:prstGeom>
          <a:noFill/>
          <a:ln w="9525">
            <a:noFill/>
            <a:miter lim="800000"/>
            <a:headEnd/>
            <a:tailEnd/>
          </a:ln>
        </p:spPr>
        <p:txBody>
          <a:bodyPr wrap="none">
            <a:spAutoFit/>
          </a:bodyPr>
          <a:lstStyle/>
          <a:p>
            <a:r>
              <a:rPr lang="fr-FR" b="1"/>
              <a:t>VENT</a:t>
            </a:r>
          </a:p>
        </p:txBody>
      </p:sp>
      <p:pic>
        <p:nvPicPr>
          <p:cNvPr id="55" name="Image 12" descr="firewal.gif"/>
          <p:cNvPicPr>
            <a:picLocks noChangeAspect="1"/>
          </p:cNvPicPr>
          <p:nvPr/>
        </p:nvPicPr>
        <p:blipFill>
          <a:blip r:embed="rId5" cstate="print"/>
          <a:srcRect/>
          <a:stretch>
            <a:fillRect/>
          </a:stretch>
        </p:blipFill>
        <p:spPr bwMode="auto">
          <a:xfrm rot="-282798">
            <a:off x="6167438" y="5385892"/>
            <a:ext cx="2066925" cy="354012"/>
          </a:xfrm>
          <a:prstGeom prst="rect">
            <a:avLst/>
          </a:prstGeom>
          <a:noFill/>
          <a:ln w="9525">
            <a:noFill/>
            <a:miter lim="800000"/>
            <a:headEnd/>
            <a:tailEnd/>
          </a:ln>
        </p:spPr>
      </p:pic>
      <p:pic>
        <p:nvPicPr>
          <p:cNvPr id="56" name="Image 17" descr="lumiere-feu-44.gif"/>
          <p:cNvPicPr>
            <a:picLocks noChangeAspect="1"/>
          </p:cNvPicPr>
          <p:nvPr/>
        </p:nvPicPr>
        <p:blipFill>
          <a:blip r:embed="rId6" cstate="print"/>
          <a:srcRect/>
          <a:stretch>
            <a:fillRect/>
          </a:stretch>
        </p:blipFill>
        <p:spPr bwMode="auto">
          <a:xfrm rot="19713308" flipH="1">
            <a:off x="3841750" y="2994025"/>
            <a:ext cx="444500" cy="639763"/>
          </a:xfrm>
          <a:prstGeom prst="rect">
            <a:avLst/>
          </a:prstGeom>
          <a:noFill/>
          <a:ln w="9525">
            <a:noFill/>
            <a:miter lim="800000"/>
            <a:headEnd/>
            <a:tailEnd/>
          </a:ln>
        </p:spPr>
      </p:pic>
      <p:pic>
        <p:nvPicPr>
          <p:cNvPr id="57" name="Image 17" descr="lumiere-feu-44.gif"/>
          <p:cNvPicPr>
            <a:picLocks noChangeAspect="1"/>
          </p:cNvPicPr>
          <p:nvPr/>
        </p:nvPicPr>
        <p:blipFill>
          <a:blip r:embed="rId6" cstate="print"/>
          <a:srcRect/>
          <a:stretch>
            <a:fillRect/>
          </a:stretch>
        </p:blipFill>
        <p:spPr bwMode="auto">
          <a:xfrm rot="19814175" flipH="1">
            <a:off x="1398588" y="3357563"/>
            <a:ext cx="476250" cy="688975"/>
          </a:xfrm>
          <a:prstGeom prst="rect">
            <a:avLst/>
          </a:prstGeom>
          <a:noFill/>
          <a:ln w="9525">
            <a:noFill/>
            <a:miter lim="800000"/>
            <a:headEnd/>
            <a:tailEnd/>
          </a:ln>
        </p:spPr>
      </p:pic>
      <p:pic>
        <p:nvPicPr>
          <p:cNvPr id="58" name="Picture 4" descr="D:\Clipart Pompiers\Clipart 2\Transparent\Engins\ccf.gif"/>
          <p:cNvPicPr>
            <a:picLocks noChangeAspect="1" noChangeArrowheads="1"/>
          </p:cNvPicPr>
          <p:nvPr/>
        </p:nvPicPr>
        <p:blipFill>
          <a:blip r:embed="rId7" cstate="print"/>
          <a:srcRect/>
          <a:stretch>
            <a:fillRect/>
          </a:stretch>
        </p:blipFill>
        <p:spPr bwMode="auto">
          <a:xfrm rot="-434511">
            <a:off x="825901" y="4559151"/>
            <a:ext cx="2100263" cy="1385888"/>
          </a:xfrm>
          <a:prstGeom prst="rect">
            <a:avLst/>
          </a:prstGeom>
          <a:noFill/>
          <a:ln w="9525">
            <a:noFill/>
            <a:miter lim="800000"/>
            <a:headEnd/>
            <a:tailEnd/>
          </a:ln>
        </p:spPr>
      </p:pic>
    </p:spTree>
    <p:extLst>
      <p:ext uri="{BB962C8B-B14F-4D97-AF65-F5344CB8AC3E}">
        <p14:creationId xmlns="" xmlns:p14="http://schemas.microsoft.com/office/powerpoint/2010/main" val="22730558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0968" name="Rectangle 8"/>
          <p:cNvSpPr>
            <a:spLocks noGrp="1" noChangeArrowheads="1"/>
          </p:cNvSpPr>
          <p:nvPr>
            <p:ph type="title"/>
          </p:nvPr>
        </p:nvSpPr>
        <p:spPr/>
        <p:txBody>
          <a:bodyPr/>
          <a:lstStyle/>
          <a:p>
            <a:pPr algn="ctr"/>
            <a:r>
              <a:rPr lang="fr-FR" sz="3200" dirty="0">
                <a:solidFill>
                  <a:srgbClr val="FFFF00"/>
                </a:solidFill>
              </a:rPr>
              <a:t>Pétrification des rameaux (port en drapeau</a:t>
            </a:r>
            <a:r>
              <a:rPr lang="fr-FR" sz="3200" dirty="0" smtClean="0">
                <a:solidFill>
                  <a:srgbClr val="FFFF00"/>
                </a:solidFill>
              </a:rPr>
              <a:t>):</a:t>
            </a:r>
            <a:endParaRPr lang="fr-FR" sz="3200" dirty="0">
              <a:solidFill>
                <a:srgbClr val="FFFF00"/>
              </a:solidFill>
            </a:endParaRPr>
          </a:p>
        </p:txBody>
      </p:sp>
      <p:sp>
        <p:nvSpPr>
          <p:cNvPr id="21" name="Arc 20"/>
          <p:cNvSpPr/>
          <p:nvPr/>
        </p:nvSpPr>
        <p:spPr>
          <a:xfrm rot="17225850" flipH="1">
            <a:off x="1995613" y="3676751"/>
            <a:ext cx="1041400" cy="1254125"/>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2" name="Arc 21"/>
          <p:cNvSpPr/>
          <p:nvPr/>
        </p:nvSpPr>
        <p:spPr>
          <a:xfrm rot="18508764" flipH="1">
            <a:off x="2201988" y="3216376"/>
            <a:ext cx="1041400" cy="1254125"/>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4" name="Rectangle 2"/>
          <p:cNvSpPr>
            <a:spLocks noChangeArrowheads="1"/>
          </p:cNvSpPr>
          <p:nvPr/>
        </p:nvSpPr>
        <p:spPr bwMode="auto">
          <a:xfrm>
            <a:off x="179512" y="908720"/>
            <a:ext cx="8496300" cy="1323439"/>
          </a:xfrm>
          <a:prstGeom prst="rect">
            <a:avLst/>
          </a:prstGeom>
          <a:noFill/>
          <a:ln w="9525">
            <a:noFill/>
            <a:miter lim="800000"/>
            <a:headEnd/>
            <a:tailEnd/>
          </a:ln>
        </p:spPr>
        <p:txBody>
          <a:bodyPr>
            <a:spAutoFit/>
          </a:bodyPr>
          <a:lstStyle/>
          <a:p>
            <a:endParaRPr lang="fr-FR" dirty="0"/>
          </a:p>
          <a:p>
            <a:pPr algn="l"/>
            <a:r>
              <a:rPr lang="fr-FR" dirty="0"/>
              <a:t>Sous l’effet des courants chauds de convection poussés par le vent, les rameaux fins des arbres et des broussailles prennent puis conservent un port en drapeau</a:t>
            </a:r>
          </a:p>
          <a:p>
            <a:pPr algn="l"/>
            <a:r>
              <a:rPr lang="fr-FR" dirty="0"/>
              <a:t>dirigé dans le sens de propagation du feu. Cette pétrification est d’autant plus marquée que le feu avançait rapidement.</a:t>
            </a:r>
          </a:p>
        </p:txBody>
      </p:sp>
      <p:sp>
        <p:nvSpPr>
          <p:cNvPr id="25" name="Rectangle 6"/>
          <p:cNvSpPr>
            <a:spLocks noChangeArrowheads="1"/>
          </p:cNvSpPr>
          <p:nvPr/>
        </p:nvSpPr>
        <p:spPr bwMode="auto">
          <a:xfrm>
            <a:off x="3564062" y="5805264"/>
            <a:ext cx="5221288" cy="307975"/>
          </a:xfrm>
          <a:prstGeom prst="rect">
            <a:avLst/>
          </a:prstGeom>
          <a:noFill/>
          <a:ln w="9525">
            <a:noFill/>
            <a:miter lim="800000"/>
            <a:headEnd/>
            <a:tailEnd/>
          </a:ln>
        </p:spPr>
        <p:txBody>
          <a:bodyPr wrap="none">
            <a:spAutoFit/>
          </a:bodyPr>
          <a:lstStyle/>
          <a:p>
            <a:r>
              <a:rPr lang="fr-FR" sz="1400" b="1" i="1" dirty="0"/>
              <a:t>Pétrification des rameaux due au passage d’un feu intense </a:t>
            </a:r>
          </a:p>
        </p:txBody>
      </p:sp>
      <p:sp>
        <p:nvSpPr>
          <p:cNvPr id="26" name="Arc 25"/>
          <p:cNvSpPr/>
          <p:nvPr/>
        </p:nvSpPr>
        <p:spPr>
          <a:xfrm rot="2075474" flipH="1">
            <a:off x="2460750" y="3519589"/>
            <a:ext cx="1039812" cy="1252538"/>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7" name="Arc 26"/>
          <p:cNvSpPr/>
          <p:nvPr/>
        </p:nvSpPr>
        <p:spPr>
          <a:xfrm rot="2075474" flipH="1">
            <a:off x="2316287" y="3951389"/>
            <a:ext cx="1041400" cy="1252538"/>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8" name="Arc 27"/>
          <p:cNvSpPr/>
          <p:nvPr/>
        </p:nvSpPr>
        <p:spPr>
          <a:xfrm rot="3554978" flipH="1">
            <a:off x="2120231" y="4412558"/>
            <a:ext cx="1041400" cy="1252538"/>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29" name="Arc 28"/>
          <p:cNvSpPr/>
          <p:nvPr/>
        </p:nvSpPr>
        <p:spPr>
          <a:xfrm rot="20436711" flipH="1">
            <a:off x="2590925" y="2895702"/>
            <a:ext cx="1041400" cy="1252537"/>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30" name="Flèche droite à entaille 29"/>
          <p:cNvSpPr/>
          <p:nvPr/>
        </p:nvSpPr>
        <p:spPr>
          <a:xfrm>
            <a:off x="612900" y="3046514"/>
            <a:ext cx="1223962" cy="6477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1" name="ZoneTexte 19"/>
          <p:cNvSpPr txBox="1">
            <a:spLocks noChangeArrowheads="1"/>
          </p:cNvSpPr>
          <p:nvPr/>
        </p:nvSpPr>
        <p:spPr bwMode="auto">
          <a:xfrm>
            <a:off x="828800" y="3190977"/>
            <a:ext cx="646112" cy="368300"/>
          </a:xfrm>
          <a:prstGeom prst="rect">
            <a:avLst/>
          </a:prstGeom>
          <a:noFill/>
          <a:ln w="9525">
            <a:noFill/>
            <a:miter lim="800000"/>
            <a:headEnd/>
            <a:tailEnd/>
          </a:ln>
        </p:spPr>
        <p:txBody>
          <a:bodyPr wrap="none">
            <a:spAutoFit/>
          </a:bodyPr>
          <a:lstStyle/>
          <a:p>
            <a:r>
              <a:rPr lang="fr-FR" b="1"/>
              <a:t>FEU</a:t>
            </a:r>
          </a:p>
        </p:txBody>
      </p:sp>
      <p:cxnSp>
        <p:nvCxnSpPr>
          <p:cNvPr id="32" name="Connecteur droit 31"/>
          <p:cNvCxnSpPr/>
          <p:nvPr/>
        </p:nvCxnSpPr>
        <p:spPr>
          <a:xfrm flipV="1">
            <a:off x="2987800" y="3406877"/>
            <a:ext cx="217487" cy="14287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V="1">
            <a:off x="2844925" y="3838677"/>
            <a:ext cx="215900" cy="1444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844925" y="3622777"/>
            <a:ext cx="207962" cy="1349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2987800" y="3983139"/>
            <a:ext cx="207962" cy="20637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flipV="1">
            <a:off x="2629025" y="4341914"/>
            <a:ext cx="215900" cy="1444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2771900" y="4486377"/>
            <a:ext cx="207962" cy="2079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2771900" y="3046514"/>
            <a:ext cx="14446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2629025" y="3190977"/>
            <a:ext cx="14287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flipV="1">
            <a:off x="2771800" y="3429000"/>
            <a:ext cx="206375" cy="95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flipV="1">
            <a:off x="2124200" y="3622777"/>
            <a:ext cx="288925" cy="1587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flipV="1">
            <a:off x="2197225" y="3478314"/>
            <a:ext cx="287337" cy="174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V="1">
            <a:off x="2124200" y="3767239"/>
            <a:ext cx="215900" cy="1587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Arc 59"/>
          <p:cNvSpPr/>
          <p:nvPr/>
        </p:nvSpPr>
        <p:spPr>
          <a:xfrm rot="19980332" flipH="1">
            <a:off x="2146425" y="4187927"/>
            <a:ext cx="476250" cy="849312"/>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61" name="Arc 60"/>
          <p:cNvSpPr/>
          <p:nvPr/>
        </p:nvSpPr>
        <p:spPr>
          <a:xfrm rot="600918" flipH="1">
            <a:off x="2926005" y="2693798"/>
            <a:ext cx="757238" cy="1175949"/>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pic>
        <p:nvPicPr>
          <p:cNvPr id="62" name="Picture 4" descr="http://img.over-blog.com/556x372/3/09/90/31/articles-a-partir-de-oct-2010/feu-de-foret.jpg"/>
          <p:cNvPicPr>
            <a:picLocks noChangeAspect="1" noChangeArrowheads="1"/>
          </p:cNvPicPr>
          <p:nvPr/>
        </p:nvPicPr>
        <p:blipFill>
          <a:blip r:embed="rId3" cstate="print"/>
          <a:srcRect/>
          <a:stretch>
            <a:fillRect/>
          </a:stretch>
        </p:blipFill>
        <p:spPr bwMode="auto">
          <a:xfrm>
            <a:off x="3708525" y="2541689"/>
            <a:ext cx="4859337" cy="3251200"/>
          </a:xfrm>
          <a:prstGeom prst="rect">
            <a:avLst/>
          </a:prstGeom>
          <a:noFill/>
          <a:ln w="22225">
            <a:solidFill>
              <a:srgbClr val="FFFF00"/>
            </a:solidFill>
            <a:miter lim="800000"/>
            <a:headEnd/>
            <a:tailEnd/>
          </a:ln>
        </p:spPr>
      </p:pic>
      <p:sp>
        <p:nvSpPr>
          <p:cNvPr id="63" name="Arc 62"/>
          <p:cNvSpPr/>
          <p:nvPr/>
        </p:nvSpPr>
        <p:spPr>
          <a:xfrm rot="2750559" flipH="1">
            <a:off x="2631406" y="3085408"/>
            <a:ext cx="1041400" cy="1252538"/>
          </a:xfrm>
          <a:prstGeom prst="arc">
            <a:avLst>
              <a:gd name="adj1" fmla="val 17400720"/>
              <a:gd name="adj2" fmla="val 0"/>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cxnSp>
        <p:nvCxnSpPr>
          <p:cNvPr id="64" name="Connecteur droit 63"/>
          <p:cNvCxnSpPr>
            <a:stCxn id="21" idx="0"/>
          </p:cNvCxnSpPr>
          <p:nvPr/>
        </p:nvCxnSpPr>
        <p:spPr>
          <a:xfrm>
            <a:off x="1917825" y="4119664"/>
            <a:ext cx="206375" cy="63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Arc 64"/>
          <p:cNvSpPr/>
          <p:nvPr/>
        </p:nvSpPr>
        <p:spPr>
          <a:xfrm rot="3554978" flipH="1">
            <a:off x="2120231" y="4771333"/>
            <a:ext cx="1041400" cy="1252538"/>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cxnSp>
        <p:nvCxnSpPr>
          <p:cNvPr id="66" name="Connecteur droit 65"/>
          <p:cNvCxnSpPr/>
          <p:nvPr/>
        </p:nvCxnSpPr>
        <p:spPr>
          <a:xfrm>
            <a:off x="2700462" y="4846739"/>
            <a:ext cx="207963" cy="2079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flipV="1">
            <a:off x="2556000" y="4702277"/>
            <a:ext cx="144462" cy="1444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a:off x="3059832" y="2852936"/>
            <a:ext cx="2159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2987824" y="2996952"/>
            <a:ext cx="14446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Arc 69"/>
          <p:cNvSpPr/>
          <p:nvPr/>
        </p:nvSpPr>
        <p:spPr>
          <a:xfrm rot="16696347" flipH="1">
            <a:off x="1866231" y="4106170"/>
            <a:ext cx="1041400" cy="1252538"/>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71" name="Arc 70"/>
          <p:cNvSpPr/>
          <p:nvPr/>
        </p:nvSpPr>
        <p:spPr>
          <a:xfrm rot="19980332" flipH="1">
            <a:off x="1930525" y="4548289"/>
            <a:ext cx="476250" cy="849313"/>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cxnSp>
        <p:nvCxnSpPr>
          <p:cNvPr id="72" name="Connecteur droit 71"/>
          <p:cNvCxnSpPr/>
          <p:nvPr/>
        </p:nvCxnSpPr>
        <p:spPr>
          <a:xfrm>
            <a:off x="1908300" y="4775302"/>
            <a:ext cx="206375" cy="63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V="1">
            <a:off x="1908300" y="4918177"/>
            <a:ext cx="198437" cy="15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Ellipse 73"/>
          <p:cNvSpPr/>
          <p:nvPr/>
        </p:nvSpPr>
        <p:spPr>
          <a:xfrm>
            <a:off x="5076950" y="2541689"/>
            <a:ext cx="2663825" cy="129698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75" name="Image 17" descr="lumiere-feu-44.gif"/>
          <p:cNvPicPr>
            <a:picLocks noChangeAspect="1"/>
          </p:cNvPicPr>
          <p:nvPr/>
        </p:nvPicPr>
        <p:blipFill>
          <a:blip r:embed="rId4" cstate="print"/>
          <a:srcRect/>
          <a:stretch>
            <a:fillRect/>
          </a:stretch>
        </p:blipFill>
        <p:spPr bwMode="auto">
          <a:xfrm rot="2203757" flipH="1">
            <a:off x="787219" y="4040500"/>
            <a:ext cx="1254125" cy="1244600"/>
          </a:xfrm>
          <a:prstGeom prst="rect">
            <a:avLst/>
          </a:prstGeom>
          <a:noFill/>
          <a:ln w="9525">
            <a:noFill/>
            <a:miter lim="800000"/>
            <a:headEnd/>
            <a:tailEnd/>
          </a:ln>
        </p:spPr>
      </p:pic>
      <p:sp>
        <p:nvSpPr>
          <p:cNvPr id="43" name="Arc 42"/>
          <p:cNvSpPr/>
          <p:nvPr/>
        </p:nvSpPr>
        <p:spPr>
          <a:xfrm flipH="1">
            <a:off x="2339751" y="3140968"/>
            <a:ext cx="1618469" cy="4464496"/>
          </a:xfrm>
          <a:prstGeom prst="arc">
            <a:avLst/>
          </a:prstGeom>
          <a:ln w="444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Tree>
    <p:extLst>
      <p:ext uri="{BB962C8B-B14F-4D97-AF65-F5344CB8AC3E}">
        <p14:creationId xmlns="" xmlns:p14="http://schemas.microsoft.com/office/powerpoint/2010/main" val="250196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0968" name="Rectangle 8"/>
          <p:cNvSpPr>
            <a:spLocks noGrp="1" noChangeArrowheads="1"/>
          </p:cNvSpPr>
          <p:nvPr>
            <p:ph type="title"/>
          </p:nvPr>
        </p:nvSpPr>
        <p:spPr/>
        <p:txBody>
          <a:bodyPr/>
          <a:lstStyle/>
          <a:p>
            <a:pPr algn="ctr"/>
            <a:r>
              <a:rPr lang="fr-FR" dirty="0">
                <a:solidFill>
                  <a:srgbClr val="FFFF00"/>
                </a:solidFill>
              </a:rPr>
              <a:t>Pétrification des </a:t>
            </a:r>
            <a:r>
              <a:rPr lang="fr-FR" dirty="0" smtClean="0">
                <a:solidFill>
                  <a:srgbClr val="FFFF00"/>
                </a:solidFill>
              </a:rPr>
              <a:t>rameaux:</a:t>
            </a:r>
            <a:endParaRPr lang="fr-FR" dirty="0">
              <a:solidFill>
                <a:srgbClr val="FFFF00"/>
              </a:solidFill>
            </a:endParaRPr>
          </a:p>
        </p:txBody>
      </p:sp>
      <p:pic>
        <p:nvPicPr>
          <p:cNvPr id="43" name="Picture 2"/>
          <p:cNvPicPr>
            <a:picLocks noChangeAspect="1" noChangeArrowheads="1"/>
          </p:cNvPicPr>
          <p:nvPr/>
        </p:nvPicPr>
        <p:blipFill>
          <a:blip r:embed="rId3" cstate="print"/>
          <a:srcRect/>
          <a:stretch>
            <a:fillRect/>
          </a:stretch>
        </p:blipFill>
        <p:spPr bwMode="auto">
          <a:xfrm>
            <a:off x="900113" y="2852961"/>
            <a:ext cx="1152525" cy="1852612"/>
          </a:xfrm>
          <a:prstGeom prst="rect">
            <a:avLst/>
          </a:prstGeom>
          <a:noFill/>
          <a:ln w="9525">
            <a:noFill/>
            <a:miter lim="800000"/>
            <a:headEnd/>
            <a:tailEnd/>
          </a:ln>
        </p:spPr>
      </p:pic>
      <p:pic>
        <p:nvPicPr>
          <p:cNvPr id="44" name="Picture 2"/>
          <p:cNvPicPr>
            <a:picLocks noChangeAspect="1" noChangeArrowheads="1"/>
          </p:cNvPicPr>
          <p:nvPr/>
        </p:nvPicPr>
        <p:blipFill>
          <a:blip r:embed="rId3" cstate="print"/>
          <a:srcRect/>
          <a:stretch>
            <a:fillRect/>
          </a:stretch>
        </p:blipFill>
        <p:spPr bwMode="auto">
          <a:xfrm>
            <a:off x="1547813" y="2852961"/>
            <a:ext cx="1431925" cy="1852612"/>
          </a:xfrm>
          <a:prstGeom prst="rect">
            <a:avLst/>
          </a:prstGeom>
          <a:noFill/>
          <a:ln w="9525">
            <a:noFill/>
            <a:miter lim="800000"/>
            <a:headEnd/>
            <a:tailEnd/>
          </a:ln>
        </p:spPr>
      </p:pic>
      <p:sp>
        <p:nvSpPr>
          <p:cNvPr id="45" name="Rectangle 3"/>
          <p:cNvSpPr>
            <a:spLocks noChangeArrowheads="1"/>
          </p:cNvSpPr>
          <p:nvPr/>
        </p:nvSpPr>
        <p:spPr bwMode="auto">
          <a:xfrm>
            <a:off x="179512" y="1052736"/>
            <a:ext cx="8569325" cy="830997"/>
          </a:xfrm>
          <a:prstGeom prst="rect">
            <a:avLst/>
          </a:prstGeom>
          <a:noFill/>
          <a:ln w="9525">
            <a:noFill/>
            <a:miter lim="800000"/>
            <a:headEnd/>
            <a:tailEnd/>
          </a:ln>
        </p:spPr>
        <p:txBody>
          <a:bodyPr>
            <a:spAutoFit/>
          </a:bodyPr>
          <a:lstStyle/>
          <a:p>
            <a:pPr algn="l"/>
            <a:r>
              <a:rPr lang="fr-FR" dirty="0"/>
              <a:t>A proximité du point d’éclosion, le feu affecte plus les rameaux proches de la source de chaleur qui sont alors dirigés vers le sol après le passage des flammes. On observe des marques de radiation sur les parties basses des rameaux.</a:t>
            </a:r>
          </a:p>
        </p:txBody>
      </p:sp>
      <p:sp>
        <p:nvSpPr>
          <p:cNvPr id="46" name="Rectangle 5"/>
          <p:cNvSpPr>
            <a:spLocks noChangeArrowheads="1"/>
          </p:cNvSpPr>
          <p:nvPr/>
        </p:nvSpPr>
        <p:spPr bwMode="auto">
          <a:xfrm>
            <a:off x="3851920" y="5794598"/>
            <a:ext cx="4464050" cy="304800"/>
          </a:xfrm>
          <a:prstGeom prst="rect">
            <a:avLst/>
          </a:prstGeom>
          <a:noFill/>
          <a:ln w="9525">
            <a:noFill/>
            <a:miter lim="800000"/>
            <a:headEnd/>
            <a:tailEnd/>
          </a:ln>
        </p:spPr>
        <p:txBody>
          <a:bodyPr>
            <a:spAutoFit/>
          </a:bodyPr>
          <a:lstStyle/>
          <a:p>
            <a:r>
              <a:rPr lang="fr-FR" sz="1400" i="1" dirty="0"/>
              <a:t>Pétrification des rameaux</a:t>
            </a:r>
          </a:p>
        </p:txBody>
      </p:sp>
      <p:cxnSp>
        <p:nvCxnSpPr>
          <p:cNvPr id="47" name="Connecteur droit 46"/>
          <p:cNvCxnSpPr/>
          <p:nvPr/>
        </p:nvCxnSpPr>
        <p:spPr>
          <a:xfrm>
            <a:off x="611188" y="4508723"/>
            <a:ext cx="194468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Image 17" descr="lumiere-feu-44.gif"/>
          <p:cNvPicPr>
            <a:picLocks noChangeAspect="1"/>
          </p:cNvPicPr>
          <p:nvPr/>
        </p:nvPicPr>
        <p:blipFill>
          <a:blip r:embed="rId4" cstate="print"/>
          <a:srcRect/>
          <a:stretch>
            <a:fillRect/>
          </a:stretch>
        </p:blipFill>
        <p:spPr bwMode="auto">
          <a:xfrm rot="274044" flipH="1">
            <a:off x="4119563" y="3300636"/>
            <a:ext cx="481012" cy="1311275"/>
          </a:xfrm>
          <a:prstGeom prst="rect">
            <a:avLst/>
          </a:prstGeom>
          <a:noFill/>
          <a:ln w="9525">
            <a:noFill/>
            <a:miter lim="800000"/>
            <a:headEnd/>
            <a:tailEnd/>
          </a:ln>
        </p:spPr>
      </p:pic>
      <p:pic>
        <p:nvPicPr>
          <p:cNvPr id="49" name="Picture 2"/>
          <p:cNvPicPr>
            <a:picLocks noChangeAspect="1" noChangeArrowheads="1"/>
          </p:cNvPicPr>
          <p:nvPr/>
        </p:nvPicPr>
        <p:blipFill>
          <a:blip r:embed="rId5" cstate="print"/>
          <a:srcRect/>
          <a:stretch>
            <a:fillRect/>
          </a:stretch>
        </p:blipFill>
        <p:spPr bwMode="auto">
          <a:xfrm>
            <a:off x="3348038" y="2276698"/>
            <a:ext cx="5292725" cy="3527425"/>
          </a:xfrm>
          <a:prstGeom prst="rect">
            <a:avLst/>
          </a:prstGeom>
          <a:noFill/>
          <a:ln w="19050">
            <a:solidFill>
              <a:srgbClr val="FFFF00"/>
            </a:solidFill>
            <a:miter lim="800000"/>
            <a:headEnd/>
            <a:tailEnd/>
          </a:ln>
        </p:spPr>
      </p:pic>
      <p:pic>
        <p:nvPicPr>
          <p:cNvPr id="50" name="Image 17" descr="lumiere-feu-44.gif"/>
          <p:cNvPicPr>
            <a:picLocks noChangeAspect="1"/>
          </p:cNvPicPr>
          <p:nvPr/>
        </p:nvPicPr>
        <p:blipFill>
          <a:blip r:embed="rId4" cstate="print"/>
          <a:srcRect/>
          <a:stretch>
            <a:fillRect/>
          </a:stretch>
        </p:blipFill>
        <p:spPr bwMode="auto">
          <a:xfrm>
            <a:off x="7308850" y="2419573"/>
            <a:ext cx="1503363" cy="3024188"/>
          </a:xfrm>
          <a:prstGeom prst="rect">
            <a:avLst/>
          </a:prstGeom>
          <a:noFill/>
          <a:ln w="9525">
            <a:noFill/>
            <a:miter lim="800000"/>
            <a:headEnd/>
            <a:tailEnd/>
          </a:ln>
        </p:spPr>
      </p:pic>
      <p:pic>
        <p:nvPicPr>
          <p:cNvPr id="51" name="Image 15" descr="feu petri.jpg"/>
          <p:cNvPicPr>
            <a:picLocks noChangeAspect="1"/>
          </p:cNvPicPr>
          <p:nvPr/>
        </p:nvPicPr>
        <p:blipFill>
          <a:blip r:embed="rId6" cstate="print"/>
          <a:srcRect/>
          <a:stretch>
            <a:fillRect/>
          </a:stretch>
        </p:blipFill>
        <p:spPr bwMode="auto">
          <a:xfrm>
            <a:off x="684213" y="4724623"/>
            <a:ext cx="2062162" cy="1435100"/>
          </a:xfrm>
          <a:prstGeom prst="rect">
            <a:avLst/>
          </a:prstGeom>
          <a:noFill/>
          <a:ln w="25400">
            <a:noFill/>
            <a:miter lim="800000"/>
            <a:headEnd/>
            <a:tailEnd/>
          </a:ln>
        </p:spPr>
      </p:pic>
      <p:sp>
        <p:nvSpPr>
          <p:cNvPr id="52" name="Flèche droite à entaille 51"/>
          <p:cNvSpPr/>
          <p:nvPr/>
        </p:nvSpPr>
        <p:spPr>
          <a:xfrm rot="10800000">
            <a:off x="5651500" y="3500661"/>
            <a:ext cx="1512888" cy="769937"/>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3" name="ZoneTexte 28"/>
          <p:cNvSpPr txBox="1">
            <a:spLocks noChangeArrowheads="1"/>
          </p:cNvSpPr>
          <p:nvPr/>
        </p:nvSpPr>
        <p:spPr bwMode="auto">
          <a:xfrm>
            <a:off x="6156325" y="3716561"/>
            <a:ext cx="647700" cy="369887"/>
          </a:xfrm>
          <a:prstGeom prst="rect">
            <a:avLst/>
          </a:prstGeom>
          <a:noFill/>
          <a:ln w="9525">
            <a:noFill/>
            <a:miter lim="800000"/>
            <a:headEnd/>
            <a:tailEnd/>
          </a:ln>
        </p:spPr>
        <p:txBody>
          <a:bodyPr>
            <a:spAutoFit/>
          </a:bodyPr>
          <a:lstStyle/>
          <a:p>
            <a:r>
              <a:rPr lang="fr-FR" b="1"/>
              <a:t>FEU</a:t>
            </a:r>
          </a:p>
        </p:txBody>
      </p:sp>
      <p:sp>
        <p:nvSpPr>
          <p:cNvPr id="54" name="Flèche droite à entaille 53"/>
          <p:cNvSpPr/>
          <p:nvPr/>
        </p:nvSpPr>
        <p:spPr>
          <a:xfrm>
            <a:off x="1042988" y="2203673"/>
            <a:ext cx="1368425" cy="771525"/>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5" name="ZoneTexte 30"/>
          <p:cNvSpPr txBox="1">
            <a:spLocks noChangeArrowheads="1"/>
          </p:cNvSpPr>
          <p:nvPr/>
        </p:nvSpPr>
        <p:spPr bwMode="auto">
          <a:xfrm>
            <a:off x="1331913" y="2419573"/>
            <a:ext cx="647700" cy="369888"/>
          </a:xfrm>
          <a:prstGeom prst="rect">
            <a:avLst/>
          </a:prstGeom>
          <a:noFill/>
          <a:ln w="9525">
            <a:noFill/>
            <a:miter lim="800000"/>
            <a:headEnd/>
            <a:tailEnd/>
          </a:ln>
        </p:spPr>
        <p:txBody>
          <a:bodyPr>
            <a:spAutoFit/>
          </a:bodyPr>
          <a:lstStyle/>
          <a:p>
            <a:r>
              <a:rPr lang="fr-FR" b="1"/>
              <a:t>FEU</a:t>
            </a:r>
          </a:p>
        </p:txBody>
      </p:sp>
      <p:pic>
        <p:nvPicPr>
          <p:cNvPr id="56" name="Image 17" descr="lumiere-feu-44.gif"/>
          <p:cNvPicPr>
            <a:picLocks noChangeAspect="1"/>
          </p:cNvPicPr>
          <p:nvPr/>
        </p:nvPicPr>
        <p:blipFill>
          <a:blip r:embed="rId4" cstate="print"/>
          <a:srcRect/>
          <a:stretch>
            <a:fillRect/>
          </a:stretch>
        </p:blipFill>
        <p:spPr bwMode="auto">
          <a:xfrm flipH="1">
            <a:off x="684213" y="2060798"/>
            <a:ext cx="1584325" cy="2447925"/>
          </a:xfrm>
          <a:prstGeom prst="rect">
            <a:avLst/>
          </a:prstGeom>
          <a:noFill/>
          <a:ln w="9525">
            <a:noFill/>
            <a:miter lim="800000"/>
            <a:headEnd/>
            <a:tailEnd/>
          </a:ln>
        </p:spPr>
      </p:pic>
    </p:spTree>
    <p:extLst>
      <p:ext uri="{BB962C8B-B14F-4D97-AF65-F5344CB8AC3E}">
        <p14:creationId xmlns="" xmlns:p14="http://schemas.microsoft.com/office/powerpoint/2010/main" val="30709428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0968" name="Rectangle 8"/>
          <p:cNvSpPr>
            <a:spLocks noGrp="1" noChangeArrowheads="1"/>
          </p:cNvSpPr>
          <p:nvPr>
            <p:ph type="title"/>
          </p:nvPr>
        </p:nvSpPr>
        <p:spPr/>
        <p:txBody>
          <a:bodyPr/>
          <a:lstStyle/>
          <a:p>
            <a:r>
              <a:rPr lang="fr-FR" sz="2800" dirty="0">
                <a:solidFill>
                  <a:srgbClr val="FFFF00"/>
                </a:solidFill>
              </a:rPr>
              <a:t>Examen de la végétation arbustive et </a:t>
            </a:r>
            <a:r>
              <a:rPr lang="fr-FR" sz="2800" dirty="0" smtClean="0">
                <a:solidFill>
                  <a:srgbClr val="FFFF00"/>
                </a:solidFill>
              </a:rPr>
              <a:t>arborescente:</a:t>
            </a:r>
            <a:endParaRPr lang="fr-FR" sz="2800" dirty="0">
              <a:solidFill>
                <a:srgbClr val="FFFF00"/>
              </a:solidFill>
            </a:endParaRPr>
          </a:p>
        </p:txBody>
      </p:sp>
      <p:pic>
        <p:nvPicPr>
          <p:cNvPr id="17" name="Picture 1"/>
          <p:cNvPicPr>
            <a:picLocks noChangeAspect="1" noChangeArrowheads="1"/>
          </p:cNvPicPr>
          <p:nvPr/>
        </p:nvPicPr>
        <p:blipFill>
          <a:blip r:embed="rId3" cstate="print"/>
          <a:srcRect/>
          <a:stretch>
            <a:fillRect/>
          </a:stretch>
        </p:blipFill>
        <p:spPr bwMode="auto">
          <a:xfrm>
            <a:off x="4716463" y="3285381"/>
            <a:ext cx="3143250" cy="2324100"/>
          </a:xfrm>
          <a:prstGeom prst="rect">
            <a:avLst/>
          </a:prstGeom>
          <a:noFill/>
          <a:ln w="9525">
            <a:noFill/>
            <a:miter lim="800000"/>
            <a:headEnd/>
            <a:tailEnd/>
          </a:ln>
        </p:spPr>
      </p:pic>
      <p:pic>
        <p:nvPicPr>
          <p:cNvPr id="18" name="Image 20" descr="A33Z2A2CAEIMXKWCAWUCKNTCAPCC6ZTCAJP3MGECAB06Y0SCAH1OJG9CA79NBB6CA42K3RFCAINSLDZCAPSNASCCAD2YSZ0CAP9PE22CARY6S3ZCAOA0TUKCAYQIASACAB2Q7AUCA9G8KM3CADVIGO8.jpg"/>
          <p:cNvPicPr>
            <a:picLocks noChangeAspect="1"/>
          </p:cNvPicPr>
          <p:nvPr/>
        </p:nvPicPr>
        <p:blipFill>
          <a:blip r:embed="rId4" cstate="print"/>
          <a:srcRect/>
          <a:stretch>
            <a:fillRect/>
          </a:stretch>
        </p:blipFill>
        <p:spPr bwMode="auto">
          <a:xfrm>
            <a:off x="5651500" y="2132856"/>
            <a:ext cx="1368425" cy="1709737"/>
          </a:xfrm>
          <a:prstGeom prst="rect">
            <a:avLst/>
          </a:prstGeom>
          <a:noFill/>
          <a:ln w="57150">
            <a:noFill/>
            <a:miter lim="800000"/>
            <a:headEnd/>
            <a:tailEnd/>
          </a:ln>
        </p:spPr>
      </p:pic>
      <p:sp>
        <p:nvSpPr>
          <p:cNvPr id="19" name="Rectangle 1"/>
          <p:cNvSpPr>
            <a:spLocks noChangeArrowheads="1"/>
          </p:cNvSpPr>
          <p:nvPr/>
        </p:nvSpPr>
        <p:spPr bwMode="auto">
          <a:xfrm>
            <a:off x="467544" y="2492896"/>
            <a:ext cx="4572000" cy="1323439"/>
          </a:xfrm>
          <a:prstGeom prst="rect">
            <a:avLst/>
          </a:prstGeom>
          <a:noFill/>
          <a:ln w="9525">
            <a:noFill/>
            <a:miter lim="800000"/>
            <a:headEnd/>
            <a:tailEnd/>
          </a:ln>
        </p:spPr>
        <p:txBody>
          <a:bodyPr>
            <a:spAutoFit/>
          </a:bodyPr>
          <a:lstStyle/>
          <a:p>
            <a:pPr algn="l">
              <a:buFont typeface="Wingdings" pitchFamily="2" charset="2"/>
              <a:buChar char="Ø"/>
            </a:pPr>
            <a:r>
              <a:rPr lang="fr-FR" dirty="0"/>
              <a:t> les traces de suie </a:t>
            </a:r>
          </a:p>
          <a:p>
            <a:pPr algn="l">
              <a:buFont typeface="Wingdings" pitchFamily="2" charset="2"/>
              <a:buChar char="Ø"/>
            </a:pPr>
            <a:r>
              <a:rPr lang="fr-FR" dirty="0"/>
              <a:t> les écailles </a:t>
            </a:r>
          </a:p>
          <a:p>
            <a:pPr algn="l">
              <a:buFont typeface="Wingdings" pitchFamily="2" charset="2"/>
              <a:buChar char="Ø"/>
            </a:pPr>
            <a:r>
              <a:rPr lang="fr-FR" dirty="0"/>
              <a:t> la pétrification des branches </a:t>
            </a:r>
          </a:p>
          <a:p>
            <a:pPr algn="l">
              <a:buFont typeface="Wingdings" pitchFamily="2" charset="2"/>
              <a:buChar char="Ø"/>
            </a:pPr>
            <a:r>
              <a:rPr lang="fr-FR" dirty="0"/>
              <a:t> les éclatements </a:t>
            </a:r>
          </a:p>
          <a:p>
            <a:pPr algn="l">
              <a:buFont typeface="Wingdings" pitchFamily="2" charset="2"/>
              <a:buChar char="Ø"/>
            </a:pPr>
            <a:r>
              <a:rPr lang="fr-FR" dirty="0"/>
              <a:t> les traces de carbonisation </a:t>
            </a:r>
          </a:p>
        </p:txBody>
      </p:sp>
      <p:sp>
        <p:nvSpPr>
          <p:cNvPr id="20" name="ZoneTexte 4"/>
          <p:cNvSpPr txBox="1">
            <a:spLocks noChangeArrowheads="1"/>
          </p:cNvSpPr>
          <p:nvPr/>
        </p:nvSpPr>
        <p:spPr bwMode="auto">
          <a:xfrm>
            <a:off x="971600" y="1700808"/>
            <a:ext cx="3376612" cy="368300"/>
          </a:xfrm>
          <a:prstGeom prst="rect">
            <a:avLst/>
          </a:prstGeom>
          <a:noFill/>
          <a:ln w="9525">
            <a:noFill/>
            <a:miter lim="800000"/>
            <a:headEnd/>
            <a:tailEnd/>
          </a:ln>
        </p:spPr>
        <p:txBody>
          <a:bodyPr wrap="none">
            <a:spAutoFit/>
          </a:bodyPr>
          <a:lstStyle/>
          <a:p>
            <a:r>
              <a:rPr lang="fr-FR" dirty="0"/>
              <a:t>L’investigateur devra examiner:</a:t>
            </a:r>
          </a:p>
        </p:txBody>
      </p:sp>
    </p:spTree>
    <p:extLst>
      <p:ext uri="{BB962C8B-B14F-4D97-AF65-F5344CB8AC3E}">
        <p14:creationId xmlns="" xmlns:p14="http://schemas.microsoft.com/office/powerpoint/2010/main" val="1748900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0968" name="Rectangle 8"/>
          <p:cNvSpPr>
            <a:spLocks noGrp="1" noChangeArrowheads="1"/>
          </p:cNvSpPr>
          <p:nvPr>
            <p:ph type="title"/>
          </p:nvPr>
        </p:nvSpPr>
        <p:spPr/>
        <p:txBody>
          <a:bodyPr/>
          <a:lstStyle/>
          <a:p>
            <a:pPr algn="ctr"/>
            <a:r>
              <a:rPr lang="fr-FR" dirty="0">
                <a:solidFill>
                  <a:srgbClr val="FFFF00"/>
                </a:solidFill>
              </a:rPr>
              <a:t>Examen des troncs par </a:t>
            </a:r>
            <a:r>
              <a:rPr lang="fr-FR" dirty="0" smtClean="0">
                <a:solidFill>
                  <a:srgbClr val="FFFF00"/>
                </a:solidFill>
              </a:rPr>
              <a:t>écorçage:</a:t>
            </a:r>
            <a:endParaRPr lang="fr-FR" dirty="0">
              <a:solidFill>
                <a:srgbClr val="FFFF00"/>
              </a:solidFill>
            </a:endParaRPr>
          </a:p>
        </p:txBody>
      </p:sp>
      <p:sp>
        <p:nvSpPr>
          <p:cNvPr id="7" name="Rectangle 3"/>
          <p:cNvSpPr>
            <a:spLocks noChangeArrowheads="1"/>
          </p:cNvSpPr>
          <p:nvPr/>
        </p:nvSpPr>
        <p:spPr bwMode="auto">
          <a:xfrm>
            <a:off x="4284663" y="5302027"/>
            <a:ext cx="4572000" cy="307975"/>
          </a:xfrm>
          <a:prstGeom prst="rect">
            <a:avLst/>
          </a:prstGeom>
          <a:noFill/>
          <a:ln w="9525">
            <a:noFill/>
            <a:miter lim="800000"/>
            <a:headEnd/>
            <a:tailEnd/>
          </a:ln>
        </p:spPr>
        <p:txBody>
          <a:bodyPr>
            <a:spAutoFit/>
          </a:bodyPr>
          <a:lstStyle/>
          <a:p>
            <a:pPr algn="ctr"/>
            <a:r>
              <a:rPr lang="fr-FR" sz="1400"/>
              <a:t>Surface opposée beaucoup moins marquée</a:t>
            </a:r>
          </a:p>
        </p:txBody>
      </p:sp>
      <p:pic>
        <p:nvPicPr>
          <p:cNvPr id="8" name="Picture 2"/>
          <p:cNvPicPr>
            <a:picLocks noChangeAspect="1" noChangeArrowheads="1"/>
          </p:cNvPicPr>
          <p:nvPr/>
        </p:nvPicPr>
        <p:blipFill>
          <a:blip r:embed="rId3" cstate="print"/>
          <a:srcRect/>
          <a:stretch>
            <a:fillRect/>
          </a:stretch>
        </p:blipFill>
        <p:spPr bwMode="auto">
          <a:xfrm>
            <a:off x="611188" y="1196752"/>
            <a:ext cx="3543300" cy="4067175"/>
          </a:xfrm>
          <a:prstGeom prst="rect">
            <a:avLst/>
          </a:prstGeom>
          <a:noFill/>
          <a:ln w="9525">
            <a:noFill/>
            <a:miter lim="800000"/>
            <a:headEnd/>
            <a:tailEnd/>
          </a:ln>
        </p:spPr>
      </p:pic>
      <p:sp>
        <p:nvSpPr>
          <p:cNvPr id="9" name="Ellipse 8"/>
          <p:cNvSpPr/>
          <p:nvPr/>
        </p:nvSpPr>
        <p:spPr>
          <a:xfrm>
            <a:off x="2268538" y="3933602"/>
            <a:ext cx="215900" cy="1079500"/>
          </a:xfrm>
          <a:prstGeom prst="ellipse">
            <a:avLst/>
          </a:prstGeom>
          <a:solidFill>
            <a:schemeClr val="bg1">
              <a:lumMod val="6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0" name="Image 17" descr="lumiere-feu-44.gif"/>
          <p:cNvPicPr>
            <a:picLocks noChangeAspect="1"/>
          </p:cNvPicPr>
          <p:nvPr/>
        </p:nvPicPr>
        <p:blipFill>
          <a:blip r:embed="rId4" cstate="print"/>
          <a:srcRect/>
          <a:stretch>
            <a:fillRect/>
          </a:stretch>
        </p:blipFill>
        <p:spPr bwMode="auto">
          <a:xfrm rot="776034" flipH="1">
            <a:off x="1457325" y="3927252"/>
            <a:ext cx="725488" cy="1198562"/>
          </a:xfrm>
          <a:prstGeom prst="rect">
            <a:avLst/>
          </a:prstGeom>
          <a:noFill/>
          <a:ln w="9525">
            <a:noFill/>
            <a:miter lim="800000"/>
            <a:headEnd/>
            <a:tailEnd/>
          </a:ln>
        </p:spPr>
      </p:pic>
      <p:sp>
        <p:nvSpPr>
          <p:cNvPr id="11" name="Rectangle 14"/>
          <p:cNvSpPr>
            <a:spLocks noChangeArrowheads="1"/>
          </p:cNvSpPr>
          <p:nvPr/>
        </p:nvSpPr>
        <p:spPr bwMode="auto">
          <a:xfrm>
            <a:off x="539750" y="5302027"/>
            <a:ext cx="3527425" cy="954087"/>
          </a:xfrm>
          <a:prstGeom prst="rect">
            <a:avLst/>
          </a:prstGeom>
          <a:noFill/>
          <a:ln w="9525">
            <a:noFill/>
            <a:miter lim="800000"/>
            <a:headEnd/>
            <a:tailEnd/>
          </a:ln>
        </p:spPr>
        <p:txBody>
          <a:bodyPr>
            <a:spAutoFit/>
          </a:bodyPr>
          <a:lstStyle/>
          <a:p>
            <a:r>
              <a:rPr lang="fr-FR" sz="1400"/>
              <a:t>Le retrait de l’écorce sur un tronc brûlé</a:t>
            </a:r>
          </a:p>
          <a:p>
            <a:r>
              <a:rPr lang="fr-FR" sz="1400"/>
              <a:t>de façon uniforme permet d’observer </a:t>
            </a:r>
          </a:p>
          <a:p>
            <a:r>
              <a:rPr lang="fr-FR" sz="1400"/>
              <a:t>une surface exposée au feu beaucoup    plus marquée (noircie).</a:t>
            </a:r>
          </a:p>
        </p:txBody>
      </p:sp>
      <p:pic>
        <p:nvPicPr>
          <p:cNvPr id="12" name="Picture 2"/>
          <p:cNvPicPr>
            <a:picLocks noChangeAspect="1" noChangeArrowheads="1"/>
          </p:cNvPicPr>
          <p:nvPr/>
        </p:nvPicPr>
        <p:blipFill>
          <a:blip r:embed="rId3" cstate="print"/>
          <a:srcRect/>
          <a:stretch>
            <a:fillRect/>
          </a:stretch>
        </p:blipFill>
        <p:spPr bwMode="auto">
          <a:xfrm>
            <a:off x="4787900" y="1196752"/>
            <a:ext cx="3654425" cy="4032250"/>
          </a:xfrm>
          <a:prstGeom prst="rect">
            <a:avLst/>
          </a:prstGeom>
          <a:noFill/>
          <a:ln w="9525">
            <a:noFill/>
            <a:miter lim="800000"/>
            <a:headEnd/>
            <a:tailEnd/>
          </a:ln>
        </p:spPr>
      </p:pic>
      <p:sp>
        <p:nvSpPr>
          <p:cNvPr id="13" name="Ellipse 12"/>
          <p:cNvSpPr/>
          <p:nvPr/>
        </p:nvSpPr>
        <p:spPr>
          <a:xfrm>
            <a:off x="6516688" y="3933602"/>
            <a:ext cx="215900" cy="100806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14" name="Connecteur droit avec flèche 13"/>
          <p:cNvCxnSpPr/>
          <p:nvPr/>
        </p:nvCxnSpPr>
        <p:spPr>
          <a:xfrm flipH="1">
            <a:off x="2339975" y="4509864"/>
            <a:ext cx="576263"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6156325" y="4436839"/>
            <a:ext cx="4953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1910283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0968" name="Rectangle 8"/>
          <p:cNvSpPr>
            <a:spLocks noGrp="1" noChangeArrowheads="1"/>
          </p:cNvSpPr>
          <p:nvPr>
            <p:ph type="title"/>
          </p:nvPr>
        </p:nvSpPr>
        <p:spPr/>
        <p:txBody>
          <a:bodyPr/>
          <a:lstStyle/>
          <a:p>
            <a:pPr algn="ctr"/>
            <a:r>
              <a:rPr lang="fr-FR" dirty="0">
                <a:solidFill>
                  <a:srgbClr val="FFFF00"/>
                </a:solidFill>
              </a:rPr>
              <a:t>Les éclatements </a:t>
            </a:r>
            <a:r>
              <a:rPr lang="fr-FR" dirty="0" smtClean="0">
                <a:solidFill>
                  <a:srgbClr val="FFFF00"/>
                </a:solidFill>
              </a:rPr>
              <a:t>d’écorces:</a:t>
            </a:r>
            <a:endParaRPr lang="fr-FR" dirty="0">
              <a:solidFill>
                <a:srgbClr val="FFFF00"/>
              </a:solidFill>
            </a:endParaRPr>
          </a:p>
        </p:txBody>
      </p:sp>
      <p:sp>
        <p:nvSpPr>
          <p:cNvPr id="16" name="Rectangle 1"/>
          <p:cNvSpPr>
            <a:spLocks noChangeArrowheads="1"/>
          </p:cNvSpPr>
          <p:nvPr/>
        </p:nvSpPr>
        <p:spPr bwMode="auto">
          <a:xfrm>
            <a:off x="359568" y="940871"/>
            <a:ext cx="8424863" cy="1323439"/>
          </a:xfrm>
          <a:prstGeom prst="rect">
            <a:avLst/>
          </a:prstGeom>
          <a:noFill/>
          <a:ln w="9525">
            <a:noFill/>
            <a:miter lim="800000"/>
            <a:headEnd/>
            <a:tailEnd/>
          </a:ln>
        </p:spPr>
        <p:txBody>
          <a:bodyPr>
            <a:spAutoFit/>
          </a:bodyPr>
          <a:lstStyle/>
          <a:p>
            <a:endParaRPr lang="fr-FR" b="1" dirty="0"/>
          </a:p>
          <a:p>
            <a:pPr algn="l"/>
            <a:r>
              <a:rPr lang="fr-FR" dirty="0"/>
              <a:t>Les éclatements s’observent sur des ligneux à écorce fine et de faible diamètre. Sous l’effet de la chaleur, l’écorce en perdant de l’humidité, se rétracte et se craquelle. Sur le côté opposé à la source de chaleur, de petits fragments se décollent en laissant des marques caractéristiques.</a:t>
            </a:r>
          </a:p>
        </p:txBody>
      </p:sp>
      <p:pic>
        <p:nvPicPr>
          <p:cNvPr id="17" name="Image 7" descr="éclatement2.JPG"/>
          <p:cNvPicPr>
            <a:picLocks noChangeAspect="1"/>
          </p:cNvPicPr>
          <p:nvPr/>
        </p:nvPicPr>
        <p:blipFill>
          <a:blip r:embed="rId3" cstate="print"/>
          <a:srcRect/>
          <a:stretch>
            <a:fillRect/>
          </a:stretch>
        </p:blipFill>
        <p:spPr bwMode="auto">
          <a:xfrm>
            <a:off x="4833151" y="2348880"/>
            <a:ext cx="2952750" cy="3937000"/>
          </a:xfrm>
          <a:prstGeom prst="rect">
            <a:avLst/>
          </a:prstGeom>
          <a:solidFill>
            <a:srgbClr val="EDEDED"/>
          </a:solidFill>
          <a:ln w="19050">
            <a:solidFill>
              <a:srgbClr val="FFFF00"/>
            </a:solidFill>
            <a:miter lim="800000"/>
            <a:headEnd/>
            <a:tailEnd/>
          </a:ln>
        </p:spPr>
      </p:pic>
      <p:pic>
        <p:nvPicPr>
          <p:cNvPr id="18" name="Image 9" descr="eclatement de l'écorce.JPG"/>
          <p:cNvPicPr>
            <a:picLocks noChangeAspect="1"/>
          </p:cNvPicPr>
          <p:nvPr/>
        </p:nvPicPr>
        <p:blipFill>
          <a:blip r:embed="rId4" cstate="print"/>
          <a:srcRect/>
          <a:stretch>
            <a:fillRect/>
          </a:stretch>
        </p:blipFill>
        <p:spPr bwMode="auto">
          <a:xfrm>
            <a:off x="1581951" y="2348880"/>
            <a:ext cx="2927350" cy="3903663"/>
          </a:xfrm>
          <a:prstGeom prst="rect">
            <a:avLst/>
          </a:prstGeom>
          <a:solidFill>
            <a:srgbClr val="EDEDED"/>
          </a:solidFill>
          <a:ln w="19050">
            <a:solidFill>
              <a:srgbClr val="FFFF00"/>
            </a:solidFill>
            <a:miter lim="800000"/>
            <a:headEnd/>
            <a:tailEnd/>
          </a:ln>
        </p:spPr>
      </p:pic>
    </p:spTree>
    <p:extLst>
      <p:ext uri="{BB962C8B-B14F-4D97-AF65-F5344CB8AC3E}">
        <p14:creationId xmlns="" xmlns:p14="http://schemas.microsoft.com/office/powerpoint/2010/main" val="34151258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smtClean="0">
                <a:solidFill>
                  <a:srgbClr val="FFFF00"/>
                </a:solidFill>
              </a:rPr>
              <a:t>Introduction:</a:t>
            </a:r>
            <a:endParaRPr lang="fr-FR" dirty="0">
              <a:solidFill>
                <a:srgbClr val="FFFF00"/>
              </a:solidFill>
            </a:endParaRPr>
          </a:p>
        </p:txBody>
      </p:sp>
      <p:sp>
        <p:nvSpPr>
          <p:cNvPr id="6" name="Rectangle 2"/>
          <p:cNvSpPr>
            <a:spLocks noChangeArrowheads="1"/>
          </p:cNvSpPr>
          <p:nvPr/>
        </p:nvSpPr>
        <p:spPr bwMode="auto">
          <a:xfrm>
            <a:off x="401638" y="1694923"/>
            <a:ext cx="8569325" cy="4031873"/>
          </a:xfrm>
          <a:prstGeom prst="rect">
            <a:avLst/>
          </a:prstGeom>
          <a:noFill/>
          <a:ln w="9525">
            <a:noFill/>
            <a:miter lim="800000"/>
            <a:headEnd/>
            <a:tailEnd/>
          </a:ln>
        </p:spPr>
        <p:txBody>
          <a:bodyPr>
            <a:spAutoFit/>
          </a:bodyPr>
          <a:lstStyle/>
          <a:p>
            <a:pPr algn="l"/>
            <a:r>
              <a:rPr lang="fr-FR" dirty="0"/>
              <a:t>La connaissance des origines des incendies est le fondement de toute</a:t>
            </a:r>
          </a:p>
          <a:p>
            <a:pPr algn="l"/>
            <a:r>
              <a:rPr lang="fr-FR" dirty="0"/>
              <a:t>politique de prévention efficace. En effet, lorsque les causes de feu sont</a:t>
            </a:r>
          </a:p>
          <a:p>
            <a:pPr algn="l"/>
            <a:r>
              <a:rPr lang="fr-FR" dirty="0"/>
              <a:t>connues il est alors plus facile de les éradiquer par la mise en </a:t>
            </a:r>
            <a:r>
              <a:rPr lang="fr-FR" dirty="0" err="1"/>
              <a:t>oeuvre</a:t>
            </a:r>
            <a:r>
              <a:rPr lang="fr-FR" dirty="0"/>
              <a:t> d’actions</a:t>
            </a:r>
          </a:p>
          <a:p>
            <a:pPr algn="l"/>
            <a:r>
              <a:rPr lang="fr-FR" dirty="0"/>
              <a:t>concrètes, et donc de limiter le nombre de feux.</a:t>
            </a:r>
          </a:p>
          <a:p>
            <a:pPr algn="l"/>
            <a:r>
              <a:rPr lang="fr-FR" dirty="0"/>
              <a:t>Les causes d’incendie de forêt sont diverses et leur répartition varie</a:t>
            </a:r>
          </a:p>
          <a:p>
            <a:pPr algn="l"/>
            <a:r>
              <a:rPr lang="fr-FR" dirty="0"/>
              <a:t>selon les pays et à l’intérieur d’un même pays, mais aussi en fonction du</a:t>
            </a:r>
          </a:p>
          <a:p>
            <a:pPr algn="l"/>
            <a:r>
              <a:rPr lang="fr-FR" dirty="0"/>
              <a:t>temps. Dans le Bassin Méditerranéen, les incendies sont en grande majorité</a:t>
            </a:r>
          </a:p>
          <a:p>
            <a:pPr algn="l"/>
            <a:r>
              <a:rPr lang="fr-FR" dirty="0"/>
              <a:t>d’origine humaine, que ce soit par accident, par négligence ou intentionnellement.</a:t>
            </a:r>
          </a:p>
          <a:p>
            <a:pPr algn="l"/>
            <a:r>
              <a:rPr lang="fr-FR" dirty="0"/>
              <a:t>Cependant, la part des feux dont l’origine reste inconnue est encore</a:t>
            </a:r>
          </a:p>
          <a:p>
            <a:pPr algn="l"/>
            <a:r>
              <a:rPr lang="fr-FR" dirty="0"/>
              <a:t>importante. L’amélioration de la connaissance des origines des incendies</a:t>
            </a:r>
          </a:p>
          <a:p>
            <a:pPr algn="l"/>
            <a:r>
              <a:rPr lang="fr-FR" dirty="0"/>
              <a:t>nécessite de développer la recherche des causes d’incendies, ce qui peut être</a:t>
            </a:r>
          </a:p>
          <a:p>
            <a:pPr algn="l"/>
            <a:r>
              <a:rPr lang="fr-FR" dirty="0"/>
              <a:t>réalisé par exemple grâce à :</a:t>
            </a:r>
          </a:p>
          <a:p>
            <a:pPr algn="l">
              <a:buFont typeface="Wingdings" pitchFamily="2" charset="2"/>
              <a:buChar char="Ø"/>
            </a:pPr>
            <a:r>
              <a:rPr lang="fr-FR" dirty="0"/>
              <a:t> L’utilisation de méthodes originales de recherche des causes.</a:t>
            </a:r>
          </a:p>
          <a:p>
            <a:pPr algn="l">
              <a:buFont typeface="Wingdings" pitchFamily="2" charset="2"/>
              <a:buChar char="Ø"/>
            </a:pPr>
            <a:r>
              <a:rPr lang="fr-FR" dirty="0"/>
              <a:t> La création et la formation d’équipes spécialisées.</a:t>
            </a:r>
          </a:p>
          <a:p>
            <a:pPr algn="l">
              <a:buFont typeface="Wingdings" pitchFamily="2" charset="2"/>
              <a:buChar char="Ø"/>
            </a:pPr>
            <a:r>
              <a:rPr lang="fr-FR" dirty="0"/>
              <a:t> La coopération entre les services responsables de la Protection des Forêts</a:t>
            </a:r>
          </a:p>
          <a:p>
            <a:pPr algn="l"/>
            <a:r>
              <a:rPr lang="fr-FR" dirty="0"/>
              <a:t>contre l’Incendie.</a:t>
            </a:r>
          </a:p>
        </p:txBody>
      </p:sp>
      <p:pic>
        <p:nvPicPr>
          <p:cNvPr id="8" name="Picture 5" descr="canadair4kg"/>
          <p:cNvPicPr>
            <a:picLocks noChangeAspect="1" noChangeArrowheads="1"/>
          </p:cNvPicPr>
          <p:nvPr/>
        </p:nvPicPr>
        <p:blipFill>
          <a:blip r:embed="rId3" cstate="print"/>
          <a:srcRect/>
          <a:stretch>
            <a:fillRect/>
          </a:stretch>
        </p:blipFill>
        <p:spPr bwMode="auto">
          <a:xfrm>
            <a:off x="6012160" y="620688"/>
            <a:ext cx="2881313" cy="1016000"/>
          </a:xfrm>
          <a:prstGeom prst="rect">
            <a:avLst/>
          </a:prstGeom>
          <a:noFill/>
          <a:ln w="9525">
            <a:noFill/>
            <a:miter lim="800000"/>
            <a:headEnd/>
            <a:tailEnd/>
          </a:ln>
        </p:spPr>
      </p:pic>
      <p:pic>
        <p:nvPicPr>
          <p:cNvPr id="9" name="Picture 4" descr="D:\Clipart Pompiers\Clipart 2\Transparent\Engins\ccf.gif"/>
          <p:cNvPicPr>
            <a:picLocks noChangeAspect="1" noChangeArrowheads="1"/>
          </p:cNvPicPr>
          <p:nvPr/>
        </p:nvPicPr>
        <p:blipFill>
          <a:blip r:embed="rId4" cstate="print"/>
          <a:srcRect/>
          <a:stretch>
            <a:fillRect/>
          </a:stretch>
        </p:blipFill>
        <p:spPr bwMode="auto">
          <a:xfrm rot="-434511">
            <a:off x="3770312" y="5291170"/>
            <a:ext cx="1603375" cy="105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0968" name="Rectangle 8"/>
          <p:cNvSpPr>
            <a:spLocks noGrp="1" noChangeArrowheads="1"/>
          </p:cNvSpPr>
          <p:nvPr>
            <p:ph type="title"/>
          </p:nvPr>
        </p:nvSpPr>
        <p:spPr/>
        <p:txBody>
          <a:bodyPr/>
          <a:lstStyle/>
          <a:p>
            <a:pPr algn="ctr"/>
            <a:r>
              <a:rPr lang="fr-FR" dirty="0">
                <a:solidFill>
                  <a:srgbClr val="FFFF00"/>
                </a:solidFill>
              </a:rPr>
              <a:t>Les tiges de </a:t>
            </a:r>
            <a:r>
              <a:rPr lang="fr-FR" dirty="0" smtClean="0">
                <a:solidFill>
                  <a:srgbClr val="FFFF00"/>
                </a:solidFill>
              </a:rPr>
              <a:t>graminées:</a:t>
            </a:r>
            <a:endParaRPr lang="fr-FR" dirty="0">
              <a:solidFill>
                <a:srgbClr val="FFFF00"/>
              </a:solidFill>
            </a:endParaRPr>
          </a:p>
        </p:txBody>
      </p:sp>
      <p:sp>
        <p:nvSpPr>
          <p:cNvPr id="6" name="Rectangle 2"/>
          <p:cNvSpPr>
            <a:spLocks noChangeArrowheads="1"/>
          </p:cNvSpPr>
          <p:nvPr/>
        </p:nvSpPr>
        <p:spPr bwMode="auto">
          <a:xfrm>
            <a:off x="323850" y="1409030"/>
            <a:ext cx="8640638" cy="1815882"/>
          </a:xfrm>
          <a:prstGeom prst="rect">
            <a:avLst/>
          </a:prstGeom>
          <a:noFill/>
          <a:ln w="9525">
            <a:noFill/>
            <a:miter lim="800000"/>
            <a:headEnd/>
            <a:tailEnd/>
          </a:ln>
        </p:spPr>
        <p:txBody>
          <a:bodyPr wrap="square">
            <a:spAutoFit/>
          </a:bodyPr>
          <a:lstStyle/>
          <a:p>
            <a:pPr algn="l"/>
            <a:r>
              <a:rPr lang="fr-FR" dirty="0"/>
              <a:t>Lorsque le feu affecte les tiges de graminées, celles-ci tombent vers la source de</a:t>
            </a:r>
          </a:p>
          <a:p>
            <a:pPr algn="l"/>
            <a:r>
              <a:rPr lang="fr-FR" dirty="0"/>
              <a:t>chaleur indiquant ainsi la direction de propagation du feu. </a:t>
            </a:r>
          </a:p>
          <a:p>
            <a:pPr algn="l"/>
            <a:r>
              <a:rPr lang="fr-FR" dirty="0"/>
              <a:t>Ces signes sont particulièrement visibles et très importants dans les zones où le feu est de faible intensité (point d’origine, contour du feu, feu mourant).</a:t>
            </a:r>
          </a:p>
          <a:p>
            <a:pPr algn="l"/>
            <a:r>
              <a:rPr lang="fr-FR" dirty="0"/>
              <a:t>Il est important de garder à l’esprit que l’extinction et le noyage réalisé par les pompiers peut modifier ces observations.</a:t>
            </a:r>
          </a:p>
          <a:p>
            <a:endParaRPr lang="fr-FR" dirty="0"/>
          </a:p>
        </p:txBody>
      </p:sp>
      <p:pic>
        <p:nvPicPr>
          <p:cNvPr id="7" name="Picture 3"/>
          <p:cNvPicPr>
            <a:picLocks noChangeAspect="1" noChangeArrowheads="1"/>
          </p:cNvPicPr>
          <p:nvPr/>
        </p:nvPicPr>
        <p:blipFill>
          <a:blip r:embed="rId3" cstate="print"/>
          <a:srcRect/>
          <a:stretch>
            <a:fillRect/>
          </a:stretch>
        </p:blipFill>
        <p:spPr bwMode="auto">
          <a:xfrm>
            <a:off x="468313" y="3498180"/>
            <a:ext cx="3887787" cy="2449512"/>
          </a:xfrm>
          <a:prstGeom prst="rect">
            <a:avLst/>
          </a:prstGeom>
          <a:noFill/>
          <a:ln w="19050">
            <a:solidFill>
              <a:srgbClr val="FFFF00"/>
            </a:solidFill>
            <a:round/>
            <a:headEnd/>
            <a:tailEnd/>
          </a:ln>
        </p:spPr>
      </p:pic>
      <p:pic>
        <p:nvPicPr>
          <p:cNvPr id="8" name="Image 5" descr="vers le feu.jpg"/>
          <p:cNvPicPr>
            <a:picLocks noChangeAspect="1"/>
          </p:cNvPicPr>
          <p:nvPr/>
        </p:nvPicPr>
        <p:blipFill>
          <a:blip r:embed="rId4" cstate="print"/>
          <a:srcRect/>
          <a:stretch>
            <a:fillRect/>
          </a:stretch>
        </p:blipFill>
        <p:spPr bwMode="auto">
          <a:xfrm>
            <a:off x="4500563" y="3498180"/>
            <a:ext cx="4241800" cy="2451100"/>
          </a:xfrm>
          <a:prstGeom prst="rect">
            <a:avLst/>
          </a:prstGeom>
          <a:solidFill>
            <a:srgbClr val="EDEDED"/>
          </a:solidFill>
          <a:ln w="19050">
            <a:solidFill>
              <a:srgbClr val="FFFF00"/>
            </a:solidFill>
            <a:miter lim="800000"/>
            <a:headEnd/>
            <a:tailEnd/>
          </a:ln>
        </p:spPr>
      </p:pic>
    </p:spTree>
    <p:extLst>
      <p:ext uri="{BB962C8B-B14F-4D97-AF65-F5344CB8AC3E}">
        <p14:creationId xmlns="" xmlns:p14="http://schemas.microsoft.com/office/powerpoint/2010/main" val="700605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0968" name="Rectangle 8"/>
          <p:cNvSpPr>
            <a:spLocks noGrp="1" noChangeArrowheads="1"/>
          </p:cNvSpPr>
          <p:nvPr>
            <p:ph type="title"/>
          </p:nvPr>
        </p:nvSpPr>
        <p:spPr/>
        <p:txBody>
          <a:bodyPr/>
          <a:lstStyle/>
          <a:p>
            <a:pPr algn="ctr"/>
            <a:r>
              <a:rPr lang="fr-FR" dirty="0">
                <a:solidFill>
                  <a:srgbClr val="FFFF00"/>
                </a:solidFill>
              </a:rPr>
              <a:t>Les </a:t>
            </a:r>
            <a:r>
              <a:rPr lang="fr-FR" dirty="0" smtClean="0">
                <a:solidFill>
                  <a:srgbClr val="FFFF00"/>
                </a:solidFill>
              </a:rPr>
              <a:t>biseaux:</a:t>
            </a:r>
            <a:endParaRPr lang="fr-FR" dirty="0">
              <a:solidFill>
                <a:srgbClr val="FFFF00"/>
              </a:solidFill>
            </a:endParaRPr>
          </a:p>
        </p:txBody>
      </p:sp>
      <p:pic>
        <p:nvPicPr>
          <p:cNvPr id="3" name="Picture 3"/>
          <p:cNvPicPr>
            <a:picLocks noChangeAspect="1" noChangeArrowheads="1"/>
          </p:cNvPicPr>
          <p:nvPr/>
        </p:nvPicPr>
        <p:blipFill>
          <a:blip r:embed="rId3" cstate="print"/>
          <a:srcRect/>
          <a:stretch>
            <a:fillRect/>
          </a:stretch>
        </p:blipFill>
        <p:spPr bwMode="auto">
          <a:xfrm>
            <a:off x="1331913" y="2493963"/>
            <a:ext cx="2232025" cy="3144837"/>
          </a:xfrm>
          <a:prstGeom prst="rect">
            <a:avLst/>
          </a:prstGeom>
          <a:noFill/>
          <a:ln w="9525">
            <a:noFill/>
            <a:miter lim="800000"/>
            <a:headEnd/>
            <a:tailEnd/>
          </a:ln>
        </p:spPr>
      </p:pic>
      <p:sp>
        <p:nvSpPr>
          <p:cNvPr id="4" name="Rectangle 1"/>
          <p:cNvSpPr>
            <a:spLocks noChangeArrowheads="1"/>
          </p:cNvSpPr>
          <p:nvPr/>
        </p:nvSpPr>
        <p:spPr bwMode="auto">
          <a:xfrm>
            <a:off x="323528" y="1196752"/>
            <a:ext cx="8496300" cy="1077218"/>
          </a:xfrm>
          <a:prstGeom prst="rect">
            <a:avLst/>
          </a:prstGeom>
          <a:noFill/>
          <a:ln w="9525">
            <a:noFill/>
            <a:miter lim="800000"/>
            <a:headEnd/>
            <a:tailEnd/>
          </a:ln>
        </p:spPr>
        <p:txBody>
          <a:bodyPr>
            <a:spAutoFit/>
          </a:bodyPr>
          <a:lstStyle/>
          <a:p>
            <a:pPr algn="l"/>
            <a:r>
              <a:rPr lang="fr-FR" dirty="0"/>
              <a:t>Sur les touffes de graminées, les tiges les plus exposées au feu sont plus courtes, et la repousse se fait du côté le moins exposé au feu. L’orientation des biseaux sur les tiges de graminées peut indiquer la propagation du feu. Elle peut être confirmée également par les traces de carbonisation observées sur les troncs proches.</a:t>
            </a:r>
          </a:p>
        </p:txBody>
      </p:sp>
      <p:cxnSp>
        <p:nvCxnSpPr>
          <p:cNvPr id="6" name="Connecteur droit 5"/>
          <p:cNvCxnSpPr/>
          <p:nvPr/>
        </p:nvCxnSpPr>
        <p:spPr>
          <a:xfrm>
            <a:off x="3995738" y="5229225"/>
            <a:ext cx="0" cy="3603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4140200" y="5084763"/>
            <a:ext cx="0" cy="5048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3995738" y="5084763"/>
            <a:ext cx="144462" cy="1444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4284663" y="5013325"/>
            <a:ext cx="0" cy="5762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4427538" y="4868863"/>
            <a:ext cx="0" cy="720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flipH="1">
            <a:off x="4284663" y="4868863"/>
            <a:ext cx="142875" cy="1524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4572000" y="4797425"/>
            <a:ext cx="0" cy="7921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16463" y="4652963"/>
            <a:ext cx="0" cy="9366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flipH="1">
            <a:off x="4572000" y="4652963"/>
            <a:ext cx="144463" cy="14446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Image 17" descr="lumiere-feu-44.gif"/>
          <p:cNvPicPr>
            <a:picLocks noChangeAspect="1"/>
          </p:cNvPicPr>
          <p:nvPr/>
        </p:nvPicPr>
        <p:blipFill>
          <a:blip r:embed="rId4" cstate="print"/>
          <a:srcRect/>
          <a:stretch>
            <a:fillRect/>
          </a:stretch>
        </p:blipFill>
        <p:spPr bwMode="auto">
          <a:xfrm rot="426064" flipH="1">
            <a:off x="1816100" y="4135438"/>
            <a:ext cx="889000" cy="1466850"/>
          </a:xfrm>
          <a:prstGeom prst="rect">
            <a:avLst/>
          </a:prstGeom>
          <a:noFill/>
          <a:ln w="9525">
            <a:noFill/>
            <a:miter lim="800000"/>
            <a:headEnd/>
            <a:tailEnd/>
          </a:ln>
        </p:spPr>
      </p:pic>
      <p:cxnSp>
        <p:nvCxnSpPr>
          <p:cNvPr id="16" name="Connecteur droit 15"/>
          <p:cNvCxnSpPr/>
          <p:nvPr/>
        </p:nvCxnSpPr>
        <p:spPr>
          <a:xfrm>
            <a:off x="2555875" y="5589588"/>
            <a:ext cx="259238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lèche droite à entaille 16"/>
          <p:cNvSpPr/>
          <p:nvPr/>
        </p:nvSpPr>
        <p:spPr>
          <a:xfrm>
            <a:off x="3856038" y="3741738"/>
            <a:ext cx="1223962" cy="649287"/>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ZoneTexte 17"/>
          <p:cNvSpPr txBox="1">
            <a:spLocks noChangeArrowheads="1"/>
          </p:cNvSpPr>
          <p:nvPr/>
        </p:nvSpPr>
        <p:spPr bwMode="auto">
          <a:xfrm>
            <a:off x="4129088" y="3881438"/>
            <a:ext cx="646112" cy="369887"/>
          </a:xfrm>
          <a:prstGeom prst="rect">
            <a:avLst/>
          </a:prstGeom>
          <a:noFill/>
          <a:ln w="9525">
            <a:noFill/>
            <a:miter lim="800000"/>
            <a:headEnd/>
            <a:tailEnd/>
          </a:ln>
        </p:spPr>
        <p:txBody>
          <a:bodyPr wrap="none">
            <a:spAutoFit/>
          </a:bodyPr>
          <a:lstStyle/>
          <a:p>
            <a:r>
              <a:rPr lang="fr-FR" b="1"/>
              <a:t>FEU</a:t>
            </a:r>
          </a:p>
        </p:txBody>
      </p:sp>
      <p:sp>
        <p:nvSpPr>
          <p:cNvPr id="19" name="Ellipse 18"/>
          <p:cNvSpPr/>
          <p:nvPr/>
        </p:nvSpPr>
        <p:spPr>
          <a:xfrm rot="5400000">
            <a:off x="2609850" y="5283200"/>
            <a:ext cx="427038" cy="5349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0" name="Line 9"/>
          <p:cNvSpPr>
            <a:spLocks noChangeShapeType="1"/>
          </p:cNvSpPr>
          <p:nvPr/>
        </p:nvSpPr>
        <p:spPr bwMode="auto">
          <a:xfrm flipV="1">
            <a:off x="3095625" y="5337175"/>
            <a:ext cx="792163" cy="195263"/>
          </a:xfrm>
          <a:prstGeom prst="line">
            <a:avLst/>
          </a:prstGeom>
          <a:noFill/>
          <a:ln w="63500">
            <a:solidFill>
              <a:srgbClr val="FF0000"/>
            </a:solidFill>
            <a:round/>
            <a:headEnd/>
            <a:tailEnd type="triangle" w="med" len="med"/>
          </a:ln>
        </p:spPr>
        <p:txBody>
          <a:bodyPr/>
          <a:lstStyle/>
          <a:p>
            <a:endParaRPr lang="fr-FR"/>
          </a:p>
        </p:txBody>
      </p:sp>
      <p:pic>
        <p:nvPicPr>
          <p:cNvPr id="21" name="Image 3" descr="schema tige.jpg"/>
          <p:cNvPicPr>
            <a:picLocks noChangeAspect="1"/>
          </p:cNvPicPr>
          <p:nvPr/>
        </p:nvPicPr>
        <p:blipFill>
          <a:blip r:embed="rId5" cstate="print"/>
          <a:srcRect/>
          <a:stretch>
            <a:fillRect/>
          </a:stretch>
        </p:blipFill>
        <p:spPr bwMode="auto">
          <a:xfrm>
            <a:off x="5508625" y="3500438"/>
            <a:ext cx="3263900" cy="2922587"/>
          </a:xfrm>
          <a:prstGeom prst="rect">
            <a:avLst/>
          </a:prstGeom>
          <a:noFill/>
          <a:ln w="25400">
            <a:no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itre 8"/>
          <p:cNvSpPr>
            <a:spLocks noGrp="1"/>
          </p:cNvSpPr>
          <p:nvPr>
            <p:ph type="title"/>
          </p:nvPr>
        </p:nvSpPr>
        <p:spPr/>
        <p:txBody>
          <a:bodyPr/>
          <a:lstStyle/>
          <a:p>
            <a:pPr algn="ctr"/>
            <a:r>
              <a:rPr lang="fr-FR" sz="3200" dirty="0" smtClean="0">
                <a:solidFill>
                  <a:srgbClr val="FFFF00"/>
                </a:solidFill>
              </a:rPr>
              <a:t>Les cônes de protection et dépôts de suie:</a:t>
            </a:r>
            <a:endParaRPr lang="fr-FR" sz="3200" dirty="0">
              <a:solidFill>
                <a:srgbClr val="FFFF00"/>
              </a:solidFill>
            </a:endParaRPr>
          </a:p>
        </p:txBody>
      </p:sp>
      <p:pic>
        <p:nvPicPr>
          <p:cNvPr id="10" name="Picture 6"/>
          <p:cNvPicPr>
            <a:picLocks noChangeAspect="1" noChangeArrowheads="1"/>
          </p:cNvPicPr>
          <p:nvPr/>
        </p:nvPicPr>
        <p:blipFill>
          <a:blip r:embed="rId3" cstate="print"/>
          <a:srcRect/>
          <a:stretch>
            <a:fillRect/>
          </a:stretch>
        </p:blipFill>
        <p:spPr bwMode="auto">
          <a:xfrm>
            <a:off x="3132138" y="2420938"/>
            <a:ext cx="2752725" cy="2752725"/>
          </a:xfrm>
          <a:prstGeom prst="rect">
            <a:avLst/>
          </a:prstGeom>
          <a:noFill/>
          <a:ln w="9525">
            <a:noFill/>
            <a:miter lim="800000"/>
            <a:headEnd/>
            <a:tailEnd/>
          </a:ln>
        </p:spPr>
      </p:pic>
      <p:sp>
        <p:nvSpPr>
          <p:cNvPr id="11" name="Rectangle 4"/>
          <p:cNvSpPr>
            <a:spLocks noChangeArrowheads="1"/>
          </p:cNvSpPr>
          <p:nvPr/>
        </p:nvSpPr>
        <p:spPr bwMode="auto">
          <a:xfrm>
            <a:off x="395536" y="1196752"/>
            <a:ext cx="8353425" cy="584775"/>
          </a:xfrm>
          <a:prstGeom prst="rect">
            <a:avLst/>
          </a:prstGeom>
          <a:noFill/>
          <a:ln w="9525">
            <a:noFill/>
            <a:miter lim="800000"/>
            <a:headEnd/>
            <a:tailEnd/>
          </a:ln>
        </p:spPr>
        <p:txBody>
          <a:bodyPr>
            <a:spAutoFit/>
          </a:bodyPr>
          <a:lstStyle/>
          <a:p>
            <a:r>
              <a:rPr lang="fr-FR" dirty="0"/>
              <a:t>Protection mettant en évidence un cône de protection assez rare à observer.</a:t>
            </a:r>
          </a:p>
          <a:p>
            <a:r>
              <a:rPr lang="fr-FR" dirty="0"/>
              <a:t>Il indique clairement la marche des flammes (exemple derrière une pierre).</a:t>
            </a:r>
          </a:p>
        </p:txBody>
      </p:sp>
      <p:sp>
        <p:nvSpPr>
          <p:cNvPr id="13" name="Triangle isocèle 12"/>
          <p:cNvSpPr/>
          <p:nvPr/>
        </p:nvSpPr>
        <p:spPr>
          <a:xfrm>
            <a:off x="3708400" y="1916113"/>
            <a:ext cx="1368425" cy="1081087"/>
          </a:xfrm>
          <a:prstGeom prst="triangle">
            <a:avLst>
              <a:gd name="adj" fmla="val 47829"/>
            </a:avLst>
          </a:prstGeom>
          <a:solidFill>
            <a:srgbClr val="92D05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4" name="Image 17" descr="lumiere-feu-44.gif"/>
          <p:cNvPicPr>
            <a:picLocks noChangeAspect="1"/>
          </p:cNvPicPr>
          <p:nvPr/>
        </p:nvPicPr>
        <p:blipFill>
          <a:blip r:embed="rId4" cstate="print"/>
          <a:srcRect/>
          <a:stretch>
            <a:fillRect/>
          </a:stretch>
        </p:blipFill>
        <p:spPr bwMode="auto">
          <a:xfrm>
            <a:off x="2987675" y="2924175"/>
            <a:ext cx="1296988" cy="1917700"/>
          </a:xfrm>
          <a:prstGeom prst="rect">
            <a:avLst/>
          </a:prstGeom>
          <a:noFill/>
          <a:ln w="9525">
            <a:noFill/>
            <a:miter lim="800000"/>
            <a:headEnd/>
            <a:tailEnd/>
          </a:ln>
        </p:spPr>
      </p:pic>
      <p:cxnSp>
        <p:nvCxnSpPr>
          <p:cNvPr id="15" name="Connecteur droit 14"/>
          <p:cNvCxnSpPr/>
          <p:nvPr/>
        </p:nvCxnSpPr>
        <p:spPr>
          <a:xfrm flipH="1" flipV="1">
            <a:off x="4356100" y="1916113"/>
            <a:ext cx="1152525" cy="17287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V="1">
            <a:off x="3419475" y="1916113"/>
            <a:ext cx="936625" cy="158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Flèche droite à entaille 16"/>
          <p:cNvSpPr/>
          <p:nvPr/>
        </p:nvSpPr>
        <p:spPr>
          <a:xfrm rot="16200000">
            <a:off x="5652293" y="3717132"/>
            <a:ext cx="1223963" cy="6477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Flèche droite à entaille 17"/>
          <p:cNvSpPr/>
          <p:nvPr/>
        </p:nvSpPr>
        <p:spPr>
          <a:xfrm rot="16200000">
            <a:off x="2123282" y="3645694"/>
            <a:ext cx="1223962" cy="647700"/>
          </a:xfrm>
          <a:prstGeom prst="notched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9" name="Image 17" descr="lumiere-feu-44.gif"/>
          <p:cNvPicPr>
            <a:picLocks noChangeAspect="1"/>
          </p:cNvPicPr>
          <p:nvPr/>
        </p:nvPicPr>
        <p:blipFill>
          <a:blip r:embed="rId4" cstate="print"/>
          <a:srcRect/>
          <a:stretch>
            <a:fillRect/>
          </a:stretch>
        </p:blipFill>
        <p:spPr bwMode="auto">
          <a:xfrm>
            <a:off x="4716463" y="2924175"/>
            <a:ext cx="1295400" cy="1917700"/>
          </a:xfrm>
          <a:prstGeom prst="rect">
            <a:avLst/>
          </a:prstGeom>
          <a:noFill/>
          <a:ln w="9525">
            <a:noFill/>
            <a:miter lim="800000"/>
            <a:headEnd/>
            <a:tailEnd/>
          </a:ln>
        </p:spPr>
      </p:pic>
      <p:sp>
        <p:nvSpPr>
          <p:cNvPr id="20" name="Rectangle 11"/>
          <p:cNvSpPr>
            <a:spLocks noChangeArrowheads="1"/>
          </p:cNvSpPr>
          <p:nvPr/>
        </p:nvSpPr>
        <p:spPr bwMode="auto">
          <a:xfrm>
            <a:off x="395536" y="5445224"/>
            <a:ext cx="8497887" cy="830262"/>
          </a:xfrm>
          <a:prstGeom prst="rect">
            <a:avLst/>
          </a:prstGeom>
          <a:noFill/>
          <a:ln w="9525">
            <a:noFill/>
            <a:miter lim="800000"/>
            <a:headEnd/>
            <a:tailEnd/>
          </a:ln>
        </p:spPr>
        <p:txBody>
          <a:bodyPr>
            <a:spAutoFit/>
          </a:bodyPr>
          <a:lstStyle/>
          <a:p>
            <a:pPr algn="l"/>
            <a:r>
              <a:rPr lang="fr-FR" sz="1600" dirty="0"/>
              <a:t>La suie est formée de petites particules carbonées solides résultant de la combustion</a:t>
            </a:r>
          </a:p>
          <a:p>
            <a:pPr algn="l"/>
            <a:r>
              <a:rPr lang="fr-FR" sz="1600" dirty="0"/>
              <a:t>incomplète. Elle se trouve dans la fumée près de la flamme et se dépose sur les obstacles</a:t>
            </a:r>
          </a:p>
          <a:p>
            <a:pPr algn="l"/>
            <a:r>
              <a:rPr lang="fr-FR" sz="1600" dirty="0"/>
              <a:t>qu’elle rencontre (cailloux, troncs, grillages, etc.).</a:t>
            </a:r>
          </a:p>
        </p:txBody>
      </p:sp>
      <p:sp>
        <p:nvSpPr>
          <p:cNvPr id="21" name="Rectangle 12"/>
          <p:cNvSpPr>
            <a:spLocks noChangeArrowheads="1"/>
          </p:cNvSpPr>
          <p:nvPr/>
        </p:nvSpPr>
        <p:spPr bwMode="auto">
          <a:xfrm>
            <a:off x="2916238" y="5013325"/>
            <a:ext cx="3113087" cy="369888"/>
          </a:xfrm>
          <a:prstGeom prst="rect">
            <a:avLst/>
          </a:prstGeom>
          <a:noFill/>
          <a:ln w="9525">
            <a:noFill/>
            <a:miter lim="800000"/>
            <a:headEnd/>
            <a:tailEnd/>
          </a:ln>
        </p:spPr>
        <p:txBody>
          <a:bodyPr wrap="none">
            <a:spAutoFit/>
          </a:bodyPr>
          <a:lstStyle/>
          <a:p>
            <a:r>
              <a:rPr lang="fr-FR"/>
              <a:t>Traces de suie sur un caillou</a:t>
            </a:r>
          </a:p>
        </p:txBody>
      </p:sp>
      <p:cxnSp>
        <p:nvCxnSpPr>
          <p:cNvPr id="22" name="Connecteur droit avec flèche 21"/>
          <p:cNvCxnSpPr/>
          <p:nvPr/>
        </p:nvCxnSpPr>
        <p:spPr>
          <a:xfrm flipV="1">
            <a:off x="4500563" y="4437063"/>
            <a:ext cx="0" cy="6477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7006051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pPr algn="ctr"/>
            <a:r>
              <a:rPr lang="fr-FR" dirty="0" smtClean="0">
                <a:solidFill>
                  <a:srgbClr val="FFFF00"/>
                </a:solidFill>
              </a:rPr>
              <a:t>Les dépôts de suie:</a:t>
            </a:r>
            <a:endParaRPr lang="fr-FR" dirty="0">
              <a:solidFill>
                <a:srgbClr val="FFFF00"/>
              </a:solidFill>
            </a:endParaRPr>
          </a:p>
        </p:txBody>
      </p:sp>
      <p:sp>
        <p:nvSpPr>
          <p:cNvPr id="24" name="Rectangle 5"/>
          <p:cNvSpPr>
            <a:spLocks noChangeArrowheads="1"/>
          </p:cNvSpPr>
          <p:nvPr/>
        </p:nvSpPr>
        <p:spPr bwMode="auto">
          <a:xfrm>
            <a:off x="395536" y="1196752"/>
            <a:ext cx="8351837" cy="646112"/>
          </a:xfrm>
          <a:prstGeom prst="rect">
            <a:avLst/>
          </a:prstGeom>
          <a:noFill/>
          <a:ln w="9525">
            <a:noFill/>
            <a:miter lim="800000"/>
            <a:headEnd/>
            <a:tailEnd/>
          </a:ln>
        </p:spPr>
        <p:txBody>
          <a:bodyPr>
            <a:spAutoFit/>
          </a:bodyPr>
          <a:lstStyle/>
          <a:p>
            <a:r>
              <a:rPr lang="fr-FR" dirty="0"/>
              <a:t>Les traces de suie laissent des marques noires sur les mains sur la face exposée au feu (exemple sur une grillage).</a:t>
            </a:r>
          </a:p>
        </p:txBody>
      </p:sp>
      <p:pic>
        <p:nvPicPr>
          <p:cNvPr id="25" name="Picture 2" descr="G:\DCIM\100MSDCF\DSC03968.JPG"/>
          <p:cNvPicPr>
            <a:picLocks noChangeAspect="1" noChangeArrowheads="1"/>
          </p:cNvPicPr>
          <p:nvPr/>
        </p:nvPicPr>
        <p:blipFill>
          <a:blip r:embed="rId3" cstate="print"/>
          <a:srcRect/>
          <a:stretch>
            <a:fillRect/>
          </a:stretch>
        </p:blipFill>
        <p:spPr bwMode="auto">
          <a:xfrm>
            <a:off x="395536" y="2276872"/>
            <a:ext cx="3981450" cy="2667000"/>
          </a:xfrm>
          <a:prstGeom prst="rect">
            <a:avLst/>
          </a:prstGeom>
          <a:noFill/>
          <a:ln w="19050">
            <a:solidFill>
              <a:srgbClr val="FFFF00"/>
            </a:solidFill>
            <a:miter lim="800000"/>
            <a:headEnd/>
            <a:tailEnd/>
          </a:ln>
        </p:spPr>
      </p:pic>
      <p:pic>
        <p:nvPicPr>
          <p:cNvPr id="26" name="Picture 3" descr="G:\DCIM\100MSDCF\DSC03972.JPG"/>
          <p:cNvPicPr>
            <a:picLocks noChangeAspect="1" noChangeArrowheads="1"/>
          </p:cNvPicPr>
          <p:nvPr/>
        </p:nvPicPr>
        <p:blipFill>
          <a:blip r:embed="rId4" cstate="print"/>
          <a:srcRect/>
          <a:stretch>
            <a:fillRect/>
          </a:stretch>
        </p:blipFill>
        <p:spPr bwMode="auto">
          <a:xfrm>
            <a:off x="4644008" y="2276872"/>
            <a:ext cx="4030662" cy="2700338"/>
          </a:xfrm>
          <a:prstGeom prst="rect">
            <a:avLst/>
          </a:prstGeom>
          <a:noFill/>
          <a:ln w="19050">
            <a:solidFill>
              <a:srgbClr val="FFFF00"/>
            </a:solid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pPr algn="ctr"/>
            <a:r>
              <a:rPr lang="fr-FR" dirty="0" smtClean="0">
                <a:solidFill>
                  <a:srgbClr val="FFFF00"/>
                </a:solidFill>
              </a:rPr>
              <a:t>La couleur des cendres:</a:t>
            </a:r>
            <a:endParaRPr lang="fr-FR" dirty="0">
              <a:solidFill>
                <a:srgbClr val="FFFF00"/>
              </a:solidFill>
            </a:endParaRPr>
          </a:p>
        </p:txBody>
      </p:sp>
      <p:sp>
        <p:nvSpPr>
          <p:cNvPr id="11" name="Rectangle 1"/>
          <p:cNvSpPr>
            <a:spLocks noChangeArrowheads="1"/>
          </p:cNvSpPr>
          <p:nvPr/>
        </p:nvSpPr>
        <p:spPr bwMode="auto">
          <a:xfrm>
            <a:off x="179512" y="1196752"/>
            <a:ext cx="8497888" cy="2062103"/>
          </a:xfrm>
          <a:prstGeom prst="rect">
            <a:avLst/>
          </a:prstGeom>
          <a:noFill/>
          <a:ln w="9525">
            <a:noFill/>
            <a:miter lim="800000"/>
            <a:headEnd/>
            <a:tailEnd/>
          </a:ln>
        </p:spPr>
        <p:txBody>
          <a:bodyPr>
            <a:spAutoFit/>
          </a:bodyPr>
          <a:lstStyle/>
          <a:p>
            <a:pPr algn="l"/>
            <a:r>
              <a:rPr lang="fr-FR" dirty="0"/>
              <a:t>La couleur des cendres donne une indication sur la durée et l’intensité de la</a:t>
            </a:r>
          </a:p>
          <a:p>
            <a:pPr algn="l"/>
            <a:r>
              <a:rPr lang="fr-FR" dirty="0"/>
              <a:t>combustion. Plus la cendre est blanche, plus la source de chaleur a été intense et résidente, la combustion est totale.</a:t>
            </a:r>
          </a:p>
          <a:p>
            <a:pPr algn="l"/>
            <a:r>
              <a:rPr lang="fr-FR" dirty="0"/>
              <a:t>Elle s’observe sur l’ensemble de la surface parcourue par le feu.</a:t>
            </a:r>
          </a:p>
          <a:p>
            <a:pPr algn="l"/>
            <a:r>
              <a:rPr lang="fr-FR" dirty="0"/>
              <a:t>Ce vestige correspond à un modèle de propagation du feu particulier souvent</a:t>
            </a:r>
          </a:p>
          <a:p>
            <a:pPr algn="l"/>
            <a:r>
              <a:rPr lang="fr-FR" dirty="0"/>
              <a:t>ponctuel lié à une forte accumulation de combustible. La plupart du temps, la couleur blanche des cendres ne permet pas de déterminer la direction et le sens de propagation de l’incendie.</a:t>
            </a:r>
          </a:p>
        </p:txBody>
      </p:sp>
      <p:sp>
        <p:nvSpPr>
          <p:cNvPr id="13" name="Rectangle 4"/>
          <p:cNvSpPr>
            <a:spLocks noChangeArrowheads="1"/>
          </p:cNvSpPr>
          <p:nvPr/>
        </p:nvSpPr>
        <p:spPr bwMode="auto">
          <a:xfrm>
            <a:off x="899592" y="5877272"/>
            <a:ext cx="7561262" cy="307975"/>
          </a:xfrm>
          <a:prstGeom prst="rect">
            <a:avLst/>
          </a:prstGeom>
          <a:noFill/>
          <a:ln w="9525">
            <a:noFill/>
            <a:miter lim="800000"/>
            <a:headEnd/>
            <a:tailEnd/>
          </a:ln>
        </p:spPr>
        <p:txBody>
          <a:bodyPr>
            <a:spAutoFit/>
          </a:bodyPr>
          <a:lstStyle/>
          <a:p>
            <a:r>
              <a:rPr lang="fr-FR" sz="1400" b="1" dirty="0">
                <a:solidFill>
                  <a:srgbClr val="0070C0"/>
                </a:solidFill>
              </a:rPr>
              <a:t>La cendre blanche indique une combustion intense sous les </a:t>
            </a:r>
            <a:r>
              <a:rPr lang="fr-FR" sz="1400" b="1" dirty="0" smtClean="0">
                <a:solidFill>
                  <a:srgbClr val="0070C0"/>
                </a:solidFill>
              </a:rPr>
              <a:t>arbres.</a:t>
            </a:r>
            <a:endParaRPr lang="fr-FR" sz="1400" b="1" dirty="0">
              <a:solidFill>
                <a:srgbClr val="0070C0"/>
              </a:solidFill>
            </a:endParaRPr>
          </a:p>
        </p:txBody>
      </p:sp>
      <p:pic>
        <p:nvPicPr>
          <p:cNvPr id="14" name="Picture 2" descr="http://2.bp.blogspot.com/-ttjbFTTUVc0/TiabqkhNzuI/AAAAAAAAASU/xJwXWdBX7G8/s1600/Photo+253.jpg"/>
          <p:cNvPicPr>
            <a:picLocks noChangeAspect="1" noChangeArrowheads="1"/>
          </p:cNvPicPr>
          <p:nvPr/>
        </p:nvPicPr>
        <p:blipFill>
          <a:blip r:embed="rId3" cstate="print"/>
          <a:srcRect/>
          <a:stretch>
            <a:fillRect/>
          </a:stretch>
        </p:blipFill>
        <p:spPr bwMode="auto">
          <a:xfrm>
            <a:off x="2843808" y="3212976"/>
            <a:ext cx="3384376" cy="2537888"/>
          </a:xfrm>
          <a:prstGeom prst="rect">
            <a:avLst/>
          </a:prstGeom>
          <a:noFill/>
          <a:ln w="19050">
            <a:solidFill>
              <a:srgbClr val="FFFF00"/>
            </a:solid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pPr algn="ctr"/>
            <a:r>
              <a:rPr lang="fr-FR" dirty="0" smtClean="0">
                <a:solidFill>
                  <a:srgbClr val="FFFF00"/>
                </a:solidFill>
              </a:rPr>
              <a:t>La peau de crocodile:</a:t>
            </a:r>
            <a:endParaRPr lang="fr-FR" dirty="0">
              <a:solidFill>
                <a:srgbClr val="FFFF00"/>
              </a:solidFill>
            </a:endParaRPr>
          </a:p>
        </p:txBody>
      </p:sp>
      <p:sp>
        <p:nvSpPr>
          <p:cNvPr id="8" name="Rectangle 1"/>
          <p:cNvSpPr>
            <a:spLocks noChangeArrowheads="1"/>
          </p:cNvSpPr>
          <p:nvPr/>
        </p:nvSpPr>
        <p:spPr bwMode="auto">
          <a:xfrm>
            <a:off x="323528" y="1196752"/>
            <a:ext cx="8569325" cy="1569660"/>
          </a:xfrm>
          <a:prstGeom prst="rect">
            <a:avLst/>
          </a:prstGeom>
          <a:noFill/>
          <a:ln w="9525">
            <a:noFill/>
            <a:miter lim="800000"/>
            <a:headEnd/>
            <a:tailEnd/>
          </a:ln>
        </p:spPr>
        <p:txBody>
          <a:bodyPr>
            <a:spAutoFit/>
          </a:bodyPr>
          <a:lstStyle/>
          <a:p>
            <a:pPr algn="l"/>
            <a:r>
              <a:rPr lang="fr-FR" dirty="0"/>
              <a:t>Les écailles résultent de la carbonisation en profondeur du bois. Ce dernier se</a:t>
            </a:r>
          </a:p>
          <a:p>
            <a:pPr algn="l"/>
            <a:r>
              <a:rPr lang="fr-FR" dirty="0"/>
              <a:t>crevasse en formant un damier noir et brillant rappelant une peau de crocodile. Cet indice traduit l’extrême intensité du feu, le côté exposé au feu étant le plus endommagé.</a:t>
            </a:r>
          </a:p>
          <a:p>
            <a:pPr algn="l"/>
            <a:r>
              <a:rPr lang="fr-FR" dirty="0"/>
              <a:t>La face boursouflée, c’est-à-dire la plus endommagée, indique la provenance du</a:t>
            </a:r>
          </a:p>
          <a:p>
            <a:pPr algn="l"/>
            <a:r>
              <a:rPr lang="fr-FR" dirty="0"/>
              <a:t>feu. Ce signe objectif est particulièrement visible sur les poteaux électriques et les piquets de clôture.</a:t>
            </a:r>
          </a:p>
        </p:txBody>
      </p:sp>
      <p:pic>
        <p:nvPicPr>
          <p:cNvPr id="10" name="Image 20" descr="A33Z2A2CAEIMXKWCAWUCKNTCAPCC6ZTCAJP3MGECAB06Y0SCAH1OJG9CA79NBB6CA42K3RFCAINSLDZCAPSNASCCAD2YSZ0CAP9PE22CARY6S3ZCAOA0TUKCAYQIASACAB2Q7AUCA9G8KM3CADVIGO8.jpg"/>
          <p:cNvPicPr>
            <a:picLocks noChangeAspect="1"/>
          </p:cNvPicPr>
          <p:nvPr/>
        </p:nvPicPr>
        <p:blipFill>
          <a:blip r:embed="rId3" cstate="print"/>
          <a:srcRect/>
          <a:stretch>
            <a:fillRect/>
          </a:stretch>
        </p:blipFill>
        <p:spPr bwMode="auto">
          <a:xfrm>
            <a:off x="323528" y="3356992"/>
            <a:ext cx="1727812" cy="2160240"/>
          </a:xfrm>
          <a:prstGeom prst="rect">
            <a:avLst/>
          </a:prstGeom>
          <a:noFill/>
          <a:ln w="57150">
            <a:noFill/>
            <a:miter lim="800000"/>
            <a:headEnd/>
            <a:tailEnd/>
          </a:ln>
        </p:spPr>
      </p:pic>
      <p:pic>
        <p:nvPicPr>
          <p:cNvPr id="12" name="Picture 2" descr="Noir de la surface fissurée de bois carbonisé&#10; Banque d'images - 3375643"/>
          <p:cNvPicPr>
            <a:picLocks noChangeAspect="1" noChangeArrowheads="1"/>
          </p:cNvPicPr>
          <p:nvPr/>
        </p:nvPicPr>
        <p:blipFill>
          <a:blip r:embed="rId4" cstate="print"/>
          <a:srcRect/>
          <a:stretch>
            <a:fillRect/>
          </a:stretch>
        </p:blipFill>
        <p:spPr bwMode="auto">
          <a:xfrm>
            <a:off x="2267744" y="2852936"/>
            <a:ext cx="4625332" cy="3168352"/>
          </a:xfrm>
          <a:prstGeom prst="rect">
            <a:avLst/>
          </a:prstGeom>
          <a:noFill/>
          <a:ln w="19050">
            <a:solidFill>
              <a:srgbClr val="FFFF00"/>
            </a:solidFill>
            <a:miter lim="800000"/>
            <a:headEnd/>
            <a:tailEnd/>
          </a:ln>
        </p:spPr>
      </p:pic>
      <p:pic>
        <p:nvPicPr>
          <p:cNvPr id="15" name="Image 20" descr="A33Z2A2CAEIMXKWCAWUCKNTCAPCC6ZTCAJP3MGECAB06Y0SCAH1OJG9CA79NBB6CA42K3RFCAINSLDZCAPSNASCCAD2YSZ0CAP9PE22CARY6S3ZCAOA0TUKCAYQIASACAB2Q7AUCA9G8KM3CADVIGO8.jpg"/>
          <p:cNvPicPr>
            <a:picLocks noChangeAspect="1"/>
          </p:cNvPicPr>
          <p:nvPr/>
        </p:nvPicPr>
        <p:blipFill>
          <a:blip r:embed="rId3" cstate="print"/>
          <a:srcRect/>
          <a:stretch>
            <a:fillRect/>
          </a:stretch>
        </p:blipFill>
        <p:spPr bwMode="auto">
          <a:xfrm>
            <a:off x="7236296" y="3284984"/>
            <a:ext cx="1727812" cy="2160240"/>
          </a:xfrm>
          <a:prstGeom prst="rect">
            <a:avLst/>
          </a:prstGeom>
          <a:noFill/>
          <a:ln w="57150">
            <a:no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itre 8"/>
          <p:cNvSpPr>
            <a:spLocks noGrp="1"/>
          </p:cNvSpPr>
          <p:nvPr>
            <p:ph type="title"/>
          </p:nvPr>
        </p:nvSpPr>
        <p:spPr/>
        <p:txBody>
          <a:bodyPr/>
          <a:lstStyle/>
          <a:p>
            <a:pPr algn="ctr"/>
            <a:r>
              <a:rPr lang="fr-FR" dirty="0" smtClean="0">
                <a:solidFill>
                  <a:srgbClr val="FFFF00"/>
                </a:solidFill>
              </a:rPr>
              <a:t>Les voies d’accélération:</a:t>
            </a:r>
            <a:endParaRPr lang="fr-FR" dirty="0">
              <a:solidFill>
                <a:srgbClr val="FFFF00"/>
              </a:solidFill>
            </a:endParaRPr>
          </a:p>
        </p:txBody>
      </p:sp>
      <p:pic>
        <p:nvPicPr>
          <p:cNvPr id="11" name="Picture 2"/>
          <p:cNvPicPr>
            <a:picLocks noChangeAspect="1" noChangeArrowheads="1"/>
          </p:cNvPicPr>
          <p:nvPr/>
        </p:nvPicPr>
        <p:blipFill>
          <a:blip r:embed="rId3" cstate="print"/>
          <a:srcRect/>
          <a:stretch>
            <a:fillRect/>
          </a:stretch>
        </p:blipFill>
        <p:spPr bwMode="auto">
          <a:xfrm>
            <a:off x="2123728" y="2348880"/>
            <a:ext cx="4716462" cy="3529012"/>
          </a:xfrm>
          <a:prstGeom prst="rect">
            <a:avLst/>
          </a:prstGeom>
          <a:noFill/>
          <a:ln w="19050">
            <a:solidFill>
              <a:srgbClr val="FFFF00"/>
            </a:solidFill>
            <a:miter lim="800000"/>
            <a:headEnd/>
            <a:tailEnd/>
          </a:ln>
        </p:spPr>
      </p:pic>
      <p:sp>
        <p:nvSpPr>
          <p:cNvPr id="14" name="Rectangle 3"/>
          <p:cNvSpPr>
            <a:spLocks noChangeArrowheads="1"/>
          </p:cNvSpPr>
          <p:nvPr/>
        </p:nvSpPr>
        <p:spPr bwMode="auto">
          <a:xfrm>
            <a:off x="683568" y="5949280"/>
            <a:ext cx="7488237" cy="307975"/>
          </a:xfrm>
          <a:prstGeom prst="rect">
            <a:avLst/>
          </a:prstGeom>
          <a:noFill/>
          <a:ln w="9525">
            <a:noFill/>
            <a:miter lim="800000"/>
            <a:headEnd/>
            <a:tailEnd/>
          </a:ln>
        </p:spPr>
        <p:txBody>
          <a:bodyPr>
            <a:spAutoFit/>
          </a:bodyPr>
          <a:lstStyle/>
          <a:p>
            <a:r>
              <a:rPr lang="fr-FR" sz="1400" dirty="0"/>
              <a:t>Les voies d’accélération se matérialisent par des traînées de végétation non brûlées.</a:t>
            </a:r>
          </a:p>
        </p:txBody>
      </p:sp>
      <p:sp>
        <p:nvSpPr>
          <p:cNvPr id="16" name="Rectangle 4"/>
          <p:cNvSpPr>
            <a:spLocks noChangeArrowheads="1"/>
          </p:cNvSpPr>
          <p:nvPr/>
        </p:nvSpPr>
        <p:spPr bwMode="auto">
          <a:xfrm>
            <a:off x="323528" y="1124744"/>
            <a:ext cx="8569325" cy="1077912"/>
          </a:xfrm>
          <a:prstGeom prst="rect">
            <a:avLst/>
          </a:prstGeom>
          <a:noFill/>
          <a:ln w="9525">
            <a:noFill/>
            <a:miter lim="800000"/>
            <a:headEnd/>
            <a:tailEnd/>
          </a:ln>
        </p:spPr>
        <p:txBody>
          <a:bodyPr>
            <a:spAutoFit/>
          </a:bodyPr>
          <a:lstStyle/>
          <a:p>
            <a:pPr algn="l"/>
            <a:r>
              <a:rPr lang="fr-FR" sz="1600" dirty="0"/>
              <a:t>Les voies d’accélération sont les traces de végétation non brulée par manque d’oxygène.</a:t>
            </a:r>
          </a:p>
          <a:p>
            <a:pPr algn="l"/>
            <a:r>
              <a:rPr lang="fr-FR" sz="1600" dirty="0"/>
              <a:t>Elles s’observent sur l’ensemble de la surface parcourue par le feu.</a:t>
            </a:r>
          </a:p>
          <a:p>
            <a:pPr algn="l"/>
            <a:r>
              <a:rPr lang="fr-FR" sz="1600" dirty="0"/>
              <a:t>Elles peuvent être visibles à différentes échelles : grands couloirs non brûlés</a:t>
            </a:r>
          </a:p>
          <a:p>
            <a:pPr algn="l"/>
            <a:r>
              <a:rPr lang="fr-FR" sz="1600" dirty="0"/>
              <a:t>sur un massif (photo ci-dessous) ou petite trainée dans une zone pastorale par exemple.</a:t>
            </a:r>
          </a:p>
        </p:txBody>
      </p:sp>
      <p:cxnSp>
        <p:nvCxnSpPr>
          <p:cNvPr id="17" name="Connecteur droit avec flèche 16"/>
          <p:cNvCxnSpPr/>
          <p:nvPr/>
        </p:nvCxnSpPr>
        <p:spPr>
          <a:xfrm flipV="1">
            <a:off x="3275856" y="4437113"/>
            <a:ext cx="216025" cy="288031"/>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V="1">
            <a:off x="4211960" y="4581128"/>
            <a:ext cx="286891" cy="36003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V="1">
            <a:off x="5148064" y="4509120"/>
            <a:ext cx="216098" cy="36003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lstStyle/>
          <a:p>
            <a:pPr algn="ctr"/>
            <a:r>
              <a:rPr lang="fr-FR" dirty="0" smtClean="0">
                <a:solidFill>
                  <a:srgbClr val="FFFF00"/>
                </a:solidFill>
              </a:rPr>
              <a:t>Les sautes de feu:</a:t>
            </a:r>
            <a:endParaRPr lang="fr-FR" dirty="0">
              <a:solidFill>
                <a:srgbClr val="FFFF00"/>
              </a:solidFill>
            </a:endParaRPr>
          </a:p>
        </p:txBody>
      </p:sp>
      <p:sp>
        <p:nvSpPr>
          <p:cNvPr id="12" name="Rectangle 1"/>
          <p:cNvSpPr>
            <a:spLocks noChangeArrowheads="1"/>
          </p:cNvSpPr>
          <p:nvPr/>
        </p:nvSpPr>
        <p:spPr bwMode="auto">
          <a:xfrm>
            <a:off x="251520" y="1196752"/>
            <a:ext cx="8712968" cy="1323439"/>
          </a:xfrm>
          <a:prstGeom prst="rect">
            <a:avLst/>
          </a:prstGeom>
          <a:noFill/>
          <a:ln w="9525">
            <a:noFill/>
            <a:miter lim="800000"/>
            <a:headEnd/>
            <a:tailEnd/>
          </a:ln>
        </p:spPr>
        <p:txBody>
          <a:bodyPr wrap="square">
            <a:spAutoFit/>
          </a:bodyPr>
          <a:lstStyle/>
          <a:p>
            <a:pPr algn="l"/>
            <a:r>
              <a:rPr lang="fr-FR" dirty="0"/>
              <a:t>Le phénomène des sautes de feu est à prendre en compte lors de l’investigation d’un incendie.</a:t>
            </a:r>
          </a:p>
          <a:p>
            <a:pPr algn="l"/>
            <a:r>
              <a:rPr lang="fr-FR" dirty="0"/>
              <a:t>Les sautes de feu sont des projections de particules incandescentes ou enflammées (brandons) causant des feux secondaires hors du périmètre du feu. Ces brandons à l’intérieur de la colonne de convection sont transportés par le vent quelquefois sur de longues distances selon les conditions environnementales.</a:t>
            </a:r>
          </a:p>
        </p:txBody>
      </p:sp>
      <p:pic>
        <p:nvPicPr>
          <p:cNvPr id="13" name="Picture 4" descr="http://t2.gstatic.com/images?q=tbn:ANd9GcQr4Nftmf96EOFJA8QZXWmD0AI-yTtjYywKYMqtpz6s4hIMeCY7"/>
          <p:cNvPicPr>
            <a:picLocks noChangeAspect="1" noChangeArrowheads="1"/>
          </p:cNvPicPr>
          <p:nvPr/>
        </p:nvPicPr>
        <p:blipFill>
          <a:blip r:embed="rId3" cstate="print"/>
          <a:srcRect/>
          <a:stretch>
            <a:fillRect/>
          </a:stretch>
        </p:blipFill>
        <p:spPr bwMode="auto">
          <a:xfrm>
            <a:off x="3635896" y="2564904"/>
            <a:ext cx="5039924" cy="3384227"/>
          </a:xfrm>
          <a:prstGeom prst="rect">
            <a:avLst/>
          </a:prstGeom>
          <a:noFill/>
          <a:ln w="19050">
            <a:solidFill>
              <a:srgbClr val="FFFF00"/>
            </a:solidFill>
            <a:miter lim="800000"/>
            <a:headEnd/>
            <a:tailEnd/>
          </a:ln>
        </p:spPr>
      </p:pic>
      <p:pic>
        <p:nvPicPr>
          <p:cNvPr id="15" name="Image 17" descr="lumiere-feu-44.gif"/>
          <p:cNvPicPr>
            <a:picLocks noChangeAspect="1"/>
          </p:cNvPicPr>
          <p:nvPr/>
        </p:nvPicPr>
        <p:blipFill>
          <a:blip r:embed="rId4" cstate="print"/>
          <a:srcRect/>
          <a:stretch>
            <a:fillRect/>
          </a:stretch>
        </p:blipFill>
        <p:spPr bwMode="auto">
          <a:xfrm rot="-631664">
            <a:off x="5767032" y="4351837"/>
            <a:ext cx="692150" cy="533400"/>
          </a:xfrm>
          <a:prstGeom prst="rect">
            <a:avLst/>
          </a:prstGeom>
          <a:noFill/>
          <a:ln w="9525">
            <a:noFill/>
            <a:miter lim="800000"/>
            <a:headEnd/>
            <a:tailEnd/>
          </a:ln>
        </p:spPr>
      </p:pic>
      <p:pic>
        <p:nvPicPr>
          <p:cNvPr id="20" name="Image 17" descr="lumiere-feu-44.gif"/>
          <p:cNvPicPr>
            <a:picLocks noChangeAspect="1"/>
          </p:cNvPicPr>
          <p:nvPr/>
        </p:nvPicPr>
        <p:blipFill>
          <a:blip r:embed="rId4" cstate="print"/>
          <a:srcRect/>
          <a:stretch>
            <a:fillRect/>
          </a:stretch>
        </p:blipFill>
        <p:spPr bwMode="auto">
          <a:xfrm rot="-631664">
            <a:off x="4459690" y="5403655"/>
            <a:ext cx="368300" cy="381000"/>
          </a:xfrm>
          <a:prstGeom prst="rect">
            <a:avLst/>
          </a:prstGeom>
          <a:noFill/>
          <a:ln w="9525">
            <a:noFill/>
            <a:miter lim="800000"/>
            <a:headEnd/>
            <a:tailEnd/>
          </a:ln>
        </p:spPr>
      </p:pic>
      <p:sp>
        <p:nvSpPr>
          <p:cNvPr id="22" name="Rectangle 7"/>
          <p:cNvSpPr>
            <a:spLocks noChangeArrowheads="1"/>
          </p:cNvSpPr>
          <p:nvPr/>
        </p:nvSpPr>
        <p:spPr bwMode="auto">
          <a:xfrm>
            <a:off x="0" y="6165304"/>
            <a:ext cx="8208962" cy="307975"/>
          </a:xfrm>
          <a:prstGeom prst="rect">
            <a:avLst/>
          </a:prstGeom>
          <a:noFill/>
          <a:ln w="9525">
            <a:noFill/>
            <a:miter lim="800000"/>
            <a:headEnd/>
            <a:tailEnd/>
          </a:ln>
        </p:spPr>
        <p:txBody>
          <a:bodyPr>
            <a:spAutoFit/>
          </a:bodyPr>
          <a:lstStyle/>
          <a:p>
            <a:r>
              <a:rPr lang="fr-FR" sz="1400" dirty="0"/>
              <a:t>Il est possible de rencontrer des éclats d’écorces au niveau de la saute de feu.</a:t>
            </a:r>
          </a:p>
        </p:txBody>
      </p:sp>
      <p:pic>
        <p:nvPicPr>
          <p:cNvPr id="23" name="Picture 4"/>
          <p:cNvPicPr>
            <a:picLocks noChangeAspect="1" noChangeArrowheads="1"/>
          </p:cNvPicPr>
          <p:nvPr/>
        </p:nvPicPr>
        <p:blipFill>
          <a:blip r:embed="rId5" cstate="print"/>
          <a:srcRect/>
          <a:stretch>
            <a:fillRect/>
          </a:stretch>
        </p:blipFill>
        <p:spPr bwMode="auto">
          <a:xfrm>
            <a:off x="827584" y="4365104"/>
            <a:ext cx="2303537" cy="1732470"/>
          </a:xfrm>
          <a:prstGeom prst="rect">
            <a:avLst/>
          </a:prstGeom>
          <a:noFill/>
          <a:ln w="19050">
            <a:solidFill>
              <a:srgbClr val="FFFF00"/>
            </a:solidFill>
            <a:miter lim="800000"/>
            <a:headEnd/>
            <a:tailEnd/>
          </a:ln>
        </p:spPr>
      </p:pic>
      <p:pic>
        <p:nvPicPr>
          <p:cNvPr id="24" name="Picture 2"/>
          <p:cNvPicPr>
            <a:picLocks noChangeAspect="1" noChangeArrowheads="1"/>
          </p:cNvPicPr>
          <p:nvPr/>
        </p:nvPicPr>
        <p:blipFill>
          <a:blip r:embed="rId6" cstate="print"/>
          <a:srcRect/>
          <a:stretch>
            <a:fillRect/>
          </a:stretch>
        </p:blipFill>
        <p:spPr bwMode="auto">
          <a:xfrm>
            <a:off x="827584" y="2564904"/>
            <a:ext cx="2303587" cy="1727252"/>
          </a:xfrm>
          <a:prstGeom prst="rect">
            <a:avLst/>
          </a:prstGeom>
          <a:noFill/>
          <a:ln w="19050">
            <a:solidFill>
              <a:srgbClr val="FFFF00"/>
            </a:solidFill>
            <a:miter lim="800000"/>
            <a:headEnd/>
            <a:tailEnd/>
          </a:ln>
        </p:spPr>
      </p:pic>
      <p:cxnSp>
        <p:nvCxnSpPr>
          <p:cNvPr id="25" name="Connecteur droit avec flèche 24"/>
          <p:cNvCxnSpPr/>
          <p:nvPr/>
        </p:nvCxnSpPr>
        <p:spPr>
          <a:xfrm flipH="1">
            <a:off x="1908175" y="4077072"/>
            <a:ext cx="143545" cy="1512516"/>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pPr algn="ctr"/>
            <a:r>
              <a:rPr lang="fr-FR" dirty="0" smtClean="0">
                <a:solidFill>
                  <a:srgbClr val="FFFF00"/>
                </a:solidFill>
              </a:rPr>
              <a:t>Méthode d’investigation:</a:t>
            </a:r>
            <a:endParaRPr lang="fr-FR" dirty="0">
              <a:solidFill>
                <a:srgbClr val="FFFF00"/>
              </a:solidFill>
            </a:endParaRPr>
          </a:p>
        </p:txBody>
      </p:sp>
      <p:pic>
        <p:nvPicPr>
          <p:cNvPr id="14" name="Picture 3"/>
          <p:cNvPicPr>
            <a:picLocks noChangeAspect="1" noChangeArrowheads="1"/>
          </p:cNvPicPr>
          <p:nvPr/>
        </p:nvPicPr>
        <p:blipFill>
          <a:blip r:embed="rId3" cstate="print"/>
          <a:srcRect/>
          <a:stretch>
            <a:fillRect/>
          </a:stretch>
        </p:blipFill>
        <p:spPr bwMode="auto">
          <a:xfrm>
            <a:off x="395536" y="1052736"/>
            <a:ext cx="8197850" cy="4675187"/>
          </a:xfrm>
          <a:prstGeom prst="rect">
            <a:avLst/>
          </a:prstGeom>
          <a:noFill/>
          <a:ln w="9525">
            <a:solidFill>
              <a:schemeClr val="bg1"/>
            </a:solidFill>
            <a:round/>
            <a:headEnd/>
            <a:tailEnd/>
          </a:ln>
        </p:spPr>
      </p:pic>
      <p:sp>
        <p:nvSpPr>
          <p:cNvPr id="16" name="ZoneTexte 10"/>
          <p:cNvSpPr txBox="1">
            <a:spLocks noChangeArrowheads="1"/>
          </p:cNvSpPr>
          <p:nvPr/>
        </p:nvSpPr>
        <p:spPr bwMode="auto">
          <a:xfrm flipH="1">
            <a:off x="539552" y="5805264"/>
            <a:ext cx="8275637" cy="339725"/>
          </a:xfrm>
          <a:prstGeom prst="rect">
            <a:avLst/>
          </a:prstGeom>
          <a:noFill/>
          <a:ln w="9525">
            <a:noFill/>
            <a:miter lim="800000"/>
            <a:headEnd/>
            <a:tailEnd/>
          </a:ln>
        </p:spPr>
        <p:txBody>
          <a:bodyPr>
            <a:spAutoFit/>
          </a:bodyPr>
          <a:lstStyle/>
          <a:p>
            <a:r>
              <a:rPr lang="fr-FR" sz="1600" b="1" dirty="0"/>
              <a:t>Commencer par une vue depuis un point haut pour une meilleure visibilité</a:t>
            </a:r>
          </a:p>
        </p:txBody>
      </p:sp>
      <p:pic>
        <p:nvPicPr>
          <p:cNvPr id="18" name="Picture 10" descr="http://www.sarzeau.fr/uploads/RTEmagicC_drapeau_rouge.gif.gif"/>
          <p:cNvPicPr>
            <a:picLocks noChangeAspect="1" noChangeArrowheads="1"/>
          </p:cNvPicPr>
          <p:nvPr/>
        </p:nvPicPr>
        <p:blipFill>
          <a:blip r:embed="rId4" cstate="print"/>
          <a:srcRect/>
          <a:stretch>
            <a:fillRect/>
          </a:stretch>
        </p:blipFill>
        <p:spPr bwMode="auto">
          <a:xfrm>
            <a:off x="7452320" y="188640"/>
            <a:ext cx="835025" cy="836613"/>
          </a:xfrm>
          <a:prstGeom prst="rect">
            <a:avLst/>
          </a:prstGeom>
          <a:noFill/>
          <a:ln w="9525">
            <a:noFill/>
            <a:miter lim="800000"/>
            <a:headEnd/>
            <a:tailEnd/>
          </a:ln>
        </p:spPr>
      </p:pic>
      <p:sp>
        <p:nvSpPr>
          <p:cNvPr id="19" name="ZoneTexte 5"/>
          <p:cNvSpPr txBox="1">
            <a:spLocks noChangeArrowheads="1"/>
          </p:cNvSpPr>
          <p:nvPr/>
        </p:nvSpPr>
        <p:spPr bwMode="auto">
          <a:xfrm>
            <a:off x="539552" y="1124744"/>
            <a:ext cx="8064500" cy="1200150"/>
          </a:xfrm>
          <a:prstGeom prst="rect">
            <a:avLst/>
          </a:prstGeom>
          <a:noFill/>
          <a:ln w="9525">
            <a:noFill/>
            <a:miter lim="800000"/>
            <a:headEnd/>
            <a:tailEnd/>
          </a:ln>
        </p:spPr>
        <p:txBody>
          <a:bodyPr>
            <a:spAutoFit/>
          </a:bodyPr>
          <a:lstStyle/>
          <a:p>
            <a:pPr algn="ctr"/>
            <a:r>
              <a:rPr lang="fr-FR" b="1" dirty="0">
                <a:solidFill>
                  <a:srgbClr val="FF0000"/>
                </a:solidFill>
              </a:rPr>
              <a:t>Définir la forme du feu: </a:t>
            </a:r>
            <a:r>
              <a:rPr lang="fr-FR" b="1" dirty="0"/>
              <a:t>elle permet de définir la marche des flammes et dans certains cas l</a:t>
            </a:r>
            <a:r>
              <a:rPr lang="fr-FR" altLang="fr-FR" b="1" dirty="0"/>
              <a:t>’</a:t>
            </a:r>
            <a:r>
              <a:rPr lang="fr-FR" b="1" dirty="0"/>
              <a:t>aire de</a:t>
            </a:r>
            <a:r>
              <a:rPr lang="fr-FR" dirty="0"/>
              <a:t> </a:t>
            </a:r>
            <a:r>
              <a:rPr lang="fr-FR" b="1" dirty="0"/>
              <a:t>départ.</a:t>
            </a:r>
          </a:p>
          <a:p>
            <a:pPr algn="ctr"/>
            <a:r>
              <a:rPr lang="fr-FR" b="1" dirty="0"/>
              <a:t>La direction et la vitesse de propagation peuvent être modifié par les actions de lutte.</a:t>
            </a:r>
          </a:p>
        </p:txBody>
      </p:sp>
      <p:pic>
        <p:nvPicPr>
          <p:cNvPr id="21" name="Picture 10" descr="http://www.sarzeau.fr/uploads/RTEmagicC_drapeau_rouge.gif.gif"/>
          <p:cNvPicPr>
            <a:picLocks noChangeAspect="1" noChangeArrowheads="1"/>
          </p:cNvPicPr>
          <p:nvPr/>
        </p:nvPicPr>
        <p:blipFill>
          <a:blip r:embed="rId4" cstate="print"/>
          <a:srcRect/>
          <a:stretch>
            <a:fillRect/>
          </a:stretch>
        </p:blipFill>
        <p:spPr bwMode="auto">
          <a:xfrm>
            <a:off x="971600" y="116632"/>
            <a:ext cx="835025" cy="836613"/>
          </a:xfrm>
          <a:prstGeom prst="rect">
            <a:avLst/>
          </a:prstGeom>
          <a:noFill/>
          <a:ln w="9525">
            <a:no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pPr algn="ctr"/>
            <a:r>
              <a:rPr lang="fr-FR" dirty="0" smtClean="0">
                <a:solidFill>
                  <a:srgbClr val="FFFF00"/>
                </a:solidFill>
              </a:rPr>
              <a:t>Définir la géométrie du feu:</a:t>
            </a:r>
            <a:endParaRPr lang="fr-FR" dirty="0">
              <a:solidFill>
                <a:srgbClr val="FFFF00"/>
              </a:solidFill>
            </a:endParaRPr>
          </a:p>
        </p:txBody>
      </p:sp>
      <p:pic>
        <p:nvPicPr>
          <p:cNvPr id="9" name="Picture 2"/>
          <p:cNvPicPr>
            <a:picLocks noChangeAspect="1" noChangeArrowheads="1"/>
          </p:cNvPicPr>
          <p:nvPr/>
        </p:nvPicPr>
        <p:blipFill>
          <a:blip r:embed="rId3" cstate="print"/>
          <a:srcRect/>
          <a:stretch>
            <a:fillRect/>
          </a:stretch>
        </p:blipFill>
        <p:spPr bwMode="auto">
          <a:xfrm>
            <a:off x="467544" y="1196752"/>
            <a:ext cx="6272212" cy="4406900"/>
          </a:xfrm>
          <a:prstGeom prst="rect">
            <a:avLst/>
          </a:prstGeom>
          <a:noFill/>
          <a:ln w="9525">
            <a:noFill/>
            <a:miter lim="800000"/>
            <a:headEnd/>
            <a:tailEnd/>
          </a:ln>
        </p:spPr>
      </p:pic>
      <p:sp>
        <p:nvSpPr>
          <p:cNvPr id="10" name="Rectangle 2"/>
          <p:cNvSpPr>
            <a:spLocks noChangeArrowheads="1"/>
          </p:cNvSpPr>
          <p:nvPr/>
        </p:nvSpPr>
        <p:spPr bwMode="auto">
          <a:xfrm>
            <a:off x="0" y="5805264"/>
            <a:ext cx="8893175" cy="338138"/>
          </a:xfrm>
          <a:prstGeom prst="rect">
            <a:avLst/>
          </a:prstGeom>
          <a:noFill/>
          <a:ln w="9525">
            <a:noFill/>
            <a:miter lim="800000"/>
            <a:headEnd/>
            <a:tailEnd/>
          </a:ln>
        </p:spPr>
        <p:txBody>
          <a:bodyPr>
            <a:spAutoFit/>
          </a:bodyPr>
          <a:lstStyle/>
          <a:p>
            <a:r>
              <a:rPr lang="fr-FR" sz="1600" dirty="0"/>
              <a:t>Géométrie des feux en fonction de la topographie, du vent et de la distribution des combustibles</a:t>
            </a:r>
          </a:p>
        </p:txBody>
      </p:sp>
      <p:pic>
        <p:nvPicPr>
          <p:cNvPr id="13" name="Image 3" descr="Modele_propagation_feu_de_foret.png"/>
          <p:cNvPicPr>
            <a:picLocks noChangeAspect="1"/>
          </p:cNvPicPr>
          <p:nvPr/>
        </p:nvPicPr>
        <p:blipFill>
          <a:blip r:embed="rId4" cstate="print"/>
          <a:srcRect/>
          <a:stretch>
            <a:fillRect/>
          </a:stretch>
        </p:blipFill>
        <p:spPr bwMode="auto">
          <a:xfrm>
            <a:off x="6804248" y="1268760"/>
            <a:ext cx="2009775" cy="4300538"/>
          </a:xfrm>
          <a:prstGeom prst="rect">
            <a:avLst/>
          </a:prstGeom>
          <a:noFill/>
          <a:ln w="9525">
            <a:no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Exemple: le groupe Vulcain </a:t>
            </a:r>
            <a:r>
              <a:rPr lang="fr-FR" dirty="0" smtClean="0">
                <a:solidFill>
                  <a:srgbClr val="FFFF00"/>
                </a:solidFill>
              </a:rPr>
              <a:t>13</a:t>
            </a:r>
            <a:endParaRPr lang="fr-FR" dirty="0">
              <a:solidFill>
                <a:srgbClr val="FFFF00"/>
              </a:solidFill>
            </a:endParaRPr>
          </a:p>
        </p:txBody>
      </p:sp>
      <p:sp>
        <p:nvSpPr>
          <p:cNvPr id="7" name="Rectangle 1"/>
          <p:cNvSpPr>
            <a:spLocks noChangeArrowheads="1"/>
          </p:cNvSpPr>
          <p:nvPr/>
        </p:nvSpPr>
        <p:spPr bwMode="auto">
          <a:xfrm>
            <a:off x="250825" y="1834927"/>
            <a:ext cx="8567738" cy="3970337"/>
          </a:xfrm>
          <a:prstGeom prst="rect">
            <a:avLst/>
          </a:prstGeom>
          <a:noFill/>
          <a:ln w="9525">
            <a:noFill/>
            <a:miter lim="800000"/>
            <a:headEnd/>
            <a:tailEnd/>
          </a:ln>
        </p:spPr>
        <p:txBody>
          <a:bodyPr>
            <a:spAutoFit/>
          </a:bodyPr>
          <a:lstStyle/>
          <a:p>
            <a:r>
              <a:rPr lang="fr-FR" dirty="0"/>
              <a:t>Depuis 1995, le SDIS 13 porte systématiquement plainte contre X pour tout feu de plus d’1 hectare. </a:t>
            </a:r>
          </a:p>
          <a:p>
            <a:r>
              <a:rPr lang="fr-FR" dirty="0"/>
              <a:t>En 2009, 15 plaintes ont été déposées, et 12 sont toujours en cours d’instruction. </a:t>
            </a:r>
          </a:p>
          <a:p>
            <a:r>
              <a:rPr lang="fr-FR" dirty="0"/>
              <a:t>Cette attitude, désormais réflexe, sert notamment à couvrir les frais engagés dans le cadre d’incendies criminels. </a:t>
            </a:r>
          </a:p>
          <a:p>
            <a:r>
              <a:rPr lang="fr-FR" dirty="0"/>
              <a:t>En effet, de nombreuses affaires de pyromanie éclosent régulièrement. Et les préjudices subis sont parfois conséquents. </a:t>
            </a:r>
          </a:p>
          <a:p>
            <a:r>
              <a:rPr lang="fr-FR" dirty="0"/>
              <a:t>Pour faciliter les enquêtes et l’appréhension des auteurs, la cellule Vulcain (entité pluridisciplinaire composée de membres de l’ONF, de la gendarmerie, Police Nationale et du SDIS 13 dont l’objectif est la recherche et l’identification des causes des incendies) travaille sur les causes des incendies, en étroite collaboration avec les enquêteurs de la Sûreté départementale, des techniciens du laboratoire interrégional de la police scientifique et des membres de l’Identité Judiciaire. </a:t>
            </a:r>
          </a:p>
        </p:txBody>
      </p:sp>
      <p:pic>
        <p:nvPicPr>
          <p:cNvPr id="10" name="Picture 5" descr="canadair4kg"/>
          <p:cNvPicPr>
            <a:picLocks noChangeAspect="1" noChangeArrowheads="1"/>
          </p:cNvPicPr>
          <p:nvPr/>
        </p:nvPicPr>
        <p:blipFill>
          <a:blip r:embed="rId3" cstate="print"/>
          <a:srcRect/>
          <a:stretch>
            <a:fillRect/>
          </a:stretch>
        </p:blipFill>
        <p:spPr bwMode="auto">
          <a:xfrm>
            <a:off x="2987824" y="908720"/>
            <a:ext cx="2881313" cy="1016000"/>
          </a:xfrm>
          <a:prstGeom prst="rect">
            <a:avLst/>
          </a:prstGeom>
          <a:noFill/>
          <a:ln w="9525">
            <a:noFill/>
            <a:miter lim="800000"/>
            <a:headEnd/>
            <a:tailEnd/>
          </a:ln>
        </p:spPr>
      </p:pic>
      <p:pic>
        <p:nvPicPr>
          <p:cNvPr id="11" name="Picture 2" descr="http://t0.gstatic.com/images?q=tbn:ANd9GcSlSMFu-8ftGIaMRJAgLo0bey6VUA6sjfYlnjTudyjg7p_z0AzAeo-S0Z8">
            <a:hlinkClick r:id="rId4"/>
          </p:cNvPr>
          <p:cNvPicPr>
            <a:picLocks noChangeAspect="1" noChangeArrowheads="1"/>
          </p:cNvPicPr>
          <p:nvPr/>
        </p:nvPicPr>
        <p:blipFill>
          <a:blip r:embed="rId5" cstate="print"/>
          <a:srcRect/>
          <a:stretch>
            <a:fillRect/>
          </a:stretch>
        </p:blipFill>
        <p:spPr bwMode="auto">
          <a:xfrm>
            <a:off x="611188" y="5517431"/>
            <a:ext cx="1371600" cy="523875"/>
          </a:xfrm>
          <a:prstGeom prst="rect">
            <a:avLst/>
          </a:prstGeom>
          <a:noFill/>
          <a:ln w="9525">
            <a:noFill/>
            <a:miter lim="800000"/>
            <a:headEnd/>
            <a:tailEnd/>
          </a:ln>
        </p:spPr>
      </p:pic>
      <p:pic>
        <p:nvPicPr>
          <p:cNvPr id="12" name="Picture 4" descr="http://t2.gstatic.com/images?q=tbn:ANd9GcS9-4EyMivm__CbWN3gJHYK_oLcytirmMk2HrNBRTmsuygB_G3cqvnJzw">
            <a:hlinkClick r:id="rId6"/>
          </p:cNvPr>
          <p:cNvPicPr>
            <a:picLocks noChangeAspect="1" noChangeArrowheads="1"/>
          </p:cNvPicPr>
          <p:nvPr/>
        </p:nvPicPr>
        <p:blipFill>
          <a:blip r:embed="rId7" cstate="print"/>
          <a:srcRect/>
          <a:stretch>
            <a:fillRect/>
          </a:stretch>
        </p:blipFill>
        <p:spPr bwMode="auto">
          <a:xfrm>
            <a:off x="2652713" y="5314231"/>
            <a:ext cx="990600" cy="990600"/>
          </a:xfrm>
          <a:prstGeom prst="rect">
            <a:avLst/>
          </a:prstGeom>
          <a:noFill/>
          <a:ln w="9525">
            <a:noFill/>
            <a:miter lim="800000"/>
            <a:headEnd/>
            <a:tailEnd/>
          </a:ln>
        </p:spPr>
      </p:pic>
      <p:pic>
        <p:nvPicPr>
          <p:cNvPr id="13" name="Picture 6" descr="http://t3.gstatic.com/images?q=tbn:ANd9GcSDL1rewrO8glIVqGPlmtPi1YG5w02wqSVzUXmHpEK9YwMfJBF_HUApfA">
            <a:hlinkClick r:id="rId8"/>
          </p:cNvPr>
          <p:cNvPicPr>
            <a:picLocks noChangeAspect="1" noChangeArrowheads="1"/>
          </p:cNvPicPr>
          <p:nvPr/>
        </p:nvPicPr>
        <p:blipFill>
          <a:blip r:embed="rId9" cstate="print"/>
          <a:srcRect/>
          <a:stretch>
            <a:fillRect/>
          </a:stretch>
        </p:blipFill>
        <p:spPr bwMode="auto">
          <a:xfrm>
            <a:off x="4211638" y="5284068"/>
            <a:ext cx="1152525" cy="828675"/>
          </a:xfrm>
          <a:prstGeom prst="rect">
            <a:avLst/>
          </a:prstGeom>
          <a:noFill/>
          <a:ln w="9525">
            <a:noFill/>
            <a:miter lim="800000"/>
            <a:headEnd/>
            <a:tailEnd/>
          </a:ln>
        </p:spPr>
      </p:pic>
      <p:pic>
        <p:nvPicPr>
          <p:cNvPr id="14" name="Picture 8" descr="http://t3.gstatic.com/images?q=tbn:ANd9GcTwHCtBjy7dc5p91MIsyJdykc6LEzfFmro3-LrcyO5C0idVpK02cBTpjg">
            <a:hlinkClick r:id="rId10"/>
          </p:cNvPr>
          <p:cNvPicPr>
            <a:picLocks noChangeAspect="1" noChangeArrowheads="1"/>
          </p:cNvPicPr>
          <p:nvPr/>
        </p:nvPicPr>
        <p:blipFill>
          <a:blip r:embed="rId11" cstate="print"/>
          <a:srcRect/>
          <a:stretch>
            <a:fillRect/>
          </a:stretch>
        </p:blipFill>
        <p:spPr bwMode="auto">
          <a:xfrm>
            <a:off x="5921375" y="5190406"/>
            <a:ext cx="800100" cy="1114425"/>
          </a:xfrm>
          <a:prstGeom prst="rect">
            <a:avLst/>
          </a:prstGeom>
          <a:noFill/>
          <a:ln w="9525">
            <a:noFill/>
            <a:miter lim="800000"/>
            <a:headEnd/>
            <a:tailEnd/>
          </a:ln>
        </p:spPr>
      </p:pic>
      <p:sp>
        <p:nvSpPr>
          <p:cNvPr id="15" name="Plus 14"/>
          <p:cNvSpPr/>
          <p:nvPr/>
        </p:nvSpPr>
        <p:spPr>
          <a:xfrm>
            <a:off x="2195513" y="5609506"/>
            <a:ext cx="457200" cy="500062"/>
          </a:xfrm>
          <a:prstGeom prst="mathPlu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Plus 15"/>
          <p:cNvSpPr/>
          <p:nvPr/>
        </p:nvSpPr>
        <p:spPr>
          <a:xfrm>
            <a:off x="3640138" y="5598393"/>
            <a:ext cx="457200" cy="500063"/>
          </a:xfrm>
          <a:prstGeom prst="mathPlu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Plus 16"/>
          <p:cNvSpPr/>
          <p:nvPr/>
        </p:nvSpPr>
        <p:spPr>
          <a:xfrm>
            <a:off x="5435600" y="5595218"/>
            <a:ext cx="457200" cy="500063"/>
          </a:xfrm>
          <a:prstGeom prst="mathPlu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 name="Égal 17"/>
          <p:cNvSpPr/>
          <p:nvPr/>
        </p:nvSpPr>
        <p:spPr>
          <a:xfrm>
            <a:off x="6753225" y="5517431"/>
            <a:ext cx="534988" cy="504825"/>
          </a:xfrm>
          <a:prstGeom prst="mathEqual">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
        <p:nvSpPr>
          <p:cNvPr id="19" name="ZoneTexte 8"/>
          <p:cNvSpPr txBox="1">
            <a:spLocks noChangeArrowheads="1"/>
          </p:cNvSpPr>
          <p:nvPr/>
        </p:nvSpPr>
        <p:spPr bwMode="auto">
          <a:xfrm>
            <a:off x="7321550" y="5595218"/>
            <a:ext cx="1530350" cy="368300"/>
          </a:xfrm>
          <a:prstGeom prst="rect">
            <a:avLst/>
          </a:prstGeom>
          <a:noFill/>
          <a:ln w="9525">
            <a:noFill/>
            <a:miter lim="800000"/>
            <a:headEnd/>
            <a:tailEnd/>
          </a:ln>
        </p:spPr>
        <p:txBody>
          <a:bodyPr wrap="none">
            <a:spAutoFit/>
          </a:bodyPr>
          <a:lstStyle/>
          <a:p>
            <a:r>
              <a:rPr lang="fr-FR" b="1"/>
              <a:t>VULCAIN 13</a:t>
            </a:r>
          </a:p>
        </p:txBody>
      </p:sp>
    </p:spTree>
    <p:extLst>
      <p:ext uri="{BB962C8B-B14F-4D97-AF65-F5344CB8AC3E}">
        <p14:creationId xmlns="" xmlns:p14="http://schemas.microsoft.com/office/powerpoint/2010/main" val="419184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pPr algn="ctr"/>
            <a:r>
              <a:rPr lang="fr-FR" dirty="0" smtClean="0">
                <a:solidFill>
                  <a:srgbClr val="FFFF00"/>
                </a:solidFill>
              </a:rPr>
              <a:t>Application de la méthodologie en FDF:</a:t>
            </a:r>
            <a:endParaRPr lang="fr-FR" dirty="0">
              <a:solidFill>
                <a:srgbClr val="FFFF00"/>
              </a:solidFill>
            </a:endParaRPr>
          </a:p>
        </p:txBody>
      </p:sp>
      <p:pic>
        <p:nvPicPr>
          <p:cNvPr id="7" name="Image 4" descr="méthodologie.jpg"/>
          <p:cNvPicPr>
            <a:picLocks noChangeAspect="1"/>
          </p:cNvPicPr>
          <p:nvPr/>
        </p:nvPicPr>
        <p:blipFill>
          <a:blip r:embed="rId3" cstate="print"/>
          <a:srcRect/>
          <a:stretch>
            <a:fillRect/>
          </a:stretch>
        </p:blipFill>
        <p:spPr bwMode="auto">
          <a:xfrm>
            <a:off x="395536" y="1052736"/>
            <a:ext cx="8475662" cy="4799012"/>
          </a:xfrm>
          <a:prstGeom prst="rect">
            <a:avLst/>
          </a:prstGeom>
          <a:noFill/>
          <a:ln w="9525">
            <a:noFill/>
            <a:miter lim="800000"/>
            <a:headEnd/>
            <a:tailEnd/>
          </a:ln>
        </p:spPr>
      </p:pic>
      <p:sp>
        <p:nvSpPr>
          <p:cNvPr id="12" name="ZoneTexte 4"/>
          <p:cNvSpPr txBox="1">
            <a:spLocks noChangeArrowheads="1"/>
          </p:cNvSpPr>
          <p:nvPr/>
        </p:nvSpPr>
        <p:spPr bwMode="auto">
          <a:xfrm>
            <a:off x="683568" y="5733256"/>
            <a:ext cx="7670800" cy="585788"/>
          </a:xfrm>
          <a:prstGeom prst="rect">
            <a:avLst/>
          </a:prstGeom>
          <a:noFill/>
          <a:ln w="9525">
            <a:noFill/>
            <a:miter lim="800000"/>
            <a:headEnd/>
            <a:tailEnd/>
          </a:ln>
        </p:spPr>
        <p:txBody>
          <a:bodyPr wrap="none">
            <a:spAutoFit/>
          </a:bodyPr>
          <a:lstStyle/>
          <a:p>
            <a:r>
              <a:rPr lang="fr-FR" sz="1600" b="1" dirty="0"/>
              <a:t>Rechercher aussi les indicateurs d</a:t>
            </a:r>
            <a:r>
              <a:rPr lang="fr-FR" altLang="fr-FR" sz="1600" b="1" dirty="0"/>
              <a:t>’</a:t>
            </a:r>
            <a:r>
              <a:rPr lang="fr-FR" sz="1600" b="1" dirty="0"/>
              <a:t>activité humaine sur la zone de l</a:t>
            </a:r>
            <a:r>
              <a:rPr lang="fr-FR" altLang="fr-FR" sz="1600" b="1" dirty="0"/>
              <a:t>’</a:t>
            </a:r>
            <a:r>
              <a:rPr lang="fr-FR" sz="1600" b="1" dirty="0"/>
              <a:t>incendie</a:t>
            </a:r>
          </a:p>
          <a:p>
            <a:r>
              <a:rPr lang="fr-FR" sz="1600" b="1" dirty="0"/>
              <a:t>(chasse, barbecue, écobuage, activité agricole….).</a:t>
            </a:r>
          </a:p>
        </p:txBody>
      </p:sp>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pPr algn="ctr"/>
            <a:r>
              <a:rPr lang="fr-FR" dirty="0" smtClean="0">
                <a:solidFill>
                  <a:srgbClr val="FFFF00"/>
                </a:solidFill>
              </a:rPr>
              <a:t>Méthode d’investigation:</a:t>
            </a:r>
            <a:endParaRPr lang="fr-FR" dirty="0">
              <a:solidFill>
                <a:srgbClr val="FFFF00"/>
              </a:solidFill>
            </a:endParaRPr>
          </a:p>
        </p:txBody>
      </p:sp>
      <p:sp>
        <p:nvSpPr>
          <p:cNvPr id="8" name="Rectangle 1"/>
          <p:cNvSpPr>
            <a:spLocks noChangeArrowheads="1"/>
          </p:cNvSpPr>
          <p:nvPr/>
        </p:nvSpPr>
        <p:spPr bwMode="auto">
          <a:xfrm>
            <a:off x="323850" y="1268413"/>
            <a:ext cx="8569325" cy="1815882"/>
          </a:xfrm>
          <a:prstGeom prst="rect">
            <a:avLst/>
          </a:prstGeom>
          <a:noFill/>
          <a:ln w="9525">
            <a:noFill/>
            <a:miter lim="800000"/>
            <a:headEnd/>
            <a:tailEnd/>
          </a:ln>
        </p:spPr>
        <p:txBody>
          <a:bodyPr>
            <a:spAutoFit/>
          </a:bodyPr>
          <a:lstStyle/>
          <a:p>
            <a:pPr algn="l"/>
            <a:r>
              <a:rPr lang="fr-FR" dirty="0"/>
              <a:t>Une fois l’aire de départ déterminée, celle-ci doit être validée par les témoignages des premiers intervenants ou des personnes présentes sur les lieux au moment du départ du feu. Cette validation de la zone présumée de départ est indispensable pour poursuivre l’investigation. </a:t>
            </a:r>
          </a:p>
          <a:p>
            <a:pPr algn="l"/>
            <a:r>
              <a:rPr lang="fr-FR" dirty="0"/>
              <a:t>L’aire de départ peut être validée si et seulement les signes objectifs observés sur le terrain par les investigateurs coïncident avec les signes subjectifs (témoignages).</a:t>
            </a:r>
          </a:p>
          <a:p>
            <a:endParaRPr lang="fr-FR" dirty="0"/>
          </a:p>
        </p:txBody>
      </p:sp>
      <p:pic>
        <p:nvPicPr>
          <p:cNvPr id="10" name="Picture 10" descr="http://www.sarzeau.fr/uploads/RTEmagicC_drapeau_rouge.gif.gif"/>
          <p:cNvPicPr>
            <a:picLocks noChangeAspect="1" noChangeArrowheads="1"/>
          </p:cNvPicPr>
          <p:nvPr/>
        </p:nvPicPr>
        <p:blipFill>
          <a:blip r:embed="rId3" cstate="print"/>
          <a:srcRect/>
          <a:stretch>
            <a:fillRect/>
          </a:stretch>
        </p:blipFill>
        <p:spPr bwMode="auto">
          <a:xfrm>
            <a:off x="971600" y="188640"/>
            <a:ext cx="835025" cy="836613"/>
          </a:xfrm>
          <a:prstGeom prst="rect">
            <a:avLst/>
          </a:prstGeom>
          <a:noFill/>
          <a:ln w="9525">
            <a:noFill/>
            <a:miter lim="800000"/>
            <a:headEnd/>
            <a:tailEnd/>
          </a:ln>
        </p:spPr>
      </p:pic>
      <p:pic>
        <p:nvPicPr>
          <p:cNvPr id="11" name="Picture 2"/>
          <p:cNvPicPr>
            <a:picLocks noChangeAspect="1" noChangeArrowheads="1"/>
          </p:cNvPicPr>
          <p:nvPr/>
        </p:nvPicPr>
        <p:blipFill>
          <a:blip r:embed="rId4" cstate="print"/>
          <a:srcRect/>
          <a:stretch>
            <a:fillRect/>
          </a:stretch>
        </p:blipFill>
        <p:spPr bwMode="auto">
          <a:xfrm>
            <a:off x="395536" y="3140968"/>
            <a:ext cx="3671887" cy="2787650"/>
          </a:xfrm>
          <a:prstGeom prst="rect">
            <a:avLst/>
          </a:prstGeom>
          <a:noFill/>
          <a:ln w="19050">
            <a:solidFill>
              <a:srgbClr val="FFFF00"/>
            </a:solidFill>
            <a:miter lim="800000"/>
            <a:headEnd/>
            <a:tailEnd/>
          </a:ln>
        </p:spPr>
      </p:pic>
      <p:pic>
        <p:nvPicPr>
          <p:cNvPr id="13" name="Image 12" descr="Vendemian (78).JPG"/>
          <p:cNvPicPr>
            <a:picLocks noChangeAspect="1"/>
          </p:cNvPicPr>
          <p:nvPr/>
        </p:nvPicPr>
        <p:blipFill>
          <a:blip r:embed="rId5" cstate="print">
            <a:extLst/>
          </a:blip>
          <a:stretch>
            <a:fillRect/>
          </a:stretch>
        </p:blipFill>
        <p:spPr>
          <a:xfrm>
            <a:off x="4355976" y="3140968"/>
            <a:ext cx="4476071" cy="2774856"/>
          </a:xfrm>
          <a:prstGeom prst="rect">
            <a:avLst/>
          </a:prstGeom>
          <a:solidFill>
            <a:srgbClr val="FFFFFF">
              <a:shade val="85000"/>
            </a:srgbClr>
          </a:solidFill>
          <a:ln w="19050">
            <a:solidFill>
              <a:srgbClr val="FFFF00"/>
            </a:solidFill>
          </a:ln>
          <a:effectLst>
            <a:reflection blurRad="12700" stA="38000" endPos="28000" dist="5000" dir="5400000" sy="-100000" algn="bl" rotWithShape="0"/>
          </a:effectLst>
        </p:spPr>
      </p:pic>
      <p:pic>
        <p:nvPicPr>
          <p:cNvPr id="14" name="Picture 10" descr="http://www.sarzeau.fr/uploads/RTEmagicC_drapeau_rouge.gif.gif"/>
          <p:cNvPicPr>
            <a:picLocks noChangeAspect="1" noChangeArrowheads="1"/>
          </p:cNvPicPr>
          <p:nvPr/>
        </p:nvPicPr>
        <p:blipFill>
          <a:blip r:embed="rId3" cstate="print"/>
          <a:srcRect/>
          <a:stretch>
            <a:fillRect/>
          </a:stretch>
        </p:blipFill>
        <p:spPr bwMode="auto">
          <a:xfrm>
            <a:off x="7452320" y="0"/>
            <a:ext cx="835025" cy="836613"/>
          </a:xfrm>
          <a:prstGeom prst="rect">
            <a:avLst/>
          </a:prstGeom>
          <a:noFill/>
          <a:ln w="9525">
            <a:no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itre 8"/>
          <p:cNvSpPr>
            <a:spLocks noGrp="1"/>
          </p:cNvSpPr>
          <p:nvPr>
            <p:ph type="title"/>
          </p:nvPr>
        </p:nvSpPr>
        <p:spPr>
          <a:xfrm>
            <a:off x="0" y="-216272"/>
            <a:ext cx="9144000" cy="1038225"/>
          </a:xfrm>
        </p:spPr>
        <p:txBody>
          <a:bodyPr/>
          <a:lstStyle/>
          <a:p>
            <a:pPr algn="ctr"/>
            <a:r>
              <a:rPr lang="fr-FR" dirty="0" smtClean="0">
                <a:solidFill>
                  <a:srgbClr val="FFFF00"/>
                </a:solidFill>
              </a:rPr>
              <a:t>Méthode d’investigation:</a:t>
            </a:r>
            <a:endParaRPr lang="fr-FR" dirty="0">
              <a:solidFill>
                <a:srgbClr val="FFFF00"/>
              </a:solidFill>
            </a:endParaRPr>
          </a:p>
        </p:txBody>
      </p:sp>
      <p:pic>
        <p:nvPicPr>
          <p:cNvPr id="12" name="Image 5" descr="analyse fine2.jpg"/>
          <p:cNvPicPr>
            <a:picLocks noChangeAspect="1"/>
          </p:cNvPicPr>
          <p:nvPr/>
        </p:nvPicPr>
        <p:blipFill>
          <a:blip r:embed="rId3" cstate="print"/>
          <a:srcRect/>
          <a:stretch>
            <a:fillRect/>
          </a:stretch>
        </p:blipFill>
        <p:spPr bwMode="auto">
          <a:xfrm>
            <a:off x="4499992" y="2420888"/>
            <a:ext cx="4248150" cy="2895600"/>
          </a:xfrm>
          <a:prstGeom prst="rect">
            <a:avLst/>
          </a:prstGeom>
          <a:noFill/>
          <a:ln w="57150">
            <a:solidFill>
              <a:srgbClr val="FF0000"/>
            </a:solidFill>
            <a:miter lim="800000"/>
            <a:headEnd/>
            <a:tailEnd/>
          </a:ln>
        </p:spPr>
      </p:pic>
      <p:sp>
        <p:nvSpPr>
          <p:cNvPr id="15" name="Rectangle 1"/>
          <p:cNvSpPr>
            <a:spLocks noChangeArrowheads="1"/>
          </p:cNvSpPr>
          <p:nvPr/>
        </p:nvSpPr>
        <p:spPr bwMode="auto">
          <a:xfrm>
            <a:off x="323850" y="1052141"/>
            <a:ext cx="8424863" cy="830997"/>
          </a:xfrm>
          <a:prstGeom prst="rect">
            <a:avLst/>
          </a:prstGeom>
          <a:noFill/>
          <a:ln w="9525">
            <a:noFill/>
            <a:miter lim="800000"/>
            <a:headEnd/>
            <a:tailEnd/>
          </a:ln>
        </p:spPr>
        <p:txBody>
          <a:bodyPr>
            <a:spAutoFit/>
          </a:bodyPr>
          <a:lstStyle/>
          <a:p>
            <a:pPr algn="l">
              <a:buFont typeface="Wingdings" pitchFamily="2" charset="2"/>
              <a:buChar char="Ø"/>
            </a:pPr>
            <a:r>
              <a:rPr lang="fr-FR" dirty="0"/>
              <a:t> Baliser à l’aide d’une </a:t>
            </a:r>
            <a:r>
              <a:rPr lang="fr-FR" dirty="0" err="1"/>
              <a:t>rubalise</a:t>
            </a:r>
            <a:r>
              <a:rPr lang="fr-FR" dirty="0"/>
              <a:t> rouge la zone ou l’aire supposée de départ du feu (lieu d’origine) et en interdire l’accès afin de préserver les traces et tous les indices.</a:t>
            </a:r>
          </a:p>
          <a:p>
            <a:pPr algn="l">
              <a:buFont typeface="Wingdings" pitchFamily="2" charset="2"/>
              <a:buChar char="Ø"/>
            </a:pPr>
            <a:r>
              <a:rPr lang="fr-FR" dirty="0"/>
              <a:t> Eviter de noyer systématiquement la zone définie comme lieu d’origine de l’incendie.</a:t>
            </a:r>
          </a:p>
        </p:txBody>
      </p:sp>
      <p:sp>
        <p:nvSpPr>
          <p:cNvPr id="17" name="AutoShape 6" descr="data:image/jpeg;base64,/9j/4AAQSkZJRgABAQAAAQABAAD/2wCEAAkGBg0RERIRDxMPFRAPEBUSDg4MEA4NDxQWGhAVFBMQEhIYHCYqFxkjJRUUHy8iLzM1LC4tFR4xNTIrNiYrLSkBCQoKDgwOGQ8PGjUlHB01Ly8sLDUvLDU1KTUsLCo1LCw1MTU1LDUqLCk1KikpKSksLDEpKSwpLDYsKiwsNS0pKv/AABEIAGYAZgMBIgACEQEDEQH/xAAcAAACAwADAQAAAAAAAAAAAAAABAUGBwIDCAH/xAA6EAABAwIBCgQDBAsAAAAAAAABAAIDBBEFBgcSITFRUmGRoRMicYGxwdFBQ8LhIzIzQmJjcoOSk6L/xAAbAQACAgMBAAAAAAAAAAAAAAAAAwQFAQIGB//EACgRAAICAQMDAwQDAAAAAAAAAAABAgMRBBJBBTFhIVGhMkJxsRMUIv/aAAwDAQACEQMRAD8A3FRVZjrInsabEPeGG1w4EmwPMKUde2q1/svrCzrLTFpqSZmi2JzpADE9wcRG7WdPRJ8xFtW469a1lJRTk+BtNUrpquHdmgVVZFE3SlexjeKRzWN6lRoysoj+o8vsbXijkePS4Flj9RVSyu05nvkfxynSPoOEcgrDk1N5Ht3Ov1H5KvWtcpYijo5dCVVe6csvwaEzKalO0yD1il+QKcpsRgk1MewnhBGl7t2hUh0i6JJj9L605ah8kGXTo/azR0LIKLOFXQHRc4Pa02tINLYbbdvdWfD87FE6wnbJEd4His6jWOiZDU1y5wIu6XqKuMrwXhCiaLKvDpreFUwEnY0yNY//ABdYqUa8EXBFt41hPTT7FdKEovElg5IUHjWWuG0jSZ54tIfdRuEkp5BjdfVc8ksom19Kypa3REjpBoE3LdGVzBc77AH3RuWcGzqmo72vQmUIQsiwWcZ14B+gfwkDuR81o6pGc+G9Ow8LjbqPolXLNcvwS9DLbqa35X7M5apnAZbOcN7fgfzUMxP4Y+0g53HZUMHho9H1Ed0GiyOkS8kq4ukS0kqlbik/jK1ibbSP/qJ661GyqWxcee+8D6fJRMqVyWMfpQnKk5WjcOgTsqTlTEaMTlW35i6vSoZYydcVU63IOYwjuHLEZVqeYOr89ZFvbFIPYuafiFKof+yp6rHOnb9sGxoQhWByAKrZwIr0ruRv2VpUHldHenk9Ae6w1lYNoy2yUvYx5iZgdYg7iPil2hdzVzfY9TlhomHyJWWVfDLqSssicpFe6xTEzex9QomVSVW+4UbKjk3SwhSVJypyVJypiNWKSq85k6zQxLQv+2ppGgbyC147NcqNKp3N1W+FilG7fMIz/ca6L8akVvEkQdZHdRNeD0yhAQrM4cFGZQMvC8fwlSaUxRl43eh+CAMRlbZzhzXJiZkw+aSZzImPe7hjaXkczbYOZUpDkRiZF/BtydJCD2cVQzqk5y2rk9Fp1lKorc5pNpcr2Icu1JWUqdqclsQYPNTy2/lhs3ZhJUDUeU6Lrhw2teC13QpbhKPdDI3V2fRJP8MVlScqblSkq2RlicqUlTcqUlTULYnKuzCqnw54JB93PG/pICuuVdJTUImspo9dgoSmD1Akp4JB95DG7qwFCtjgWsPA4uitbdjvRd64TNu0jkgwV7IxwAqGfa2e/sWNt8CrIq3k0zRnqG8QY7oXD8SsiABK12GU87dGeOORu6VrX9L7E0hGMmU2vVFDxrNPTPu6kkfA7gdeeHoTdvX2VHxXN7jEFz4AmaP36N4ef9brHpdbohR5aeEuCxp6nqKvTdleTzFWxSRm0sc0buGeKSI/9BR8krTsI6herC0HUdm46wlzhtOdsUXvGz6Jf9RcMnLrcvuh8nliOklkOjFHI9x2NiY95PoAFasBzRYtUkGRgp4jtfU6n25RDXf1svQjImtFmgAbmgAdlyW8dOl3Ym3rFkliEcfIng2HCnp4YA4uEETIw9wALtFobcj2XxOoUkpm8vLBfCF9QgwQdBHo1JPEwjuCpxR/hWma71HYqQQAIQhAAhCEACEIQAIQhAAhCEACEIQBwdGL3XNCEACEIQAIQhAAhCEACEIQAIQhAH//2Q=="/>
          <p:cNvSpPr>
            <a:spLocks noChangeAspect="1" noChangeArrowheads="1"/>
          </p:cNvSpPr>
          <p:nvPr/>
        </p:nvSpPr>
        <p:spPr bwMode="auto">
          <a:xfrm>
            <a:off x="63500" y="-694110"/>
            <a:ext cx="971550" cy="971551"/>
          </a:xfrm>
          <a:prstGeom prst="rect">
            <a:avLst/>
          </a:prstGeom>
          <a:noFill/>
          <a:ln w="9525">
            <a:noFill/>
            <a:miter lim="800000"/>
            <a:headEnd/>
            <a:tailEnd/>
          </a:ln>
        </p:spPr>
        <p:txBody>
          <a:bodyPr/>
          <a:lstStyle/>
          <a:p>
            <a:endParaRPr lang="fr-FR"/>
          </a:p>
        </p:txBody>
      </p:sp>
      <p:sp>
        <p:nvSpPr>
          <p:cNvPr id="18" name="AutoShape 8" descr="data:image/jpeg;base64,/9j/4AAQSkZJRgABAQAAAQABAAD/2wCEAAkGBggGBQkIBwgKCQkKDRYOGQwMDRoTFBAWHxwhIB8cHh4jJy4qIyUvJR4eKzssLyw1RDg4ISo9OTw2Njw3N0EBCQoKDQwNGQ4OGS8kHiQ1NTU1NTU1KTUwNTU1NS41KjQ1NTUpNTU1NDU0NjMqNSw1NSw1NiwpKTY1NSkpLTU1Nf/AABEIADIAMgMBIgACEQEDEQH/xAAZAAEAAwEBAAAAAAAAAAAAAAAABQYHAgT/xAAuEAABAwIEAwYHAQAAAAAAAAABAAIDBBEFBiFBBzFhEiI2UXSzFDdEcYGDkRP/xAAYAQEBAQEBAAAAAAAAAAAAAAAABQMCAf/EACIRAAICAQEJAAAAAAAAAAAAAAABAhEDQQQFEhMhMWFxof/aAAwDAQACEQMRAD8A3FcSyxwQvlme2OONpcXvNg0DUknYLtRWa/B+Mehn9tyAkopY54WSwvbJHI0OD2G4cDqCDuF2sCytxAxbK7GU8Tm1NCHX+Gl5C5BPZdzaefmLkmxK1HL3ErBMedBAZXUdbM4MEEwNi62zxoRfQXsSdtQs1li3WpTy7s2iGJZorii1drT2tC2IiLQmBERAFFZr8H4x6Gf23KVUbmWKSfKuKxQsdJJJRzNDGC5cSwgADcoDDcu5HxnMoa+ipv8AOnP1M92R78jzdqCO6DY87K203BKofTtNXjMUUxvdkVOZGjXSzi5pOnQK3cMPl3hv7fderSseTFu2Vob32rFCMMbSrwr+2RWWcGly/gUOHzV8teYbgSSNDey3ZoGpsB5k/wAsBKoi1SpUTJzlkk5y7vqERF6cBefECRhtSQ1zyInd1jntJ0OgLAXA9WgnyF16EQFO4T1sdVkKniYHB1JLJE640JLu3p0s8fm6uKjcBy9Q5aoH0mGxujifK6Uhzy43P32AAA6DW5uVJIAiIgCIiAIiIAiIgCIiAIiID//Z"/>
          <p:cNvSpPr>
            <a:spLocks noChangeAspect="1" noChangeArrowheads="1"/>
          </p:cNvSpPr>
          <p:nvPr/>
        </p:nvSpPr>
        <p:spPr bwMode="auto">
          <a:xfrm>
            <a:off x="63500" y="-457572"/>
            <a:ext cx="476250" cy="476250"/>
          </a:xfrm>
          <a:prstGeom prst="rect">
            <a:avLst/>
          </a:prstGeom>
          <a:noFill/>
          <a:ln w="9525">
            <a:noFill/>
            <a:miter lim="800000"/>
            <a:headEnd/>
            <a:tailEnd/>
          </a:ln>
        </p:spPr>
        <p:txBody>
          <a:bodyPr/>
          <a:lstStyle/>
          <a:p>
            <a:endParaRPr lang="fr-FR"/>
          </a:p>
        </p:txBody>
      </p:sp>
      <p:pic>
        <p:nvPicPr>
          <p:cNvPr id="19" name="Picture 10" descr="http://www.sarzeau.fr/uploads/RTEmagicC_drapeau_rouge.gif.gif"/>
          <p:cNvPicPr>
            <a:picLocks noChangeAspect="1" noChangeArrowheads="1"/>
          </p:cNvPicPr>
          <p:nvPr/>
        </p:nvPicPr>
        <p:blipFill>
          <a:blip r:embed="rId4" cstate="print"/>
          <a:srcRect/>
          <a:stretch>
            <a:fillRect/>
          </a:stretch>
        </p:blipFill>
        <p:spPr bwMode="auto">
          <a:xfrm>
            <a:off x="971600" y="-27632"/>
            <a:ext cx="836612" cy="836613"/>
          </a:xfrm>
          <a:prstGeom prst="rect">
            <a:avLst/>
          </a:prstGeom>
          <a:noFill/>
          <a:ln w="9525">
            <a:noFill/>
            <a:miter lim="800000"/>
            <a:headEnd/>
            <a:tailEnd/>
          </a:ln>
        </p:spPr>
      </p:pic>
      <p:sp>
        <p:nvSpPr>
          <p:cNvPr id="20" name="Rectangle 11"/>
          <p:cNvSpPr>
            <a:spLocks noChangeArrowheads="1"/>
          </p:cNvSpPr>
          <p:nvPr/>
        </p:nvSpPr>
        <p:spPr bwMode="auto">
          <a:xfrm>
            <a:off x="1475656" y="6021288"/>
            <a:ext cx="6337300" cy="277812"/>
          </a:xfrm>
          <a:prstGeom prst="rect">
            <a:avLst/>
          </a:prstGeom>
          <a:noFill/>
          <a:ln w="9525">
            <a:noFill/>
            <a:miter lim="800000"/>
            <a:headEnd/>
            <a:tailEnd/>
          </a:ln>
        </p:spPr>
        <p:txBody>
          <a:bodyPr>
            <a:spAutoFit/>
          </a:bodyPr>
          <a:lstStyle/>
          <a:p>
            <a:r>
              <a:rPr lang="fr-FR" sz="1200" dirty="0"/>
              <a:t>La surface à analyser est découpée en bandes parallèles de 50 à 60 cm de large.</a:t>
            </a:r>
          </a:p>
        </p:txBody>
      </p:sp>
      <p:sp>
        <p:nvSpPr>
          <p:cNvPr id="21" name="Rectangle 12"/>
          <p:cNvSpPr>
            <a:spLocks noChangeArrowheads="1"/>
          </p:cNvSpPr>
          <p:nvPr/>
        </p:nvSpPr>
        <p:spPr bwMode="auto">
          <a:xfrm>
            <a:off x="1835696" y="5733256"/>
            <a:ext cx="5364162" cy="276225"/>
          </a:xfrm>
          <a:prstGeom prst="rect">
            <a:avLst/>
          </a:prstGeom>
          <a:noFill/>
          <a:ln w="9525">
            <a:noFill/>
            <a:miter lim="800000"/>
            <a:headEnd/>
            <a:tailEnd/>
          </a:ln>
        </p:spPr>
        <p:txBody>
          <a:bodyPr>
            <a:spAutoFit/>
          </a:bodyPr>
          <a:lstStyle/>
          <a:p>
            <a:r>
              <a:rPr lang="fr-FR" sz="1200" dirty="0"/>
              <a:t>L’aire de départ une fois validée doit faire l’objet d’une analyse plus </a:t>
            </a:r>
            <a:r>
              <a:rPr lang="fr-FR" sz="1200" dirty="0" smtClean="0"/>
              <a:t>précise.</a:t>
            </a:r>
            <a:endParaRPr lang="fr-FR" sz="1200" dirty="0"/>
          </a:p>
        </p:txBody>
      </p:sp>
      <p:pic>
        <p:nvPicPr>
          <p:cNvPr id="22" name="Picture 2"/>
          <p:cNvPicPr>
            <a:picLocks noChangeAspect="1" noChangeArrowheads="1"/>
          </p:cNvPicPr>
          <p:nvPr/>
        </p:nvPicPr>
        <p:blipFill>
          <a:blip r:embed="rId5" cstate="print"/>
          <a:srcRect/>
          <a:stretch>
            <a:fillRect/>
          </a:stretch>
        </p:blipFill>
        <p:spPr bwMode="auto">
          <a:xfrm>
            <a:off x="395536" y="2420888"/>
            <a:ext cx="3816350" cy="3008313"/>
          </a:xfrm>
          <a:prstGeom prst="rect">
            <a:avLst/>
          </a:prstGeom>
          <a:noFill/>
          <a:ln w="63500">
            <a:solidFill>
              <a:srgbClr val="FF0000"/>
            </a:solidFill>
            <a:miter lim="800000"/>
            <a:headEnd/>
            <a:tailEnd/>
          </a:ln>
        </p:spPr>
      </p:pic>
      <p:cxnSp>
        <p:nvCxnSpPr>
          <p:cNvPr id="23" name="Connecteur droit 22"/>
          <p:cNvCxnSpPr/>
          <p:nvPr/>
        </p:nvCxnSpPr>
        <p:spPr>
          <a:xfrm>
            <a:off x="539750" y="2852366"/>
            <a:ext cx="1368425" cy="2736850"/>
          </a:xfrm>
          <a:prstGeom prst="line">
            <a:avLst/>
          </a:prstGeom>
          <a:ln w="2540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1835150" y="5444753"/>
            <a:ext cx="1296988" cy="0"/>
          </a:xfrm>
          <a:prstGeom prst="line">
            <a:avLst/>
          </a:prstGeom>
          <a:ln w="2540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2843213" y="2925391"/>
            <a:ext cx="1441450" cy="2519362"/>
          </a:xfrm>
          <a:prstGeom prst="line">
            <a:avLst/>
          </a:prstGeom>
          <a:ln w="2540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1692275" y="2852366"/>
            <a:ext cx="1511300" cy="2736850"/>
          </a:xfrm>
          <a:prstGeom prst="line">
            <a:avLst/>
          </a:prstGeom>
          <a:ln w="25400">
            <a:solidFill>
              <a:srgbClr val="FFFF00"/>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13"/>
          <p:cNvSpPr>
            <a:spLocks noChangeArrowheads="1"/>
          </p:cNvSpPr>
          <p:nvPr/>
        </p:nvSpPr>
        <p:spPr bwMode="auto">
          <a:xfrm>
            <a:off x="323528" y="2060848"/>
            <a:ext cx="8496300" cy="368300"/>
          </a:xfrm>
          <a:prstGeom prst="rect">
            <a:avLst/>
          </a:prstGeom>
          <a:solidFill>
            <a:srgbClr val="FF0000"/>
          </a:solidFill>
          <a:ln w="9525">
            <a:noFill/>
            <a:miter lim="800000"/>
            <a:headEnd/>
            <a:tailEnd/>
          </a:ln>
        </p:spPr>
        <p:txBody>
          <a:bodyPr>
            <a:spAutoFit/>
          </a:bodyPr>
          <a:lstStyle/>
          <a:p>
            <a:r>
              <a:rPr lang="fr-FR" dirty="0"/>
              <a:t>ZONE  INTERDITE - INCENDIE       ZONE  INTERDITE – INCENDIE        ZONE  </a:t>
            </a:r>
          </a:p>
        </p:txBody>
      </p:sp>
      <p:sp>
        <p:nvSpPr>
          <p:cNvPr id="28" name="Rectangle 13"/>
          <p:cNvSpPr>
            <a:spLocks noChangeArrowheads="1"/>
          </p:cNvSpPr>
          <p:nvPr/>
        </p:nvSpPr>
        <p:spPr bwMode="auto">
          <a:xfrm>
            <a:off x="323529" y="5301208"/>
            <a:ext cx="8496944" cy="338554"/>
          </a:xfrm>
          <a:prstGeom prst="rect">
            <a:avLst/>
          </a:prstGeom>
          <a:solidFill>
            <a:srgbClr val="FF0000"/>
          </a:solidFill>
          <a:ln w="9525">
            <a:noFill/>
            <a:miter lim="800000"/>
            <a:headEnd/>
            <a:tailEnd/>
          </a:ln>
        </p:spPr>
        <p:txBody>
          <a:bodyPr wrap="square">
            <a:spAutoFit/>
          </a:bodyPr>
          <a:lstStyle/>
          <a:p>
            <a:r>
              <a:rPr lang="fr-FR"/>
              <a:t>ZONE  INTERDITE - INCENDIE       ZONE  INTERDITE – INCENDIE        ZONE  </a:t>
            </a:r>
          </a:p>
        </p:txBody>
      </p:sp>
      <p:pic>
        <p:nvPicPr>
          <p:cNvPr id="29" name="Picture 10" descr="http://www.sarzeau.fr/uploads/RTEmagicC_drapeau_rouge.gif.gif"/>
          <p:cNvPicPr>
            <a:picLocks noChangeAspect="1" noChangeArrowheads="1"/>
          </p:cNvPicPr>
          <p:nvPr/>
        </p:nvPicPr>
        <p:blipFill>
          <a:blip r:embed="rId4" cstate="print"/>
          <a:srcRect/>
          <a:stretch>
            <a:fillRect/>
          </a:stretch>
        </p:blipFill>
        <p:spPr bwMode="auto">
          <a:xfrm>
            <a:off x="7596336" y="-99640"/>
            <a:ext cx="836612" cy="836613"/>
          </a:xfrm>
          <a:prstGeom prst="rect">
            <a:avLst/>
          </a:prstGeom>
          <a:noFill/>
          <a:ln w="9525">
            <a:no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 name="Titre 29"/>
          <p:cNvSpPr>
            <a:spLocks noGrp="1"/>
          </p:cNvSpPr>
          <p:nvPr>
            <p:ph type="title"/>
          </p:nvPr>
        </p:nvSpPr>
        <p:spPr/>
        <p:txBody>
          <a:bodyPr/>
          <a:lstStyle/>
          <a:p>
            <a:pPr algn="ctr"/>
            <a:r>
              <a:rPr lang="fr-FR" dirty="0" smtClean="0">
                <a:solidFill>
                  <a:srgbClr val="FFFF00"/>
                </a:solidFill>
              </a:rPr>
              <a:t>Méthode de fouille:</a:t>
            </a:r>
            <a:endParaRPr lang="fr-FR" dirty="0">
              <a:solidFill>
                <a:srgbClr val="FFFF00"/>
              </a:solidFill>
            </a:endParaRPr>
          </a:p>
        </p:txBody>
      </p:sp>
      <p:pic>
        <p:nvPicPr>
          <p:cNvPr id="31" name="Picture 7"/>
          <p:cNvPicPr>
            <a:picLocks noChangeAspect="1" noChangeArrowheads="1"/>
          </p:cNvPicPr>
          <p:nvPr/>
        </p:nvPicPr>
        <p:blipFill>
          <a:blip r:embed="rId3" cstate="print"/>
          <a:srcRect/>
          <a:stretch>
            <a:fillRect/>
          </a:stretch>
        </p:blipFill>
        <p:spPr bwMode="auto">
          <a:xfrm>
            <a:off x="3995936" y="4293096"/>
            <a:ext cx="1728788" cy="1644650"/>
          </a:xfrm>
          <a:prstGeom prst="rect">
            <a:avLst/>
          </a:prstGeom>
          <a:noFill/>
          <a:ln w="19050">
            <a:solidFill>
              <a:srgbClr val="FFFF00"/>
            </a:solidFill>
            <a:miter lim="800000"/>
            <a:headEnd/>
            <a:tailEnd/>
          </a:ln>
        </p:spPr>
      </p:pic>
      <p:sp>
        <p:nvSpPr>
          <p:cNvPr id="32" name="Rectangle 6"/>
          <p:cNvSpPr>
            <a:spLocks noChangeArrowheads="1"/>
          </p:cNvSpPr>
          <p:nvPr/>
        </p:nvSpPr>
        <p:spPr bwMode="auto">
          <a:xfrm>
            <a:off x="611188" y="3716338"/>
            <a:ext cx="8281987" cy="461962"/>
          </a:xfrm>
          <a:prstGeom prst="rect">
            <a:avLst/>
          </a:prstGeom>
          <a:noFill/>
          <a:ln w="9525">
            <a:noFill/>
            <a:miter lim="800000"/>
            <a:headEnd/>
            <a:tailEnd/>
          </a:ln>
        </p:spPr>
        <p:txBody>
          <a:bodyPr>
            <a:spAutoFit/>
          </a:bodyPr>
          <a:lstStyle/>
          <a:p>
            <a:r>
              <a:rPr lang="fr-FR" sz="1200"/>
              <a:t>L’investigateur, agenouillé  se déplace en avançant, chaque section est passée au crible par décapage stratigraphique.</a:t>
            </a:r>
          </a:p>
          <a:p>
            <a:r>
              <a:rPr lang="fr-FR" sz="1200"/>
              <a:t>Il fouille de petites sections délimitées par une règle posée devant lui.</a:t>
            </a:r>
          </a:p>
        </p:txBody>
      </p:sp>
      <p:sp>
        <p:nvSpPr>
          <p:cNvPr id="33" name="Rectangle 7"/>
          <p:cNvSpPr>
            <a:spLocks noChangeArrowheads="1"/>
          </p:cNvSpPr>
          <p:nvPr/>
        </p:nvSpPr>
        <p:spPr bwMode="auto">
          <a:xfrm>
            <a:off x="2484438" y="5949950"/>
            <a:ext cx="4572000" cy="460375"/>
          </a:xfrm>
          <a:prstGeom prst="rect">
            <a:avLst/>
          </a:prstGeom>
          <a:noFill/>
          <a:ln w="9525">
            <a:noFill/>
            <a:miter lim="800000"/>
            <a:headEnd/>
            <a:tailEnd/>
          </a:ln>
        </p:spPr>
        <p:txBody>
          <a:bodyPr>
            <a:spAutoFit/>
          </a:bodyPr>
          <a:lstStyle/>
          <a:p>
            <a:r>
              <a:rPr lang="fr-FR" sz="1200"/>
              <a:t>A l’aide d’un pinceau, la cendre est enlevée autour des</a:t>
            </a:r>
          </a:p>
          <a:p>
            <a:r>
              <a:rPr lang="fr-FR" sz="1200"/>
              <a:t>vestiges de façon à mettre en évidence la propagation du feu.</a:t>
            </a:r>
          </a:p>
        </p:txBody>
      </p:sp>
      <p:pic>
        <p:nvPicPr>
          <p:cNvPr id="35" name="Picture 9" descr="http://t0.gstatic.com/images?q=tbn:ANd9GcR5hXqSiAvFMh0jmkpLi7swLuoQ7rk82txo3qNvM_1l7yoBkNJA-A"/>
          <p:cNvPicPr>
            <a:picLocks noChangeAspect="1" noChangeArrowheads="1"/>
          </p:cNvPicPr>
          <p:nvPr/>
        </p:nvPicPr>
        <p:blipFill>
          <a:blip r:embed="rId4" cstate="print"/>
          <a:srcRect/>
          <a:stretch>
            <a:fillRect/>
          </a:stretch>
        </p:blipFill>
        <p:spPr bwMode="auto">
          <a:xfrm>
            <a:off x="6444208" y="4581128"/>
            <a:ext cx="936625" cy="863600"/>
          </a:xfrm>
          <a:prstGeom prst="rect">
            <a:avLst/>
          </a:prstGeom>
          <a:noFill/>
          <a:ln w="9525">
            <a:noFill/>
            <a:miter lim="800000"/>
            <a:headEnd/>
            <a:tailEnd/>
          </a:ln>
        </p:spPr>
      </p:pic>
      <p:pic>
        <p:nvPicPr>
          <p:cNvPr id="36" name="Image 11" descr="Jp fouille 2.JPG"/>
          <p:cNvPicPr>
            <a:picLocks noChangeAspect="1"/>
          </p:cNvPicPr>
          <p:nvPr/>
        </p:nvPicPr>
        <p:blipFill>
          <a:blip r:embed="rId5" cstate="print"/>
          <a:srcRect/>
          <a:stretch>
            <a:fillRect/>
          </a:stretch>
        </p:blipFill>
        <p:spPr bwMode="auto">
          <a:xfrm>
            <a:off x="936625" y="1268413"/>
            <a:ext cx="3679825" cy="2447925"/>
          </a:xfrm>
          <a:prstGeom prst="rect">
            <a:avLst/>
          </a:prstGeom>
          <a:solidFill>
            <a:srgbClr val="EDEDED"/>
          </a:solidFill>
          <a:ln w="19050">
            <a:solidFill>
              <a:srgbClr val="FFFF00"/>
            </a:solidFill>
            <a:miter lim="800000"/>
            <a:headEnd/>
            <a:tailEnd/>
          </a:ln>
        </p:spPr>
      </p:pic>
      <p:pic>
        <p:nvPicPr>
          <p:cNvPr id="37" name="Image 12" descr="jean paul précis.JPG"/>
          <p:cNvPicPr>
            <a:picLocks noChangeAspect="1"/>
          </p:cNvPicPr>
          <p:nvPr/>
        </p:nvPicPr>
        <p:blipFill>
          <a:blip r:embed="rId6" cstate="print"/>
          <a:srcRect/>
          <a:stretch>
            <a:fillRect/>
          </a:stretch>
        </p:blipFill>
        <p:spPr bwMode="auto">
          <a:xfrm>
            <a:off x="4764088" y="1268413"/>
            <a:ext cx="3263900" cy="2447925"/>
          </a:xfrm>
          <a:prstGeom prst="rect">
            <a:avLst/>
          </a:prstGeom>
          <a:solidFill>
            <a:srgbClr val="EDEDED"/>
          </a:solidFill>
          <a:ln w="19050">
            <a:solidFill>
              <a:srgbClr val="FFFF00"/>
            </a:solidFill>
            <a:miter lim="800000"/>
            <a:headEnd/>
            <a:tailEnd/>
          </a:ln>
        </p:spPr>
      </p:pic>
      <p:pic>
        <p:nvPicPr>
          <p:cNvPr id="38" name="Picture 9" descr="http://t0.gstatic.com/images?q=tbn:ANd9GcR5hXqSiAvFMh0jmkpLi7swLuoQ7rk82txo3qNvM_1l7yoBkNJA-A"/>
          <p:cNvPicPr>
            <a:picLocks noChangeAspect="1" noChangeArrowheads="1"/>
          </p:cNvPicPr>
          <p:nvPr/>
        </p:nvPicPr>
        <p:blipFill>
          <a:blip r:embed="rId4" cstate="print"/>
          <a:srcRect/>
          <a:stretch>
            <a:fillRect/>
          </a:stretch>
        </p:blipFill>
        <p:spPr bwMode="auto">
          <a:xfrm>
            <a:off x="2195736" y="4581128"/>
            <a:ext cx="936625" cy="863600"/>
          </a:xfrm>
          <a:prstGeom prst="rect">
            <a:avLst/>
          </a:prstGeom>
          <a:noFill/>
          <a:ln w="9525">
            <a:no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lstStyle/>
          <a:p>
            <a:pPr algn="ctr"/>
            <a:r>
              <a:rPr lang="fr-FR" dirty="0" smtClean="0">
                <a:solidFill>
                  <a:srgbClr val="FFFF00"/>
                </a:solidFill>
              </a:rPr>
              <a:t>Localisation du point d’origine:</a:t>
            </a:r>
            <a:endParaRPr lang="fr-FR" dirty="0">
              <a:solidFill>
                <a:srgbClr val="FFFF00"/>
              </a:solidFill>
            </a:endParaRPr>
          </a:p>
        </p:txBody>
      </p:sp>
      <p:pic>
        <p:nvPicPr>
          <p:cNvPr id="11" name="Picture 2"/>
          <p:cNvPicPr>
            <a:picLocks noChangeAspect="1" noChangeArrowheads="1"/>
          </p:cNvPicPr>
          <p:nvPr/>
        </p:nvPicPr>
        <p:blipFill>
          <a:blip r:embed="rId3" cstate="print"/>
          <a:srcRect/>
          <a:stretch>
            <a:fillRect/>
          </a:stretch>
        </p:blipFill>
        <p:spPr bwMode="auto">
          <a:xfrm>
            <a:off x="5508625" y="2924175"/>
            <a:ext cx="3163888" cy="2638425"/>
          </a:xfrm>
          <a:prstGeom prst="rect">
            <a:avLst/>
          </a:prstGeom>
          <a:noFill/>
          <a:ln w="19050">
            <a:solidFill>
              <a:srgbClr val="FFFF00"/>
            </a:solidFill>
            <a:miter lim="800000"/>
            <a:headEnd/>
            <a:tailEnd/>
          </a:ln>
        </p:spPr>
      </p:pic>
      <p:sp>
        <p:nvSpPr>
          <p:cNvPr id="12" name="Rectangle 2"/>
          <p:cNvSpPr>
            <a:spLocks noChangeArrowheads="1"/>
          </p:cNvSpPr>
          <p:nvPr/>
        </p:nvSpPr>
        <p:spPr bwMode="auto">
          <a:xfrm>
            <a:off x="395536" y="5661248"/>
            <a:ext cx="8567737" cy="646113"/>
          </a:xfrm>
          <a:prstGeom prst="rect">
            <a:avLst/>
          </a:prstGeom>
          <a:noFill/>
          <a:ln w="9525">
            <a:noFill/>
            <a:miter lim="800000"/>
            <a:headEnd/>
            <a:tailEnd/>
          </a:ln>
        </p:spPr>
        <p:txBody>
          <a:bodyPr>
            <a:spAutoFit/>
          </a:bodyPr>
          <a:lstStyle/>
          <a:p>
            <a:r>
              <a:rPr lang="fr-FR" dirty="0"/>
              <a:t>L’analyse fine des vestiges permet de dégager une tendance générale de propagation de feu pour au final localiser le point d’origine.</a:t>
            </a:r>
          </a:p>
        </p:txBody>
      </p:sp>
      <p:sp>
        <p:nvSpPr>
          <p:cNvPr id="13" name="Rectangle 3"/>
          <p:cNvSpPr>
            <a:spLocks noChangeArrowheads="1"/>
          </p:cNvSpPr>
          <p:nvPr/>
        </p:nvSpPr>
        <p:spPr bwMode="auto">
          <a:xfrm>
            <a:off x="323850" y="1166813"/>
            <a:ext cx="8569325" cy="1570037"/>
          </a:xfrm>
          <a:prstGeom prst="rect">
            <a:avLst/>
          </a:prstGeom>
          <a:noFill/>
          <a:ln w="9525">
            <a:noFill/>
            <a:miter lim="800000"/>
            <a:headEnd/>
            <a:tailEnd/>
          </a:ln>
        </p:spPr>
        <p:txBody>
          <a:bodyPr>
            <a:spAutoFit/>
          </a:bodyPr>
          <a:lstStyle/>
          <a:p>
            <a:pPr algn="l"/>
            <a:r>
              <a:rPr lang="fr-FR" sz="1600" dirty="0"/>
              <a:t>Les vestiges analysés doivent être fiables : la surface située sous le vestige ne doit pas avoir</a:t>
            </a:r>
          </a:p>
          <a:p>
            <a:pPr algn="l"/>
            <a:r>
              <a:rPr lang="fr-FR" sz="1600" dirty="0"/>
              <a:t>Brûlé (surface protégée) ou le vestige doit être ancré dans le sol . L’ investigateur matérialise la propagation du feu identifiée sur certains vestiges par des drapeaux indiquant sa direction et son sens. L’opération est répétée sur chaque section investiguée.</a:t>
            </a:r>
          </a:p>
          <a:p>
            <a:pPr algn="l"/>
            <a:r>
              <a:rPr lang="fr-FR" sz="1600" dirty="0"/>
              <a:t>Le relevé des vestiges montre souvent que le feu va un peu dans tous les sens mais la</a:t>
            </a:r>
          </a:p>
          <a:p>
            <a:pPr algn="l"/>
            <a:r>
              <a:rPr lang="fr-FR" sz="1600" dirty="0"/>
              <a:t>tendance générale de la propagation du feu doit permettre de localiser le point d’ignition.</a:t>
            </a:r>
          </a:p>
        </p:txBody>
      </p:sp>
      <p:pic>
        <p:nvPicPr>
          <p:cNvPr id="15" name="Picture 10" descr="http://www.sarzeau.fr/uploads/RTEmagicC_drapeau_rouge.gif.gif"/>
          <p:cNvPicPr>
            <a:picLocks noChangeAspect="1" noChangeArrowheads="1"/>
          </p:cNvPicPr>
          <p:nvPr/>
        </p:nvPicPr>
        <p:blipFill>
          <a:blip r:embed="rId4" cstate="print"/>
          <a:srcRect/>
          <a:stretch>
            <a:fillRect/>
          </a:stretch>
        </p:blipFill>
        <p:spPr bwMode="auto">
          <a:xfrm>
            <a:off x="7956376" y="188640"/>
            <a:ext cx="836612" cy="836612"/>
          </a:xfrm>
          <a:prstGeom prst="rect">
            <a:avLst/>
          </a:prstGeom>
          <a:noFill/>
          <a:ln w="9525">
            <a:noFill/>
            <a:miter lim="800000"/>
            <a:headEnd/>
            <a:tailEnd/>
          </a:ln>
        </p:spPr>
      </p:pic>
      <p:pic>
        <p:nvPicPr>
          <p:cNvPr id="16" name="Picture 10" descr="http://www.sarzeau.fr/uploads/RTEmagicC_drapeau_rouge.gif.gif"/>
          <p:cNvPicPr>
            <a:picLocks noChangeAspect="1" noChangeArrowheads="1"/>
          </p:cNvPicPr>
          <p:nvPr/>
        </p:nvPicPr>
        <p:blipFill>
          <a:blip r:embed="rId4" cstate="print"/>
          <a:srcRect/>
          <a:stretch>
            <a:fillRect/>
          </a:stretch>
        </p:blipFill>
        <p:spPr bwMode="auto">
          <a:xfrm>
            <a:off x="467544" y="116632"/>
            <a:ext cx="836612" cy="836612"/>
          </a:xfrm>
          <a:prstGeom prst="rect">
            <a:avLst/>
          </a:prstGeom>
          <a:noFill/>
          <a:ln w="9525">
            <a:noFill/>
            <a:miter lim="800000"/>
            <a:headEnd/>
            <a:tailEnd/>
          </a:ln>
        </p:spPr>
      </p:pic>
      <p:sp>
        <p:nvSpPr>
          <p:cNvPr id="17" name="Nuage 16"/>
          <p:cNvSpPr/>
          <p:nvPr/>
        </p:nvSpPr>
        <p:spPr>
          <a:xfrm>
            <a:off x="468313" y="2852738"/>
            <a:ext cx="4895850" cy="2808287"/>
          </a:xfrm>
          <a:prstGeom prst="clou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18" name="Connecteur droit 17"/>
          <p:cNvCxnSpPr/>
          <p:nvPr/>
        </p:nvCxnSpPr>
        <p:spPr>
          <a:xfrm rot="10800000">
            <a:off x="1835150" y="4076700"/>
            <a:ext cx="0" cy="8651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riangle isocèle 18"/>
          <p:cNvSpPr/>
          <p:nvPr/>
        </p:nvSpPr>
        <p:spPr>
          <a:xfrm rot="16200000">
            <a:off x="1413668" y="4066382"/>
            <a:ext cx="411163" cy="43180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0" name="Connecteur droit 19"/>
          <p:cNvCxnSpPr/>
          <p:nvPr/>
        </p:nvCxnSpPr>
        <p:spPr>
          <a:xfrm>
            <a:off x="4643438" y="3284538"/>
            <a:ext cx="0" cy="86518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riangle isocèle 20"/>
          <p:cNvSpPr/>
          <p:nvPr/>
        </p:nvSpPr>
        <p:spPr>
          <a:xfrm rot="5400000">
            <a:off x="4653757" y="3274219"/>
            <a:ext cx="411162" cy="43180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2" name="Connecteur droit 21"/>
          <p:cNvCxnSpPr/>
          <p:nvPr/>
        </p:nvCxnSpPr>
        <p:spPr>
          <a:xfrm flipV="1">
            <a:off x="2411413" y="3213100"/>
            <a:ext cx="0" cy="93662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riangle isocèle 22"/>
          <p:cNvSpPr/>
          <p:nvPr/>
        </p:nvSpPr>
        <p:spPr>
          <a:xfrm rot="5400000" flipV="1">
            <a:off x="2025650" y="3238500"/>
            <a:ext cx="411163" cy="360363"/>
          </a:xfrm>
          <a:prstGeom prst="triangle">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4" name="Connecteur droit 23"/>
          <p:cNvCxnSpPr/>
          <p:nvPr/>
        </p:nvCxnSpPr>
        <p:spPr>
          <a:xfrm>
            <a:off x="3276600" y="3933825"/>
            <a:ext cx="0" cy="8636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riangle isocèle 24"/>
          <p:cNvSpPr/>
          <p:nvPr/>
        </p:nvSpPr>
        <p:spPr>
          <a:xfrm rot="5400000">
            <a:off x="3286125" y="3924300"/>
            <a:ext cx="411163" cy="43021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6" name="Connecteur droit 25"/>
          <p:cNvCxnSpPr/>
          <p:nvPr/>
        </p:nvCxnSpPr>
        <p:spPr>
          <a:xfrm>
            <a:off x="4356100" y="4365625"/>
            <a:ext cx="0" cy="8636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riangle isocèle 26"/>
          <p:cNvSpPr/>
          <p:nvPr/>
        </p:nvSpPr>
        <p:spPr>
          <a:xfrm rot="5400000">
            <a:off x="4365625" y="4356100"/>
            <a:ext cx="411163" cy="430213"/>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 name="Titre 27"/>
          <p:cNvSpPr>
            <a:spLocks noGrp="1"/>
          </p:cNvSpPr>
          <p:nvPr>
            <p:ph type="title"/>
          </p:nvPr>
        </p:nvSpPr>
        <p:spPr/>
        <p:txBody>
          <a:bodyPr/>
          <a:lstStyle/>
          <a:p>
            <a:pPr algn="ctr"/>
            <a:r>
              <a:rPr lang="fr-FR" dirty="0" smtClean="0">
                <a:solidFill>
                  <a:srgbClr val="FFFF00"/>
                </a:solidFill>
              </a:rPr>
              <a:t>Détermination de la cause:</a:t>
            </a:r>
            <a:endParaRPr lang="fr-FR" dirty="0">
              <a:solidFill>
                <a:srgbClr val="FFFF00"/>
              </a:solidFill>
            </a:endParaRPr>
          </a:p>
        </p:txBody>
      </p:sp>
      <p:sp>
        <p:nvSpPr>
          <p:cNvPr id="29" name="Rectangle 3"/>
          <p:cNvSpPr>
            <a:spLocks noChangeArrowheads="1"/>
          </p:cNvSpPr>
          <p:nvPr/>
        </p:nvSpPr>
        <p:spPr bwMode="auto">
          <a:xfrm>
            <a:off x="251520" y="1268760"/>
            <a:ext cx="8569325" cy="1323439"/>
          </a:xfrm>
          <a:prstGeom prst="rect">
            <a:avLst/>
          </a:prstGeom>
          <a:noFill/>
          <a:ln w="9525">
            <a:noFill/>
            <a:miter lim="800000"/>
            <a:headEnd/>
            <a:tailEnd/>
          </a:ln>
        </p:spPr>
        <p:txBody>
          <a:bodyPr>
            <a:spAutoFit/>
          </a:bodyPr>
          <a:lstStyle/>
          <a:p>
            <a:pPr algn="l"/>
            <a:r>
              <a:rPr lang="fr-FR" dirty="0"/>
              <a:t>L’analyse fine permet de localiser précisément le point d’origine, de rencontrer d’éventuelles preuves ou objets suspects. Le point d’ignition, matérialisé par un drapeau par exemple, ainsi que touts autres éléments rencontrés doivent d’abord être photographiés.</a:t>
            </a:r>
          </a:p>
          <a:p>
            <a:pPr algn="l"/>
            <a:r>
              <a:rPr lang="fr-FR" dirty="0"/>
              <a:t>La localisation du point d’origine doit à présent être rapprochée d’un moyen d’ignition et finalement de la cause du sinistre.</a:t>
            </a:r>
          </a:p>
        </p:txBody>
      </p:sp>
      <p:pic>
        <p:nvPicPr>
          <p:cNvPr id="30" name="Picture 6" descr="http://tatepupupa.unblog.fr/files/2008/05/cigarette.gif"/>
          <p:cNvPicPr>
            <a:picLocks noChangeAspect="1" noChangeArrowheads="1"/>
          </p:cNvPicPr>
          <p:nvPr/>
        </p:nvPicPr>
        <p:blipFill>
          <a:blip r:embed="rId3" cstate="print"/>
          <a:srcRect/>
          <a:stretch>
            <a:fillRect/>
          </a:stretch>
        </p:blipFill>
        <p:spPr bwMode="auto">
          <a:xfrm rot="1060893">
            <a:off x="2074934" y="4165464"/>
            <a:ext cx="1333500" cy="1782763"/>
          </a:xfrm>
          <a:prstGeom prst="rect">
            <a:avLst/>
          </a:prstGeom>
          <a:noFill/>
          <a:ln w="9525">
            <a:noFill/>
            <a:miter lim="800000"/>
            <a:headEnd/>
            <a:tailEnd/>
          </a:ln>
        </p:spPr>
      </p:pic>
      <p:pic>
        <p:nvPicPr>
          <p:cNvPr id="31" name="Picture 5" descr="http://t1.gstatic.com/images?q=tbn:ANd9GcTMm3at62MWvMVfL6_kITnTzhy9z6kwH-8CgGZAdfur6iO2pceY"/>
          <p:cNvPicPr>
            <a:picLocks noChangeAspect="1" noChangeArrowheads="1"/>
          </p:cNvPicPr>
          <p:nvPr/>
        </p:nvPicPr>
        <p:blipFill>
          <a:blip r:embed="rId4" cstate="print"/>
          <a:srcRect/>
          <a:stretch>
            <a:fillRect/>
          </a:stretch>
        </p:blipFill>
        <p:spPr bwMode="auto">
          <a:xfrm>
            <a:off x="6300192" y="2564904"/>
            <a:ext cx="1368425" cy="1271587"/>
          </a:xfrm>
          <a:prstGeom prst="rect">
            <a:avLst/>
          </a:prstGeom>
          <a:noFill/>
          <a:ln w="9525">
            <a:noFill/>
            <a:miter lim="800000"/>
            <a:headEnd/>
            <a:tailEnd/>
          </a:ln>
        </p:spPr>
      </p:pic>
      <p:pic>
        <p:nvPicPr>
          <p:cNvPr id="33" name="Picture 14" descr="D:\Clipart Pompiers\Clipart 2\Transparent\personnages\perso2.gif"/>
          <p:cNvPicPr>
            <a:picLocks noChangeAspect="1" noChangeArrowheads="1"/>
          </p:cNvPicPr>
          <p:nvPr/>
        </p:nvPicPr>
        <p:blipFill>
          <a:blip r:embed="rId5" cstate="print"/>
          <a:srcRect/>
          <a:stretch>
            <a:fillRect/>
          </a:stretch>
        </p:blipFill>
        <p:spPr bwMode="auto">
          <a:xfrm>
            <a:off x="7596188" y="3573463"/>
            <a:ext cx="1285875" cy="2630487"/>
          </a:xfrm>
          <a:prstGeom prst="rect">
            <a:avLst/>
          </a:prstGeom>
          <a:noFill/>
          <a:ln w="9525">
            <a:noFill/>
            <a:miter lim="800000"/>
            <a:headEnd/>
            <a:tailEnd/>
          </a:ln>
        </p:spPr>
      </p:pic>
      <p:sp>
        <p:nvSpPr>
          <p:cNvPr id="34" name="AutoShape 2" descr="data:image/jpeg;base64,/9j/4AAQSkZJRgABAQAAAQABAAD/2wBDAAkGBwgHBgkIBwgKCgkLDRYPDQwMDRsUFRAWIB0iIiAdHx8kKDQsJCYxJx8fLT0tMTU3Ojo6Iys/RD84QzQ5Ojf/2wBDAQoKCg0MDRoPDxo3JR8lNzc3Nzc3Nzc3Nzc3Nzc3Nzc3Nzc3Nzc3Nzc3Nzc3Nzc3Nzc3Nzc3Nzc3Nzc3Nzc3Nzf/wAARCABrAPMDASIAAhEBAxEB/8QAGwAAAgMBAQEAAAAAAAAAAAAAAQIABAUDBgf/xAA2EAACAgIABQEFBwIGAwAAAAABAgADBBEFEiExQVEGEyJhcRQjMlKBkaEHMxVCgrHR8DRiwf/EABoBAAIDAQEAAAAAAAAAAAAAAAECAAMEBQb/xAArEQACAgICAQEHBAMAAAAAAAAAAQIDBBESITFBBRMUMlFhoRUicZEjsfD/2gAMAwEAAhEDEQA/APBiOJzEcTtozj9hOiKWYAeY+EKnsNdoXT6HOTrl+cGRfRRa6U2cyA9G1rpHTSemRxetl7F4hbw//wAcVgnvzIG3+86WcfW1t5XCsKw/mFXKf4mKMpGIO/OpYA2vjconjwtly339jRHIcVpo3Ma7gmSgbJwLMcb0XotPQ/Qkx7OFcIt5fsnFHrJB+HITv+o/4mCQ2hrprr0nC5XZy7MxPfe9xXROC3Cb/wBhVlU3+6JvZHs9n1Ve+qSvKq782M/P/Ggf4mV5I0dg6Pyi4PFcvh7g41rV6PjtN7F49g8VyK8fjeLW5dgPtIIRlHrzDr++5mlm24/d0dr6rz/RZ8FGzup/2Yck9JxX2UtppOZwi0ZuIV5+VetiD6D8XnqOvynm5ux8mrIjyqlswWVyrepIkBkkmgQniCGCQgJDCYJCAMBEMEAQGKYximBjIBgMOoDFYUKREnSKYjCczAYxgIijCHqIpEbUGougoTUkbUkAx2X6TvRU1p0o3rzK6nrNLBPLSda2TLYLZW0Z+Vi2MNbOvSVTiv2O5v633O4jUKeohdSZOTSPPPiXf5e87Y+Zfj6W5C6jzvqJrNR10BK19PNvoJX7hxe4sPLl8x1o4hj2AdQPk3SWgKrR8JG/kZhW4uh07zhW9tbfCf2Ook8iVfUkXVVQmz0DUL2B6+NzOeooTvc64199g+BmZgPwnqZ3L+8GnGj+05mVkQt1o7OPQ6112WOB8dzeD5K2Y9p5B3rY/Cwnqcvh2J7TUtn8C5K8zvfhkgcx/Mvz+XYzw7oN6AnfAyr8G9bse1ksU9CDqYU51We8pen+H/I9uPG6OpHZ0ZGKurIwOirAgg+hEWe1qrxfbHCLkVY3GEA+PxaB4P8Az3H8TyOZi34WTZj5dTVXVnTI3id/Cz4ZUdLqS8r/AL0PP5GNOiWpHCSGCbzMAwQwSEJBDBIQEUxjARFYyFMBhIgihFMUx4pisYUxT2jNB4ihEMUx/MUiKwoXUkaSAJFPrNDHcV1AHv3lfh2OMiw7HRRuWLcVwxIOpbBeokuzp70RkuRjrm6+kqNWwHU9pwuxyx5lYqR5BjttLwRGxsH8JERqlK71132mPXk5NDDZDqPQS5VxFCPvBo+srVsfUsjS5eA5WMDUSDynyJmhdneprWuHrZk67Ep11sPG5yvaFiclo62JRqPZzpQhhynlPgiej4TjYfF6/st9pxeJD+yzge7uPpvwZmU44bX8S9ViB10wM5Nlj00joxh9ClnYV+BlPj5dTV2L+IH/AL2iU4zWEHxPbcPw7/aDhN+HmA25GKg+z3nXOf8A1JPf/v1nmqaXxMn3dg6eDKIX8txflDrt/cucMrfGdbK2KOvUEd56LOop9qMQVPy18WpX7p+wtH5Cf9vQ/rMbqeUIACfM6g2VXI1baK+ZTG2ddqtg9SQt1EL4cZHmba3psaq1GR0JVlYaII8GLPZ+0uCnEuDni1aBczH0Mggf3U7Bj8x0/T6TxqjZA1uezwcuGXSpx6fqvozyt9EqbHBhSt3YKilifAGzBYjISrAhh0IPifV/6a+zVdGOvFcyvdrf2Aw/CPLTx39RsNcT2oyyq8q2EWaHzHX+dx4ZCnZwQrr1HZ5WAwmAzQVAMEMEgUAwGNuIYrGAYDDBFYUAxYxgihFiEToe0UwBEkjSRdBLXCHK+8A7HU0SdzK4V+Kzr6CX2fllsPlJ6jOqsQO052VdOggGTUTouAfQmdAfIjppgcGUvcA9SJSyKgrfCf2mwxQKenX1mZkaN7a1odphzpqMOjbh1ty2xcZmrcdW5T3APeXUdUbmDcyfPoR+krVLthNCqgWLogTg2T35O5Uklou4hRwCddflNFU0PhmIKbsb4qtsn5fImliZy8o5j1mOyL8ouSNjhGW+HkpYp11+IeCJicWy68ni2ZZT0re5mQ/9+e4vE+L101laW3Yw7ekx8ewF1LfqZKqNN2P1DFx5GziZZVgjHe+xmxjH3ulHVj0mAqodaOtzRxi4AAfoIlsFrosa+h6yrGX/AAvPwr+cC6ko/u+pUHzPL28L4dhBsn7bawrHMFapTzeg2CJu8Ky1xaMu+1iUWhy2/PQ9PnvtPBY1j4712V6DpojY2N/SdL2LVkSjPhPST+nk8/7QdcbNTjt/yfWPZn274R9hqx8zMrpsqXlAZSoCjt41/Mof1CowOMcJr45gWK7oSjWIdqyAE7/T/wCzyGL7V8UxOb3DULvv9yp3/Eo53GM/Pqspycl3ps3zVk6U769p2o4lsLOcWjnOyDWmjLGRS3a2s/6oRYh7WIf9URsTGY9aE/ac24biE7NI38iZs/yfYp/aWlRnOkUsfQDcXvKJ4d7uz3mHc9Deqkgj6EHcvszNtn0WPcjpJCU22pIklFLpikRTGgjsCFgjQGKxhTARGMEVhEIikRzFMUgupIZJAlvhdWqg35hud70J3yyYFirjID6TsWB79pbHxoHZlXYXvOobR9ZWc5WL05udR2Jm0yqd9dTk9Qbow2PnK5UprrpjwsafZnVcSdhy2Dv5isoDbDBh8jEzaRU45RqchzcoHgTj5PLfCT2dWieltI0aOUkdZpUnWuWefWx07KZaxs5l/ECNd5gnW/Q3xtiekr6DZ7TimCL1u4i71Ji47AGtnIa9vyrr/eVcGzLzwRi0O6KNs4B0B9fWcLX520FKqvQL6S/BwXdLbfSKM3MVUNR8sbLsS++yxaK6kc7FSD4VHgTgKgo+E6/mPDPQTx6px4yRwoZVtcuSkdarmUabr9JaqzVrHZz+0oSTN+mY3qvyaf1XJ15/Bdy+I3ZFXueiU72VH+Y+NynJJNldUKo8YLSMNlkrJcpPbJJJBLBCSSSQEBIZDBIQBgIhMhgYyFgMMEUIDBCYDFGAYDDqKxAGzAwgknI2jfcSROSJou4Qb3ShjogS2GI6MP1lfFdXTm8g6j32qinfeX9KOwxW3odmG/r2hUgDr28TGvzG5vgbpuRM+w9H6j5TL8bDejR8Mw5jlrjzeJzUic7bAX3sncYHl1vpsbG+mxOPa+U2zoQ0kWFAM700o19YZdqWG/p5lat9sqqpZidBVGyT8hLhyzh2/YrKCmRZYvvC46og68v6nRPyEzy34RqUoqO2e74XbVUqJSFVB4EyfajhQqf7dij7t/xj0MqYOWUuPKfgHpPR4l9ebjmq3qjDWjKMTJniXbfyvyV5NCugeHEIlviuC+BltUR8BO1PrKYM9jGSkk14POSi4vTDJJuSOKSGCSQhJJJJCEkMkhkICQySGAgIDDBAwimSFopIHeAYBhQpz6ecbL1UdxM3KvJfaHt85TZYorotrS32em5sUVdWUmYeVlVhnC9geky3vs7cxE4lt99/vMHxM1tM0WOEtcUdzaxJPMZJw3JKveFejZXJ+zWKT2body3kh7a+ZNMCJlcV6MdeCZd4K7PUQzEj0M3xlyk62CL4vZUZXX8SxN9enea7qoPQDvK7gc/YftME6VFm6EuZSC8p5mB6eD5k5XyLiWJ0PMl7E2AE9Ny9ZWtbBUGhodIllajHaCu5cTc9nuL4/A8O+xakbKI1U3KNr89zyld9uTxN8mwlnY8zH1lnJP3LfSZ+GxXJGjrcywrUW5+rDbNucY+h6TEuZbSQdgza4Vm+6uC76E+ZgY/RjrzO9DEXjRPeZbIKW0zfF66PZcRpTiOEV0PeAbQzxro1bsjjTKdGeswnYqmye0xePIq5rFQAT3nW9i3ylF1PwvBzPaVMVqaMyGAQzunIJJJJCQkkkkBCSGSQyEBJJIZCAiu2oW7ShmswXuYlk+K2WQhyZ0uylXueso3Zhb8H8yoxJY7O5Jila5FqikOzFjssYuoBGi72MV7OhiTrZ3nKYprUmFEkkkihP//Z"/>
          <p:cNvSpPr>
            <a:spLocks noChangeAspect="1" noChangeArrowheads="1"/>
          </p:cNvSpPr>
          <p:nvPr/>
        </p:nvSpPr>
        <p:spPr bwMode="auto">
          <a:xfrm>
            <a:off x="63500" y="-379413"/>
            <a:ext cx="1733550" cy="762001"/>
          </a:xfrm>
          <a:prstGeom prst="rect">
            <a:avLst/>
          </a:prstGeom>
          <a:noFill/>
          <a:ln w="9525">
            <a:noFill/>
            <a:miter lim="800000"/>
            <a:headEnd/>
            <a:tailEnd/>
          </a:ln>
        </p:spPr>
        <p:txBody>
          <a:bodyPr/>
          <a:lstStyle/>
          <a:p>
            <a:endParaRPr lang="fr-FR"/>
          </a:p>
        </p:txBody>
      </p:sp>
      <p:sp>
        <p:nvSpPr>
          <p:cNvPr id="35" name="AutoShape 4" descr="data:image/jpeg;base64,/9j/4AAQSkZJRgABAQAAAQABAAD/2wBDAAkGBwgHBgkIBwgKCgkLDRYPDQwMDRsUFRAWIB0iIiAdHx8kKDQsJCYxJx8fLT0tMTU3Ojo6Iys/RD84QzQ5Ojf/2wBDAQoKCg0MDRoPDxo3JR8lNzc3Nzc3Nzc3Nzc3Nzc3Nzc3Nzc3Nzc3Nzc3Nzc3Nzc3Nzc3Nzc3Nzc3Nzc3Nzc3Nzf/wAARCABrAPMDASIAAhEBAxEB/8QAGwAAAgMBAQEAAAAAAAAAAAAAAQIABAUDBgf/xAA2EAACAgIABQEFBwIGAwAAAAABAgADBBEFEiExQVEGEyJhcRQjMlKBkaEHMxVCgrHR8DRiwf/EABoBAAIDAQEAAAAAAAAAAAAAAAECAAMEBQb/xAArEQACAgICAQEHBAMAAAAAAAAAAQIDBBESITFBBRMUMlFhoRUicZEjsfD/2gAMAwEAAhEDEQA/APBiOJzEcTtozj9hOiKWYAeY+EKnsNdoXT6HOTrl+cGRfRRa6U2cyA9G1rpHTSemRxetl7F4hbw//wAcVgnvzIG3+86WcfW1t5XCsKw/mFXKf4mKMpGIO/OpYA2vjconjwtly339jRHIcVpo3Ma7gmSgbJwLMcb0XotPQ/Qkx7OFcIt5fsnFHrJB+HITv+o/4mCQ2hrprr0nC5XZy7MxPfe9xXROC3Cb/wBhVlU3+6JvZHs9n1Ve+qSvKq782M/P/Ggf4mV5I0dg6Pyi4PFcvh7g41rV6PjtN7F49g8VyK8fjeLW5dgPtIIRlHrzDr++5mlm24/d0dr6rz/RZ8FGzup/2Yck9JxX2UtppOZwi0ZuIV5+VetiD6D8XnqOvynm5ux8mrIjyqlswWVyrepIkBkkmgQniCGCQgJDCYJCAMBEMEAQGKYximBjIBgMOoDFYUKREnSKYjCczAYxgIijCHqIpEbUGougoTUkbUkAx2X6TvRU1p0o3rzK6nrNLBPLSda2TLYLZW0Z+Vi2MNbOvSVTiv2O5v633O4jUKeohdSZOTSPPPiXf5e87Y+Zfj6W5C6jzvqJrNR10BK19PNvoJX7hxe4sPLl8x1o4hj2AdQPk3SWgKrR8JG/kZhW4uh07zhW9tbfCf2Ook8iVfUkXVVQmz0DUL2B6+NzOeooTvc64199g+BmZgPwnqZ3L+8GnGj+05mVkQt1o7OPQ6112WOB8dzeD5K2Y9p5B3rY/Cwnqcvh2J7TUtn8C5K8zvfhkgcx/Mvz+XYzw7oN6AnfAyr8G9bse1ksU9CDqYU51We8pen+H/I9uPG6OpHZ0ZGKurIwOirAgg+hEWe1qrxfbHCLkVY3GEA+PxaB4P8Az3H8TyOZi34WTZj5dTVXVnTI3id/Cz4ZUdLqS8r/AL0PP5GNOiWpHCSGCbzMAwQwSEJBDBIQEUxjARFYyFMBhIgihFMUx4pisYUxT2jNB4ihEMUx/MUiKwoXUkaSAJFPrNDHcV1AHv3lfh2OMiw7HRRuWLcVwxIOpbBeokuzp70RkuRjrm6+kqNWwHU9pwuxyx5lYqR5BjttLwRGxsH8JERqlK71132mPXk5NDDZDqPQS5VxFCPvBo+srVsfUsjS5eA5WMDUSDynyJmhdneprWuHrZk67Ep11sPG5yvaFiclo62JRqPZzpQhhynlPgiej4TjYfF6/st9pxeJD+yzge7uPpvwZmU44bX8S9ViB10wM5Nlj00joxh9ClnYV+BlPj5dTV2L+IH/AL2iU4zWEHxPbcPw7/aDhN+HmA25GKg+z3nXOf8A1JPf/v1nmqaXxMn3dg6eDKIX8txflDrt/cucMrfGdbK2KOvUEd56LOop9qMQVPy18WpX7p+wtH5Cf9vQ/rMbqeUIACfM6g2VXI1baK+ZTG2ddqtg9SQt1EL4cZHmba3psaq1GR0JVlYaII8GLPZ+0uCnEuDni1aBczH0Mggf3U7Bj8x0/T6TxqjZA1uezwcuGXSpx6fqvozyt9EqbHBhSt3YKilifAGzBYjISrAhh0IPifV/6a+zVdGOvFcyvdrf2Aw/CPLTx39RsNcT2oyyq8q2EWaHzHX+dx4ZCnZwQrr1HZ5WAwmAzQVAMEMEgUAwGNuIYrGAYDDBFYUAxYxgihFiEToe0UwBEkjSRdBLXCHK+8A7HU0SdzK4V+Kzr6CX2fllsPlJ6jOqsQO052VdOggGTUTouAfQmdAfIjppgcGUvcA9SJSyKgrfCf2mwxQKenX1mZkaN7a1odphzpqMOjbh1ty2xcZmrcdW5T3APeXUdUbmDcyfPoR+krVLthNCqgWLogTg2T35O5Uklou4hRwCddflNFU0PhmIKbsb4qtsn5fImliZy8o5j1mOyL8ouSNjhGW+HkpYp11+IeCJicWy68ni2ZZT0re5mQ/9+e4vE+L101laW3Yw7ekx8ewF1LfqZKqNN2P1DFx5GziZZVgjHe+xmxjH3ulHVj0mAqodaOtzRxi4AAfoIlsFrosa+h6yrGX/AAvPwr+cC6ko/u+pUHzPL28L4dhBsn7bawrHMFapTzeg2CJu8Ky1xaMu+1iUWhy2/PQ9PnvtPBY1j4712V6DpojY2N/SdL2LVkSjPhPST+nk8/7QdcbNTjt/yfWPZn274R9hqx8zMrpsqXlAZSoCjt41/Mof1CowOMcJr45gWK7oSjWIdqyAE7/T/wCzyGL7V8UxOb3DULvv9yp3/Eo53GM/Pqspycl3ps3zVk6U769p2o4lsLOcWjnOyDWmjLGRS3a2s/6oRYh7WIf9URsTGY9aE/ac24biE7NI38iZs/yfYp/aWlRnOkUsfQDcXvKJ4d7uz3mHc9Deqkgj6EHcvszNtn0WPcjpJCU22pIklFLpikRTGgjsCFgjQGKxhTARGMEVhEIikRzFMUgupIZJAlvhdWqg35hud70J3yyYFirjID6TsWB79pbHxoHZlXYXvOobR9ZWc5WL05udR2Jm0yqd9dTk9Qbow2PnK5UprrpjwsafZnVcSdhy2Dv5isoDbDBh8jEzaRU45RqchzcoHgTj5PLfCT2dWieltI0aOUkdZpUnWuWefWx07KZaxs5l/ECNd5gnW/Q3xtiekr6DZ7TimCL1u4i71Ji47AGtnIa9vyrr/eVcGzLzwRi0O6KNs4B0B9fWcLX520FKqvQL6S/BwXdLbfSKM3MVUNR8sbLsS++yxaK6kc7FSD4VHgTgKgo+E6/mPDPQTx6px4yRwoZVtcuSkdarmUabr9JaqzVrHZz+0oSTN+mY3qvyaf1XJ15/Bdy+I3ZFXueiU72VH+Y+NynJJNldUKo8YLSMNlkrJcpPbJJJBLBCSSSQEBIZDBIQBgIhMhgYyFgMMEUIDBCYDFGAYDDqKxAGzAwgknI2jfcSROSJou4Qb3ShjogS2GI6MP1lfFdXTm8g6j32qinfeX9KOwxW3odmG/r2hUgDr28TGvzG5vgbpuRM+w9H6j5TL8bDejR8Mw5jlrjzeJzUic7bAX3sncYHl1vpsbG+mxOPa+U2zoQ0kWFAM700o19YZdqWG/p5lat9sqqpZidBVGyT8hLhyzh2/YrKCmRZYvvC46og68v6nRPyEzy34RqUoqO2e74XbVUqJSFVB4EyfajhQqf7dij7t/xj0MqYOWUuPKfgHpPR4l9ebjmq3qjDWjKMTJniXbfyvyV5NCugeHEIlviuC+BltUR8BO1PrKYM9jGSkk14POSi4vTDJJuSOKSGCSQhJJJJCEkMkhkICQySGAgIDDBAwimSFopIHeAYBhQpz6ecbL1UdxM3KvJfaHt85TZYorotrS32em5sUVdWUmYeVlVhnC9geky3vs7cxE4lt99/vMHxM1tM0WOEtcUdzaxJPMZJw3JKveFejZXJ+zWKT2body3kh7a+ZNMCJlcV6MdeCZd4K7PUQzEj0M3xlyk62CL4vZUZXX8SxN9enea7qoPQDvK7gc/YftME6VFm6EuZSC8p5mB6eD5k5XyLiWJ0PMl7E2AE9Ny9ZWtbBUGhodIllajHaCu5cTc9nuL4/A8O+xakbKI1U3KNr89zyld9uTxN8mwlnY8zH1lnJP3LfSZ+GxXJGjrcywrUW5+rDbNucY+h6TEuZbSQdgza4Vm+6uC76E+ZgY/RjrzO9DEXjRPeZbIKW0zfF66PZcRpTiOEV0PeAbQzxro1bsjjTKdGeswnYqmye0xePIq5rFQAT3nW9i3ylF1PwvBzPaVMVqaMyGAQzunIJJJJCQkkkkBCSGSQyEBJJIZCAiu2oW7ShmswXuYlk+K2WQhyZ0uylXueso3Zhb8H8yoxJY7O5Jila5FqikOzFjssYuoBGi72MV7OhiTrZ3nKYprUmFEkkkihP//Z"/>
          <p:cNvSpPr>
            <a:spLocks noChangeAspect="1" noChangeArrowheads="1"/>
          </p:cNvSpPr>
          <p:nvPr/>
        </p:nvSpPr>
        <p:spPr bwMode="auto">
          <a:xfrm>
            <a:off x="63500" y="-379413"/>
            <a:ext cx="1733550" cy="762001"/>
          </a:xfrm>
          <a:prstGeom prst="rect">
            <a:avLst/>
          </a:prstGeom>
          <a:noFill/>
          <a:ln w="9525">
            <a:noFill/>
            <a:miter lim="800000"/>
            <a:headEnd/>
            <a:tailEnd/>
          </a:ln>
        </p:spPr>
        <p:txBody>
          <a:bodyPr/>
          <a:lstStyle/>
          <a:p>
            <a:endParaRPr lang="fr-FR"/>
          </a:p>
        </p:txBody>
      </p:sp>
      <p:sp>
        <p:nvSpPr>
          <p:cNvPr id="36" name="AutoShape 6" descr="data:image/jpeg;base64,/9j/4AAQSkZJRgABAQAAAQABAAD/2wBDAAkGBwgHBgkIBwgKCgkLDRYPDQwMDRsUFRAWIB0iIiAdHx8kKDQsJCYxJx8fLT0tMTU3Ojo6Iys/RD84QzQ5Ojf/2wBDAQoKCg0MDRoPDxo3JR8lNzc3Nzc3Nzc3Nzc3Nzc3Nzc3Nzc3Nzc3Nzc3Nzc3Nzc3Nzc3Nzc3Nzc3Nzc3Nzc3Nzf/wAARCABrAPMDASIAAhEBAxEB/8QAGwAAAgMBAQEAAAAAAAAAAAAAAQIABAUDBgf/xAA2EAACAgIABQEFBwIGAwAAAAABAgADBBEFEiExQVEGEyJhcRQjMlKBkaEHMxVCgrHR8DRiwf/EABoBAAIDAQEAAAAAAAAAAAAAAAECAAMEBQb/xAArEQACAgICAQEHBAMAAAAAAAAAAQIDBBESITFBBRMUMlFhoRUicZEjsfD/2gAMAwEAAhEDEQA/APBiOJzEcTtozj9hOiKWYAeY+EKnsNdoXT6HOTrl+cGRfRRa6U2cyA9G1rpHTSemRxetl7F4hbw//wAcVgnvzIG3+86WcfW1t5XCsKw/mFXKf4mKMpGIO/OpYA2vjconjwtly339jRHIcVpo3Ma7gmSgbJwLMcb0XotPQ/Qkx7OFcIt5fsnFHrJB+HITv+o/4mCQ2hrprr0nC5XZy7MxPfe9xXROC3Cb/wBhVlU3+6JvZHs9n1Ve+qSvKq782M/P/Ggf4mV5I0dg6Pyi4PFcvh7g41rV6PjtN7F49g8VyK8fjeLW5dgPtIIRlHrzDr++5mlm24/d0dr6rz/RZ8FGzup/2Yck9JxX2UtppOZwi0ZuIV5+VetiD6D8XnqOvynm5ux8mrIjyqlswWVyrepIkBkkmgQniCGCQgJDCYJCAMBEMEAQGKYximBjIBgMOoDFYUKREnSKYjCczAYxgIijCHqIpEbUGougoTUkbUkAx2X6TvRU1p0o3rzK6nrNLBPLSda2TLYLZW0Z+Vi2MNbOvSVTiv2O5v633O4jUKeohdSZOTSPPPiXf5e87Y+Zfj6W5C6jzvqJrNR10BK19PNvoJX7hxe4sPLl8x1o4hj2AdQPk3SWgKrR8JG/kZhW4uh07zhW9tbfCf2Ook8iVfUkXVVQmz0DUL2B6+NzOeooTvc64199g+BmZgPwnqZ3L+8GnGj+05mVkQt1o7OPQ6112WOB8dzeD5K2Y9p5B3rY/Cwnqcvh2J7TUtn8C5K8zvfhkgcx/Mvz+XYzw7oN6AnfAyr8G9bse1ksU9CDqYU51We8pen+H/I9uPG6OpHZ0ZGKurIwOirAgg+hEWe1qrxfbHCLkVY3GEA+PxaB4P8Az3H8TyOZi34WTZj5dTVXVnTI3id/Cz4ZUdLqS8r/AL0PP5GNOiWpHCSGCbzMAwQwSEJBDBIQEUxjARFYyFMBhIgihFMUx4pisYUxT2jNB4ihEMUx/MUiKwoXUkaSAJFPrNDHcV1AHv3lfh2OMiw7HRRuWLcVwxIOpbBeokuzp70RkuRjrm6+kqNWwHU9pwuxyx5lYqR5BjttLwRGxsH8JERqlK71132mPXk5NDDZDqPQS5VxFCPvBo+srVsfUsjS5eA5WMDUSDynyJmhdneprWuHrZk67Ep11sPG5yvaFiclo62JRqPZzpQhhynlPgiej4TjYfF6/st9pxeJD+yzge7uPpvwZmU44bX8S9ViB10wM5Nlj00joxh9ClnYV+BlPj5dTV2L+IH/AL2iU4zWEHxPbcPw7/aDhN+HmA25GKg+z3nXOf8A1JPf/v1nmqaXxMn3dg6eDKIX8txflDrt/cucMrfGdbK2KOvUEd56LOop9qMQVPy18WpX7p+wtH5Cf9vQ/rMbqeUIACfM6g2VXI1baK+ZTG2ddqtg9SQt1EL4cZHmba3psaq1GR0JVlYaII8GLPZ+0uCnEuDni1aBczH0Mggf3U7Bj8x0/T6TxqjZA1uezwcuGXSpx6fqvozyt9EqbHBhSt3YKilifAGzBYjISrAhh0IPifV/6a+zVdGOvFcyvdrf2Aw/CPLTx39RsNcT2oyyq8q2EWaHzHX+dx4ZCnZwQrr1HZ5WAwmAzQVAMEMEgUAwGNuIYrGAYDDBFYUAxYxgihFiEToe0UwBEkjSRdBLXCHK+8A7HU0SdzK4V+Kzr6CX2fllsPlJ6jOqsQO052VdOggGTUTouAfQmdAfIjppgcGUvcA9SJSyKgrfCf2mwxQKenX1mZkaN7a1odphzpqMOjbh1ty2xcZmrcdW5T3APeXUdUbmDcyfPoR+krVLthNCqgWLogTg2T35O5Uklou4hRwCddflNFU0PhmIKbsb4qtsn5fImliZy8o5j1mOyL8ouSNjhGW+HkpYp11+IeCJicWy68ni2ZZT0re5mQ/9+e4vE+L101laW3Yw7ekx8ewF1LfqZKqNN2P1DFx5GziZZVgjHe+xmxjH3ulHVj0mAqodaOtzRxi4AAfoIlsFrosa+h6yrGX/AAvPwr+cC6ko/u+pUHzPL28L4dhBsn7bawrHMFapTzeg2CJu8Ky1xaMu+1iUWhy2/PQ9PnvtPBY1j4712V6DpojY2N/SdL2LVkSjPhPST+nk8/7QdcbNTjt/yfWPZn274R9hqx8zMrpsqXlAZSoCjt41/Mof1CowOMcJr45gWK7oSjWIdqyAE7/T/wCzyGL7V8UxOb3DULvv9yp3/Eo53GM/Pqspycl3ps3zVk6U769p2o4lsLOcWjnOyDWmjLGRS3a2s/6oRYh7WIf9URsTGY9aE/ac24biE7NI38iZs/yfYp/aWlRnOkUsfQDcXvKJ4d7uz3mHc9Deqkgj6EHcvszNtn0WPcjpJCU22pIklFLpikRTGgjsCFgjQGKxhTARGMEVhEIikRzFMUgupIZJAlvhdWqg35hud70J3yyYFirjID6TsWB79pbHxoHZlXYXvOobR9ZWc5WL05udR2Jm0yqd9dTk9Qbow2PnK5UprrpjwsafZnVcSdhy2Dv5isoDbDBh8jEzaRU45RqchzcoHgTj5PLfCT2dWieltI0aOUkdZpUnWuWefWx07KZaxs5l/ECNd5gnW/Q3xtiekr6DZ7TimCL1u4i71Ji47AGtnIa9vyrr/eVcGzLzwRi0O6KNs4B0B9fWcLX520FKqvQL6S/BwXdLbfSKM3MVUNR8sbLsS++yxaK6kc7FSD4VHgTgKgo+E6/mPDPQTx6px4yRwoZVtcuSkdarmUabr9JaqzVrHZz+0oSTN+mY3qvyaf1XJ15/Bdy+I3ZFXueiU72VH+Y+NynJJNldUKo8YLSMNlkrJcpPbJJJBLBCSSSQEBIZDBIQBgIhMhgYyFgMMEUIDBCYDFGAYDDqKxAGzAwgknI2jfcSROSJou4Qb3ShjogS2GI6MP1lfFdXTm8g6j32qinfeX9KOwxW3odmG/r2hUgDr28TGvzG5vgbpuRM+w9H6j5TL8bDejR8Mw5jlrjzeJzUic7bAX3sncYHl1vpsbG+mxOPa+U2zoQ0kWFAM700o19YZdqWG/p5lat9sqqpZidBVGyT8hLhyzh2/YrKCmRZYvvC46og68v6nRPyEzy34RqUoqO2e74XbVUqJSFVB4EyfajhQqf7dij7t/xj0MqYOWUuPKfgHpPR4l9ebjmq3qjDWjKMTJniXbfyvyV5NCugeHEIlviuC+BltUR8BO1PrKYM9jGSkk14POSi4vTDJJuSOKSGCSQhJJJJCEkMkhkICQySGAgIDDBAwimSFopIHeAYBhQpz6ecbL1UdxM3KvJfaHt85TZYorotrS32em5sUVdWUmYeVlVhnC9geky3vs7cxE4lt99/vMHxM1tM0WOEtcUdzaxJPMZJw3JKveFejZXJ+zWKT2body3kh7a+ZNMCJlcV6MdeCZd4K7PUQzEj0M3xlyk62CL4vZUZXX8SxN9enea7qoPQDvK7gc/YftME6VFm6EuZSC8p5mB6eD5k5XyLiWJ0PMl7E2AE9Ny9ZWtbBUGhodIllajHaCu5cTc9nuL4/A8O+xakbKI1U3KNr89zyld9uTxN8mwlnY8zH1lnJP3LfSZ+GxXJGjrcywrUW5+rDbNucY+h6TEuZbSQdgza4Vm+6uC76E+ZgY/RjrzO9DEXjRPeZbIKW0zfF66PZcRpTiOEV0PeAbQzxro1bsjjTKdGeswnYqmye0xePIq5rFQAT3nW9i3ylF1PwvBzPaVMVqaMyGAQzunIJJJJCQkkkkBCSGSQyEBJJIZCAiu2oW7ShmswXuYlk+K2WQhyZ0uylXueso3Zhb8H8yoxJY7O5Jila5FqikOzFjssYuoBGi72MV7OhiTrZ3nKYprUmFEkkkihP//Z"/>
          <p:cNvSpPr>
            <a:spLocks noChangeAspect="1" noChangeArrowheads="1"/>
          </p:cNvSpPr>
          <p:nvPr/>
        </p:nvSpPr>
        <p:spPr bwMode="auto">
          <a:xfrm>
            <a:off x="63500" y="-379413"/>
            <a:ext cx="1733550" cy="762001"/>
          </a:xfrm>
          <a:prstGeom prst="rect">
            <a:avLst/>
          </a:prstGeom>
          <a:noFill/>
          <a:ln w="9525">
            <a:noFill/>
            <a:miter lim="800000"/>
            <a:headEnd/>
            <a:tailEnd/>
          </a:ln>
        </p:spPr>
        <p:txBody>
          <a:bodyPr/>
          <a:lstStyle/>
          <a:p>
            <a:endParaRPr lang="fr-FR"/>
          </a:p>
        </p:txBody>
      </p:sp>
      <p:sp>
        <p:nvSpPr>
          <p:cNvPr id="37" name="AutoShape 8" descr="data:image/jpeg;base64,/9j/4AAQSkZJRgABAQAAAQABAAD/2wBDAAkGBwgHBgkIBwgKCgkLDRYPDQwMDRsUFRAWIB0iIiAdHx8kKDQsJCYxJx8fLT0tMTU3Ojo6Iys/RD84QzQ5Ojf/2wBDAQoKCg0MDRoPDxo3JR8lNzc3Nzc3Nzc3Nzc3Nzc3Nzc3Nzc3Nzc3Nzc3Nzc3Nzc3Nzc3Nzc3Nzc3Nzc3Nzc3Nzf/wAARCABrAPMDASIAAhEBAxEB/8QAGwAAAgMBAQEAAAAAAAAAAAAAAQIABAUDBgf/xAA2EAACAgIABQEFBwIGAwAAAAABAgADBBEFEiExQVEGEyJhcRQjMlKBkaEHMxVCgrHR8DRiwf/EABoBAAIDAQEAAAAAAAAAAAAAAAECAAMEBQb/xAArEQACAgICAQEHBAMAAAAAAAAAAQIDBBESITFBBRMUMlFhoRUicZEjsfD/2gAMAwEAAhEDEQA/APBiOJzEcTtozj9hOiKWYAeY+EKnsNdoXT6HOTrl+cGRfRRa6U2cyA9G1rpHTSemRxetl7F4hbw//wAcVgnvzIG3+86WcfW1t5XCsKw/mFXKf4mKMpGIO/OpYA2vjconjwtly339jRHIcVpo3Ma7gmSgbJwLMcb0XotPQ/Qkx7OFcIt5fsnFHrJB+HITv+o/4mCQ2hrprr0nC5XZy7MxPfe9xXROC3Cb/wBhVlU3+6JvZHs9n1Ve+qSvKq782M/P/Ggf4mV5I0dg6Pyi4PFcvh7g41rV6PjtN7F49g8VyK8fjeLW5dgPtIIRlHrzDr++5mlm24/d0dr6rz/RZ8FGzup/2Yck9JxX2UtppOZwi0ZuIV5+VetiD6D8XnqOvynm5ux8mrIjyqlswWVyrepIkBkkmgQniCGCQgJDCYJCAMBEMEAQGKYximBjIBgMOoDFYUKREnSKYjCczAYxgIijCHqIpEbUGougoTUkbUkAx2X6TvRU1p0o3rzK6nrNLBPLSda2TLYLZW0Z+Vi2MNbOvSVTiv2O5v633O4jUKeohdSZOTSPPPiXf5e87Y+Zfj6W5C6jzvqJrNR10BK19PNvoJX7hxe4sPLl8x1o4hj2AdQPk3SWgKrR8JG/kZhW4uh07zhW9tbfCf2Ook8iVfUkXVVQmz0DUL2B6+NzOeooTvc64199g+BmZgPwnqZ3L+8GnGj+05mVkQt1o7OPQ6112WOB8dzeD5K2Y9p5B3rY/Cwnqcvh2J7TUtn8C5K8zvfhkgcx/Mvz+XYzw7oN6AnfAyr8G9bse1ksU9CDqYU51We8pen+H/I9uPG6OpHZ0ZGKurIwOirAgg+hEWe1qrxfbHCLkVY3GEA+PxaB4P8Az3H8TyOZi34WTZj5dTVXVnTI3id/Cz4ZUdLqS8r/AL0PP5GNOiWpHCSGCbzMAwQwSEJBDBIQEUxjARFYyFMBhIgihFMUx4pisYUxT2jNB4ihEMUx/MUiKwoXUkaSAJFPrNDHcV1AHv3lfh2OMiw7HRRuWLcVwxIOpbBeokuzp70RkuRjrm6+kqNWwHU9pwuxyx5lYqR5BjttLwRGxsH8JERqlK71132mPXk5NDDZDqPQS5VxFCPvBo+srVsfUsjS5eA5WMDUSDynyJmhdneprWuHrZk67Ep11sPG5yvaFiclo62JRqPZzpQhhynlPgiej4TjYfF6/st9pxeJD+yzge7uPpvwZmU44bX8S9ViB10wM5Nlj00joxh9ClnYV+BlPj5dTV2L+IH/AL2iU4zWEHxPbcPw7/aDhN+HmA25GKg+z3nXOf8A1JPf/v1nmqaXxMn3dg6eDKIX8txflDrt/cucMrfGdbK2KOvUEd56LOop9qMQVPy18WpX7p+wtH5Cf9vQ/rMbqeUIACfM6g2VXI1baK+ZTG2ddqtg9SQt1EL4cZHmba3psaq1GR0JVlYaII8GLPZ+0uCnEuDni1aBczH0Mggf3U7Bj8x0/T6TxqjZA1uezwcuGXSpx6fqvozyt9EqbHBhSt3YKilifAGzBYjISrAhh0IPifV/6a+zVdGOvFcyvdrf2Aw/CPLTx39RsNcT2oyyq8q2EWaHzHX+dx4ZCnZwQrr1HZ5WAwmAzQVAMEMEgUAwGNuIYrGAYDDBFYUAxYxgihFiEToe0UwBEkjSRdBLXCHK+8A7HU0SdzK4V+Kzr6CX2fllsPlJ6jOqsQO052VdOggGTUTouAfQmdAfIjppgcGUvcA9SJSyKgrfCf2mwxQKenX1mZkaN7a1odphzpqMOjbh1ty2xcZmrcdW5T3APeXUdUbmDcyfPoR+krVLthNCqgWLogTg2T35O5Uklou4hRwCddflNFU0PhmIKbsb4qtsn5fImliZy8o5j1mOyL8ouSNjhGW+HkpYp11+IeCJicWy68ni2ZZT0re5mQ/9+e4vE+L101laW3Yw7ekx8ewF1LfqZKqNN2P1DFx5GziZZVgjHe+xmxjH3ulHVj0mAqodaOtzRxi4AAfoIlsFrosa+h6yrGX/AAvPwr+cC6ko/u+pUHzPL28L4dhBsn7bawrHMFapTzeg2CJu8Ky1xaMu+1iUWhy2/PQ9PnvtPBY1j4712V6DpojY2N/SdL2LVkSjPhPST+nk8/7QdcbNTjt/yfWPZn274R9hqx8zMrpsqXlAZSoCjt41/Mof1CowOMcJr45gWK7oSjWIdqyAE7/T/wCzyGL7V8UxOb3DULvv9yp3/Eo53GM/Pqspycl3ps3zVk6U769p2o4lsLOcWjnOyDWmjLGRS3a2s/6oRYh7WIf9URsTGY9aE/ac24biE7NI38iZs/yfYp/aWlRnOkUsfQDcXvKJ4d7uz3mHc9Deqkgj6EHcvszNtn0WPcjpJCU22pIklFLpikRTGgjsCFgjQGKxhTARGMEVhEIikRzFMUgupIZJAlvhdWqg35hud70J3yyYFirjID6TsWB79pbHxoHZlXYXvOobR9ZWc5WL05udR2Jm0yqd9dTk9Qbow2PnK5UprrpjwsafZnVcSdhy2Dv5isoDbDBh8jEzaRU45RqchzcoHgTj5PLfCT2dWieltI0aOUkdZpUnWuWefWx07KZaxs5l/ECNd5gnW/Q3xtiekr6DZ7TimCL1u4i71Ji47AGtnIa9vyrr/eVcGzLzwRi0O6KNs4B0B9fWcLX520FKqvQL6S/BwXdLbfSKM3MVUNR8sbLsS++yxaK6kc7FSD4VHgTgKgo+E6/mPDPQTx6px4yRwoZVtcuSkdarmUabr9JaqzVrHZz+0oSTN+mY3qvyaf1XJ15/Bdy+I3ZFXueiU72VH+Y+NynJJNldUKo8YLSMNlkrJcpPbJJJBLBCSSSQEBIZDBIQBgIhMhgYyFgMMEUIDBCYDFGAYDDqKxAGzAwgknI2jfcSROSJou4Qb3ShjogS2GI6MP1lfFdXTm8g6j32qinfeX9KOwxW3odmG/r2hUgDr28TGvzG5vgbpuRM+w9H6j5TL8bDejR8Mw5jlrjzeJzUic7bAX3sncYHl1vpsbG+mxOPa+U2zoQ0kWFAM700o19YZdqWG/p5lat9sqqpZidBVGyT8hLhyzh2/YrKCmRZYvvC46og68v6nRPyEzy34RqUoqO2e74XbVUqJSFVB4EyfajhQqf7dij7t/xj0MqYOWUuPKfgHpPR4l9ebjmq3qjDWjKMTJniXbfyvyV5NCugeHEIlviuC+BltUR8BO1PrKYM9jGSkk14POSi4vTDJJuSOKSGCSQhJJJJCEkMkhkICQySGAgIDDBAwimSFopIHeAYBhQpz6ecbL1UdxM3KvJfaHt85TZYorotrS32em5sUVdWUmYeVlVhnC9geky3vs7cxE4lt99/vMHxM1tM0WOEtcUdzaxJPMZJw3JKveFejZXJ+zWKT2body3kh7a+ZNMCJlcV6MdeCZd4K7PUQzEj0M3xlyk62CL4vZUZXX8SxN9enea7qoPQDvK7gc/YftME6VFm6EuZSC8p5mB6eD5k5XyLiWJ0PMl7E2AE9Ny9ZWtbBUGhodIllajHaCu5cTc9nuL4/A8O+xakbKI1U3KNr89zyld9uTxN8mwlnY8zH1lnJP3LfSZ+GxXJGjrcywrUW5+rDbNucY+h6TEuZbSQdgza4Vm+6uC76E+ZgY/RjrzO9DEXjRPeZbIKW0zfF66PZcRpTiOEV0PeAbQzxro1bsjjTKdGeswnYqmye0xePIq5rFQAT3nW9i3ylF1PwvBzPaVMVqaMyGAQzunIJJJJCQkkkkBCSGSQyEBJJIZCAiu2oW7ShmswXuYlk+K2WQhyZ0uylXueso3Zhb8H8yoxJY7O5Jila5FqikOzFjssYuoBGi72MV7OhiTrZ3nKYprUmFEkkkihP//Z"/>
          <p:cNvSpPr>
            <a:spLocks noChangeAspect="1" noChangeArrowheads="1"/>
          </p:cNvSpPr>
          <p:nvPr/>
        </p:nvSpPr>
        <p:spPr bwMode="auto">
          <a:xfrm>
            <a:off x="63500" y="-379413"/>
            <a:ext cx="1733550" cy="762001"/>
          </a:xfrm>
          <a:prstGeom prst="rect">
            <a:avLst/>
          </a:prstGeom>
          <a:noFill/>
          <a:ln w="9525">
            <a:noFill/>
            <a:miter lim="800000"/>
            <a:headEnd/>
            <a:tailEnd/>
          </a:ln>
        </p:spPr>
        <p:txBody>
          <a:bodyPr/>
          <a:lstStyle/>
          <a:p>
            <a:endParaRPr lang="fr-FR"/>
          </a:p>
        </p:txBody>
      </p:sp>
      <p:pic>
        <p:nvPicPr>
          <p:cNvPr id="38" name="Picture 10" descr="http://www.nationspresse.info/wp-content/uploads/2008/11/man_with_molotov_cocktail.png"/>
          <p:cNvPicPr>
            <a:picLocks noChangeAspect="1" noChangeArrowheads="1"/>
          </p:cNvPicPr>
          <p:nvPr/>
        </p:nvPicPr>
        <p:blipFill>
          <a:blip r:embed="rId6" cstate="print"/>
          <a:srcRect/>
          <a:stretch>
            <a:fillRect/>
          </a:stretch>
        </p:blipFill>
        <p:spPr bwMode="auto">
          <a:xfrm>
            <a:off x="3779912" y="3284984"/>
            <a:ext cx="2016125" cy="1638300"/>
          </a:xfrm>
          <a:prstGeom prst="rect">
            <a:avLst/>
          </a:prstGeom>
          <a:noFill/>
          <a:ln w="9525">
            <a:noFill/>
            <a:miter lim="800000"/>
            <a:headEnd/>
            <a:tailEnd/>
          </a:ln>
        </p:spPr>
      </p:pic>
      <p:pic>
        <p:nvPicPr>
          <p:cNvPr id="39" name="Picture 2" descr="http://t0.gstatic.com/images?q=tbn:ANd9GcSDR5wndsmjOsTYXB12y3pnB6MjRYXlU1-6p8ERhUyZ-B4xrHLTcE5G1_yk">
            <a:hlinkClick r:id="rId7"/>
          </p:cNvPr>
          <p:cNvPicPr>
            <a:picLocks noChangeAspect="1" noChangeArrowheads="1"/>
          </p:cNvPicPr>
          <p:nvPr/>
        </p:nvPicPr>
        <p:blipFill>
          <a:blip r:embed="rId8" cstate="print"/>
          <a:srcRect/>
          <a:stretch>
            <a:fillRect/>
          </a:stretch>
        </p:blipFill>
        <p:spPr bwMode="auto">
          <a:xfrm>
            <a:off x="251520" y="2780928"/>
            <a:ext cx="1944216" cy="1944216"/>
          </a:xfrm>
          <a:prstGeom prst="rect">
            <a:avLst/>
          </a:prstGeom>
          <a:noFill/>
          <a:ln w="9525">
            <a:noFill/>
            <a:miter lim="800000"/>
            <a:headEnd/>
            <a:tailEnd/>
          </a:ln>
        </p:spPr>
      </p:pic>
    </p:spTree>
    <p:extLst>
      <p:ext uri="{BB962C8B-B14F-4D97-AF65-F5344CB8AC3E}">
        <p14:creationId xmlns="" xmlns:p14="http://schemas.microsoft.com/office/powerpoint/2010/main" val="336108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a:lstStyle/>
          <a:p>
            <a:pPr algn="ctr"/>
            <a:r>
              <a:rPr lang="fr-FR" dirty="0" smtClean="0">
                <a:solidFill>
                  <a:srgbClr val="FFFF00"/>
                </a:solidFill>
              </a:rPr>
              <a:t>FIN</a:t>
            </a:r>
            <a:endParaRPr lang="fr-FR" dirty="0">
              <a:solidFill>
                <a:srgbClr val="FFFF00"/>
              </a:solidFill>
            </a:endParaRPr>
          </a:p>
        </p:txBody>
      </p:sp>
      <p:pic>
        <p:nvPicPr>
          <p:cNvPr id="14" name="Picture 8" descr="DSC05056"/>
          <p:cNvPicPr>
            <a:picLocks noChangeAspect="1" noChangeArrowheads="1"/>
          </p:cNvPicPr>
          <p:nvPr/>
        </p:nvPicPr>
        <p:blipFill>
          <a:blip r:embed="rId3" cstate="print"/>
          <a:srcRect/>
          <a:stretch>
            <a:fillRect/>
          </a:stretch>
        </p:blipFill>
        <p:spPr bwMode="auto">
          <a:xfrm>
            <a:off x="1043608" y="1124744"/>
            <a:ext cx="6912768" cy="4626363"/>
          </a:xfrm>
          <a:prstGeom prst="rect">
            <a:avLst/>
          </a:prstGeom>
          <a:noFill/>
          <a:ln w="38100">
            <a:solidFill>
              <a:srgbClr val="FFFF00"/>
            </a:solidFill>
            <a:miter lim="800000"/>
            <a:headEnd/>
            <a:tailEnd/>
          </a:ln>
        </p:spPr>
      </p:pic>
      <p:sp>
        <p:nvSpPr>
          <p:cNvPr id="15" name="Rectangle 3"/>
          <p:cNvSpPr>
            <a:spLocks noChangeArrowheads="1"/>
          </p:cNvSpPr>
          <p:nvPr/>
        </p:nvSpPr>
        <p:spPr bwMode="auto">
          <a:xfrm>
            <a:off x="0" y="0"/>
            <a:ext cx="9144000" cy="6858000"/>
          </a:xfrm>
          <a:prstGeom prst="rect">
            <a:avLst/>
          </a:prstGeom>
          <a:noFill/>
          <a:ln w="9525">
            <a:noFill/>
            <a:miter lim="800000"/>
            <a:headEnd/>
            <a:tailEnd/>
          </a:ln>
        </p:spPr>
        <p:txBody>
          <a:bodyPr wrap="none" anchor="ctr"/>
          <a:lstStyle/>
          <a:p>
            <a:pPr algn="ctr"/>
            <a:endParaRPr lang="fr-FR" sz="2400">
              <a:latin typeface="Times New Roman" pitchFamily="18" charset="0"/>
            </a:endParaRPr>
          </a:p>
        </p:txBody>
      </p:sp>
      <p:sp>
        <p:nvSpPr>
          <p:cNvPr id="16" name="WordArt 2"/>
          <p:cNvSpPr>
            <a:spLocks noChangeArrowheads="1" noChangeShapeType="1" noTextEdit="1"/>
          </p:cNvSpPr>
          <p:nvPr/>
        </p:nvSpPr>
        <p:spPr bwMode="auto">
          <a:xfrm>
            <a:off x="1691680" y="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endParaRPr lang="fr-FR" sz="3600" kern="10" dirty="0">
              <a:ln w="9525">
                <a:round/>
                <a:headEnd/>
                <a:tailEnd/>
              </a:ln>
              <a:gradFill rotWithShape="1">
                <a:gsLst>
                  <a:gs pos="0">
                    <a:srgbClr val="FFFF00"/>
                  </a:gs>
                  <a:gs pos="100000">
                    <a:srgbClr val="FF3300"/>
                  </a:gs>
                </a:gsLst>
                <a:lin ang="5400000" scaled="1"/>
              </a:gradFill>
              <a:latin typeface="Arial Black"/>
            </a:endParaRP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17" name="Picture 4" descr="question_float_from_box_hg_clr"/>
          <p:cNvPicPr>
            <a:picLocks noChangeAspect="1" noChangeArrowheads="1" noCrop="1"/>
          </p:cNvPicPr>
          <p:nvPr/>
        </p:nvPicPr>
        <p:blipFill>
          <a:blip r:embed="rId4" cstate="print"/>
          <a:srcRect/>
          <a:stretch>
            <a:fillRect/>
          </a:stretch>
        </p:blipFill>
        <p:spPr bwMode="auto">
          <a:xfrm>
            <a:off x="3995936" y="3933056"/>
            <a:ext cx="1368425" cy="1878012"/>
          </a:xfrm>
          <a:prstGeom prst="rect">
            <a:avLst/>
          </a:prstGeom>
          <a:noFill/>
          <a:ln w="9525">
            <a:noFill/>
            <a:miter lim="800000"/>
            <a:headEnd/>
            <a:tailEnd/>
          </a:ln>
        </p:spPr>
      </p:pic>
      <p:pic>
        <p:nvPicPr>
          <p:cNvPr id="19" name="Picture 4" descr="D:\Clipart Pompiers\Clipart 2\Transparent\Engins\ccf.gif"/>
          <p:cNvPicPr>
            <a:picLocks noChangeAspect="1" noChangeArrowheads="1"/>
          </p:cNvPicPr>
          <p:nvPr/>
        </p:nvPicPr>
        <p:blipFill>
          <a:blip r:embed="rId5" cstate="print"/>
          <a:srcRect/>
          <a:stretch>
            <a:fillRect/>
          </a:stretch>
        </p:blipFill>
        <p:spPr bwMode="auto">
          <a:xfrm rot="-349814">
            <a:off x="368100" y="70671"/>
            <a:ext cx="1439862" cy="950912"/>
          </a:xfrm>
          <a:prstGeom prst="rect">
            <a:avLst/>
          </a:prstGeom>
          <a:noFill/>
          <a:ln w="9525">
            <a:noFill/>
            <a:miter lim="800000"/>
            <a:headEnd/>
            <a:tailEnd/>
          </a:ln>
        </p:spPr>
      </p:pic>
      <p:pic>
        <p:nvPicPr>
          <p:cNvPr id="20" name="Picture 4" descr="D:\Clipart Pompiers\Clipart 2\Transparent\Engins\ccf.gif"/>
          <p:cNvPicPr>
            <a:picLocks noChangeAspect="1" noChangeArrowheads="1"/>
          </p:cNvPicPr>
          <p:nvPr/>
        </p:nvPicPr>
        <p:blipFill>
          <a:blip r:embed="rId5" cstate="print"/>
          <a:srcRect/>
          <a:stretch>
            <a:fillRect/>
          </a:stretch>
        </p:blipFill>
        <p:spPr bwMode="auto">
          <a:xfrm rot="-349814">
            <a:off x="2024285" y="70672"/>
            <a:ext cx="1439863" cy="950912"/>
          </a:xfrm>
          <a:prstGeom prst="rect">
            <a:avLst/>
          </a:prstGeom>
          <a:noFill/>
          <a:ln w="9525">
            <a:noFill/>
            <a:miter lim="800000"/>
            <a:headEnd/>
            <a:tailEnd/>
          </a:ln>
        </p:spPr>
      </p:pic>
      <p:pic>
        <p:nvPicPr>
          <p:cNvPr id="21" name="Picture 4" descr="D:\Clipart Pompiers\Clipart 2\Transparent\Engins\ccf.gif"/>
          <p:cNvPicPr>
            <a:picLocks noChangeAspect="1" noChangeArrowheads="1"/>
          </p:cNvPicPr>
          <p:nvPr/>
        </p:nvPicPr>
        <p:blipFill>
          <a:blip r:embed="rId5" cstate="print"/>
          <a:srcRect/>
          <a:stretch>
            <a:fillRect/>
          </a:stretch>
        </p:blipFill>
        <p:spPr bwMode="auto">
          <a:xfrm rot="-349814">
            <a:off x="5552677" y="70672"/>
            <a:ext cx="1439863" cy="950912"/>
          </a:xfrm>
          <a:prstGeom prst="rect">
            <a:avLst/>
          </a:prstGeom>
          <a:noFill/>
          <a:ln w="9525">
            <a:noFill/>
            <a:miter lim="800000"/>
            <a:headEnd/>
            <a:tailEnd/>
          </a:ln>
        </p:spPr>
      </p:pic>
      <p:pic>
        <p:nvPicPr>
          <p:cNvPr id="22" name="Picture 4" descr="D:\Clipart Pompiers\Clipart 2\Transparent\Engins\ccf.gif"/>
          <p:cNvPicPr>
            <a:picLocks noChangeAspect="1" noChangeArrowheads="1"/>
          </p:cNvPicPr>
          <p:nvPr/>
        </p:nvPicPr>
        <p:blipFill>
          <a:blip r:embed="rId5" cstate="print"/>
          <a:srcRect/>
          <a:stretch>
            <a:fillRect/>
          </a:stretch>
        </p:blipFill>
        <p:spPr bwMode="auto">
          <a:xfrm rot="-349814">
            <a:off x="7136854" y="70672"/>
            <a:ext cx="1439862" cy="950912"/>
          </a:xfrm>
          <a:prstGeom prst="rect">
            <a:avLst/>
          </a:prstGeom>
          <a:noFill/>
          <a:ln w="9525">
            <a:noFill/>
            <a:miter lim="800000"/>
            <a:headEnd/>
            <a:tailEnd/>
          </a:ln>
        </p:spPr>
      </p:pic>
      <p:sp>
        <p:nvSpPr>
          <p:cNvPr id="11" name="Rectangle 2"/>
          <p:cNvSpPr>
            <a:spLocks noChangeArrowheads="1"/>
          </p:cNvSpPr>
          <p:nvPr/>
        </p:nvSpPr>
        <p:spPr bwMode="auto">
          <a:xfrm>
            <a:off x="323528" y="5733256"/>
            <a:ext cx="8567737" cy="584775"/>
          </a:xfrm>
          <a:prstGeom prst="rect">
            <a:avLst/>
          </a:prstGeom>
          <a:noFill/>
          <a:ln w="9525">
            <a:noFill/>
            <a:miter lim="800000"/>
            <a:headEnd/>
            <a:tailEnd/>
          </a:ln>
        </p:spPr>
        <p:txBody>
          <a:bodyPr>
            <a:spAutoFit/>
          </a:bodyPr>
          <a:lstStyle/>
          <a:p>
            <a:r>
              <a:rPr lang="fr-FR" dirty="0" smtClean="0"/>
              <a:t>Merci </a:t>
            </a:r>
            <a:r>
              <a:rPr lang="fr-FR" dirty="0" smtClean="0"/>
              <a:t>à mon ami le</a:t>
            </a:r>
            <a:r>
              <a:rPr lang="fr-FR" dirty="0" smtClean="0"/>
              <a:t> </a:t>
            </a:r>
            <a:r>
              <a:rPr lang="fr-FR" dirty="0" smtClean="0"/>
              <a:t>Commandant Jean- Paul </a:t>
            </a:r>
            <a:r>
              <a:rPr lang="fr-FR" dirty="0" smtClean="0"/>
              <a:t>BENETEAU du SDIS de la HTE- CORSE </a:t>
            </a:r>
          </a:p>
          <a:p>
            <a:r>
              <a:rPr lang="fr-FR" dirty="0" smtClean="0"/>
              <a:t>Il </a:t>
            </a:r>
            <a:r>
              <a:rPr lang="fr-FR" dirty="0" smtClean="0"/>
              <a:t>nous </a:t>
            </a:r>
            <a:r>
              <a:rPr lang="fr-FR" dirty="0" smtClean="0"/>
              <a:t>a quitté récemment.</a:t>
            </a:r>
            <a:endParaRPr lang="fr-FR" dirty="0"/>
          </a:p>
        </p:txBody>
      </p:sp>
    </p:spTree>
    <p:extLst>
      <p:ext uri="{BB962C8B-B14F-4D97-AF65-F5344CB8AC3E}">
        <p14:creationId xmlns="" xmlns:p14="http://schemas.microsoft.com/office/powerpoint/2010/main" val="3361086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Origine des </a:t>
            </a:r>
            <a:r>
              <a:rPr lang="fr-FR" dirty="0" smtClean="0">
                <a:solidFill>
                  <a:srgbClr val="FFFF00"/>
                </a:solidFill>
              </a:rPr>
              <a:t>incendies:</a:t>
            </a:r>
            <a:endParaRPr lang="fr-FR" dirty="0">
              <a:solidFill>
                <a:srgbClr val="FFFF00"/>
              </a:solidFill>
            </a:endParaRPr>
          </a:p>
        </p:txBody>
      </p:sp>
      <p:sp>
        <p:nvSpPr>
          <p:cNvPr id="20" name="Rectangle 3"/>
          <p:cNvSpPr>
            <a:spLocks noChangeArrowheads="1"/>
          </p:cNvSpPr>
          <p:nvPr/>
        </p:nvSpPr>
        <p:spPr bwMode="auto">
          <a:xfrm>
            <a:off x="250825" y="1124744"/>
            <a:ext cx="8569325" cy="3816350"/>
          </a:xfrm>
          <a:prstGeom prst="rect">
            <a:avLst/>
          </a:prstGeom>
          <a:noFill/>
          <a:ln w="9525">
            <a:noFill/>
            <a:miter lim="800000"/>
            <a:headEnd/>
            <a:tailEnd/>
          </a:ln>
        </p:spPr>
        <p:txBody>
          <a:bodyPr>
            <a:spAutoFit/>
          </a:bodyPr>
          <a:lstStyle/>
          <a:p>
            <a:pPr algn="l"/>
            <a:r>
              <a:rPr lang="fr-FR" sz="1600" dirty="0"/>
              <a:t>L’origine d’un incendie est souvent difficile à déterminer du fait de l’absence de preuves</a:t>
            </a:r>
          </a:p>
          <a:p>
            <a:pPr algn="l"/>
            <a:r>
              <a:rPr lang="fr-FR" sz="1600" dirty="0"/>
              <a:t>matérielles concrètes ; il en résulte que le pourcentage de causes inconnues peut être très</a:t>
            </a:r>
          </a:p>
          <a:p>
            <a:pPr algn="l"/>
            <a:r>
              <a:rPr lang="fr-FR" sz="1600" dirty="0"/>
              <a:t>important.</a:t>
            </a:r>
          </a:p>
          <a:p>
            <a:pPr algn="l"/>
            <a:r>
              <a:rPr lang="fr-FR" sz="1600" dirty="0"/>
              <a:t>Ce pourcentage, en nombre d’incendies, atteint 18 % en Espagne, 33 % en France, 26 % en</a:t>
            </a:r>
          </a:p>
          <a:p>
            <a:pPr algn="l"/>
            <a:r>
              <a:rPr lang="fr-FR" sz="1600" dirty="0"/>
              <a:t>Grèce, 31 % au Portugal et 48 % en Turquie.</a:t>
            </a:r>
          </a:p>
          <a:p>
            <a:pPr algn="l"/>
            <a:r>
              <a:rPr lang="fr-FR" sz="1600" dirty="0"/>
              <a:t>La cause d’un incendie peut être connue selon différents niveaux de certitudes.</a:t>
            </a:r>
          </a:p>
          <a:p>
            <a:pPr algn="l"/>
            <a:r>
              <a:rPr lang="fr-FR" sz="1600" dirty="0"/>
              <a:t>En France, la connaissance de la cause est renseignée à l’aide d’un des niveaux suivants : certaine, très probable, supposée, inconnue.</a:t>
            </a:r>
          </a:p>
          <a:p>
            <a:pPr algn="l"/>
            <a:r>
              <a:rPr lang="fr-FR" sz="1600" dirty="0"/>
              <a:t>Avant 1996, seule la gendarmerie pouvait renseigner la cause d’un incendie et les causes considérées comme connues étaient les causes certaines. Depuis 1996, d’autres services (policiers, forestiers, pompiers) sont susceptibles de fournir les informations qu’ils possèdent sur la nature de la cause, en les accompagnant du niveau de connaissance. Les causes considérées comme connues sont les causes certaines, très probables et supposées.</a:t>
            </a:r>
          </a:p>
          <a:p>
            <a:pPr algn="l"/>
            <a:r>
              <a:rPr lang="fr-FR" sz="1600" dirty="0"/>
              <a:t>Ces nouvelles règles ont permis de mieux appréhender l’origine des incendies et le taux des causes connues est passé d’environ 30 % avant 1996 à environ 70 % actuellement</a:t>
            </a:r>
            <a:r>
              <a:rPr lang="fr-FR" dirty="0"/>
              <a:t>.</a:t>
            </a:r>
          </a:p>
        </p:txBody>
      </p:sp>
      <p:pic>
        <p:nvPicPr>
          <p:cNvPr id="21" name="Picture 4" descr="D:\Clipart Pompiers\Clipart 2\Transparent\Engins\ccf.gif"/>
          <p:cNvPicPr>
            <a:picLocks noChangeAspect="1" noChangeArrowheads="1"/>
          </p:cNvPicPr>
          <p:nvPr/>
        </p:nvPicPr>
        <p:blipFill>
          <a:blip r:embed="rId3" cstate="print"/>
          <a:srcRect/>
          <a:stretch>
            <a:fillRect/>
          </a:stretch>
        </p:blipFill>
        <p:spPr bwMode="auto">
          <a:xfrm rot="-434511">
            <a:off x="3496036" y="4991602"/>
            <a:ext cx="2027238" cy="1336675"/>
          </a:xfrm>
          <a:prstGeom prst="rect">
            <a:avLst/>
          </a:prstGeom>
          <a:noFill/>
          <a:ln w="9525">
            <a:noFill/>
            <a:miter lim="800000"/>
            <a:headEnd/>
            <a:tailEnd/>
          </a:ln>
        </p:spPr>
      </p:pic>
    </p:spTree>
    <p:extLst>
      <p:ext uri="{BB962C8B-B14F-4D97-AF65-F5344CB8AC3E}">
        <p14:creationId xmlns="" xmlns:p14="http://schemas.microsoft.com/office/powerpoint/2010/main" val="1158511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Les causes des incendies de </a:t>
            </a:r>
            <a:r>
              <a:rPr lang="fr-FR" dirty="0" smtClean="0">
                <a:solidFill>
                  <a:srgbClr val="FFFF00"/>
                </a:solidFill>
              </a:rPr>
              <a:t>forêts:</a:t>
            </a:r>
            <a:endParaRPr lang="fr-FR" dirty="0">
              <a:solidFill>
                <a:srgbClr val="FFFF00"/>
              </a:solidFill>
            </a:endParaRPr>
          </a:p>
        </p:txBody>
      </p:sp>
      <p:pic>
        <p:nvPicPr>
          <p:cNvPr id="6" name="Picture 5" descr="canadair4kg"/>
          <p:cNvPicPr>
            <a:picLocks noChangeAspect="1" noChangeArrowheads="1"/>
          </p:cNvPicPr>
          <p:nvPr/>
        </p:nvPicPr>
        <p:blipFill>
          <a:blip r:embed="rId3" cstate="print"/>
          <a:srcRect/>
          <a:stretch>
            <a:fillRect/>
          </a:stretch>
        </p:blipFill>
        <p:spPr bwMode="auto">
          <a:xfrm>
            <a:off x="3347864" y="1052736"/>
            <a:ext cx="2881313" cy="1016000"/>
          </a:xfrm>
          <a:prstGeom prst="rect">
            <a:avLst/>
          </a:prstGeom>
          <a:noFill/>
          <a:ln w="9525">
            <a:noFill/>
            <a:miter lim="800000"/>
            <a:headEnd/>
            <a:tailEnd/>
          </a:ln>
        </p:spPr>
      </p:pic>
      <p:sp>
        <p:nvSpPr>
          <p:cNvPr id="7" name="Rectangle 3"/>
          <p:cNvSpPr>
            <a:spLocks noChangeArrowheads="1"/>
          </p:cNvSpPr>
          <p:nvPr/>
        </p:nvSpPr>
        <p:spPr bwMode="auto">
          <a:xfrm>
            <a:off x="323528" y="1772816"/>
            <a:ext cx="8569325" cy="4678363"/>
          </a:xfrm>
          <a:prstGeom prst="rect">
            <a:avLst/>
          </a:prstGeom>
          <a:noFill/>
          <a:ln w="9525">
            <a:noFill/>
            <a:miter lim="800000"/>
            <a:headEnd/>
            <a:tailEnd/>
          </a:ln>
        </p:spPr>
        <p:txBody>
          <a:bodyPr>
            <a:spAutoFit/>
          </a:bodyPr>
          <a:lstStyle/>
          <a:p>
            <a:pPr algn="l">
              <a:buFont typeface="Wingdings" pitchFamily="2" charset="2"/>
              <a:buChar char="Ø"/>
            </a:pPr>
            <a:r>
              <a:rPr lang="fr-FR" dirty="0">
                <a:solidFill>
                  <a:srgbClr val="FF0000"/>
                </a:solidFill>
              </a:rPr>
              <a:t> Causes naturelles:</a:t>
            </a:r>
          </a:p>
          <a:p>
            <a:pPr algn="l"/>
            <a:r>
              <a:rPr lang="fr-FR" sz="1600" dirty="0"/>
              <a:t>La végétation ne s’enflammant pas seule dans notre département, même par forte sécheresse, l’unique cause naturelle pouvant être retenue dans la Loire est la foudre. </a:t>
            </a:r>
          </a:p>
          <a:p>
            <a:pPr algn="l"/>
            <a:r>
              <a:rPr lang="fr-FR" sz="1600" dirty="0"/>
              <a:t>Ce phénomène, très répandu en forêt boréale (“orages secs”), est relativement rare en région méditerranéenne où il ne concerne que 1 à 5 % des cas d’incendies.</a:t>
            </a:r>
          </a:p>
          <a:p>
            <a:pPr algn="l"/>
            <a:endParaRPr lang="fr-FR" sz="1600" dirty="0"/>
          </a:p>
          <a:p>
            <a:pPr algn="l">
              <a:buFont typeface="Wingdings" pitchFamily="2" charset="2"/>
              <a:buChar char="Ø"/>
            </a:pPr>
            <a:r>
              <a:rPr lang="fr-FR" dirty="0">
                <a:solidFill>
                  <a:srgbClr val="FF0000"/>
                </a:solidFill>
              </a:rPr>
              <a:t> Causes humaines:</a:t>
            </a:r>
          </a:p>
          <a:p>
            <a:pPr algn="l"/>
            <a:r>
              <a:rPr lang="fr-FR" sz="1600" dirty="0"/>
              <a:t>Elles représentent l’essentiel des origines des incendies de forêts. Globalement, pour l’ensemble des pays du Bassin Méditerranéen, on retrouve des causes involontaires et des causes volontaires.</a:t>
            </a:r>
          </a:p>
          <a:p>
            <a:pPr algn="l"/>
            <a:endParaRPr lang="fr-FR" sz="1600" dirty="0"/>
          </a:p>
          <a:p>
            <a:pPr algn="l">
              <a:buFont typeface="Wingdings" pitchFamily="2" charset="2"/>
              <a:buChar char="Ø"/>
            </a:pPr>
            <a:r>
              <a:rPr lang="fr-FR" dirty="0">
                <a:solidFill>
                  <a:srgbClr val="FF0000"/>
                </a:solidFill>
                <a:latin typeface="Arial Unicode MS" pitchFamily="34" charset="-128"/>
              </a:rPr>
              <a:t> Causes volontaires:</a:t>
            </a:r>
          </a:p>
          <a:p>
            <a:pPr algn="l"/>
            <a:r>
              <a:rPr lang="fr-FR" sz="1600" dirty="0"/>
              <a:t>Elles constituent les causes principales pour la majorité des pays du Bassin Méditerranéen.</a:t>
            </a:r>
          </a:p>
          <a:p>
            <a:pPr algn="l"/>
            <a:endParaRPr lang="fr-FR" sz="1600" dirty="0"/>
          </a:p>
          <a:p>
            <a:pPr algn="l">
              <a:buFont typeface="Wingdings" pitchFamily="2" charset="2"/>
              <a:buChar char="Ø"/>
            </a:pPr>
            <a:r>
              <a:rPr lang="fr-FR" dirty="0">
                <a:solidFill>
                  <a:srgbClr val="FF0000"/>
                </a:solidFill>
              </a:rPr>
              <a:t> Les </a:t>
            </a:r>
            <a:r>
              <a:rPr lang="fr-FR" dirty="0" smtClean="0">
                <a:solidFill>
                  <a:srgbClr val="FF0000"/>
                </a:solidFill>
              </a:rPr>
              <a:t>imprudences:</a:t>
            </a:r>
            <a:endParaRPr lang="fr-FR" dirty="0">
              <a:solidFill>
                <a:srgbClr val="FF0000"/>
              </a:solidFill>
            </a:endParaRPr>
          </a:p>
          <a:p>
            <a:pPr algn="l"/>
            <a:r>
              <a:rPr lang="fr-FR" sz="1600" dirty="0"/>
              <a:t>Elles résultent de négligence par rapport aux risques d’incendie, et sont corrélées à l’importance de la fréquentation des forêts ou de leurs abords immédiats.</a:t>
            </a:r>
          </a:p>
          <a:p>
            <a:pPr algn="l"/>
            <a:r>
              <a:rPr lang="fr-FR" sz="1600" dirty="0"/>
              <a:t>La nature des imprudences dépend des activités en forêt et aux abords immédiats</a:t>
            </a:r>
            <a:r>
              <a:rPr lang="fr-FR" dirty="0"/>
              <a:t>.</a:t>
            </a:r>
          </a:p>
        </p:txBody>
      </p:sp>
    </p:spTree>
    <p:extLst>
      <p:ext uri="{BB962C8B-B14F-4D97-AF65-F5344CB8AC3E}">
        <p14:creationId xmlns="" xmlns:p14="http://schemas.microsoft.com/office/powerpoint/2010/main" val="14993933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3200" dirty="0"/>
          </a:p>
        </p:txBody>
      </p:sp>
      <p:pic>
        <p:nvPicPr>
          <p:cNvPr id="8" name="Picture 5" descr="canadair4kg"/>
          <p:cNvPicPr>
            <a:picLocks noChangeAspect="1" noChangeArrowheads="1"/>
          </p:cNvPicPr>
          <p:nvPr/>
        </p:nvPicPr>
        <p:blipFill>
          <a:blip r:embed="rId3" cstate="print"/>
          <a:srcRect/>
          <a:stretch>
            <a:fillRect/>
          </a:stretch>
        </p:blipFill>
        <p:spPr bwMode="auto">
          <a:xfrm rot="273088">
            <a:off x="5759897" y="112720"/>
            <a:ext cx="2881313" cy="1016000"/>
          </a:xfrm>
          <a:prstGeom prst="rect">
            <a:avLst/>
          </a:prstGeom>
          <a:noFill/>
          <a:ln w="9525">
            <a:noFill/>
            <a:miter lim="800000"/>
            <a:headEnd/>
            <a:tailEnd/>
          </a:ln>
        </p:spPr>
      </p:pic>
      <p:graphicFrame>
        <p:nvGraphicFramePr>
          <p:cNvPr id="9" name="Group 51"/>
          <p:cNvGraphicFramePr>
            <a:graphicFrameLocks noGrp="1"/>
          </p:cNvGraphicFramePr>
          <p:nvPr>
            <p:extLst>
              <p:ext uri="{D42A27DB-BD31-4B8C-83A1-F6EECF244321}">
                <p14:modId xmlns="" xmlns:p14="http://schemas.microsoft.com/office/powerpoint/2010/main" val="921948878"/>
              </p:ext>
            </p:extLst>
          </p:nvPr>
        </p:nvGraphicFramePr>
        <p:xfrm>
          <a:off x="539750" y="1412081"/>
          <a:ext cx="6624736" cy="4693088"/>
        </p:xfrm>
        <a:graphic>
          <a:graphicData uri="http://schemas.openxmlformats.org/drawingml/2006/table">
            <a:tbl>
              <a:tblPr/>
              <a:tblGrid>
                <a:gridCol w="3051864"/>
                <a:gridCol w="3572872"/>
              </a:tblGrid>
              <a:tr h="432047">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charset="0"/>
                        </a:rPr>
                        <a:t>Origine des incendies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FFF200"/>
                        </a:gs>
                        <a:gs pos="45000">
                          <a:srgbClr val="FF7A00"/>
                        </a:gs>
                        <a:gs pos="70000">
                          <a:srgbClr val="FF0300"/>
                        </a:gs>
                        <a:gs pos="100000">
                          <a:srgbClr val="4D0808"/>
                        </a:gs>
                      </a:gsLst>
                      <a:lin ang="5400000" scaled="0"/>
                    </a:gra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charset="0"/>
                        </a:rPr>
                        <a:t>Exemple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FFF200"/>
                        </a:gs>
                        <a:gs pos="45000">
                          <a:srgbClr val="FF7A00"/>
                        </a:gs>
                        <a:gs pos="70000">
                          <a:srgbClr val="FF0300"/>
                        </a:gs>
                        <a:gs pos="100000">
                          <a:srgbClr val="4D0808"/>
                        </a:gs>
                      </a:gsLst>
                      <a:lin ang="5400000" scaled="0"/>
                    </a:gradFill>
                  </a:tcPr>
                </a:tc>
              </a:tr>
              <a:tr h="579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Travaux agricoles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En forêt : récolte du miel par fumage, défrichements pour labours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Travaux agricoles en périphérie :  incinération de végétaux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r>
              <a:tr h="5683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Travaux forestiers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smtClean="0">
                          <a:ln>
                            <a:noFill/>
                          </a:ln>
                          <a:solidFill>
                            <a:schemeClr val="tx1"/>
                          </a:solidFill>
                          <a:effectLst/>
                          <a:latin typeface="Arial" charset="0"/>
                        </a:rPr>
                        <a:t>Carbonisation (charbonnières), brûlage des rémanents après éclaircie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r>
              <a:tr h="5810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Travaux industriels et artisanaux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Brûlage de déchets, étincelles…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r>
              <a:tr h="5810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smtClean="0">
                          <a:ln>
                            <a:noFill/>
                          </a:ln>
                          <a:solidFill>
                            <a:schemeClr val="tx1"/>
                          </a:solidFill>
                          <a:effectLst/>
                          <a:latin typeface="Arial" charset="0"/>
                        </a:rPr>
                        <a:t>Touristes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Pique-nique, </a:t>
                      </a:r>
                      <a:r>
                        <a:rPr kumimoji="0" lang="fr-FR" sz="1600" b="0" i="0" u="none" strike="noStrike" cap="none" normalizeH="0" baseline="0" dirty="0" err="1" smtClean="0">
                          <a:ln>
                            <a:noFill/>
                          </a:ln>
                          <a:solidFill>
                            <a:schemeClr val="tx1"/>
                          </a:solidFill>
                          <a:effectLst/>
                          <a:latin typeface="Arial" charset="0"/>
                        </a:rPr>
                        <a:t>mégots,barbecue</a:t>
                      </a:r>
                      <a:endParaRPr kumimoji="0" lang="fr-FR" sz="1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r>
              <a:tr h="579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smtClean="0">
                          <a:ln>
                            <a:noFill/>
                          </a:ln>
                          <a:solidFill>
                            <a:schemeClr val="tx1"/>
                          </a:solidFill>
                          <a:effectLst/>
                          <a:latin typeface="Arial" charset="0"/>
                        </a:rPr>
                        <a:t>Chasseurs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Battue, campement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r>
              <a:tr h="5810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Habitations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Feu de jardin, barbecue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a:gsLst>
                        <a:gs pos="0">
                          <a:srgbClr val="8488C4"/>
                        </a:gs>
                        <a:gs pos="53000">
                          <a:srgbClr val="D4DEFF"/>
                        </a:gs>
                        <a:gs pos="83000">
                          <a:srgbClr val="D4DEFF"/>
                        </a:gs>
                        <a:gs pos="100000">
                          <a:srgbClr val="96AB94"/>
                        </a:gs>
                      </a:gsLst>
                      <a:lin ang="5400000" scaled="0"/>
                    </a:gradFill>
                  </a:tcPr>
                </a:tc>
              </a:tr>
            </a:tbl>
          </a:graphicData>
        </a:graphic>
      </p:graphicFrame>
      <p:pic>
        <p:nvPicPr>
          <p:cNvPr id="10" name="Picture 2" descr="http://idata.over-blog.com/0/22/46/72/divers/allumette.gif"/>
          <p:cNvPicPr>
            <a:picLocks noChangeAspect="1" noChangeArrowheads="1"/>
          </p:cNvPicPr>
          <p:nvPr/>
        </p:nvPicPr>
        <p:blipFill>
          <a:blip r:embed="rId4" cstate="print"/>
          <a:srcRect/>
          <a:stretch>
            <a:fillRect/>
          </a:stretch>
        </p:blipFill>
        <p:spPr bwMode="auto">
          <a:xfrm>
            <a:off x="8409319" y="4497579"/>
            <a:ext cx="556500" cy="378665"/>
          </a:xfrm>
          <a:prstGeom prst="rect">
            <a:avLst/>
          </a:prstGeom>
          <a:noFill/>
          <a:ln w="9525">
            <a:noFill/>
            <a:miter lim="800000"/>
            <a:headEnd/>
            <a:tailEnd/>
          </a:ln>
        </p:spPr>
      </p:pic>
      <p:pic>
        <p:nvPicPr>
          <p:cNvPr id="11" name="Picture 6" descr="http://tatepupupa.unblog.fr/files/2008/05/cigarette.gif"/>
          <p:cNvPicPr>
            <a:picLocks noChangeAspect="1" noChangeArrowheads="1"/>
          </p:cNvPicPr>
          <p:nvPr/>
        </p:nvPicPr>
        <p:blipFill>
          <a:blip r:embed="rId5" cstate="print"/>
          <a:srcRect/>
          <a:stretch>
            <a:fillRect/>
          </a:stretch>
        </p:blipFill>
        <p:spPr bwMode="auto">
          <a:xfrm>
            <a:off x="7298596" y="3834605"/>
            <a:ext cx="863600" cy="1155700"/>
          </a:xfrm>
          <a:prstGeom prst="rect">
            <a:avLst/>
          </a:prstGeom>
          <a:noFill/>
          <a:ln w="9525">
            <a:noFill/>
            <a:miter lim="800000"/>
            <a:headEnd/>
            <a:tailEnd/>
          </a:ln>
        </p:spPr>
      </p:pic>
      <p:pic>
        <p:nvPicPr>
          <p:cNvPr id="12" name="Picture 19" descr="C:\Users\LAURENT\Pictures\RCCI VL\images.jpg"/>
          <p:cNvPicPr>
            <a:picLocks noChangeAspect="1" noChangeArrowheads="1"/>
          </p:cNvPicPr>
          <p:nvPr/>
        </p:nvPicPr>
        <p:blipFill>
          <a:blip r:embed="rId6" cstate="print"/>
          <a:srcRect/>
          <a:stretch>
            <a:fillRect/>
          </a:stretch>
        </p:blipFill>
        <p:spPr bwMode="auto">
          <a:xfrm>
            <a:off x="7561390" y="2596354"/>
            <a:ext cx="863600" cy="1171575"/>
          </a:xfrm>
          <a:prstGeom prst="rect">
            <a:avLst/>
          </a:prstGeom>
          <a:noFill/>
          <a:ln w="28575">
            <a:noFill/>
            <a:miter lim="800000"/>
            <a:headEnd/>
            <a:tailEnd/>
          </a:ln>
        </p:spPr>
      </p:pic>
      <p:pic>
        <p:nvPicPr>
          <p:cNvPr id="13" name="Picture 2" descr="http://t0.gstatic.com/images?q=tbn:ANd9GcT7dkTJGUdjxiFZ9ZlPI7dsgsGb_lY6So0J0BQveRoarONfLldE"/>
          <p:cNvPicPr>
            <a:picLocks noChangeAspect="1" noChangeArrowheads="1"/>
          </p:cNvPicPr>
          <p:nvPr/>
        </p:nvPicPr>
        <p:blipFill>
          <a:blip r:embed="rId7" cstate="print"/>
          <a:srcRect/>
          <a:stretch>
            <a:fillRect/>
          </a:stretch>
        </p:blipFill>
        <p:spPr bwMode="auto">
          <a:xfrm>
            <a:off x="7379653" y="4872828"/>
            <a:ext cx="1524000" cy="1009650"/>
          </a:xfrm>
          <a:prstGeom prst="rect">
            <a:avLst/>
          </a:prstGeom>
          <a:noFill/>
          <a:ln w="9525">
            <a:noFill/>
            <a:miter lim="800000"/>
            <a:headEnd/>
            <a:tailEnd/>
          </a:ln>
        </p:spPr>
      </p:pic>
      <p:pic>
        <p:nvPicPr>
          <p:cNvPr id="14" name="Picture 8" descr="http://t2.gstatic.com/images?q=tbn:ANd9GcQGrASLFK4WYVnpUqvY090pekuWjSPYW2k6rgho_82X9RdgB21TBQ"/>
          <p:cNvPicPr>
            <a:picLocks noChangeAspect="1" noChangeArrowheads="1"/>
          </p:cNvPicPr>
          <p:nvPr/>
        </p:nvPicPr>
        <p:blipFill>
          <a:blip r:embed="rId8" cstate="print"/>
          <a:srcRect/>
          <a:stretch>
            <a:fillRect/>
          </a:stretch>
        </p:blipFill>
        <p:spPr bwMode="auto">
          <a:xfrm>
            <a:off x="7561390" y="1208580"/>
            <a:ext cx="1104900" cy="1200150"/>
          </a:xfrm>
          <a:prstGeom prst="rect">
            <a:avLst/>
          </a:prstGeom>
          <a:noFill/>
          <a:ln w="9525">
            <a:noFill/>
            <a:miter lim="800000"/>
            <a:headEnd/>
            <a:tailEnd/>
          </a:ln>
        </p:spPr>
      </p:pic>
    </p:spTree>
    <p:extLst>
      <p:ext uri="{BB962C8B-B14F-4D97-AF65-F5344CB8AC3E}">
        <p14:creationId xmlns="" xmlns:p14="http://schemas.microsoft.com/office/powerpoint/2010/main" val="3025361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Quelques modes </a:t>
            </a:r>
            <a:r>
              <a:rPr lang="fr-FR" dirty="0" smtClean="0">
                <a:solidFill>
                  <a:srgbClr val="FFFF00"/>
                </a:solidFill>
              </a:rPr>
              <a:t>d’ignition:</a:t>
            </a:r>
            <a:endParaRPr lang="fr-FR" dirty="0">
              <a:solidFill>
                <a:srgbClr val="FFFF00"/>
              </a:solidFill>
            </a:endParaRPr>
          </a:p>
        </p:txBody>
      </p:sp>
      <p:sp>
        <p:nvSpPr>
          <p:cNvPr id="15" name="Rectangle 10"/>
          <p:cNvSpPr>
            <a:spLocks noChangeArrowheads="1"/>
          </p:cNvSpPr>
          <p:nvPr/>
        </p:nvSpPr>
        <p:spPr bwMode="auto">
          <a:xfrm>
            <a:off x="971550" y="6022181"/>
            <a:ext cx="1944688" cy="307975"/>
          </a:xfrm>
          <a:prstGeom prst="rect">
            <a:avLst/>
          </a:prstGeom>
          <a:noFill/>
          <a:ln w="9525">
            <a:noFill/>
            <a:miter lim="800000"/>
            <a:headEnd/>
            <a:tailEnd/>
          </a:ln>
        </p:spPr>
        <p:txBody>
          <a:bodyPr wrap="none">
            <a:spAutoFit/>
          </a:bodyPr>
          <a:lstStyle/>
          <a:p>
            <a:r>
              <a:rPr lang="fr-FR" sz="1400"/>
              <a:t>Jeux d’enfant, pétards</a:t>
            </a:r>
          </a:p>
        </p:txBody>
      </p:sp>
      <p:sp>
        <p:nvSpPr>
          <p:cNvPr id="16" name="Rectangle 12"/>
          <p:cNvSpPr>
            <a:spLocks noChangeArrowheads="1"/>
          </p:cNvSpPr>
          <p:nvPr/>
        </p:nvSpPr>
        <p:spPr bwMode="auto">
          <a:xfrm>
            <a:off x="6826249" y="5904706"/>
            <a:ext cx="822325" cy="307975"/>
          </a:xfrm>
          <a:prstGeom prst="rect">
            <a:avLst/>
          </a:prstGeom>
          <a:noFill/>
          <a:ln w="9525">
            <a:noFill/>
            <a:miter lim="800000"/>
            <a:headEnd/>
            <a:tailEnd/>
          </a:ln>
        </p:spPr>
        <p:txBody>
          <a:bodyPr wrap="none">
            <a:spAutoFit/>
          </a:bodyPr>
          <a:lstStyle/>
          <a:p>
            <a:r>
              <a:rPr lang="fr-FR" sz="1400" dirty="0"/>
              <a:t>Artifices</a:t>
            </a:r>
          </a:p>
        </p:txBody>
      </p:sp>
      <p:sp>
        <p:nvSpPr>
          <p:cNvPr id="17" name="Rectangle 15"/>
          <p:cNvSpPr>
            <a:spLocks noChangeArrowheads="1"/>
          </p:cNvSpPr>
          <p:nvPr/>
        </p:nvSpPr>
        <p:spPr bwMode="auto">
          <a:xfrm>
            <a:off x="3348038" y="3717131"/>
            <a:ext cx="2093912" cy="307975"/>
          </a:xfrm>
          <a:prstGeom prst="rect">
            <a:avLst/>
          </a:prstGeom>
          <a:noFill/>
          <a:ln w="9525">
            <a:noFill/>
            <a:miter lim="800000"/>
            <a:headEnd/>
            <a:tailEnd/>
          </a:ln>
        </p:spPr>
        <p:txBody>
          <a:bodyPr wrap="none">
            <a:spAutoFit/>
          </a:bodyPr>
          <a:lstStyle/>
          <a:p>
            <a:r>
              <a:rPr lang="fr-FR" sz="1400"/>
              <a:t>Mégot jeté d’une voiture</a:t>
            </a:r>
          </a:p>
        </p:txBody>
      </p:sp>
      <p:pic>
        <p:nvPicPr>
          <p:cNvPr id="18" name="Picture 3" descr="E:\Documents and Settings\FLACHER LAURENT\archives photos\Archive clichés RCCI\RCCI 3 VIART MTB\DSC00416.JPG"/>
          <p:cNvPicPr>
            <a:picLocks noChangeAspect="1" noChangeArrowheads="1"/>
          </p:cNvPicPr>
          <p:nvPr/>
        </p:nvPicPr>
        <p:blipFill>
          <a:blip r:embed="rId3" cstate="print"/>
          <a:srcRect/>
          <a:stretch>
            <a:fillRect/>
          </a:stretch>
        </p:blipFill>
        <p:spPr bwMode="auto">
          <a:xfrm>
            <a:off x="4572000" y="1124744"/>
            <a:ext cx="3833813" cy="2566987"/>
          </a:xfrm>
          <a:prstGeom prst="rect">
            <a:avLst/>
          </a:prstGeom>
          <a:noFill/>
          <a:ln w="19050">
            <a:solidFill>
              <a:srgbClr val="FFFF00"/>
            </a:solidFill>
            <a:miter lim="800000"/>
            <a:headEnd/>
            <a:tailEnd/>
          </a:ln>
        </p:spPr>
      </p:pic>
      <p:pic>
        <p:nvPicPr>
          <p:cNvPr id="19" name="Picture 5" descr="http://t2.gstatic.com/images?q=tbn:ANd9GcT-TfNTMwPs0EoJTU_MBhkby6OIh7GfOLluMq0ILiF6lIJSx5BQ"/>
          <p:cNvPicPr>
            <a:picLocks noChangeAspect="1" noChangeArrowheads="1"/>
          </p:cNvPicPr>
          <p:nvPr/>
        </p:nvPicPr>
        <p:blipFill>
          <a:blip r:embed="rId4" cstate="print"/>
          <a:srcRect/>
          <a:stretch>
            <a:fillRect/>
          </a:stretch>
        </p:blipFill>
        <p:spPr bwMode="auto">
          <a:xfrm>
            <a:off x="3563888" y="4221088"/>
            <a:ext cx="1872282" cy="2066153"/>
          </a:xfrm>
          <a:prstGeom prst="rect">
            <a:avLst/>
          </a:prstGeom>
          <a:noFill/>
          <a:ln w="9525">
            <a:noFill/>
            <a:miter lim="800000"/>
            <a:headEnd/>
            <a:tailEnd/>
          </a:ln>
        </p:spPr>
      </p:pic>
      <p:pic>
        <p:nvPicPr>
          <p:cNvPr id="20" name="Picture 7" descr="http://img.over-blog.com/500x374/1/58/19/49/septembre-2009/breves-marseille-incendie-bord-de-route.jpg"/>
          <p:cNvPicPr>
            <a:picLocks noChangeAspect="1" noChangeArrowheads="1"/>
          </p:cNvPicPr>
          <p:nvPr/>
        </p:nvPicPr>
        <p:blipFill>
          <a:blip r:embed="rId5" cstate="print"/>
          <a:srcRect/>
          <a:stretch>
            <a:fillRect/>
          </a:stretch>
        </p:blipFill>
        <p:spPr bwMode="auto">
          <a:xfrm>
            <a:off x="900113" y="1169194"/>
            <a:ext cx="3384550" cy="2543175"/>
          </a:xfrm>
          <a:prstGeom prst="rect">
            <a:avLst/>
          </a:prstGeom>
          <a:noFill/>
          <a:ln w="19050">
            <a:solidFill>
              <a:srgbClr val="FFFF00"/>
            </a:solidFill>
            <a:miter lim="800000"/>
            <a:headEnd/>
            <a:tailEnd/>
          </a:ln>
        </p:spPr>
      </p:pic>
      <p:cxnSp>
        <p:nvCxnSpPr>
          <p:cNvPr id="21" name="Connecteur droit avec flèche 20"/>
          <p:cNvCxnSpPr/>
          <p:nvPr/>
        </p:nvCxnSpPr>
        <p:spPr>
          <a:xfrm>
            <a:off x="2627313" y="3213894"/>
            <a:ext cx="3816350"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9" descr="http://t0.gstatic.com/images?q=tbn:ANd9GcToKSebGwerw7BTpsP93OVyD-JxCy_8PrFFe2iVixu8PSQyCElX-w2MfDqp"/>
          <p:cNvPicPr>
            <a:picLocks noChangeAspect="1" noChangeArrowheads="1"/>
          </p:cNvPicPr>
          <p:nvPr/>
        </p:nvPicPr>
        <p:blipFill>
          <a:blip r:embed="rId6" cstate="print"/>
          <a:srcRect/>
          <a:stretch>
            <a:fillRect/>
          </a:stretch>
        </p:blipFill>
        <p:spPr bwMode="auto">
          <a:xfrm>
            <a:off x="1476375" y="4006056"/>
            <a:ext cx="1379538" cy="1898650"/>
          </a:xfrm>
          <a:prstGeom prst="rect">
            <a:avLst/>
          </a:prstGeom>
          <a:noFill/>
          <a:ln w="9525">
            <a:noFill/>
            <a:miter lim="800000"/>
            <a:headEnd/>
            <a:tailEnd/>
          </a:ln>
        </p:spPr>
      </p:pic>
      <p:pic>
        <p:nvPicPr>
          <p:cNvPr id="23" name="Picture 11" descr="http://t2.gstatic.com/images?q=tbn:ANd9GcQ6hYVwZ1G2T0pk9SLrLaELOB_551cVAVXyEJuTc_kWjmgtO32Ndw"/>
          <p:cNvPicPr>
            <a:picLocks noChangeAspect="1" noChangeArrowheads="1"/>
          </p:cNvPicPr>
          <p:nvPr/>
        </p:nvPicPr>
        <p:blipFill>
          <a:blip r:embed="rId7" cstate="print"/>
          <a:srcRect/>
          <a:stretch>
            <a:fillRect/>
          </a:stretch>
        </p:blipFill>
        <p:spPr bwMode="auto">
          <a:xfrm>
            <a:off x="6156325" y="3717032"/>
            <a:ext cx="2162175" cy="2114550"/>
          </a:xfrm>
          <a:prstGeom prst="rect">
            <a:avLst/>
          </a:prstGeom>
          <a:noFill/>
          <a:ln w="9525">
            <a:noFill/>
            <a:miter lim="800000"/>
            <a:headEnd/>
            <a:tailEnd/>
          </a:ln>
        </p:spPr>
      </p:pic>
      <p:pic>
        <p:nvPicPr>
          <p:cNvPr id="24" name="Picture 13" descr="http://t3.gstatic.com/images?q=tbn:ANd9GcTVl-9KTg_u3_TBL6mobdn71cYVkPZrmWpJE41CAHddrFuO54JCOg"/>
          <p:cNvPicPr>
            <a:picLocks noChangeAspect="1" noChangeArrowheads="1"/>
          </p:cNvPicPr>
          <p:nvPr/>
        </p:nvPicPr>
        <p:blipFill>
          <a:blip r:embed="rId8" cstate="print"/>
          <a:srcRect/>
          <a:stretch>
            <a:fillRect/>
          </a:stretch>
        </p:blipFill>
        <p:spPr bwMode="auto">
          <a:xfrm>
            <a:off x="395288" y="4364831"/>
            <a:ext cx="1081087" cy="1081088"/>
          </a:xfrm>
          <a:prstGeom prst="rect">
            <a:avLst/>
          </a:prstGeom>
          <a:noFill/>
          <a:ln w="9525">
            <a:noFill/>
            <a:miter lim="800000"/>
            <a:headEnd/>
            <a:tailEnd/>
          </a:ln>
        </p:spPr>
      </p:pic>
    </p:spTree>
    <p:extLst>
      <p:ext uri="{BB962C8B-B14F-4D97-AF65-F5344CB8AC3E}">
        <p14:creationId xmlns="" xmlns:p14="http://schemas.microsoft.com/office/powerpoint/2010/main" val="1979203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Quelques modes </a:t>
            </a:r>
            <a:r>
              <a:rPr lang="fr-FR" dirty="0" smtClean="0">
                <a:solidFill>
                  <a:srgbClr val="FFFF00"/>
                </a:solidFill>
              </a:rPr>
              <a:t>d’ignition:</a:t>
            </a:r>
            <a:endParaRPr lang="fr-FR" dirty="0">
              <a:solidFill>
                <a:srgbClr val="FFFF00"/>
              </a:solidFill>
            </a:endParaRPr>
          </a:p>
        </p:txBody>
      </p:sp>
      <p:pic>
        <p:nvPicPr>
          <p:cNvPr id="14" name="Picture 2" descr="http://t2.gstatic.com/images?q=tbn:ANd9GcQCNAXBX4wcJaHHkC-WwS800LyHisdpCBp0DXknw6ntjya4ok020A"/>
          <p:cNvPicPr>
            <a:picLocks noChangeAspect="1" noChangeArrowheads="1"/>
          </p:cNvPicPr>
          <p:nvPr/>
        </p:nvPicPr>
        <p:blipFill>
          <a:blip r:embed="rId3" cstate="print"/>
          <a:srcRect/>
          <a:stretch>
            <a:fillRect/>
          </a:stretch>
        </p:blipFill>
        <p:spPr bwMode="auto">
          <a:xfrm>
            <a:off x="4848993" y="1196752"/>
            <a:ext cx="3827463" cy="4073525"/>
          </a:xfrm>
          <a:prstGeom prst="rect">
            <a:avLst/>
          </a:prstGeom>
          <a:noFill/>
          <a:ln w="9525">
            <a:noFill/>
            <a:miter lim="800000"/>
            <a:headEnd/>
            <a:tailEnd/>
          </a:ln>
        </p:spPr>
      </p:pic>
      <p:sp>
        <p:nvSpPr>
          <p:cNvPr id="25" name="Rectangle 5"/>
          <p:cNvSpPr>
            <a:spLocks noChangeArrowheads="1"/>
          </p:cNvSpPr>
          <p:nvPr/>
        </p:nvSpPr>
        <p:spPr bwMode="auto">
          <a:xfrm>
            <a:off x="5423667" y="5389270"/>
            <a:ext cx="2678113" cy="307975"/>
          </a:xfrm>
          <a:prstGeom prst="rect">
            <a:avLst/>
          </a:prstGeom>
          <a:noFill/>
          <a:ln w="9525">
            <a:noFill/>
            <a:miter lim="800000"/>
            <a:headEnd/>
            <a:tailEnd/>
          </a:ln>
        </p:spPr>
        <p:txBody>
          <a:bodyPr wrap="none">
            <a:spAutoFit/>
          </a:bodyPr>
          <a:lstStyle/>
          <a:p>
            <a:r>
              <a:rPr lang="fr-FR" sz="1400" dirty="0"/>
              <a:t>Impacts de foudre sur un arbre</a:t>
            </a:r>
          </a:p>
        </p:txBody>
      </p:sp>
      <p:sp>
        <p:nvSpPr>
          <p:cNvPr id="26" name="Rectangle 6"/>
          <p:cNvSpPr>
            <a:spLocks noChangeArrowheads="1"/>
          </p:cNvSpPr>
          <p:nvPr/>
        </p:nvSpPr>
        <p:spPr bwMode="auto">
          <a:xfrm>
            <a:off x="257244" y="5389269"/>
            <a:ext cx="4572000" cy="307975"/>
          </a:xfrm>
          <a:prstGeom prst="rect">
            <a:avLst/>
          </a:prstGeom>
          <a:noFill/>
          <a:ln w="9525">
            <a:noFill/>
            <a:miter lim="800000"/>
            <a:headEnd/>
            <a:tailEnd/>
          </a:ln>
        </p:spPr>
        <p:txBody>
          <a:bodyPr>
            <a:spAutoFit/>
          </a:bodyPr>
          <a:lstStyle/>
          <a:p>
            <a:r>
              <a:rPr lang="fr-FR" sz="1400" dirty="0"/>
              <a:t>Serrage des freins de locomotive</a:t>
            </a:r>
          </a:p>
        </p:txBody>
      </p:sp>
      <p:pic>
        <p:nvPicPr>
          <p:cNvPr id="27" name="Picture 8" descr="Gifs Animés Foudres (5)">
            <a:hlinkClick r:id="rId4"/>
          </p:cNvPr>
          <p:cNvPicPr>
            <a:picLocks noChangeAspect="1" noChangeArrowheads="1" noCrop="1"/>
          </p:cNvPicPr>
          <p:nvPr/>
        </p:nvPicPr>
        <p:blipFill>
          <a:blip r:embed="rId5" cstate="print"/>
          <a:srcRect/>
          <a:stretch>
            <a:fillRect/>
          </a:stretch>
        </p:blipFill>
        <p:spPr bwMode="auto">
          <a:xfrm rot="-826875">
            <a:off x="4839283" y="610662"/>
            <a:ext cx="1930400" cy="4291012"/>
          </a:xfrm>
          <a:prstGeom prst="rect">
            <a:avLst/>
          </a:prstGeom>
          <a:noFill/>
          <a:ln w="9525">
            <a:noFill/>
            <a:miter lim="800000"/>
            <a:headEnd/>
            <a:tailEnd/>
          </a:ln>
        </p:spPr>
      </p:pic>
      <p:pic>
        <p:nvPicPr>
          <p:cNvPr id="28" name="Picture 8" descr="http://fr.academic.ru/pictures/frwiki/82/Radevormwald_Dahlhausen_-_Eisenbahnmuseum_-_DRB_Class_52_07.jpg"/>
          <p:cNvPicPr>
            <a:picLocks noChangeAspect="1" noChangeArrowheads="1"/>
          </p:cNvPicPr>
          <p:nvPr/>
        </p:nvPicPr>
        <p:blipFill>
          <a:blip r:embed="rId6" cstate="print"/>
          <a:srcRect/>
          <a:stretch>
            <a:fillRect/>
          </a:stretch>
        </p:blipFill>
        <p:spPr bwMode="auto">
          <a:xfrm>
            <a:off x="573951" y="2117086"/>
            <a:ext cx="3938587" cy="2952750"/>
          </a:xfrm>
          <a:prstGeom prst="rect">
            <a:avLst/>
          </a:prstGeom>
          <a:noFill/>
          <a:ln w="19050">
            <a:solidFill>
              <a:srgbClr val="FFFF00"/>
            </a:solidFill>
            <a:miter lim="800000"/>
            <a:headEnd/>
            <a:tailEnd/>
          </a:ln>
        </p:spPr>
      </p:pic>
      <p:grpSp>
        <p:nvGrpSpPr>
          <p:cNvPr id="29" name="Group 218"/>
          <p:cNvGrpSpPr>
            <a:grpSpLocks/>
          </p:cNvGrpSpPr>
          <p:nvPr/>
        </p:nvGrpSpPr>
        <p:grpSpPr bwMode="auto">
          <a:xfrm flipH="1">
            <a:off x="1574106" y="4175524"/>
            <a:ext cx="1152525" cy="768350"/>
            <a:chOff x="1872" y="1991"/>
            <a:chExt cx="1680" cy="1309"/>
          </a:xfrm>
        </p:grpSpPr>
        <p:sp>
          <p:nvSpPr>
            <p:cNvPr id="30" name="Freeform 202"/>
            <p:cNvSpPr>
              <a:spLocks/>
            </p:cNvSpPr>
            <p:nvPr/>
          </p:nvSpPr>
          <p:spPr bwMode="auto">
            <a:xfrm>
              <a:off x="1872" y="2016"/>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31"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32"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33" name="Freeform 205"/>
            <p:cNvSpPr>
              <a:spLocks/>
            </p:cNvSpPr>
            <p:nvPr/>
          </p:nvSpPr>
          <p:spPr bwMode="auto">
            <a:xfrm>
              <a:off x="2538" y="2371"/>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34"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35"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36"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37"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38" name="Freeform 210"/>
            <p:cNvSpPr>
              <a:spLocks/>
            </p:cNvSpPr>
            <p:nvPr/>
          </p:nvSpPr>
          <p:spPr bwMode="auto">
            <a:xfrm>
              <a:off x="2557" y="2650"/>
              <a:ext cx="521" cy="153"/>
            </a:xfrm>
            <a:custGeom>
              <a:avLst/>
              <a:gdLst>
                <a:gd name="T0" fmla="*/ 2147483647 w 39"/>
                <a:gd name="T1" fmla="*/ 44460 h 58"/>
                <a:gd name="T2" fmla="*/ 2147483647 w 39"/>
                <a:gd name="T3" fmla="*/ 58646 h 58"/>
                <a:gd name="T4" fmla="*/ 2147483647 w 39"/>
                <a:gd name="T5" fmla="*/ 58646 h 58"/>
                <a:gd name="T6" fmla="*/ 2147483647 w 39"/>
                <a:gd name="T7" fmla="*/ 74854 h 58"/>
                <a:gd name="T8" fmla="*/ 2147483647 w 39"/>
                <a:gd name="T9" fmla="*/ 88904 h 58"/>
                <a:gd name="T10" fmla="*/ 2147483647 w 39"/>
                <a:gd name="T11" fmla="*/ 105752 h 58"/>
                <a:gd name="T12" fmla="*/ 2147483647 w 39"/>
                <a:gd name="T13" fmla="*/ 105752 h 58"/>
                <a:gd name="T14" fmla="*/ 2147483647 w 39"/>
                <a:gd name="T15" fmla="*/ 119939 h 58"/>
                <a:gd name="T16" fmla="*/ 2147483647 w 39"/>
                <a:gd name="T17" fmla="*/ 119939 h 58"/>
                <a:gd name="T18" fmla="*/ 2147483647 w 39"/>
                <a:gd name="T19" fmla="*/ 136167 h 58"/>
                <a:gd name="T20" fmla="*/ 2147483647 w 39"/>
                <a:gd name="T21" fmla="*/ 136167 h 58"/>
                <a:gd name="T22" fmla="*/ 2147483647 w 39"/>
                <a:gd name="T23" fmla="*/ 136167 h 58"/>
                <a:gd name="T24" fmla="*/ 2147483647 w 39"/>
                <a:gd name="T25" fmla="*/ 105752 h 58"/>
                <a:gd name="T26" fmla="*/ 2147483647 w 39"/>
                <a:gd name="T27" fmla="*/ 88904 h 58"/>
                <a:gd name="T28" fmla="*/ 2147483647 w 39"/>
                <a:gd name="T29" fmla="*/ 88904 h 58"/>
                <a:gd name="T30" fmla="*/ 2147483647 w 39"/>
                <a:gd name="T31" fmla="*/ 74854 h 58"/>
                <a:gd name="T32" fmla="*/ 2147483647 w 39"/>
                <a:gd name="T33" fmla="*/ 58646 h 58"/>
                <a:gd name="T34" fmla="*/ 2147483647 w 39"/>
                <a:gd name="T35" fmla="*/ 44460 h 58"/>
                <a:gd name="T36" fmla="*/ 0 w 39"/>
                <a:gd name="T37" fmla="*/ 28376 h 58"/>
                <a:gd name="T38" fmla="*/ 2147483647 w 39"/>
                <a:gd name="T39" fmla="*/ 14189 h 58"/>
                <a:gd name="T40" fmla="*/ 2147483647 w 39"/>
                <a:gd name="T41" fmla="*/ 0 h 58"/>
                <a:gd name="T42" fmla="*/ 2147483647 w 39"/>
                <a:gd name="T43" fmla="*/ 0 h 58"/>
                <a:gd name="T44" fmla="*/ 2147483647 w 39"/>
                <a:gd name="T45" fmla="*/ 0 h 58"/>
                <a:gd name="T46" fmla="*/ 2147483647 w 39"/>
                <a:gd name="T47" fmla="*/ 14189 h 58"/>
                <a:gd name="T48" fmla="*/ 2147483647 w 39"/>
                <a:gd name="T49" fmla="*/ 44460 h 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58"/>
                <a:gd name="T77" fmla="*/ 39 w 39"/>
                <a:gd name="T78" fmla="*/ 58 h 5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58">
                  <a:moveTo>
                    <a:pt x="39" y="19"/>
                  </a:moveTo>
                  <a:lnTo>
                    <a:pt x="39" y="25"/>
                  </a:lnTo>
                  <a:lnTo>
                    <a:pt x="32" y="25"/>
                  </a:lnTo>
                  <a:lnTo>
                    <a:pt x="32" y="32"/>
                  </a:lnTo>
                  <a:lnTo>
                    <a:pt x="26" y="38"/>
                  </a:lnTo>
                  <a:lnTo>
                    <a:pt x="32" y="45"/>
                  </a:lnTo>
                  <a:lnTo>
                    <a:pt x="32" y="51"/>
                  </a:lnTo>
                  <a:lnTo>
                    <a:pt x="26" y="51"/>
                  </a:lnTo>
                  <a:lnTo>
                    <a:pt x="26" y="58"/>
                  </a:lnTo>
                  <a:lnTo>
                    <a:pt x="19" y="58"/>
                  </a:lnTo>
                  <a:lnTo>
                    <a:pt x="13" y="45"/>
                  </a:lnTo>
                  <a:lnTo>
                    <a:pt x="13" y="38"/>
                  </a:lnTo>
                  <a:lnTo>
                    <a:pt x="19" y="38"/>
                  </a:lnTo>
                  <a:lnTo>
                    <a:pt x="13" y="32"/>
                  </a:lnTo>
                  <a:lnTo>
                    <a:pt x="6" y="25"/>
                  </a:lnTo>
                  <a:lnTo>
                    <a:pt x="6" y="19"/>
                  </a:lnTo>
                  <a:lnTo>
                    <a:pt x="0" y="12"/>
                  </a:lnTo>
                  <a:lnTo>
                    <a:pt x="6" y="6"/>
                  </a:lnTo>
                  <a:lnTo>
                    <a:pt x="6" y="0"/>
                  </a:lnTo>
                  <a:lnTo>
                    <a:pt x="13" y="0"/>
                  </a:lnTo>
                  <a:lnTo>
                    <a:pt x="26" y="0"/>
                  </a:lnTo>
                  <a:lnTo>
                    <a:pt x="32" y="6"/>
                  </a:lnTo>
                  <a:lnTo>
                    <a:pt x="39" y="19"/>
                  </a:lnTo>
                  <a:close/>
                </a:path>
              </a:pathLst>
            </a:custGeom>
            <a:solidFill>
              <a:srgbClr val="FF4C00"/>
            </a:solidFill>
            <a:ln w="9525">
              <a:noFill/>
              <a:round/>
              <a:headEnd/>
              <a:tailEnd/>
            </a:ln>
          </p:spPr>
          <p:txBody>
            <a:bodyPr/>
            <a:lstStyle/>
            <a:p>
              <a:endParaRPr lang="fr-FR"/>
            </a:p>
          </p:txBody>
        </p:sp>
        <p:sp>
          <p:nvSpPr>
            <p:cNvPr id="39"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40"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41"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42"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43"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44"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45"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grpSp>
        <p:nvGrpSpPr>
          <p:cNvPr id="46" name="Group 218"/>
          <p:cNvGrpSpPr>
            <a:grpSpLocks/>
          </p:cNvGrpSpPr>
          <p:nvPr/>
        </p:nvGrpSpPr>
        <p:grpSpPr bwMode="auto">
          <a:xfrm flipH="1">
            <a:off x="6217418" y="3688001"/>
            <a:ext cx="1152525" cy="769938"/>
            <a:chOff x="1872" y="1991"/>
            <a:chExt cx="1680" cy="1309"/>
          </a:xfrm>
        </p:grpSpPr>
        <p:sp>
          <p:nvSpPr>
            <p:cNvPr id="47" name="Freeform 202"/>
            <p:cNvSpPr>
              <a:spLocks/>
            </p:cNvSpPr>
            <p:nvPr/>
          </p:nvSpPr>
          <p:spPr bwMode="auto">
            <a:xfrm>
              <a:off x="1872" y="2016"/>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48"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49"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50" name="Freeform 205"/>
            <p:cNvSpPr>
              <a:spLocks/>
            </p:cNvSpPr>
            <p:nvPr/>
          </p:nvSpPr>
          <p:spPr bwMode="auto">
            <a:xfrm>
              <a:off x="2538" y="2371"/>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51"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52"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53"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54"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55" name="Freeform 210"/>
            <p:cNvSpPr>
              <a:spLocks/>
            </p:cNvSpPr>
            <p:nvPr/>
          </p:nvSpPr>
          <p:spPr bwMode="auto">
            <a:xfrm>
              <a:off x="2557" y="2650"/>
              <a:ext cx="521" cy="153"/>
            </a:xfrm>
            <a:custGeom>
              <a:avLst/>
              <a:gdLst>
                <a:gd name="T0" fmla="*/ 2147483647 w 39"/>
                <a:gd name="T1" fmla="*/ 44460 h 58"/>
                <a:gd name="T2" fmla="*/ 2147483647 w 39"/>
                <a:gd name="T3" fmla="*/ 58646 h 58"/>
                <a:gd name="T4" fmla="*/ 2147483647 w 39"/>
                <a:gd name="T5" fmla="*/ 58646 h 58"/>
                <a:gd name="T6" fmla="*/ 2147483647 w 39"/>
                <a:gd name="T7" fmla="*/ 74854 h 58"/>
                <a:gd name="T8" fmla="*/ 2147483647 w 39"/>
                <a:gd name="T9" fmla="*/ 88904 h 58"/>
                <a:gd name="T10" fmla="*/ 2147483647 w 39"/>
                <a:gd name="T11" fmla="*/ 105752 h 58"/>
                <a:gd name="T12" fmla="*/ 2147483647 w 39"/>
                <a:gd name="T13" fmla="*/ 105752 h 58"/>
                <a:gd name="T14" fmla="*/ 2147483647 w 39"/>
                <a:gd name="T15" fmla="*/ 119939 h 58"/>
                <a:gd name="T16" fmla="*/ 2147483647 w 39"/>
                <a:gd name="T17" fmla="*/ 119939 h 58"/>
                <a:gd name="T18" fmla="*/ 2147483647 w 39"/>
                <a:gd name="T19" fmla="*/ 136167 h 58"/>
                <a:gd name="T20" fmla="*/ 2147483647 w 39"/>
                <a:gd name="T21" fmla="*/ 136167 h 58"/>
                <a:gd name="T22" fmla="*/ 2147483647 w 39"/>
                <a:gd name="T23" fmla="*/ 136167 h 58"/>
                <a:gd name="T24" fmla="*/ 2147483647 w 39"/>
                <a:gd name="T25" fmla="*/ 105752 h 58"/>
                <a:gd name="T26" fmla="*/ 2147483647 w 39"/>
                <a:gd name="T27" fmla="*/ 88904 h 58"/>
                <a:gd name="T28" fmla="*/ 2147483647 w 39"/>
                <a:gd name="T29" fmla="*/ 88904 h 58"/>
                <a:gd name="T30" fmla="*/ 2147483647 w 39"/>
                <a:gd name="T31" fmla="*/ 74854 h 58"/>
                <a:gd name="T32" fmla="*/ 2147483647 w 39"/>
                <a:gd name="T33" fmla="*/ 58646 h 58"/>
                <a:gd name="T34" fmla="*/ 2147483647 w 39"/>
                <a:gd name="T35" fmla="*/ 44460 h 58"/>
                <a:gd name="T36" fmla="*/ 0 w 39"/>
                <a:gd name="T37" fmla="*/ 28376 h 58"/>
                <a:gd name="T38" fmla="*/ 2147483647 w 39"/>
                <a:gd name="T39" fmla="*/ 14189 h 58"/>
                <a:gd name="T40" fmla="*/ 2147483647 w 39"/>
                <a:gd name="T41" fmla="*/ 0 h 58"/>
                <a:gd name="T42" fmla="*/ 2147483647 w 39"/>
                <a:gd name="T43" fmla="*/ 0 h 58"/>
                <a:gd name="T44" fmla="*/ 2147483647 w 39"/>
                <a:gd name="T45" fmla="*/ 0 h 58"/>
                <a:gd name="T46" fmla="*/ 2147483647 w 39"/>
                <a:gd name="T47" fmla="*/ 14189 h 58"/>
                <a:gd name="T48" fmla="*/ 2147483647 w 39"/>
                <a:gd name="T49" fmla="*/ 44460 h 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58"/>
                <a:gd name="T77" fmla="*/ 39 w 39"/>
                <a:gd name="T78" fmla="*/ 58 h 5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58">
                  <a:moveTo>
                    <a:pt x="39" y="19"/>
                  </a:moveTo>
                  <a:lnTo>
                    <a:pt x="39" y="25"/>
                  </a:lnTo>
                  <a:lnTo>
                    <a:pt x="32" y="25"/>
                  </a:lnTo>
                  <a:lnTo>
                    <a:pt x="32" y="32"/>
                  </a:lnTo>
                  <a:lnTo>
                    <a:pt x="26" y="38"/>
                  </a:lnTo>
                  <a:lnTo>
                    <a:pt x="32" y="45"/>
                  </a:lnTo>
                  <a:lnTo>
                    <a:pt x="32" y="51"/>
                  </a:lnTo>
                  <a:lnTo>
                    <a:pt x="26" y="51"/>
                  </a:lnTo>
                  <a:lnTo>
                    <a:pt x="26" y="58"/>
                  </a:lnTo>
                  <a:lnTo>
                    <a:pt x="19" y="58"/>
                  </a:lnTo>
                  <a:lnTo>
                    <a:pt x="13" y="45"/>
                  </a:lnTo>
                  <a:lnTo>
                    <a:pt x="13" y="38"/>
                  </a:lnTo>
                  <a:lnTo>
                    <a:pt x="19" y="38"/>
                  </a:lnTo>
                  <a:lnTo>
                    <a:pt x="13" y="32"/>
                  </a:lnTo>
                  <a:lnTo>
                    <a:pt x="6" y="25"/>
                  </a:lnTo>
                  <a:lnTo>
                    <a:pt x="6" y="19"/>
                  </a:lnTo>
                  <a:lnTo>
                    <a:pt x="0" y="12"/>
                  </a:lnTo>
                  <a:lnTo>
                    <a:pt x="6" y="6"/>
                  </a:lnTo>
                  <a:lnTo>
                    <a:pt x="6" y="0"/>
                  </a:lnTo>
                  <a:lnTo>
                    <a:pt x="13" y="0"/>
                  </a:lnTo>
                  <a:lnTo>
                    <a:pt x="26" y="0"/>
                  </a:lnTo>
                  <a:lnTo>
                    <a:pt x="32" y="6"/>
                  </a:lnTo>
                  <a:lnTo>
                    <a:pt x="39" y="19"/>
                  </a:lnTo>
                  <a:close/>
                </a:path>
              </a:pathLst>
            </a:custGeom>
            <a:solidFill>
              <a:srgbClr val="FF4C00"/>
            </a:solidFill>
            <a:ln w="9525">
              <a:noFill/>
              <a:round/>
              <a:headEnd/>
              <a:tailEnd/>
            </a:ln>
          </p:spPr>
          <p:txBody>
            <a:bodyPr/>
            <a:lstStyle/>
            <a:p>
              <a:endParaRPr lang="fr-FR"/>
            </a:p>
          </p:txBody>
        </p:sp>
        <p:sp>
          <p:nvSpPr>
            <p:cNvPr id="56"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57"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58"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59"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60"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61"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62"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spTree>
    <p:extLst>
      <p:ext uri="{BB962C8B-B14F-4D97-AF65-F5344CB8AC3E}">
        <p14:creationId xmlns="" xmlns:p14="http://schemas.microsoft.com/office/powerpoint/2010/main" val="25755349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dirty="0">
                <a:solidFill>
                  <a:srgbClr val="FFFF00"/>
                </a:solidFill>
              </a:rPr>
              <a:t>Quelques modes </a:t>
            </a:r>
            <a:r>
              <a:rPr lang="fr-FR" dirty="0" smtClean="0">
                <a:solidFill>
                  <a:srgbClr val="FFFF00"/>
                </a:solidFill>
              </a:rPr>
              <a:t>d’ignition:</a:t>
            </a:r>
            <a:endParaRPr lang="fr-FR" dirty="0">
              <a:solidFill>
                <a:srgbClr val="FFFF00"/>
              </a:solidFill>
            </a:endParaRPr>
          </a:p>
        </p:txBody>
      </p:sp>
      <p:pic>
        <p:nvPicPr>
          <p:cNvPr id="63" name="Picture 4"/>
          <p:cNvPicPr>
            <a:picLocks noChangeAspect="1" noChangeArrowheads="1"/>
          </p:cNvPicPr>
          <p:nvPr/>
        </p:nvPicPr>
        <p:blipFill>
          <a:blip r:embed="rId3" cstate="print"/>
          <a:srcRect/>
          <a:stretch>
            <a:fillRect/>
          </a:stretch>
        </p:blipFill>
        <p:spPr bwMode="auto">
          <a:xfrm>
            <a:off x="3491234" y="4110831"/>
            <a:ext cx="2447925" cy="1909763"/>
          </a:xfrm>
          <a:prstGeom prst="rect">
            <a:avLst/>
          </a:prstGeom>
          <a:noFill/>
          <a:ln w="19050">
            <a:solidFill>
              <a:srgbClr val="FFFF00"/>
            </a:solidFill>
            <a:miter lim="800000"/>
            <a:headEnd/>
            <a:tailEnd/>
          </a:ln>
        </p:spPr>
      </p:pic>
      <p:sp>
        <p:nvSpPr>
          <p:cNvPr id="64" name="Rectangle 5"/>
          <p:cNvSpPr>
            <a:spLocks noChangeArrowheads="1"/>
          </p:cNvSpPr>
          <p:nvPr/>
        </p:nvSpPr>
        <p:spPr bwMode="auto">
          <a:xfrm>
            <a:off x="2411734" y="3788569"/>
            <a:ext cx="5454650" cy="276225"/>
          </a:xfrm>
          <a:prstGeom prst="rect">
            <a:avLst/>
          </a:prstGeom>
          <a:noFill/>
          <a:ln w="9525">
            <a:noFill/>
            <a:miter lim="800000"/>
            <a:headEnd/>
            <a:tailEnd/>
          </a:ln>
        </p:spPr>
        <p:txBody>
          <a:bodyPr>
            <a:spAutoFit/>
          </a:bodyPr>
          <a:lstStyle/>
          <a:p>
            <a:r>
              <a:rPr lang="fr-FR" sz="1200"/>
              <a:t>Ligne électrique endommagée par un court-circuit ou un arc électrique</a:t>
            </a:r>
          </a:p>
        </p:txBody>
      </p:sp>
      <p:sp>
        <p:nvSpPr>
          <p:cNvPr id="65" name="Rectangle 6"/>
          <p:cNvSpPr>
            <a:spLocks noChangeArrowheads="1"/>
          </p:cNvSpPr>
          <p:nvPr/>
        </p:nvSpPr>
        <p:spPr bwMode="auto">
          <a:xfrm>
            <a:off x="2746697" y="6020594"/>
            <a:ext cx="3748087" cy="277812"/>
          </a:xfrm>
          <a:prstGeom prst="rect">
            <a:avLst/>
          </a:prstGeom>
          <a:noFill/>
          <a:ln w="9525">
            <a:noFill/>
            <a:miter lim="800000"/>
            <a:headEnd/>
            <a:tailEnd/>
          </a:ln>
        </p:spPr>
        <p:txBody>
          <a:bodyPr wrap="none">
            <a:spAutoFit/>
          </a:bodyPr>
          <a:lstStyle/>
          <a:p>
            <a:r>
              <a:rPr lang="fr-FR" sz="1200"/>
              <a:t>Fusion d’un câble aluminium suite à un court- circuit</a:t>
            </a:r>
          </a:p>
        </p:txBody>
      </p:sp>
      <p:pic>
        <p:nvPicPr>
          <p:cNvPr id="66" name="Image 21" descr="ligne_eclairs006.gif"/>
          <p:cNvPicPr>
            <a:picLocks noChangeAspect="1"/>
          </p:cNvPicPr>
          <p:nvPr/>
        </p:nvPicPr>
        <p:blipFill>
          <a:blip r:embed="rId4" cstate="print"/>
          <a:srcRect/>
          <a:stretch>
            <a:fillRect/>
          </a:stretch>
        </p:blipFill>
        <p:spPr bwMode="auto">
          <a:xfrm rot="5400000">
            <a:off x="-1334766" y="3358357"/>
            <a:ext cx="4752975" cy="571500"/>
          </a:xfrm>
          <a:prstGeom prst="rect">
            <a:avLst/>
          </a:prstGeom>
          <a:noFill/>
          <a:ln w="38100">
            <a:noFill/>
            <a:miter lim="800000"/>
            <a:headEnd/>
            <a:tailEnd/>
          </a:ln>
        </p:spPr>
      </p:pic>
      <p:pic>
        <p:nvPicPr>
          <p:cNvPr id="67" name="Picture 2" descr="http://t2.gstatic.com/images?q=tbn:ANd9GcSGtHMe_wdk14jWn2WVpkog-ASBnXmCDtUqzi-NChnURgKsSKGm2g"/>
          <p:cNvPicPr>
            <a:picLocks noChangeAspect="1" noChangeArrowheads="1"/>
          </p:cNvPicPr>
          <p:nvPr/>
        </p:nvPicPr>
        <p:blipFill>
          <a:blip r:embed="rId5" cstate="print"/>
          <a:srcRect/>
          <a:stretch>
            <a:fillRect/>
          </a:stretch>
        </p:blipFill>
        <p:spPr bwMode="auto">
          <a:xfrm>
            <a:off x="1691009" y="1124744"/>
            <a:ext cx="3524250" cy="2640012"/>
          </a:xfrm>
          <a:prstGeom prst="rect">
            <a:avLst/>
          </a:prstGeom>
          <a:noFill/>
          <a:ln w="19050">
            <a:solidFill>
              <a:srgbClr val="FFFF00"/>
            </a:solidFill>
            <a:miter lim="800000"/>
            <a:headEnd/>
            <a:tailEnd/>
          </a:ln>
        </p:spPr>
      </p:pic>
      <p:grpSp>
        <p:nvGrpSpPr>
          <p:cNvPr id="68" name="Group 218"/>
          <p:cNvGrpSpPr>
            <a:grpSpLocks/>
          </p:cNvGrpSpPr>
          <p:nvPr/>
        </p:nvGrpSpPr>
        <p:grpSpPr bwMode="auto">
          <a:xfrm flipH="1">
            <a:off x="2051372" y="2420144"/>
            <a:ext cx="1152525" cy="768350"/>
            <a:chOff x="1872" y="1991"/>
            <a:chExt cx="1680" cy="1309"/>
          </a:xfrm>
        </p:grpSpPr>
        <p:sp>
          <p:nvSpPr>
            <p:cNvPr id="69" name="Freeform 202"/>
            <p:cNvSpPr>
              <a:spLocks/>
            </p:cNvSpPr>
            <p:nvPr/>
          </p:nvSpPr>
          <p:spPr bwMode="auto">
            <a:xfrm>
              <a:off x="1872" y="2016"/>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70"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71"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72" name="Freeform 205"/>
            <p:cNvSpPr>
              <a:spLocks/>
            </p:cNvSpPr>
            <p:nvPr/>
          </p:nvSpPr>
          <p:spPr bwMode="auto">
            <a:xfrm>
              <a:off x="2538" y="2371"/>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73"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74"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75"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76"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77" name="Freeform 210"/>
            <p:cNvSpPr>
              <a:spLocks/>
            </p:cNvSpPr>
            <p:nvPr/>
          </p:nvSpPr>
          <p:spPr bwMode="auto">
            <a:xfrm>
              <a:off x="2557" y="2650"/>
              <a:ext cx="521" cy="153"/>
            </a:xfrm>
            <a:custGeom>
              <a:avLst/>
              <a:gdLst>
                <a:gd name="T0" fmla="*/ 2147483647 w 39"/>
                <a:gd name="T1" fmla="*/ 44460 h 58"/>
                <a:gd name="T2" fmla="*/ 2147483647 w 39"/>
                <a:gd name="T3" fmla="*/ 58646 h 58"/>
                <a:gd name="T4" fmla="*/ 2147483647 w 39"/>
                <a:gd name="T5" fmla="*/ 58646 h 58"/>
                <a:gd name="T6" fmla="*/ 2147483647 w 39"/>
                <a:gd name="T7" fmla="*/ 74854 h 58"/>
                <a:gd name="T8" fmla="*/ 2147483647 w 39"/>
                <a:gd name="T9" fmla="*/ 88904 h 58"/>
                <a:gd name="T10" fmla="*/ 2147483647 w 39"/>
                <a:gd name="T11" fmla="*/ 105752 h 58"/>
                <a:gd name="T12" fmla="*/ 2147483647 w 39"/>
                <a:gd name="T13" fmla="*/ 105752 h 58"/>
                <a:gd name="T14" fmla="*/ 2147483647 w 39"/>
                <a:gd name="T15" fmla="*/ 119939 h 58"/>
                <a:gd name="T16" fmla="*/ 2147483647 w 39"/>
                <a:gd name="T17" fmla="*/ 119939 h 58"/>
                <a:gd name="T18" fmla="*/ 2147483647 w 39"/>
                <a:gd name="T19" fmla="*/ 136167 h 58"/>
                <a:gd name="T20" fmla="*/ 2147483647 w 39"/>
                <a:gd name="T21" fmla="*/ 136167 h 58"/>
                <a:gd name="T22" fmla="*/ 2147483647 w 39"/>
                <a:gd name="T23" fmla="*/ 136167 h 58"/>
                <a:gd name="T24" fmla="*/ 2147483647 w 39"/>
                <a:gd name="T25" fmla="*/ 105752 h 58"/>
                <a:gd name="T26" fmla="*/ 2147483647 w 39"/>
                <a:gd name="T27" fmla="*/ 88904 h 58"/>
                <a:gd name="T28" fmla="*/ 2147483647 w 39"/>
                <a:gd name="T29" fmla="*/ 88904 h 58"/>
                <a:gd name="T30" fmla="*/ 2147483647 w 39"/>
                <a:gd name="T31" fmla="*/ 74854 h 58"/>
                <a:gd name="T32" fmla="*/ 2147483647 w 39"/>
                <a:gd name="T33" fmla="*/ 58646 h 58"/>
                <a:gd name="T34" fmla="*/ 2147483647 w 39"/>
                <a:gd name="T35" fmla="*/ 44460 h 58"/>
                <a:gd name="T36" fmla="*/ 0 w 39"/>
                <a:gd name="T37" fmla="*/ 28376 h 58"/>
                <a:gd name="T38" fmla="*/ 2147483647 w 39"/>
                <a:gd name="T39" fmla="*/ 14189 h 58"/>
                <a:gd name="T40" fmla="*/ 2147483647 w 39"/>
                <a:gd name="T41" fmla="*/ 0 h 58"/>
                <a:gd name="T42" fmla="*/ 2147483647 w 39"/>
                <a:gd name="T43" fmla="*/ 0 h 58"/>
                <a:gd name="T44" fmla="*/ 2147483647 w 39"/>
                <a:gd name="T45" fmla="*/ 0 h 58"/>
                <a:gd name="T46" fmla="*/ 2147483647 w 39"/>
                <a:gd name="T47" fmla="*/ 14189 h 58"/>
                <a:gd name="T48" fmla="*/ 2147483647 w 39"/>
                <a:gd name="T49" fmla="*/ 44460 h 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58"/>
                <a:gd name="T77" fmla="*/ 39 w 39"/>
                <a:gd name="T78" fmla="*/ 58 h 5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58">
                  <a:moveTo>
                    <a:pt x="39" y="19"/>
                  </a:moveTo>
                  <a:lnTo>
                    <a:pt x="39" y="25"/>
                  </a:lnTo>
                  <a:lnTo>
                    <a:pt x="32" y="25"/>
                  </a:lnTo>
                  <a:lnTo>
                    <a:pt x="32" y="32"/>
                  </a:lnTo>
                  <a:lnTo>
                    <a:pt x="26" y="38"/>
                  </a:lnTo>
                  <a:lnTo>
                    <a:pt x="32" y="45"/>
                  </a:lnTo>
                  <a:lnTo>
                    <a:pt x="32" y="51"/>
                  </a:lnTo>
                  <a:lnTo>
                    <a:pt x="26" y="51"/>
                  </a:lnTo>
                  <a:lnTo>
                    <a:pt x="26" y="58"/>
                  </a:lnTo>
                  <a:lnTo>
                    <a:pt x="19" y="58"/>
                  </a:lnTo>
                  <a:lnTo>
                    <a:pt x="13" y="45"/>
                  </a:lnTo>
                  <a:lnTo>
                    <a:pt x="13" y="38"/>
                  </a:lnTo>
                  <a:lnTo>
                    <a:pt x="19" y="38"/>
                  </a:lnTo>
                  <a:lnTo>
                    <a:pt x="13" y="32"/>
                  </a:lnTo>
                  <a:lnTo>
                    <a:pt x="6" y="25"/>
                  </a:lnTo>
                  <a:lnTo>
                    <a:pt x="6" y="19"/>
                  </a:lnTo>
                  <a:lnTo>
                    <a:pt x="0" y="12"/>
                  </a:lnTo>
                  <a:lnTo>
                    <a:pt x="6" y="6"/>
                  </a:lnTo>
                  <a:lnTo>
                    <a:pt x="6" y="0"/>
                  </a:lnTo>
                  <a:lnTo>
                    <a:pt x="13" y="0"/>
                  </a:lnTo>
                  <a:lnTo>
                    <a:pt x="26" y="0"/>
                  </a:lnTo>
                  <a:lnTo>
                    <a:pt x="32" y="6"/>
                  </a:lnTo>
                  <a:lnTo>
                    <a:pt x="39" y="19"/>
                  </a:lnTo>
                  <a:close/>
                </a:path>
              </a:pathLst>
            </a:custGeom>
            <a:solidFill>
              <a:srgbClr val="FF4C00"/>
            </a:solidFill>
            <a:ln w="9525">
              <a:noFill/>
              <a:round/>
              <a:headEnd/>
              <a:tailEnd/>
            </a:ln>
          </p:spPr>
          <p:txBody>
            <a:bodyPr/>
            <a:lstStyle/>
            <a:p>
              <a:endParaRPr lang="fr-FR"/>
            </a:p>
          </p:txBody>
        </p:sp>
        <p:sp>
          <p:nvSpPr>
            <p:cNvPr id="78"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79"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80"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81"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82"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83"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84"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pic>
        <p:nvPicPr>
          <p:cNvPr id="85" name="Picture 2"/>
          <p:cNvPicPr>
            <a:picLocks noChangeAspect="1" noChangeArrowheads="1"/>
          </p:cNvPicPr>
          <p:nvPr/>
        </p:nvPicPr>
        <p:blipFill>
          <a:blip r:embed="rId6" cstate="print"/>
          <a:srcRect/>
          <a:stretch>
            <a:fillRect/>
          </a:stretch>
        </p:blipFill>
        <p:spPr bwMode="auto">
          <a:xfrm>
            <a:off x="5364484" y="1131094"/>
            <a:ext cx="3455988" cy="2605087"/>
          </a:xfrm>
          <a:prstGeom prst="rect">
            <a:avLst/>
          </a:prstGeom>
          <a:noFill/>
          <a:ln w="19050">
            <a:solidFill>
              <a:srgbClr val="FFFF00"/>
            </a:solidFill>
            <a:miter lim="800000"/>
            <a:headEnd/>
            <a:tailEnd/>
          </a:ln>
        </p:spPr>
      </p:pic>
      <p:grpSp>
        <p:nvGrpSpPr>
          <p:cNvPr id="86" name="Group 218"/>
          <p:cNvGrpSpPr>
            <a:grpSpLocks/>
          </p:cNvGrpSpPr>
          <p:nvPr/>
        </p:nvGrpSpPr>
        <p:grpSpPr bwMode="auto">
          <a:xfrm flipH="1">
            <a:off x="7236147" y="2059781"/>
            <a:ext cx="1152525" cy="769938"/>
            <a:chOff x="1872" y="1991"/>
            <a:chExt cx="1680" cy="1309"/>
          </a:xfrm>
        </p:grpSpPr>
        <p:sp>
          <p:nvSpPr>
            <p:cNvPr id="87" name="Freeform 202"/>
            <p:cNvSpPr>
              <a:spLocks/>
            </p:cNvSpPr>
            <p:nvPr/>
          </p:nvSpPr>
          <p:spPr bwMode="auto">
            <a:xfrm>
              <a:off x="1872" y="2016"/>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88"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89"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90" name="Freeform 205"/>
            <p:cNvSpPr>
              <a:spLocks/>
            </p:cNvSpPr>
            <p:nvPr/>
          </p:nvSpPr>
          <p:spPr bwMode="auto">
            <a:xfrm>
              <a:off x="2538" y="2371"/>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91"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92"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93"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94"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95" name="Freeform 210"/>
            <p:cNvSpPr>
              <a:spLocks/>
            </p:cNvSpPr>
            <p:nvPr/>
          </p:nvSpPr>
          <p:spPr bwMode="auto">
            <a:xfrm>
              <a:off x="2557" y="2650"/>
              <a:ext cx="521" cy="153"/>
            </a:xfrm>
            <a:custGeom>
              <a:avLst/>
              <a:gdLst>
                <a:gd name="T0" fmla="*/ 2147483647 w 39"/>
                <a:gd name="T1" fmla="*/ 44460 h 58"/>
                <a:gd name="T2" fmla="*/ 2147483647 w 39"/>
                <a:gd name="T3" fmla="*/ 58646 h 58"/>
                <a:gd name="T4" fmla="*/ 2147483647 w 39"/>
                <a:gd name="T5" fmla="*/ 58646 h 58"/>
                <a:gd name="T6" fmla="*/ 2147483647 w 39"/>
                <a:gd name="T7" fmla="*/ 74854 h 58"/>
                <a:gd name="T8" fmla="*/ 2147483647 w 39"/>
                <a:gd name="T9" fmla="*/ 88904 h 58"/>
                <a:gd name="T10" fmla="*/ 2147483647 w 39"/>
                <a:gd name="T11" fmla="*/ 105752 h 58"/>
                <a:gd name="T12" fmla="*/ 2147483647 w 39"/>
                <a:gd name="T13" fmla="*/ 105752 h 58"/>
                <a:gd name="T14" fmla="*/ 2147483647 w 39"/>
                <a:gd name="T15" fmla="*/ 119939 h 58"/>
                <a:gd name="T16" fmla="*/ 2147483647 w 39"/>
                <a:gd name="T17" fmla="*/ 119939 h 58"/>
                <a:gd name="T18" fmla="*/ 2147483647 w 39"/>
                <a:gd name="T19" fmla="*/ 136167 h 58"/>
                <a:gd name="T20" fmla="*/ 2147483647 w 39"/>
                <a:gd name="T21" fmla="*/ 136167 h 58"/>
                <a:gd name="T22" fmla="*/ 2147483647 w 39"/>
                <a:gd name="T23" fmla="*/ 136167 h 58"/>
                <a:gd name="T24" fmla="*/ 2147483647 w 39"/>
                <a:gd name="T25" fmla="*/ 105752 h 58"/>
                <a:gd name="T26" fmla="*/ 2147483647 w 39"/>
                <a:gd name="T27" fmla="*/ 88904 h 58"/>
                <a:gd name="T28" fmla="*/ 2147483647 w 39"/>
                <a:gd name="T29" fmla="*/ 88904 h 58"/>
                <a:gd name="T30" fmla="*/ 2147483647 w 39"/>
                <a:gd name="T31" fmla="*/ 74854 h 58"/>
                <a:gd name="T32" fmla="*/ 2147483647 w 39"/>
                <a:gd name="T33" fmla="*/ 58646 h 58"/>
                <a:gd name="T34" fmla="*/ 2147483647 w 39"/>
                <a:gd name="T35" fmla="*/ 44460 h 58"/>
                <a:gd name="T36" fmla="*/ 0 w 39"/>
                <a:gd name="T37" fmla="*/ 28376 h 58"/>
                <a:gd name="T38" fmla="*/ 2147483647 w 39"/>
                <a:gd name="T39" fmla="*/ 14189 h 58"/>
                <a:gd name="T40" fmla="*/ 2147483647 w 39"/>
                <a:gd name="T41" fmla="*/ 0 h 58"/>
                <a:gd name="T42" fmla="*/ 2147483647 w 39"/>
                <a:gd name="T43" fmla="*/ 0 h 58"/>
                <a:gd name="T44" fmla="*/ 2147483647 w 39"/>
                <a:gd name="T45" fmla="*/ 0 h 58"/>
                <a:gd name="T46" fmla="*/ 2147483647 w 39"/>
                <a:gd name="T47" fmla="*/ 14189 h 58"/>
                <a:gd name="T48" fmla="*/ 2147483647 w 39"/>
                <a:gd name="T49" fmla="*/ 44460 h 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58"/>
                <a:gd name="T77" fmla="*/ 39 w 39"/>
                <a:gd name="T78" fmla="*/ 58 h 5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58">
                  <a:moveTo>
                    <a:pt x="39" y="19"/>
                  </a:moveTo>
                  <a:lnTo>
                    <a:pt x="39" y="25"/>
                  </a:lnTo>
                  <a:lnTo>
                    <a:pt x="32" y="25"/>
                  </a:lnTo>
                  <a:lnTo>
                    <a:pt x="32" y="32"/>
                  </a:lnTo>
                  <a:lnTo>
                    <a:pt x="26" y="38"/>
                  </a:lnTo>
                  <a:lnTo>
                    <a:pt x="32" y="45"/>
                  </a:lnTo>
                  <a:lnTo>
                    <a:pt x="32" y="51"/>
                  </a:lnTo>
                  <a:lnTo>
                    <a:pt x="26" y="51"/>
                  </a:lnTo>
                  <a:lnTo>
                    <a:pt x="26" y="58"/>
                  </a:lnTo>
                  <a:lnTo>
                    <a:pt x="19" y="58"/>
                  </a:lnTo>
                  <a:lnTo>
                    <a:pt x="13" y="45"/>
                  </a:lnTo>
                  <a:lnTo>
                    <a:pt x="13" y="38"/>
                  </a:lnTo>
                  <a:lnTo>
                    <a:pt x="19" y="38"/>
                  </a:lnTo>
                  <a:lnTo>
                    <a:pt x="13" y="32"/>
                  </a:lnTo>
                  <a:lnTo>
                    <a:pt x="6" y="25"/>
                  </a:lnTo>
                  <a:lnTo>
                    <a:pt x="6" y="19"/>
                  </a:lnTo>
                  <a:lnTo>
                    <a:pt x="0" y="12"/>
                  </a:lnTo>
                  <a:lnTo>
                    <a:pt x="6" y="6"/>
                  </a:lnTo>
                  <a:lnTo>
                    <a:pt x="6" y="0"/>
                  </a:lnTo>
                  <a:lnTo>
                    <a:pt x="13" y="0"/>
                  </a:lnTo>
                  <a:lnTo>
                    <a:pt x="26" y="0"/>
                  </a:lnTo>
                  <a:lnTo>
                    <a:pt x="32" y="6"/>
                  </a:lnTo>
                  <a:lnTo>
                    <a:pt x="39" y="19"/>
                  </a:lnTo>
                  <a:close/>
                </a:path>
              </a:pathLst>
            </a:custGeom>
            <a:solidFill>
              <a:srgbClr val="FF4C00"/>
            </a:solidFill>
            <a:ln w="9525">
              <a:noFill/>
              <a:round/>
              <a:headEnd/>
              <a:tailEnd/>
            </a:ln>
          </p:spPr>
          <p:txBody>
            <a:bodyPr/>
            <a:lstStyle/>
            <a:p>
              <a:endParaRPr lang="fr-FR"/>
            </a:p>
          </p:txBody>
        </p:sp>
        <p:sp>
          <p:nvSpPr>
            <p:cNvPr id="96"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97"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98"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99"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100"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101"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102"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spTree>
    <p:extLst>
      <p:ext uri="{BB962C8B-B14F-4D97-AF65-F5344CB8AC3E}">
        <p14:creationId xmlns="" xmlns:p14="http://schemas.microsoft.com/office/powerpoint/2010/main" val="3172387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15383</TotalTime>
  <Words>2629</Words>
  <Application>Microsoft Office PowerPoint</Application>
  <PresentationFormat>Affichage à l'écran (4:3)</PresentationFormat>
  <Paragraphs>265</Paragraphs>
  <Slides>36</Slides>
  <Notes>35</Notes>
  <HiddenSlides>0</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Réseau</vt:lpstr>
      <vt:lpstr>L’approche des feux de forêts</vt:lpstr>
      <vt:lpstr>Introduction:</vt:lpstr>
      <vt:lpstr>Exemple: le groupe Vulcain 13</vt:lpstr>
      <vt:lpstr>Origine des incendies:</vt:lpstr>
      <vt:lpstr>Les causes des incendies de forêts:</vt:lpstr>
      <vt:lpstr>Diapositive 6</vt:lpstr>
      <vt:lpstr>Quelques modes d’ignition:</vt:lpstr>
      <vt:lpstr>Quelques modes d’ignition:</vt:lpstr>
      <vt:lpstr>Quelques modes d’ignition:</vt:lpstr>
      <vt:lpstr>Classification des causes dans la base de données Prométhée:</vt:lpstr>
      <vt:lpstr>Les signes objectifs en FDF:</vt:lpstr>
      <vt:lpstr>Carbonisation des troncs:</vt:lpstr>
      <vt:lpstr>Différents modèles de carbonisation selon le sens du feu et du vent:</vt:lpstr>
      <vt:lpstr>Différents modèles de carbonisation selon le sens du feu et du vent:</vt:lpstr>
      <vt:lpstr>Pétrification des rameaux (port en drapeau):</vt:lpstr>
      <vt:lpstr>Pétrification des rameaux:</vt:lpstr>
      <vt:lpstr>Examen de la végétation arbustive et arborescente:</vt:lpstr>
      <vt:lpstr>Examen des troncs par écorçage:</vt:lpstr>
      <vt:lpstr>Les éclatements d’écorces:</vt:lpstr>
      <vt:lpstr>Les tiges de graminées:</vt:lpstr>
      <vt:lpstr>Les biseaux:</vt:lpstr>
      <vt:lpstr>Les cônes de protection et dépôts de suie:</vt:lpstr>
      <vt:lpstr>Les dépôts de suie:</vt:lpstr>
      <vt:lpstr>La couleur des cendres:</vt:lpstr>
      <vt:lpstr>La peau de crocodile:</vt:lpstr>
      <vt:lpstr>Les voies d’accélération:</vt:lpstr>
      <vt:lpstr>Les sautes de feu:</vt:lpstr>
      <vt:lpstr>Méthode d’investigation:</vt:lpstr>
      <vt:lpstr>Définir la géométrie du feu:</vt:lpstr>
      <vt:lpstr>Application de la méthodologie en FDF:</vt:lpstr>
      <vt:lpstr>Méthode d’investigation:</vt:lpstr>
      <vt:lpstr>Méthode d’investigation:</vt:lpstr>
      <vt:lpstr>Méthode de fouille:</vt:lpstr>
      <vt:lpstr>Localisation du point d’origine:</vt:lpstr>
      <vt:lpstr>Détermination de la cause:</vt:lpstr>
      <vt:lpstr>FIN</vt:lpstr>
    </vt:vector>
  </TitlesOfParts>
  <Company>CG94</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laurent FLACHER</cp:lastModifiedBy>
  <cp:revision>754</cp:revision>
  <cp:lastPrinted>2000-07-04T10:18:08Z</cp:lastPrinted>
  <dcterms:created xsi:type="dcterms:W3CDTF">2000-07-03T06:07:31Z</dcterms:created>
  <dcterms:modified xsi:type="dcterms:W3CDTF">2020-04-04T11:14:46Z</dcterms:modified>
</cp:coreProperties>
</file>