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1" r:id="rId1"/>
  </p:sldMasterIdLst>
  <p:notesMasterIdLst>
    <p:notesMasterId r:id="rId32"/>
  </p:notesMasterIdLst>
  <p:handoutMasterIdLst>
    <p:handoutMasterId r:id="rId33"/>
  </p:handoutMasterIdLst>
  <p:sldIdLst>
    <p:sldId id="315" r:id="rId2"/>
    <p:sldId id="449" r:id="rId3"/>
    <p:sldId id="450" r:id="rId4"/>
    <p:sldId id="451" r:id="rId5"/>
    <p:sldId id="452" r:id="rId6"/>
    <p:sldId id="453" r:id="rId7"/>
    <p:sldId id="454" r:id="rId8"/>
    <p:sldId id="455" r:id="rId9"/>
    <p:sldId id="456" r:id="rId10"/>
    <p:sldId id="457" r:id="rId11"/>
    <p:sldId id="458" r:id="rId12"/>
    <p:sldId id="459" r:id="rId13"/>
    <p:sldId id="461" r:id="rId14"/>
    <p:sldId id="462" r:id="rId15"/>
    <p:sldId id="463" r:id="rId16"/>
    <p:sldId id="464" r:id="rId17"/>
    <p:sldId id="465" r:id="rId18"/>
    <p:sldId id="466" r:id="rId19"/>
    <p:sldId id="467" r:id="rId20"/>
    <p:sldId id="468" r:id="rId21"/>
    <p:sldId id="469" r:id="rId22"/>
    <p:sldId id="470" r:id="rId23"/>
    <p:sldId id="471" r:id="rId24"/>
    <p:sldId id="472" r:id="rId25"/>
    <p:sldId id="473" r:id="rId26"/>
    <p:sldId id="474" r:id="rId27"/>
    <p:sldId id="475" r:id="rId28"/>
    <p:sldId id="476" r:id="rId29"/>
    <p:sldId id="477" r:id="rId30"/>
    <p:sldId id="460" r:id="rId31"/>
  </p:sldIdLst>
  <p:sldSz cx="9144000" cy="6858000" type="screen4x3"/>
  <p:notesSz cx="6797675" cy="9926638"/>
  <p:defaultTextStyle>
    <a:defPPr>
      <a:defRPr lang="fr-FR"/>
    </a:defPPr>
    <a:lvl1pPr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1pPr>
    <a:lvl2pPr marL="4572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2pPr>
    <a:lvl3pPr marL="9144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3pPr>
    <a:lvl4pPr marL="13716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4pPr>
    <a:lvl5pPr marL="18288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528">
          <p15:clr>
            <a:srgbClr val="A4A3A4"/>
          </p15:clr>
        </p15:guide>
        <p15:guide id="2" pos="240">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212B"/>
    <a:srgbClr val="CD0920"/>
    <a:srgbClr val="009999"/>
    <a:srgbClr val="C1FFE0"/>
    <a:srgbClr val="00CC66"/>
    <a:srgbClr val="FF0000"/>
    <a:srgbClr val="00CCFF"/>
    <a:srgbClr val="009E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132"/>
      </p:cViewPr>
      <p:guideLst>
        <p:guide orient="horz" pos="528"/>
        <p:guide pos="24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2148"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32113" cy="471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t"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19" name="Rectangle 3"/>
          <p:cNvSpPr>
            <a:spLocks noGrp="1" noChangeArrowheads="1"/>
          </p:cNvSpPr>
          <p:nvPr>
            <p:ph type="dt" sz="quarter" idx="1"/>
          </p:nvPr>
        </p:nvSpPr>
        <p:spPr bwMode="auto">
          <a:xfrm>
            <a:off x="3832225" y="0"/>
            <a:ext cx="2936875" cy="471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t" anchorCtr="0" compatLnSpc="1">
            <a:prstTxWarp prst="textNoShape">
              <a:avLst/>
            </a:prstTxWarp>
          </a:bodyPr>
          <a:lstStyle>
            <a:lvl1pPr algn="r" defTabSz="930275" eaLnBrk="0" hangingPunct="0">
              <a:defRPr sz="1100">
                <a:latin typeface="Times New Roman" charset="0"/>
                <a:ea typeface="ＭＳ Ｐゴシック" charset="0"/>
                <a:cs typeface="+mn-cs"/>
              </a:defRPr>
            </a:lvl1pPr>
          </a:lstStyle>
          <a:p>
            <a:pPr>
              <a:defRPr/>
            </a:pPr>
            <a:endParaRPr lang="fr-FR"/>
          </a:p>
        </p:txBody>
      </p:sp>
      <p:sp>
        <p:nvSpPr>
          <p:cNvPr id="9220" name="Rectangle 4"/>
          <p:cNvSpPr>
            <a:spLocks noGrp="1" noChangeArrowheads="1"/>
          </p:cNvSpPr>
          <p:nvPr>
            <p:ph type="ftr" sz="quarter" idx="2"/>
          </p:nvPr>
        </p:nvSpPr>
        <p:spPr bwMode="auto">
          <a:xfrm>
            <a:off x="0" y="9434513"/>
            <a:ext cx="2932113" cy="469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b"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21" name="Rectangle 5"/>
          <p:cNvSpPr>
            <a:spLocks noGrp="1" noChangeArrowheads="1"/>
          </p:cNvSpPr>
          <p:nvPr>
            <p:ph type="sldNum" sz="quarter" idx="3"/>
          </p:nvPr>
        </p:nvSpPr>
        <p:spPr bwMode="auto">
          <a:xfrm>
            <a:off x="3832225" y="9434513"/>
            <a:ext cx="2936875" cy="469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b" anchorCtr="0" compatLnSpc="1">
            <a:prstTxWarp prst="textNoShape">
              <a:avLst/>
            </a:prstTxWarp>
          </a:bodyPr>
          <a:lstStyle>
            <a:lvl1pPr algn="r" defTabSz="930275" eaLnBrk="0" hangingPunct="0">
              <a:defRPr sz="1100">
                <a:latin typeface="Times New Roman" panose="02020603050405020304" pitchFamily="18" charset="0"/>
              </a:defRPr>
            </a:lvl1pPr>
          </a:lstStyle>
          <a:p>
            <a:fld id="{CDB39F69-90F2-4946-A8A4-2E300412CD9C}" type="slidenum">
              <a:rPr lang="fr-FR" altLang="fr-FR"/>
              <a:pPr/>
              <a:t>‹N°›</a:t>
            </a:fld>
            <a:endParaRPr lang="fr-FR" altLang="fr-FR"/>
          </a:p>
        </p:txBody>
      </p:sp>
    </p:spTree>
    <p:extLst>
      <p:ext uri="{BB962C8B-B14F-4D97-AF65-F5344CB8AC3E}">
        <p14:creationId xmlns:p14="http://schemas.microsoft.com/office/powerpoint/2010/main" val="503115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5" name="Rectangle 3"/>
          <p:cNvSpPr>
            <a:spLocks noGrp="1" noChangeArrowheads="1"/>
          </p:cNvSpPr>
          <p:nvPr>
            <p:ph type="dt" idx="1"/>
          </p:nvPr>
        </p:nvSpPr>
        <p:spPr bwMode="auto">
          <a:xfrm>
            <a:off x="3854450" y="0"/>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lvl1pPr algn="r" defTabSz="958850" eaLnBrk="0" hangingPunct="0">
              <a:defRPr sz="1100">
                <a:latin typeface="Times New Roman" charset="0"/>
                <a:ea typeface="ＭＳ Ｐゴシック" charset="0"/>
                <a:cs typeface="+mn-cs"/>
              </a:defRPr>
            </a:lvl1pPr>
          </a:lstStyle>
          <a:p>
            <a:pPr>
              <a:defRPr/>
            </a:pPr>
            <a:endParaRPr lang="fr-FR"/>
          </a:p>
        </p:txBody>
      </p:sp>
      <p:sp>
        <p:nvSpPr>
          <p:cNvPr id="3076" name="Rectangle 4"/>
          <p:cNvSpPr>
            <a:spLocks noGrp="1" noRot="1" noChangeAspect="1" noChangeArrowheads="1" noTextEdit="1"/>
          </p:cNvSpPr>
          <p:nvPr>
            <p:ph type="sldImg" idx="2"/>
          </p:nvPr>
        </p:nvSpPr>
        <p:spPr bwMode="auto">
          <a:xfrm>
            <a:off x="919163" y="746125"/>
            <a:ext cx="4959350" cy="3719513"/>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3077" name="Rectangle 5"/>
          <p:cNvSpPr>
            <a:spLocks noGrp="1" noChangeArrowheads="1"/>
          </p:cNvSpPr>
          <p:nvPr>
            <p:ph type="body" sz="quarter" idx="3"/>
          </p:nvPr>
        </p:nvSpPr>
        <p:spPr bwMode="auto">
          <a:xfrm>
            <a:off x="906463" y="4714875"/>
            <a:ext cx="4984750" cy="44656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3078" name="Rectangle 6"/>
          <p:cNvSpPr>
            <a:spLocks noGrp="1" noChangeArrowheads="1"/>
          </p:cNvSpPr>
          <p:nvPr>
            <p:ph type="ftr" sz="quarter" idx="4"/>
          </p:nvPr>
        </p:nvSpPr>
        <p:spPr bwMode="auto">
          <a:xfrm>
            <a:off x="0" y="9431338"/>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b"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9" name="Rectangle 7"/>
          <p:cNvSpPr>
            <a:spLocks noGrp="1" noChangeArrowheads="1"/>
          </p:cNvSpPr>
          <p:nvPr>
            <p:ph type="sldNum" sz="quarter" idx="5"/>
          </p:nvPr>
        </p:nvSpPr>
        <p:spPr bwMode="auto">
          <a:xfrm>
            <a:off x="3854450" y="9431338"/>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b" anchorCtr="0" compatLnSpc="1">
            <a:prstTxWarp prst="textNoShape">
              <a:avLst/>
            </a:prstTxWarp>
          </a:bodyPr>
          <a:lstStyle>
            <a:lvl1pPr algn="r" defTabSz="958850" eaLnBrk="0" hangingPunct="0">
              <a:defRPr sz="1100">
                <a:latin typeface="Times New Roman" panose="02020603050405020304" pitchFamily="18" charset="0"/>
              </a:defRPr>
            </a:lvl1pPr>
          </a:lstStyle>
          <a:p>
            <a:fld id="{8F9C8E75-16DE-4E1D-BDD8-F5B7ED798E16}" type="slidenum">
              <a:rPr lang="fr-FR" altLang="fr-FR"/>
              <a:pPr/>
              <a:t>‹N°›</a:t>
            </a:fld>
            <a:endParaRPr lang="fr-FR" altLang="fr-FR"/>
          </a:p>
        </p:txBody>
      </p:sp>
    </p:spTree>
    <p:extLst>
      <p:ext uri="{BB962C8B-B14F-4D97-AF65-F5344CB8AC3E}">
        <p14:creationId xmlns:p14="http://schemas.microsoft.com/office/powerpoint/2010/main" val="8290387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dirty="0" smtClean="0">
              <a:cs typeface="+mn-cs"/>
            </a:endParaRPr>
          </a:p>
        </p:txBody>
      </p:sp>
    </p:spTree>
    <p:extLst>
      <p:ext uri="{BB962C8B-B14F-4D97-AF65-F5344CB8AC3E}">
        <p14:creationId xmlns:p14="http://schemas.microsoft.com/office/powerpoint/2010/main" val="1910991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11</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520646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382269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30</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340266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468948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4</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972814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821870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6</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957415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7</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753103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8</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238323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9</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3787044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10</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p14="http://schemas.microsoft.com/office/powerpoint/2010/main" val="1972446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61795" name="Rectangle 3"/>
          <p:cNvSpPr>
            <a:spLocks noGrp="1" noChangeArrowheads="1"/>
          </p:cNvSpPr>
          <p:nvPr>
            <p:ph type="ctrTitle"/>
          </p:nvPr>
        </p:nvSpPr>
        <p:spPr>
          <a:xfrm>
            <a:off x="323850" y="1268413"/>
            <a:ext cx="8548688" cy="1728787"/>
          </a:xfrm>
          <a:noFill/>
          <a:extLst>
            <a:ext uri="{909E8E84-426E-40dd-AFC4-6F175D3DCCD1}">
              <a14:hiddenFill xmlns:a14="http://schemas.microsoft.com/office/drawing/2010/main" xmlns="">
                <a:solidFill>
                  <a:schemeClr val="accent1"/>
                </a:solidFill>
              </a14:hiddenFill>
            </a:ext>
          </a:extLst>
        </p:spPr>
        <p:txBody>
          <a:bodyPr/>
          <a:lstStyle>
            <a:lvl1pPr algn="ctr">
              <a:defRPr sz="4400"/>
            </a:lvl1pPr>
          </a:lstStyle>
          <a:p>
            <a:pPr lvl="0"/>
            <a:r>
              <a:rPr lang="fr-FR" noProof="0" smtClean="0"/>
              <a:t>Cliquez et modifiez le titre</a:t>
            </a:r>
          </a:p>
        </p:txBody>
      </p:sp>
    </p:spTree>
    <p:extLst>
      <p:ext uri="{BB962C8B-B14F-4D97-AF65-F5344CB8AC3E}">
        <p14:creationId xmlns:p14="http://schemas.microsoft.com/office/powerpoint/2010/main" val="220364912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D4AC1837-0764-4219-ADB0-1EEC0A51ADD6}" type="slidenum">
              <a:rPr lang="fr-FR" altLang="fr-FR"/>
              <a:pPr/>
              <a:t>‹N°›</a:t>
            </a:fld>
            <a:endParaRPr lang="fr-FR" altLang="fr-FR"/>
          </a:p>
        </p:txBody>
      </p:sp>
    </p:spTree>
    <p:extLst>
      <p:ext uri="{BB962C8B-B14F-4D97-AF65-F5344CB8AC3E}">
        <p14:creationId xmlns:p14="http://schemas.microsoft.com/office/powerpoint/2010/main" val="286285403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0"/>
            <a:ext cx="2286000" cy="6021388"/>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0" y="0"/>
            <a:ext cx="6705600" cy="60213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38BBCD50-C7F3-46CF-81DE-DF63FB7C7BBA}" type="slidenum">
              <a:rPr lang="fr-FR" altLang="fr-FR"/>
              <a:pPr/>
              <a:t>‹N°›</a:t>
            </a:fld>
            <a:endParaRPr lang="fr-FR" altLang="fr-FR"/>
          </a:p>
        </p:txBody>
      </p:sp>
    </p:spTree>
    <p:extLst>
      <p:ext uri="{BB962C8B-B14F-4D97-AF65-F5344CB8AC3E}">
        <p14:creationId xmlns:p14="http://schemas.microsoft.com/office/powerpoint/2010/main" val="3125887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38225"/>
          </a:xfrm>
        </p:spPr>
        <p:txBody>
          <a:bodyPr/>
          <a:lstStyle/>
          <a:p>
            <a:r>
              <a:rPr lang="fr-FR" smtClean="0"/>
              <a:t>Cliquez et modifiez le titre</a:t>
            </a:r>
            <a:endParaRPr lang="fr-FR"/>
          </a:p>
        </p:txBody>
      </p:sp>
      <p:sp>
        <p:nvSpPr>
          <p:cNvPr id="3" name="Espace réservé du texte 2"/>
          <p:cNvSpPr>
            <a:spLocks noGrp="1"/>
          </p:cNvSpPr>
          <p:nvPr>
            <p:ph type="body" sz="half" idx="1"/>
          </p:nvPr>
        </p:nvSpPr>
        <p:spPr>
          <a:xfrm>
            <a:off x="611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36D9E42E-1EC0-4C85-8D24-6ABF6807C4CA}" type="slidenum">
              <a:rPr lang="fr-FR" altLang="fr-FR"/>
              <a:pPr/>
              <a:t>‹N°›</a:t>
            </a:fld>
            <a:endParaRPr lang="fr-FR" altLang="fr-FR"/>
          </a:p>
        </p:txBody>
      </p:sp>
    </p:spTree>
    <p:extLst>
      <p:ext uri="{BB962C8B-B14F-4D97-AF65-F5344CB8AC3E}">
        <p14:creationId xmlns:p14="http://schemas.microsoft.com/office/powerpoint/2010/main" val="230838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F392C089-C1C8-4E30-AC40-22C6D2A8E37F}" type="slidenum">
              <a:rPr lang="fr-FR" altLang="fr-FR"/>
              <a:pPr/>
              <a:t>‹N°›</a:t>
            </a:fld>
            <a:endParaRPr lang="fr-FR" altLang="fr-FR"/>
          </a:p>
        </p:txBody>
      </p:sp>
    </p:spTree>
    <p:extLst>
      <p:ext uri="{BB962C8B-B14F-4D97-AF65-F5344CB8AC3E}">
        <p14:creationId xmlns:p14="http://schemas.microsoft.com/office/powerpoint/2010/main" val="26349007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2"/>
          <p:cNvSpPr>
            <a:spLocks noGrp="1" noChangeArrowheads="1"/>
          </p:cNvSpPr>
          <p:nvPr>
            <p:ph type="sldNum" sz="quarter" idx="10"/>
          </p:nvPr>
        </p:nvSpPr>
        <p:spPr>
          <a:ln/>
        </p:spPr>
        <p:txBody>
          <a:bodyPr/>
          <a:lstStyle>
            <a:lvl1pPr>
              <a:defRPr/>
            </a:lvl1pPr>
          </a:lstStyle>
          <a:p>
            <a:fld id="{6458346F-EFA9-4975-A62E-269C33C6D566}" type="slidenum">
              <a:rPr lang="fr-FR" altLang="fr-FR"/>
              <a:pPr/>
              <a:t>‹N°›</a:t>
            </a:fld>
            <a:endParaRPr lang="fr-FR" altLang="fr-FR"/>
          </a:p>
        </p:txBody>
      </p:sp>
    </p:spTree>
    <p:extLst>
      <p:ext uri="{BB962C8B-B14F-4D97-AF65-F5344CB8AC3E}">
        <p14:creationId xmlns:p14="http://schemas.microsoft.com/office/powerpoint/2010/main" val="222881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611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AB0F8B3A-24EF-4473-8ECE-0E1DA61F4694}" type="slidenum">
              <a:rPr lang="fr-FR" altLang="fr-FR"/>
              <a:pPr/>
              <a:t>‹N°›</a:t>
            </a:fld>
            <a:endParaRPr lang="fr-FR" altLang="fr-FR"/>
          </a:p>
        </p:txBody>
      </p:sp>
    </p:spTree>
    <p:extLst>
      <p:ext uri="{BB962C8B-B14F-4D97-AF65-F5344CB8AC3E}">
        <p14:creationId xmlns:p14="http://schemas.microsoft.com/office/powerpoint/2010/main" val="1347560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2"/>
          <p:cNvSpPr>
            <a:spLocks noGrp="1" noChangeArrowheads="1"/>
          </p:cNvSpPr>
          <p:nvPr>
            <p:ph type="sldNum" sz="quarter" idx="10"/>
          </p:nvPr>
        </p:nvSpPr>
        <p:spPr>
          <a:ln/>
        </p:spPr>
        <p:txBody>
          <a:bodyPr/>
          <a:lstStyle>
            <a:lvl1pPr>
              <a:defRPr/>
            </a:lvl1pPr>
          </a:lstStyle>
          <a:p>
            <a:fld id="{48A6A307-3008-48B2-B12D-EF5112CF55FC}" type="slidenum">
              <a:rPr lang="fr-FR" altLang="fr-FR"/>
              <a:pPr/>
              <a:t>‹N°›</a:t>
            </a:fld>
            <a:endParaRPr lang="fr-FR" altLang="fr-FR"/>
          </a:p>
        </p:txBody>
      </p:sp>
    </p:spTree>
    <p:extLst>
      <p:ext uri="{BB962C8B-B14F-4D97-AF65-F5344CB8AC3E}">
        <p14:creationId xmlns:p14="http://schemas.microsoft.com/office/powerpoint/2010/main" val="576620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Rectangle 72"/>
          <p:cNvSpPr>
            <a:spLocks noGrp="1" noChangeArrowheads="1"/>
          </p:cNvSpPr>
          <p:nvPr>
            <p:ph type="sldNum" sz="quarter" idx="10"/>
          </p:nvPr>
        </p:nvSpPr>
        <p:spPr>
          <a:ln/>
        </p:spPr>
        <p:txBody>
          <a:bodyPr/>
          <a:lstStyle>
            <a:lvl1pPr>
              <a:defRPr/>
            </a:lvl1pPr>
          </a:lstStyle>
          <a:p>
            <a:fld id="{E3624B3C-8478-4041-83FE-92EF2737DFAC}" type="slidenum">
              <a:rPr lang="fr-FR" altLang="fr-FR"/>
              <a:pPr/>
              <a:t>‹N°›</a:t>
            </a:fld>
            <a:endParaRPr lang="fr-FR" altLang="fr-FR"/>
          </a:p>
        </p:txBody>
      </p:sp>
    </p:spTree>
    <p:extLst>
      <p:ext uri="{BB962C8B-B14F-4D97-AF65-F5344CB8AC3E}">
        <p14:creationId xmlns:p14="http://schemas.microsoft.com/office/powerpoint/2010/main" val="56993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2"/>
          <p:cNvSpPr>
            <a:spLocks noGrp="1" noChangeArrowheads="1"/>
          </p:cNvSpPr>
          <p:nvPr>
            <p:ph type="sldNum" sz="quarter" idx="10"/>
          </p:nvPr>
        </p:nvSpPr>
        <p:spPr>
          <a:ln/>
        </p:spPr>
        <p:txBody>
          <a:bodyPr/>
          <a:lstStyle>
            <a:lvl1pPr>
              <a:defRPr/>
            </a:lvl1pPr>
          </a:lstStyle>
          <a:p>
            <a:fld id="{6BB6BFE3-714C-422B-A254-C14A1262089A}" type="slidenum">
              <a:rPr lang="fr-FR" altLang="fr-FR"/>
              <a:pPr/>
              <a:t>‹N°›</a:t>
            </a:fld>
            <a:endParaRPr lang="fr-FR" altLang="fr-FR"/>
          </a:p>
        </p:txBody>
      </p:sp>
    </p:spTree>
    <p:extLst>
      <p:ext uri="{BB962C8B-B14F-4D97-AF65-F5344CB8AC3E}">
        <p14:creationId xmlns:p14="http://schemas.microsoft.com/office/powerpoint/2010/main" val="1835117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905CFBE6-8F40-4360-B3F3-AA5628F4AAE0}" type="slidenum">
              <a:rPr lang="fr-FR" altLang="fr-FR"/>
              <a:pPr/>
              <a:t>‹N°›</a:t>
            </a:fld>
            <a:endParaRPr lang="fr-FR" altLang="fr-FR"/>
          </a:p>
        </p:txBody>
      </p:sp>
    </p:spTree>
    <p:extLst>
      <p:ext uri="{BB962C8B-B14F-4D97-AF65-F5344CB8AC3E}">
        <p14:creationId xmlns:p14="http://schemas.microsoft.com/office/powerpoint/2010/main" val="3532274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F48473CB-9352-4F74-A707-FA2319FD752D}" type="slidenum">
              <a:rPr lang="fr-FR" altLang="fr-FR"/>
              <a:pPr/>
              <a:t>‹N°›</a:t>
            </a:fld>
            <a:endParaRPr lang="fr-FR" altLang="fr-FR"/>
          </a:p>
        </p:txBody>
      </p:sp>
    </p:spTree>
    <p:extLst>
      <p:ext uri="{BB962C8B-B14F-4D97-AF65-F5344CB8AC3E}">
        <p14:creationId xmlns:p14="http://schemas.microsoft.com/office/powerpoint/2010/main" val="2854421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0" y="0"/>
            <a:ext cx="9144000" cy="103822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5762" tIns="47881" rIns="95762" bIns="47881" numCol="1" anchor="b" anchorCtr="0" compatLnSpc="1">
            <a:prstTxWarp prst="textNoShape">
              <a:avLst/>
            </a:prstTxWarp>
          </a:bodyPr>
          <a:lstStyle/>
          <a:p>
            <a:pPr lvl="0"/>
            <a:r>
              <a:rPr lang="fr-FR" altLang="fr-FR" smtClean="0"/>
              <a:t>Cliquez et modifiez le titre</a:t>
            </a:r>
          </a:p>
        </p:txBody>
      </p:sp>
      <p:sp>
        <p:nvSpPr>
          <p:cNvPr id="160772" name="Rectangle 4"/>
          <p:cNvSpPr>
            <a:spLocks noGrp="1" noChangeArrowheads="1"/>
          </p:cNvSpPr>
          <p:nvPr>
            <p:ph type="body" idx="1"/>
          </p:nvPr>
        </p:nvSpPr>
        <p:spPr bwMode="auto">
          <a:xfrm>
            <a:off x="611188" y="1268413"/>
            <a:ext cx="8229600" cy="4752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762" tIns="47881" rIns="95762" bIns="47881"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160811" name="Text Box 43"/>
          <p:cNvSpPr txBox="1">
            <a:spLocks noChangeArrowheads="1"/>
          </p:cNvSpPr>
          <p:nvPr userDrawn="1"/>
        </p:nvSpPr>
        <p:spPr bwMode="auto">
          <a:xfrm>
            <a:off x="1677988" y="781050"/>
            <a:ext cx="220662" cy="233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78" tIns="41040" rIns="82078" bIns="41040">
            <a:spAutoFit/>
          </a:bodyPr>
          <a:lstStyle>
            <a:lvl1pPr algn="l" defTabSz="820738" eaLnBrk="0" hangingPunct="0">
              <a:defRPr sz="2400">
                <a:solidFill>
                  <a:schemeClr val="tx1"/>
                </a:solidFill>
                <a:latin typeface="Times New Roman" charset="0"/>
                <a:ea typeface="ＭＳ Ｐゴシック" charset="0"/>
              </a:defRPr>
            </a:lvl1pPr>
            <a:lvl2pPr marL="411163" algn="l" defTabSz="820738" eaLnBrk="0" hangingPunct="0">
              <a:defRPr sz="2400">
                <a:solidFill>
                  <a:schemeClr val="tx1"/>
                </a:solidFill>
                <a:latin typeface="Times New Roman" charset="0"/>
                <a:ea typeface="ＭＳ Ｐゴシック" charset="0"/>
              </a:defRPr>
            </a:lvl2pPr>
            <a:lvl3pPr marL="820738" algn="l" defTabSz="820738" eaLnBrk="0" hangingPunct="0">
              <a:defRPr sz="2400">
                <a:solidFill>
                  <a:schemeClr val="tx1"/>
                </a:solidFill>
                <a:latin typeface="Times New Roman" charset="0"/>
                <a:ea typeface="ＭＳ Ｐゴシック" charset="0"/>
              </a:defRPr>
            </a:lvl3pPr>
            <a:lvl4pPr marL="1231900" algn="l" defTabSz="820738" eaLnBrk="0" hangingPunct="0">
              <a:defRPr sz="2400">
                <a:solidFill>
                  <a:schemeClr val="tx1"/>
                </a:solidFill>
                <a:latin typeface="Times New Roman" charset="0"/>
                <a:ea typeface="ＭＳ Ｐゴシック" charset="0"/>
              </a:defRPr>
            </a:lvl4pPr>
            <a:lvl5pPr marL="1639888" algn="l" defTabSz="820738" eaLnBrk="0" hangingPunct="0">
              <a:defRPr sz="2400">
                <a:solidFill>
                  <a:schemeClr val="tx1"/>
                </a:solidFill>
                <a:latin typeface="Times New Roman" charset="0"/>
                <a:ea typeface="ＭＳ Ｐゴシック" charset="0"/>
              </a:defRPr>
            </a:lvl5pPr>
            <a:lvl6pPr marL="2097088" defTabSz="820738" eaLnBrk="0" fontAlgn="base" hangingPunct="0">
              <a:spcBef>
                <a:spcPct val="0"/>
              </a:spcBef>
              <a:spcAft>
                <a:spcPct val="0"/>
              </a:spcAft>
              <a:defRPr sz="2400">
                <a:solidFill>
                  <a:schemeClr val="tx1"/>
                </a:solidFill>
                <a:latin typeface="Times New Roman" charset="0"/>
                <a:ea typeface="ＭＳ Ｐゴシック" charset="0"/>
              </a:defRPr>
            </a:lvl6pPr>
            <a:lvl7pPr marL="2554288" defTabSz="820738" eaLnBrk="0" fontAlgn="base" hangingPunct="0">
              <a:spcBef>
                <a:spcPct val="0"/>
              </a:spcBef>
              <a:spcAft>
                <a:spcPct val="0"/>
              </a:spcAft>
              <a:defRPr sz="2400">
                <a:solidFill>
                  <a:schemeClr val="tx1"/>
                </a:solidFill>
                <a:latin typeface="Times New Roman" charset="0"/>
                <a:ea typeface="ＭＳ Ｐゴシック" charset="0"/>
              </a:defRPr>
            </a:lvl7pPr>
            <a:lvl8pPr marL="3011488" defTabSz="820738" eaLnBrk="0" fontAlgn="base" hangingPunct="0">
              <a:spcBef>
                <a:spcPct val="0"/>
              </a:spcBef>
              <a:spcAft>
                <a:spcPct val="0"/>
              </a:spcAft>
              <a:defRPr sz="2400">
                <a:solidFill>
                  <a:schemeClr val="tx1"/>
                </a:solidFill>
                <a:latin typeface="Times New Roman" charset="0"/>
                <a:ea typeface="ＭＳ Ｐゴシック" charset="0"/>
              </a:defRPr>
            </a:lvl8pPr>
            <a:lvl9pPr marL="3468688" defTabSz="820738"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endParaRPr lang="fr-FR" sz="1500" smtClean="0">
              <a:latin typeface="Arial" charset="0"/>
              <a:cs typeface="Arial Unicode MS" charset="0"/>
            </a:endParaRPr>
          </a:p>
        </p:txBody>
      </p:sp>
      <p:sp>
        <p:nvSpPr>
          <p:cNvPr id="1029" name="Rectangle 46"/>
          <p:cNvSpPr>
            <a:spLocks noChangeArrowheads="1"/>
          </p:cNvSpPr>
          <p:nvPr userDrawn="1"/>
        </p:nvSpPr>
        <p:spPr bwMode="auto">
          <a:xfrm>
            <a:off x="2700338" y="6453188"/>
            <a:ext cx="3889375" cy="21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82087" tIns="41042" rIns="82087" bIns="41042"/>
          <a:lstStyle>
            <a:lvl1pPr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1pPr>
            <a:lvl2pPr marL="742950" indent="-28575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2pPr>
            <a:lvl3pPr marL="11430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3pPr>
            <a:lvl4pPr marL="16002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4pPr>
            <a:lvl5pPr marL="20574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spcBef>
                <a:spcPct val="50000"/>
              </a:spcBef>
            </a:pPr>
            <a:r>
              <a:rPr lang="fr-FR" altLang="fr-FR" sz="1000" b="1" dirty="0" smtClean="0">
                <a:solidFill>
                  <a:schemeClr val="accent1"/>
                </a:solidFill>
                <a:latin typeface="Helvetica" panose="020B0604020202020204" pitchFamily="34" charset="0"/>
              </a:rPr>
              <a:t>Formation</a:t>
            </a:r>
            <a:r>
              <a:rPr lang="fr-FR" altLang="fr-FR" sz="1000" b="1" baseline="0" dirty="0" smtClean="0">
                <a:solidFill>
                  <a:schemeClr val="accent1"/>
                </a:solidFill>
                <a:latin typeface="Helvetica" panose="020B0604020202020204" pitchFamily="34" charset="0"/>
              </a:rPr>
              <a:t> Opérationnelle Spécialisée RCCI</a:t>
            </a:r>
            <a:endParaRPr lang="fr-FR" altLang="fr-FR" sz="1000" b="1" dirty="0">
              <a:solidFill>
                <a:schemeClr val="accent1"/>
              </a:solidFill>
              <a:latin typeface="Helvetica" panose="020B0604020202020204" pitchFamily="34" charset="0"/>
            </a:endParaRPr>
          </a:p>
        </p:txBody>
      </p:sp>
      <p:sp>
        <p:nvSpPr>
          <p:cNvPr id="160840" name="Rectangle 72"/>
          <p:cNvSpPr>
            <a:spLocks noGrp="1" noChangeArrowheads="1"/>
          </p:cNvSpPr>
          <p:nvPr>
            <p:ph type="sldNum" sz="quarter" idx="4"/>
          </p:nvPr>
        </p:nvSpPr>
        <p:spPr bwMode="auto">
          <a:xfrm>
            <a:off x="179388" y="6453188"/>
            <a:ext cx="444500" cy="268287"/>
          </a:xfrm>
          <a:prstGeom prst="rect">
            <a:avLst/>
          </a:prstGeom>
          <a:solidFill>
            <a:srgbClr val="1A212B"/>
          </a:solidFill>
          <a:ln>
            <a:noFill/>
          </a:ln>
          <a:effectLst/>
          <a:extLs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0" hangingPunct="0">
              <a:defRPr sz="1200" b="1">
                <a:solidFill>
                  <a:schemeClr val="bg1"/>
                </a:solidFill>
                <a:latin typeface="Helvetica" panose="020B0604020202020204" pitchFamily="34" charset="0"/>
              </a:defRPr>
            </a:lvl1pPr>
          </a:lstStyle>
          <a:p>
            <a:fld id="{C7F94870-0A8C-4561-B40E-1910D44F5237}" type="slidenum">
              <a:rPr lang="fr-FR" altLang="fr-FR"/>
              <a:pPr/>
              <a:t>‹N°›</a:t>
            </a:fld>
            <a:endParaRPr lang="fr-FR" altLang="fr-FR"/>
          </a:p>
        </p:txBody>
      </p:sp>
      <p:pic>
        <p:nvPicPr>
          <p:cNvPr id="1031" name="Image 8" descr="LOGO-SDIS-RVB.png"/>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6357938" y="5084763"/>
            <a:ext cx="3770312"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9"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timing>
    <p:tnLst>
      <p:par>
        <p:cTn id="1" dur="indefinite" restart="never" nodeType="tmRoot"/>
      </p:par>
    </p:tnLst>
  </p:timing>
  <p:hf hdr="0" ftr="0" dt="0"/>
  <p:txStyles>
    <p:titleStyle>
      <a:lvl1pPr algn="l" defTabSz="957263" rtl="0" eaLnBrk="0" fontAlgn="base" hangingPunct="0">
        <a:spcBef>
          <a:spcPct val="0"/>
        </a:spcBef>
        <a:spcAft>
          <a:spcPct val="0"/>
        </a:spcAft>
        <a:defRPr sz="3600" b="1">
          <a:solidFill>
            <a:schemeClr val="bg1"/>
          </a:solidFill>
          <a:latin typeface="Helvetica"/>
          <a:ea typeface="+mj-ea"/>
          <a:cs typeface="Helvetica"/>
        </a:defRPr>
      </a:lvl1pPr>
      <a:lvl2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2pPr>
      <a:lvl3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3pPr>
      <a:lvl4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4pPr>
      <a:lvl5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5pPr>
      <a:lvl6pPr marL="457200" algn="l" defTabSz="957263" rtl="0" fontAlgn="base">
        <a:spcBef>
          <a:spcPct val="0"/>
        </a:spcBef>
        <a:spcAft>
          <a:spcPct val="0"/>
        </a:spcAft>
        <a:defRPr sz="3600" b="1">
          <a:solidFill>
            <a:schemeClr val="bg1"/>
          </a:solidFill>
          <a:latin typeface="Arial" charset="0"/>
          <a:ea typeface="ＭＳ Ｐゴシック" charset="0"/>
        </a:defRPr>
      </a:lvl6pPr>
      <a:lvl7pPr marL="914400" algn="l" defTabSz="957263" rtl="0" fontAlgn="base">
        <a:spcBef>
          <a:spcPct val="0"/>
        </a:spcBef>
        <a:spcAft>
          <a:spcPct val="0"/>
        </a:spcAft>
        <a:defRPr sz="3600" b="1">
          <a:solidFill>
            <a:schemeClr val="bg1"/>
          </a:solidFill>
          <a:latin typeface="Arial" charset="0"/>
          <a:ea typeface="ＭＳ Ｐゴシック" charset="0"/>
        </a:defRPr>
      </a:lvl7pPr>
      <a:lvl8pPr marL="1371600" algn="l" defTabSz="957263" rtl="0" fontAlgn="base">
        <a:spcBef>
          <a:spcPct val="0"/>
        </a:spcBef>
        <a:spcAft>
          <a:spcPct val="0"/>
        </a:spcAft>
        <a:defRPr sz="3600" b="1">
          <a:solidFill>
            <a:schemeClr val="bg1"/>
          </a:solidFill>
          <a:latin typeface="Arial" charset="0"/>
          <a:ea typeface="ＭＳ Ｐゴシック" charset="0"/>
        </a:defRPr>
      </a:lvl8pPr>
      <a:lvl9pPr marL="1828800" algn="l" defTabSz="957263" rtl="0" fontAlgn="base">
        <a:spcBef>
          <a:spcPct val="0"/>
        </a:spcBef>
        <a:spcAft>
          <a:spcPct val="0"/>
        </a:spcAft>
        <a:defRPr sz="3600" b="1">
          <a:solidFill>
            <a:schemeClr val="bg1"/>
          </a:solidFill>
          <a:latin typeface="Arial" charset="0"/>
          <a:ea typeface="ＭＳ Ｐゴシック" charset="0"/>
        </a:defRPr>
      </a:lvl9pPr>
    </p:titleStyle>
    <p:bodyStyle>
      <a:lvl1pPr marL="358775" indent="-358775" algn="l" defTabSz="957263" rtl="0" eaLnBrk="0" fontAlgn="base" hangingPunct="0">
        <a:spcBef>
          <a:spcPct val="20000"/>
        </a:spcBef>
        <a:spcAft>
          <a:spcPct val="0"/>
        </a:spcAft>
        <a:buClr>
          <a:srgbClr val="1212EE"/>
        </a:buClr>
        <a:buSzPct val="70000"/>
        <a:buFont typeface="Wingdings" panose="05000000000000000000" pitchFamily="2" charset="2"/>
        <a:buChar char="l"/>
        <a:defRPr sz="2800" b="1">
          <a:solidFill>
            <a:schemeClr val="accent1"/>
          </a:solidFill>
          <a:latin typeface="Helvetica"/>
          <a:ea typeface="+mn-ea"/>
          <a:cs typeface="Helvetica"/>
        </a:defRPr>
      </a:lvl1pPr>
      <a:lvl2pPr marL="725488" indent="-365125" algn="l" defTabSz="957263" rtl="0" eaLnBrk="0" fontAlgn="base" hangingPunct="0">
        <a:spcBef>
          <a:spcPct val="20000"/>
        </a:spcBef>
        <a:spcAft>
          <a:spcPct val="0"/>
        </a:spcAft>
        <a:buClr>
          <a:srgbClr val="009EE0"/>
        </a:buClr>
        <a:buSzPct val="70000"/>
        <a:buFont typeface="Wingdings" panose="05000000000000000000" pitchFamily="2" charset="2"/>
        <a:buChar char="l"/>
        <a:defRPr sz="2300">
          <a:solidFill>
            <a:schemeClr val="tx1"/>
          </a:solidFill>
          <a:latin typeface="Helvetica"/>
          <a:ea typeface="+mn-ea"/>
          <a:cs typeface="Helvetica"/>
        </a:defRPr>
      </a:lvl2pPr>
      <a:lvl3pPr marL="1035050" indent="-307975" algn="l" defTabSz="957263" rtl="0" eaLnBrk="0" fontAlgn="base" hangingPunct="0">
        <a:spcBef>
          <a:spcPct val="20000"/>
        </a:spcBef>
        <a:spcAft>
          <a:spcPct val="0"/>
        </a:spcAft>
        <a:buClr>
          <a:srgbClr val="00CCFF"/>
        </a:buClr>
        <a:buSzPct val="70000"/>
        <a:buFont typeface="Wingdings" panose="05000000000000000000" pitchFamily="2" charset="2"/>
        <a:buChar char="l"/>
        <a:defRPr sz="2100">
          <a:solidFill>
            <a:schemeClr val="tx1"/>
          </a:solidFill>
          <a:latin typeface="Helvetica"/>
          <a:ea typeface="+mn-ea"/>
          <a:cs typeface="Helvetica"/>
        </a:defRPr>
      </a:lvl3pPr>
      <a:lvl4pPr marL="1341438" indent="-304800" algn="l" defTabSz="957263" rtl="0" eaLnBrk="0" fontAlgn="base" hangingPunct="0">
        <a:spcBef>
          <a:spcPct val="20000"/>
        </a:spcBef>
        <a:spcAft>
          <a:spcPct val="0"/>
        </a:spcAft>
        <a:buClr>
          <a:schemeClr val="tx2"/>
        </a:buClr>
        <a:buSzPct val="75000"/>
        <a:buFont typeface="Wingdings" panose="05000000000000000000" pitchFamily="2" charset="2"/>
        <a:buChar char="§"/>
        <a:defRPr sz="1900">
          <a:solidFill>
            <a:schemeClr val="tx1"/>
          </a:solidFill>
          <a:latin typeface="Helvetica"/>
          <a:ea typeface="+mn-ea"/>
          <a:cs typeface="Helvetica"/>
        </a:defRPr>
      </a:lvl4pPr>
      <a:lvl5pPr marL="1674813" indent="-330200" algn="l" defTabSz="957263" rtl="0" eaLnBrk="0" fontAlgn="base" hangingPunct="0">
        <a:spcBef>
          <a:spcPct val="20000"/>
        </a:spcBef>
        <a:spcAft>
          <a:spcPct val="0"/>
        </a:spcAft>
        <a:buClr>
          <a:schemeClr val="folHlink"/>
        </a:buClr>
        <a:buSzPct val="80000"/>
        <a:buFont typeface="Wingdings" panose="05000000000000000000" pitchFamily="2" charset="2"/>
        <a:buChar char="§"/>
        <a:defRPr sz="1900">
          <a:solidFill>
            <a:schemeClr val="tx1"/>
          </a:solidFill>
          <a:latin typeface="Helvetica"/>
          <a:ea typeface="+mn-ea"/>
          <a:cs typeface="Helvetica"/>
        </a:defRPr>
      </a:lvl5pPr>
      <a:lvl6pPr marL="21320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6pPr>
      <a:lvl7pPr marL="25892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7pPr>
      <a:lvl8pPr marL="30464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8pPr>
      <a:lvl9pPr marL="35036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22.jpeg"/><Relationship Id="rId4" Type="http://schemas.openxmlformats.org/officeDocument/2006/relationships/image" Target="../media/image19.gif"/></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6.jpeg"/></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1.jpeg"/><Relationship Id="rId4" Type="http://schemas.openxmlformats.org/officeDocument/2006/relationships/image" Target="../media/image10.jpeg"/></Relationships>
</file>

<file path=ppt/slides/_rels/slide3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53.gif"/></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hyperlink" Target="http://fr.wikipedia.org/wiki/Fichier:Poutrelle.sv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19.gif"/></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9.gi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212B"/>
        </a:solidFill>
        <a:effectLst/>
      </p:bgPr>
    </p:bg>
    <p:spTree>
      <p:nvGrpSpPr>
        <p:cNvPr id="1" name=""/>
        <p:cNvGrpSpPr/>
        <p:nvPr/>
      </p:nvGrpSpPr>
      <p:grpSpPr>
        <a:xfrm>
          <a:off x="0" y="0"/>
          <a:ext cx="0" cy="0"/>
          <a:chOff x="0" y="0"/>
          <a:chExt cx="0" cy="0"/>
        </a:xfrm>
      </p:grpSpPr>
      <p:pic>
        <p:nvPicPr>
          <p:cNvPr id="15362" name="Imag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3825" y="1622425"/>
            <a:ext cx="9394825"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itre 1"/>
          <p:cNvSpPr>
            <a:spLocks noGrp="1"/>
          </p:cNvSpPr>
          <p:nvPr>
            <p:ph type="ctrTitle"/>
          </p:nvPr>
        </p:nvSpPr>
        <p:spPr>
          <a:xfrm>
            <a:off x="0" y="260648"/>
            <a:ext cx="9144000" cy="1530350"/>
          </a:xfrm>
          <a:noFill/>
          <a:extLst>
            <a:ext uri="{909E8E84-426E-40DD-AFC4-6F175D3DCCD1}">
              <a14:hiddenFill xmlns:a14="http://schemas.microsoft.com/office/drawing/2010/main">
                <a:solidFill>
                  <a:schemeClr val="accent1"/>
                </a:solidFill>
              </a14:hiddenFill>
            </a:ext>
          </a:extLst>
        </p:spPr>
        <p:txBody>
          <a:bodyPr anchor="ctr" anchorCtr="1"/>
          <a:lstStyle/>
          <a:p>
            <a:pPr lvl="0" defTabSz="914400" eaLnBrk="1" hangingPunct="1">
              <a:defRPr/>
            </a:pPr>
            <a:r>
              <a:rPr lang="fr-FR" sz="3600" kern="1200" dirty="0">
                <a:ln w="50800"/>
                <a:latin typeface="Arial" charset="0"/>
                <a:ea typeface="+mn-ea"/>
                <a:cs typeface="Arial" charset="0"/>
              </a:rPr>
              <a:t>Les structures métalliques</a:t>
            </a:r>
            <a:r>
              <a:rPr lang="fr-FR" sz="3200" kern="1200" dirty="0">
                <a:ln w="50800"/>
                <a:solidFill>
                  <a:srgbClr val="0070C0"/>
                </a:solidFill>
                <a:latin typeface="Arial" charset="0"/>
                <a:ea typeface="+mn-ea"/>
                <a:cs typeface="Arial" charset="0"/>
              </a:rPr>
              <a:t/>
            </a:r>
            <a:br>
              <a:rPr lang="fr-FR" sz="3200" kern="1200" dirty="0">
                <a:ln w="50800"/>
                <a:solidFill>
                  <a:srgbClr val="0070C0"/>
                </a:solidFill>
                <a:latin typeface="Arial" charset="0"/>
                <a:ea typeface="+mn-ea"/>
                <a:cs typeface="Arial" charset="0"/>
              </a:rPr>
            </a:br>
            <a:endParaRPr lang="fr-FR" altLang="fr-FR" dirty="0" smtClean="0">
              <a:latin typeface="Helvetica" panose="020B0604020202020204" pitchFamily="34" charset="0"/>
            </a:endParaRPr>
          </a:p>
        </p:txBody>
      </p:sp>
      <p:sp>
        <p:nvSpPr>
          <p:cNvPr id="15364" name="ZoneTexte 1"/>
          <p:cNvSpPr txBox="1">
            <a:spLocks noChangeArrowheads="1"/>
          </p:cNvSpPr>
          <p:nvPr/>
        </p:nvSpPr>
        <p:spPr bwMode="auto">
          <a:xfrm>
            <a:off x="6373813" y="923925"/>
            <a:ext cx="1841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a:p>
        </p:txBody>
      </p:sp>
      <p:pic>
        <p:nvPicPr>
          <p:cNvPr id="15366" name="Imag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652120" y="5143593"/>
            <a:ext cx="2165901" cy="960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re 1"/>
          <p:cNvSpPr txBox="1">
            <a:spLocks/>
          </p:cNvSpPr>
          <p:nvPr/>
        </p:nvSpPr>
        <p:spPr bwMode="auto">
          <a:xfrm>
            <a:off x="3851920" y="2564904"/>
            <a:ext cx="2448272" cy="93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5400" dirty="0" smtClean="0">
                <a:solidFill>
                  <a:srgbClr val="FFFF00"/>
                </a:solidFill>
                <a:latin typeface="Helvetica" panose="020B0604020202020204" pitchFamily="34" charset="0"/>
              </a:rPr>
              <a:t>R.C.C.I</a:t>
            </a:r>
            <a:endParaRPr lang="fr-FR" altLang="fr-FR" sz="5400" dirty="0">
              <a:solidFill>
                <a:srgbClr val="FFFF00"/>
              </a:solidFill>
              <a:latin typeface="Helvetica" panose="020B0604020202020204" pitchFamily="34" charset="0"/>
            </a:endParaRPr>
          </a:p>
        </p:txBody>
      </p:sp>
      <p:sp>
        <p:nvSpPr>
          <p:cNvPr id="11" name="Titre 1"/>
          <p:cNvSpPr txBox="1">
            <a:spLocks/>
          </p:cNvSpPr>
          <p:nvPr/>
        </p:nvSpPr>
        <p:spPr bwMode="auto">
          <a:xfrm>
            <a:off x="3635896" y="3429000"/>
            <a:ext cx="2715311" cy="590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dirty="0" smtClean="0">
                <a:solidFill>
                  <a:srgbClr val="FFFF00"/>
                </a:solidFill>
                <a:latin typeface="Helvetica" panose="020B0604020202020204" pitchFamily="34" charset="0"/>
              </a:rPr>
              <a:t>R</a:t>
            </a:r>
            <a:r>
              <a:rPr lang="fr-FR" altLang="fr-FR" dirty="0" smtClean="0">
                <a:solidFill>
                  <a:schemeClr val="bg1"/>
                </a:solidFill>
                <a:latin typeface="Helvetica" panose="020B0604020202020204" pitchFamily="34" charset="0"/>
              </a:rPr>
              <a:t>echerche des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auses</a:t>
            </a:r>
          </a:p>
          <a:p>
            <a:pPr eaLnBrk="1" hangingPunct="1"/>
            <a:r>
              <a:rPr lang="fr-FR" altLang="fr-FR" dirty="0">
                <a:solidFill>
                  <a:schemeClr val="bg1"/>
                </a:solidFill>
                <a:latin typeface="Helvetica" panose="020B0604020202020204" pitchFamily="34" charset="0"/>
              </a:rPr>
              <a:t>e</a:t>
            </a:r>
            <a:r>
              <a:rPr lang="fr-FR" altLang="fr-FR" dirty="0" smtClean="0">
                <a:solidFill>
                  <a:schemeClr val="bg1"/>
                </a:solidFill>
                <a:latin typeface="Helvetica" panose="020B0604020202020204" pitchFamily="34" charset="0"/>
              </a:rPr>
              <a:t>t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irconstances d’</a:t>
            </a:r>
            <a:r>
              <a:rPr lang="fr-FR" altLang="fr-FR" dirty="0" smtClean="0">
                <a:solidFill>
                  <a:srgbClr val="FFFF00"/>
                </a:solidFill>
                <a:latin typeface="Helvetica" panose="020B0604020202020204" pitchFamily="34" charset="0"/>
              </a:rPr>
              <a:t>I</a:t>
            </a:r>
            <a:r>
              <a:rPr lang="fr-FR" altLang="fr-FR" dirty="0" smtClean="0">
                <a:solidFill>
                  <a:schemeClr val="bg1"/>
                </a:solidFill>
                <a:latin typeface="Helvetica" panose="020B0604020202020204" pitchFamily="34" charset="0"/>
              </a:rPr>
              <a:t>ncendie</a:t>
            </a:r>
            <a:endParaRPr lang="fr-FR" altLang="fr-FR" dirty="0">
              <a:solidFill>
                <a:schemeClr val="bg1"/>
              </a:solidFill>
              <a:latin typeface="Helvetica" panose="020B0604020202020204" pitchFamily="34" charset="0"/>
            </a:endParaRPr>
          </a:p>
        </p:txBody>
      </p:sp>
      <p:sp>
        <p:nvSpPr>
          <p:cNvPr id="13" name="Titre 1"/>
          <p:cNvSpPr txBox="1">
            <a:spLocks/>
          </p:cNvSpPr>
          <p:nvPr/>
        </p:nvSpPr>
        <p:spPr bwMode="auto">
          <a:xfrm>
            <a:off x="3707904" y="2132856"/>
            <a:ext cx="2736304"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algn="l" eaLnBrk="1" hangingPunct="1"/>
            <a:r>
              <a:rPr lang="fr-FR" altLang="fr-FR" sz="1100" dirty="0" smtClean="0">
                <a:solidFill>
                  <a:schemeClr val="bg1">
                    <a:lumMod val="50000"/>
                  </a:schemeClr>
                </a:solidFill>
                <a:latin typeface="Helvetica" panose="020B0604020202020204" pitchFamily="34" charset="0"/>
              </a:rPr>
              <a:t>Formation Opérationnelle Spécialisée</a:t>
            </a:r>
            <a:endParaRPr lang="fr-FR" altLang="fr-FR" sz="1100" dirty="0">
              <a:solidFill>
                <a:schemeClr val="bg1">
                  <a:lumMod val="50000"/>
                </a:schemeClr>
              </a:solidFill>
              <a:latin typeface="Helvetica" panose="020B0604020202020204" pitchFamily="34" charset="0"/>
            </a:endParaRPr>
          </a:p>
        </p:txBody>
      </p:sp>
      <p:sp>
        <p:nvSpPr>
          <p:cNvPr id="44034" name="AutoShape 2" descr="Prix d'une charpente métallique - Travaux.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44036" name="AutoShape 4" descr="Prix d'une charpente métallique - Travaux.co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4" name="Image 13" descr="téléchargement.jpg"/>
          <p:cNvPicPr>
            <a:picLocks noChangeAspect="1"/>
          </p:cNvPicPr>
          <p:nvPr/>
        </p:nvPicPr>
        <p:blipFill>
          <a:blip r:embed="rId4"/>
          <a:stretch>
            <a:fillRect/>
          </a:stretch>
        </p:blipFill>
        <p:spPr>
          <a:xfrm>
            <a:off x="971600" y="2204864"/>
            <a:ext cx="2628900" cy="1743075"/>
          </a:xfrm>
          <a:prstGeom prst="rect">
            <a:avLst/>
          </a:prstGeom>
        </p:spPr>
      </p:pic>
      <p:pic>
        <p:nvPicPr>
          <p:cNvPr id="15" name="Image 11" descr="DSC05056.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372200" y="2200447"/>
            <a:ext cx="2592288" cy="1735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10</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endParaRPr lang="fr-FR" sz="2800" dirty="0"/>
          </a:p>
        </p:txBody>
      </p:sp>
      <p:sp>
        <p:nvSpPr>
          <p:cNvPr id="13" name="Text Box 11"/>
          <p:cNvSpPr txBox="1">
            <a:spLocks noChangeArrowheads="1"/>
          </p:cNvSpPr>
          <p:nvPr/>
        </p:nvSpPr>
        <p:spPr bwMode="auto">
          <a:xfrm>
            <a:off x="1331640" y="1700808"/>
            <a:ext cx="2287587" cy="461962"/>
          </a:xfrm>
          <a:prstGeom prst="rect">
            <a:avLst/>
          </a:prstGeom>
          <a:noFill/>
          <a:ln w="9525">
            <a:noFill/>
            <a:miter lim="800000"/>
            <a:headEnd/>
            <a:tailEnd/>
          </a:ln>
        </p:spPr>
        <p:txBody>
          <a:bodyPr wrap="none">
            <a:spAutoFit/>
          </a:bodyPr>
          <a:lstStyle/>
          <a:p>
            <a:r>
              <a:rPr lang="fr-FR" sz="2400" b="1" dirty="0">
                <a:solidFill>
                  <a:srgbClr val="FF0000"/>
                </a:solidFill>
              </a:rPr>
              <a:t>Ruines totales</a:t>
            </a:r>
          </a:p>
        </p:txBody>
      </p:sp>
      <p:pic>
        <p:nvPicPr>
          <p:cNvPr id="14" name="Picture 2" descr="http://static.lexpress.fr/medias/1146/587129_firemen-extinguish-the-burning-school-val-d-huisne-in-le-mans-western-france.jpg"/>
          <p:cNvPicPr>
            <a:picLocks noChangeAspect="1" noChangeArrowheads="1"/>
          </p:cNvPicPr>
          <p:nvPr/>
        </p:nvPicPr>
        <p:blipFill>
          <a:blip r:embed="rId3" cstate="print"/>
          <a:srcRect/>
          <a:stretch>
            <a:fillRect/>
          </a:stretch>
        </p:blipFill>
        <p:spPr bwMode="auto">
          <a:xfrm>
            <a:off x="179512" y="2420888"/>
            <a:ext cx="4716016" cy="3140952"/>
          </a:xfrm>
          <a:prstGeom prst="rect">
            <a:avLst/>
          </a:prstGeom>
          <a:noFill/>
          <a:ln w="19050">
            <a:solidFill>
              <a:srgbClr val="FFFF00"/>
            </a:solidFill>
            <a:miter lim="800000"/>
            <a:headEnd/>
            <a:tailEnd/>
          </a:ln>
        </p:spPr>
      </p:pic>
      <p:sp>
        <p:nvSpPr>
          <p:cNvPr id="17" name="Text Box 12"/>
          <p:cNvSpPr txBox="1">
            <a:spLocks noChangeArrowheads="1"/>
          </p:cNvSpPr>
          <p:nvPr/>
        </p:nvSpPr>
        <p:spPr bwMode="auto">
          <a:xfrm>
            <a:off x="6588224" y="4307481"/>
            <a:ext cx="1279525" cy="461963"/>
          </a:xfrm>
          <a:prstGeom prst="rect">
            <a:avLst/>
          </a:prstGeom>
          <a:noFill/>
          <a:ln w="9525">
            <a:noFill/>
            <a:miter lim="800000"/>
            <a:headEnd/>
            <a:tailEnd/>
          </a:ln>
        </p:spPr>
        <p:txBody>
          <a:bodyPr wrap="none">
            <a:spAutoFit/>
          </a:bodyPr>
          <a:lstStyle/>
          <a:p>
            <a:r>
              <a:rPr lang="fr-FR" sz="2400" b="1" dirty="0">
                <a:solidFill>
                  <a:srgbClr val="FF0000"/>
                </a:solidFill>
              </a:rPr>
              <a:t>Etape 3</a:t>
            </a:r>
          </a:p>
        </p:txBody>
      </p:sp>
      <p:sp>
        <p:nvSpPr>
          <p:cNvPr id="18" name="Line 4"/>
          <p:cNvSpPr>
            <a:spLocks noChangeShapeType="1"/>
          </p:cNvSpPr>
          <p:nvPr/>
        </p:nvSpPr>
        <p:spPr bwMode="auto">
          <a:xfrm>
            <a:off x="6588224" y="5661248"/>
            <a:ext cx="1368425" cy="0"/>
          </a:xfrm>
          <a:prstGeom prst="line">
            <a:avLst/>
          </a:prstGeom>
          <a:noFill/>
          <a:ln w="38100">
            <a:solidFill>
              <a:schemeClr val="tx1"/>
            </a:solidFill>
            <a:round/>
            <a:headEnd/>
            <a:tailEnd/>
          </a:ln>
        </p:spPr>
        <p:txBody>
          <a:bodyPr/>
          <a:lstStyle/>
          <a:p>
            <a:endParaRPr lang="fr-FR"/>
          </a:p>
        </p:txBody>
      </p:sp>
      <p:sp>
        <p:nvSpPr>
          <p:cNvPr id="20" name="Line 6"/>
          <p:cNvSpPr>
            <a:spLocks noChangeShapeType="1"/>
          </p:cNvSpPr>
          <p:nvPr/>
        </p:nvSpPr>
        <p:spPr bwMode="auto">
          <a:xfrm>
            <a:off x="6588224" y="5229448"/>
            <a:ext cx="0" cy="431800"/>
          </a:xfrm>
          <a:prstGeom prst="line">
            <a:avLst/>
          </a:prstGeom>
          <a:noFill/>
          <a:ln w="38100">
            <a:solidFill>
              <a:schemeClr val="tx1"/>
            </a:solidFill>
            <a:round/>
            <a:headEnd/>
            <a:tailEnd/>
          </a:ln>
        </p:spPr>
        <p:txBody>
          <a:bodyPr/>
          <a:lstStyle/>
          <a:p>
            <a:endParaRPr lang="fr-FR"/>
          </a:p>
        </p:txBody>
      </p:sp>
      <p:sp>
        <p:nvSpPr>
          <p:cNvPr id="21" name="Line 7"/>
          <p:cNvSpPr>
            <a:spLocks noChangeShapeType="1"/>
          </p:cNvSpPr>
          <p:nvPr/>
        </p:nvSpPr>
        <p:spPr bwMode="auto">
          <a:xfrm>
            <a:off x="7950299" y="5229448"/>
            <a:ext cx="0" cy="431800"/>
          </a:xfrm>
          <a:prstGeom prst="line">
            <a:avLst/>
          </a:prstGeom>
          <a:noFill/>
          <a:ln w="38100">
            <a:solidFill>
              <a:schemeClr val="tx1"/>
            </a:solidFill>
            <a:round/>
            <a:headEnd/>
            <a:tailEnd/>
          </a:ln>
        </p:spPr>
        <p:txBody>
          <a:bodyPr/>
          <a:lstStyle/>
          <a:p>
            <a:endParaRPr lang="fr-FR"/>
          </a:p>
        </p:txBody>
      </p:sp>
      <p:pic>
        <p:nvPicPr>
          <p:cNvPr id="22" name="Image 17" descr="lumiere-feu-44.gif"/>
          <p:cNvPicPr>
            <a:picLocks noChangeAspect="1"/>
          </p:cNvPicPr>
          <p:nvPr/>
        </p:nvPicPr>
        <p:blipFill>
          <a:blip r:embed="rId4" cstate="print"/>
          <a:srcRect/>
          <a:stretch>
            <a:fillRect/>
          </a:stretch>
        </p:blipFill>
        <p:spPr bwMode="auto">
          <a:xfrm>
            <a:off x="6872387" y="4605560"/>
            <a:ext cx="720725" cy="1055688"/>
          </a:xfrm>
          <a:prstGeom prst="rect">
            <a:avLst/>
          </a:prstGeom>
          <a:noFill/>
          <a:ln w="9525">
            <a:noFill/>
            <a:miter lim="800000"/>
            <a:headEnd/>
            <a:tailEnd/>
          </a:ln>
        </p:spPr>
      </p:pic>
      <p:sp>
        <p:nvSpPr>
          <p:cNvPr id="23" name="Line 5"/>
          <p:cNvSpPr>
            <a:spLocks noChangeShapeType="1"/>
          </p:cNvSpPr>
          <p:nvPr/>
        </p:nvSpPr>
        <p:spPr bwMode="auto">
          <a:xfrm>
            <a:off x="6588225" y="5229447"/>
            <a:ext cx="719138" cy="358775"/>
          </a:xfrm>
          <a:prstGeom prst="line">
            <a:avLst/>
          </a:prstGeom>
          <a:noFill/>
          <a:ln w="38100">
            <a:solidFill>
              <a:schemeClr val="tx1"/>
            </a:solidFill>
            <a:round/>
            <a:headEnd/>
            <a:tailEnd/>
          </a:ln>
        </p:spPr>
        <p:txBody>
          <a:bodyPr/>
          <a:lstStyle/>
          <a:p>
            <a:endParaRPr lang="fr-FR"/>
          </a:p>
        </p:txBody>
      </p:sp>
      <p:sp>
        <p:nvSpPr>
          <p:cNvPr id="24" name="Line 8"/>
          <p:cNvSpPr>
            <a:spLocks noChangeShapeType="1"/>
          </p:cNvSpPr>
          <p:nvPr/>
        </p:nvSpPr>
        <p:spPr bwMode="auto">
          <a:xfrm flipV="1">
            <a:off x="7151887" y="5266756"/>
            <a:ext cx="792162" cy="287337"/>
          </a:xfrm>
          <a:prstGeom prst="line">
            <a:avLst/>
          </a:prstGeom>
          <a:noFill/>
          <a:ln w="38100">
            <a:solidFill>
              <a:schemeClr val="tx1"/>
            </a:solidFill>
            <a:round/>
            <a:headEnd/>
            <a:tailEnd/>
          </a:ln>
        </p:spPr>
        <p:txBody>
          <a:bodyPr/>
          <a:lstStyle/>
          <a:p>
            <a:endParaRPr lang="fr-FR"/>
          </a:p>
        </p:txBody>
      </p:sp>
      <p:pic>
        <p:nvPicPr>
          <p:cNvPr id="15" name="Picture 1" descr="C:\Users\LAURENT\Pictures\RCCI LOIRE\DSC00928.JPG"/>
          <p:cNvPicPr>
            <a:picLocks noChangeAspect="1" noChangeArrowheads="1"/>
          </p:cNvPicPr>
          <p:nvPr/>
        </p:nvPicPr>
        <p:blipFill>
          <a:blip r:embed="rId5" cstate="print"/>
          <a:srcRect/>
          <a:stretch>
            <a:fillRect/>
          </a:stretch>
        </p:blipFill>
        <p:spPr bwMode="auto">
          <a:xfrm>
            <a:off x="5004048" y="1196752"/>
            <a:ext cx="3922713" cy="2625725"/>
          </a:xfrm>
          <a:prstGeom prst="rect">
            <a:avLst/>
          </a:prstGeom>
          <a:noFill/>
          <a:ln w="9525">
            <a:solidFill>
              <a:srgbClr val="FFFF00"/>
            </a:solidFill>
            <a:miter lim="800000"/>
            <a:headEnd/>
            <a:tailEnd/>
          </a:ln>
        </p:spPr>
      </p:pic>
    </p:spTree>
    <p:extLst>
      <p:ext uri="{BB962C8B-B14F-4D97-AF65-F5344CB8AC3E}">
        <p14:creationId xmlns:p14="http://schemas.microsoft.com/office/powerpoint/2010/main" val="26260205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11</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4000" dirty="0">
                <a:solidFill>
                  <a:srgbClr val="FFFF00"/>
                </a:solidFill>
              </a:rPr>
              <a:t>Les différents types de </a:t>
            </a:r>
            <a:r>
              <a:rPr lang="fr-FR" sz="4000" dirty="0" smtClean="0">
                <a:solidFill>
                  <a:srgbClr val="FFFF00"/>
                </a:solidFill>
              </a:rPr>
              <a:t>bardage:</a:t>
            </a:r>
            <a:endParaRPr lang="fr-FR" sz="4000" dirty="0">
              <a:solidFill>
                <a:srgbClr val="FFFF00"/>
              </a:solidFill>
            </a:endParaRPr>
          </a:p>
        </p:txBody>
      </p:sp>
      <p:sp>
        <p:nvSpPr>
          <p:cNvPr id="7" name="Rectangle 6"/>
          <p:cNvSpPr>
            <a:spLocks noChangeArrowheads="1"/>
          </p:cNvSpPr>
          <p:nvPr/>
        </p:nvSpPr>
        <p:spPr bwMode="auto">
          <a:xfrm>
            <a:off x="179388" y="1038225"/>
            <a:ext cx="8351837" cy="2554288"/>
          </a:xfrm>
          <a:prstGeom prst="rect">
            <a:avLst/>
          </a:prstGeom>
          <a:noFill/>
          <a:ln w="9525">
            <a:noFill/>
            <a:miter lim="800000"/>
            <a:headEnd/>
            <a:tailEnd/>
          </a:ln>
        </p:spPr>
        <p:txBody>
          <a:bodyPr>
            <a:spAutoFit/>
          </a:bodyPr>
          <a:lstStyle/>
          <a:p>
            <a:pPr algn="l"/>
            <a:r>
              <a:rPr lang="fr-FR" sz="1600" dirty="0"/>
              <a:t>Les bardages sont des parois qui assurent à la fois :</a:t>
            </a:r>
          </a:p>
          <a:p>
            <a:pPr algn="l"/>
            <a:endParaRPr lang="fr-FR" sz="1600" dirty="0"/>
          </a:p>
          <a:p>
            <a:pPr algn="l">
              <a:buFont typeface="Wingdings" pitchFamily="2" charset="2"/>
              <a:buChar char="Ø"/>
            </a:pPr>
            <a:r>
              <a:rPr lang="fr-FR" sz="1600" dirty="0"/>
              <a:t> la résistance mécanique</a:t>
            </a:r>
          </a:p>
          <a:p>
            <a:pPr algn="l">
              <a:buFont typeface="Wingdings" pitchFamily="2" charset="2"/>
              <a:buChar char="Ø"/>
            </a:pPr>
            <a:r>
              <a:rPr lang="fr-FR" sz="1600" dirty="0"/>
              <a:t> l’étanchéité à l’air et à l’eau</a:t>
            </a:r>
          </a:p>
          <a:p>
            <a:pPr algn="l">
              <a:buFont typeface="Wingdings" pitchFamily="2" charset="2"/>
              <a:buChar char="Ø"/>
            </a:pPr>
            <a:r>
              <a:rPr lang="fr-FR" sz="1600" dirty="0"/>
              <a:t> l’isolation thermique et acoustique</a:t>
            </a:r>
          </a:p>
          <a:p>
            <a:pPr algn="l">
              <a:buFont typeface="Wingdings" pitchFamily="2" charset="2"/>
              <a:buChar char="Ø"/>
            </a:pPr>
            <a:r>
              <a:rPr lang="fr-FR" sz="1600" dirty="0"/>
              <a:t> l’esthétique</a:t>
            </a:r>
          </a:p>
          <a:p>
            <a:pPr algn="l">
              <a:buFontTx/>
              <a:buChar char="-"/>
            </a:pPr>
            <a:endParaRPr lang="fr-FR" sz="1600" b="1" dirty="0"/>
          </a:p>
          <a:p>
            <a:pPr algn="l"/>
            <a:r>
              <a:rPr lang="fr-FR" sz="1600" dirty="0"/>
              <a:t>Ils sont réalisés à partir d’éléments nervurés réalisés en acier ou en aluminium. Il existe une grande variété de formes et de coloris (galvanisés ou pré laqués).</a:t>
            </a:r>
          </a:p>
          <a:p>
            <a:pPr algn="l"/>
            <a:r>
              <a:rPr lang="fr-FR" sz="1600" dirty="0"/>
              <a:t>Les plaques peuvent être posées horizontalement ou verticalement</a:t>
            </a:r>
          </a:p>
        </p:txBody>
      </p:sp>
      <p:pic>
        <p:nvPicPr>
          <p:cNvPr id="8" name="Picture 1" descr="E:\Documents and Settings\FLACHER LAURENT\archives photos\Archive clichés RCCI\RCCI 25 Roanne\DSC02562.JPG"/>
          <p:cNvPicPr>
            <a:picLocks noChangeAspect="1" noChangeArrowheads="1"/>
          </p:cNvPicPr>
          <p:nvPr/>
        </p:nvPicPr>
        <p:blipFill>
          <a:blip r:embed="rId3" cstate="print"/>
          <a:srcRect/>
          <a:stretch>
            <a:fillRect/>
          </a:stretch>
        </p:blipFill>
        <p:spPr bwMode="auto">
          <a:xfrm>
            <a:off x="827881" y="3592513"/>
            <a:ext cx="3527425" cy="2362200"/>
          </a:xfrm>
          <a:prstGeom prst="rect">
            <a:avLst/>
          </a:prstGeom>
          <a:noFill/>
          <a:ln w="9525">
            <a:solidFill>
              <a:srgbClr val="FFFF00"/>
            </a:solidFill>
            <a:miter lim="800000"/>
            <a:headEnd/>
            <a:tailEnd/>
          </a:ln>
        </p:spPr>
      </p:pic>
      <p:pic>
        <p:nvPicPr>
          <p:cNvPr id="9" name="Picture 1" descr="C:\Users\LAURENT\Pictures\Archive clichés RCCI\RCCI 30 BBA\DSC02950.JPG"/>
          <p:cNvPicPr>
            <a:picLocks noChangeAspect="1" noChangeArrowheads="1"/>
          </p:cNvPicPr>
          <p:nvPr/>
        </p:nvPicPr>
        <p:blipFill>
          <a:blip r:embed="rId4" cstate="print"/>
          <a:srcRect/>
          <a:stretch>
            <a:fillRect/>
          </a:stretch>
        </p:blipFill>
        <p:spPr bwMode="auto">
          <a:xfrm>
            <a:off x="4572000" y="3592513"/>
            <a:ext cx="3551238" cy="2376487"/>
          </a:xfrm>
          <a:prstGeom prst="rect">
            <a:avLst/>
          </a:prstGeom>
          <a:noFill/>
          <a:ln w="9525">
            <a:solidFill>
              <a:srgbClr val="FFFF00"/>
            </a:solidFill>
            <a:miter lim="800000"/>
            <a:headEnd/>
            <a:tailEnd/>
          </a:ln>
        </p:spPr>
      </p:pic>
      <p:sp>
        <p:nvSpPr>
          <p:cNvPr id="10" name="Text Box 5"/>
          <p:cNvSpPr txBox="1">
            <a:spLocks noChangeArrowheads="1"/>
          </p:cNvSpPr>
          <p:nvPr/>
        </p:nvSpPr>
        <p:spPr bwMode="auto">
          <a:xfrm>
            <a:off x="2607469" y="6000726"/>
            <a:ext cx="3929062" cy="368300"/>
          </a:xfrm>
          <a:prstGeom prst="rect">
            <a:avLst/>
          </a:prstGeom>
          <a:noFill/>
          <a:ln w="9525">
            <a:noFill/>
            <a:miter lim="800000"/>
            <a:headEnd/>
            <a:tailEnd/>
          </a:ln>
        </p:spPr>
        <p:txBody>
          <a:bodyPr wrap="none">
            <a:spAutoFit/>
          </a:bodyPr>
          <a:lstStyle/>
          <a:p>
            <a:r>
              <a:rPr lang="fr-FR" b="1" dirty="0"/>
              <a:t>Bardages à ondulations verticales</a:t>
            </a:r>
          </a:p>
        </p:txBody>
      </p:sp>
    </p:spTree>
    <p:extLst>
      <p:ext uri="{BB962C8B-B14F-4D97-AF65-F5344CB8AC3E}">
        <p14:creationId xmlns:p14="http://schemas.microsoft.com/office/powerpoint/2010/main" val="9254110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12</a:t>
            </a:fld>
            <a:endParaRPr lang="fr-FR" altLang="fr-FR" sz="1200">
              <a:solidFill>
                <a:schemeClr val="bg1"/>
              </a:solidFill>
              <a:latin typeface="Helvetica" panose="020B0604020202020204" pitchFamily="34" charset="0"/>
            </a:endParaRPr>
          </a:p>
        </p:txBody>
      </p:sp>
      <p:sp>
        <p:nvSpPr>
          <p:cNvPr id="7" name="Rectangle 5"/>
          <p:cNvSpPr>
            <a:spLocks noChangeArrowheads="1"/>
          </p:cNvSpPr>
          <p:nvPr/>
        </p:nvSpPr>
        <p:spPr bwMode="auto">
          <a:xfrm>
            <a:off x="467544" y="764704"/>
            <a:ext cx="7920038" cy="1508105"/>
          </a:xfrm>
          <a:prstGeom prst="rect">
            <a:avLst/>
          </a:prstGeom>
          <a:noFill/>
          <a:ln w="9525">
            <a:noFill/>
            <a:miter lim="800000"/>
            <a:headEnd/>
            <a:tailEnd/>
          </a:ln>
        </p:spPr>
        <p:txBody>
          <a:bodyPr wrap="square">
            <a:spAutoFit/>
          </a:bodyPr>
          <a:lstStyle/>
          <a:p>
            <a:pPr algn="ctr"/>
            <a:r>
              <a:rPr lang="fr-FR" sz="1400" dirty="0"/>
              <a:t> </a:t>
            </a:r>
            <a:endParaRPr lang="fr-FR" sz="2400" b="1" dirty="0">
              <a:solidFill>
                <a:srgbClr val="0000FF"/>
              </a:solidFill>
            </a:endParaRPr>
          </a:p>
          <a:p>
            <a:endParaRPr lang="fr-FR" b="1" dirty="0">
              <a:solidFill>
                <a:srgbClr val="0000FF"/>
              </a:solidFill>
            </a:endParaRPr>
          </a:p>
          <a:p>
            <a:pPr algn="l"/>
            <a:r>
              <a:rPr lang="fr-FR" sz="1600" dirty="0"/>
              <a:t>C’est une solution économique, qui n’assure pas les fonctions d’isolation.</a:t>
            </a:r>
          </a:p>
          <a:p>
            <a:pPr algn="l"/>
            <a:r>
              <a:rPr lang="fr-FR" sz="1600" dirty="0"/>
              <a:t>Les plaques sont fixées sur des lisses horizontales ou des montants (profilés en U, Z ou I), selon que la pose est verticale ou horizontale.</a:t>
            </a:r>
          </a:p>
          <a:p>
            <a:endParaRPr lang="fr-FR" sz="1400" b="1" dirty="0"/>
          </a:p>
        </p:txBody>
      </p:sp>
      <p:pic>
        <p:nvPicPr>
          <p:cNvPr id="8" name="Picture 1" descr="C:\Users\LAURENT\Pictures\RCCI LOIRE\DSC01935.JPG"/>
          <p:cNvPicPr>
            <a:picLocks noChangeAspect="1" noChangeArrowheads="1"/>
          </p:cNvPicPr>
          <p:nvPr/>
        </p:nvPicPr>
        <p:blipFill>
          <a:blip r:embed="rId3" cstate="print"/>
          <a:srcRect/>
          <a:stretch>
            <a:fillRect/>
          </a:stretch>
        </p:blipFill>
        <p:spPr bwMode="auto">
          <a:xfrm>
            <a:off x="179512" y="2276872"/>
            <a:ext cx="5271460" cy="3528392"/>
          </a:xfrm>
          <a:prstGeom prst="rect">
            <a:avLst/>
          </a:prstGeom>
          <a:noFill/>
          <a:ln w="9525">
            <a:solidFill>
              <a:srgbClr val="FFFF00"/>
            </a:solidFill>
            <a:miter lim="800000"/>
            <a:headEnd/>
            <a:tailEnd/>
          </a:ln>
        </p:spPr>
      </p:pic>
      <p:pic>
        <p:nvPicPr>
          <p:cNvPr id="9" name="Picture 11" descr="IMAGE010"/>
          <p:cNvPicPr>
            <a:picLocks noChangeAspect="1" noChangeArrowheads="1"/>
          </p:cNvPicPr>
          <p:nvPr/>
        </p:nvPicPr>
        <p:blipFill>
          <a:blip r:embed="rId4" cstate="print"/>
          <a:srcRect/>
          <a:stretch>
            <a:fillRect/>
          </a:stretch>
        </p:blipFill>
        <p:spPr bwMode="auto">
          <a:xfrm>
            <a:off x="5724128" y="2564904"/>
            <a:ext cx="3189604" cy="2664296"/>
          </a:xfrm>
          <a:prstGeom prst="rect">
            <a:avLst/>
          </a:prstGeom>
          <a:noFill/>
          <a:ln w="9525">
            <a:noFill/>
            <a:miter lim="800000"/>
            <a:headEnd/>
            <a:tailEnd/>
          </a:ln>
        </p:spPr>
      </p:pic>
      <p:sp>
        <p:nvSpPr>
          <p:cNvPr id="10" name="Rectangle 8"/>
          <p:cNvSpPr txBox="1">
            <a:spLocks noChangeArrowheads="1"/>
          </p:cNvSpPr>
          <p:nvPr/>
        </p:nvSpPr>
        <p:spPr bwMode="auto">
          <a:xfrm>
            <a:off x="0" y="0"/>
            <a:ext cx="9144000" cy="103822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5762" tIns="47881" rIns="95762" bIns="47881" numCol="1" anchor="b" anchorCtr="0" compatLnSpc="1">
            <a:prstTxWarp prst="textNoShape">
              <a:avLst/>
            </a:prstTxWarp>
          </a:bodyPr>
          <a:lstStyle/>
          <a:p>
            <a:pPr marL="0" marR="0" lvl="0" indent="0" algn="ctr" defTabSz="957263" rtl="0" eaLnBrk="0" fontAlgn="base" latinLnBrk="0" hangingPunct="0">
              <a:lnSpc>
                <a:spcPct val="100000"/>
              </a:lnSpc>
              <a:spcBef>
                <a:spcPct val="0"/>
              </a:spcBef>
              <a:spcAft>
                <a:spcPct val="0"/>
              </a:spcAft>
              <a:buClrTx/>
              <a:buSzTx/>
              <a:buFontTx/>
              <a:buNone/>
              <a:tabLst/>
              <a:defRPr/>
            </a:pPr>
            <a:r>
              <a:rPr kumimoji="0" lang="fr-FR" sz="4000" b="1" i="0" u="none" strike="noStrike" kern="0" cap="none" spc="0" normalizeH="0" baseline="0" noProof="0" dirty="0" smtClean="0">
                <a:ln>
                  <a:noFill/>
                </a:ln>
                <a:solidFill>
                  <a:srgbClr val="FFFF00"/>
                </a:solidFill>
                <a:effectLst/>
                <a:uLnTx/>
                <a:uFillTx/>
                <a:latin typeface="Helvetica"/>
                <a:ea typeface="+mj-ea"/>
                <a:cs typeface="Helvetica"/>
              </a:rPr>
              <a:t>Les différents types de bardage:</a:t>
            </a:r>
            <a:endParaRPr kumimoji="0" lang="fr-FR" sz="4000" b="1" i="0" u="none" strike="noStrike" kern="0" cap="none" spc="0" normalizeH="0" baseline="0" noProof="0" dirty="0">
              <a:ln>
                <a:noFill/>
              </a:ln>
              <a:solidFill>
                <a:srgbClr val="FFFF00"/>
              </a:solidFill>
              <a:effectLst/>
              <a:uLnTx/>
              <a:uFillTx/>
              <a:latin typeface="Helvetica"/>
              <a:ea typeface="+mj-ea"/>
              <a:cs typeface="Helvetica"/>
            </a:endParaRPr>
          </a:p>
        </p:txBody>
      </p:sp>
      <p:sp>
        <p:nvSpPr>
          <p:cNvPr id="11" name="Titre 10"/>
          <p:cNvSpPr>
            <a:spLocks noGrp="1"/>
          </p:cNvSpPr>
          <p:nvPr>
            <p:ph type="title"/>
          </p:nvPr>
        </p:nvSpPr>
        <p:spPr/>
        <p:txBody>
          <a:bodyPr/>
          <a:lstStyle/>
          <a:p>
            <a:pPr algn="ctr"/>
            <a:r>
              <a:rPr lang="fr-FR" dirty="0" smtClean="0">
                <a:solidFill>
                  <a:srgbClr val="FFFF00"/>
                </a:solidFill>
              </a:rPr>
              <a:t>Bardage simple peau:</a:t>
            </a:r>
            <a:endParaRPr lang="fr-FR" dirty="0">
              <a:solidFill>
                <a:srgbClr val="FFFF00"/>
              </a:solidFill>
            </a:endParaRPr>
          </a:p>
        </p:txBody>
      </p:sp>
    </p:spTree>
    <p:extLst>
      <p:ext uri="{BB962C8B-B14F-4D97-AF65-F5344CB8AC3E}">
        <p14:creationId xmlns:p14="http://schemas.microsoft.com/office/powerpoint/2010/main" val="27045850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dirty="0" smtClean="0">
                <a:solidFill>
                  <a:srgbClr val="FFFF00"/>
                </a:solidFill>
              </a:rPr>
              <a:t>Bardage double peau :</a:t>
            </a: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13</a:t>
            </a:fld>
            <a:endParaRPr lang="fr-FR" altLang="fr-FR"/>
          </a:p>
        </p:txBody>
      </p:sp>
      <p:sp>
        <p:nvSpPr>
          <p:cNvPr id="12" name="Rectangle 5"/>
          <p:cNvSpPr>
            <a:spLocks noChangeArrowheads="1"/>
          </p:cNvSpPr>
          <p:nvPr/>
        </p:nvSpPr>
        <p:spPr bwMode="auto">
          <a:xfrm>
            <a:off x="107504" y="1196752"/>
            <a:ext cx="8424862" cy="1077218"/>
          </a:xfrm>
          <a:prstGeom prst="rect">
            <a:avLst/>
          </a:prstGeom>
          <a:noFill/>
          <a:ln w="9525">
            <a:noFill/>
            <a:miter lim="800000"/>
            <a:headEnd/>
            <a:tailEnd/>
          </a:ln>
        </p:spPr>
        <p:txBody>
          <a:bodyPr>
            <a:spAutoFit/>
          </a:bodyPr>
          <a:lstStyle/>
          <a:p>
            <a:pPr algn="l"/>
            <a:r>
              <a:rPr lang="fr-FR" sz="1600" dirty="0" smtClean="0"/>
              <a:t>Un </a:t>
            </a:r>
            <a:r>
              <a:rPr lang="fr-FR" sz="1600" dirty="0"/>
              <a:t>bardage double peau est constitué par :</a:t>
            </a:r>
          </a:p>
          <a:p>
            <a:pPr algn="l">
              <a:buFont typeface="Wingdings" pitchFamily="2" charset="2"/>
              <a:buChar char="Ø"/>
            </a:pPr>
            <a:r>
              <a:rPr lang="fr-FR" sz="1600" dirty="0" smtClean="0"/>
              <a:t> Un </a:t>
            </a:r>
            <a:r>
              <a:rPr lang="fr-FR" sz="1600" dirty="0"/>
              <a:t>plateau intérieur horizontal fixé sur les poteaux des portiques.</a:t>
            </a:r>
          </a:p>
          <a:p>
            <a:pPr algn="l">
              <a:buFont typeface="Wingdings" pitchFamily="2" charset="2"/>
              <a:buChar char="Ø"/>
            </a:pPr>
            <a:r>
              <a:rPr lang="fr-FR" sz="1600" dirty="0" smtClean="0"/>
              <a:t> Une </a:t>
            </a:r>
            <a:r>
              <a:rPr lang="fr-FR" sz="1600" dirty="0"/>
              <a:t>isolation en laine minérale d’épaisseur 60 à 100 mm.</a:t>
            </a:r>
          </a:p>
          <a:p>
            <a:pPr algn="l">
              <a:buFont typeface="Wingdings" pitchFamily="2" charset="2"/>
              <a:buChar char="Ø"/>
            </a:pPr>
            <a:r>
              <a:rPr lang="fr-FR" sz="1600" dirty="0" smtClean="0"/>
              <a:t> Un </a:t>
            </a:r>
            <a:r>
              <a:rPr lang="fr-FR" sz="1600" dirty="0"/>
              <a:t>parement extérieur à nervures verticales.</a:t>
            </a:r>
          </a:p>
        </p:txBody>
      </p:sp>
      <p:pic>
        <p:nvPicPr>
          <p:cNvPr id="13" name="Picture 14" descr="D:\Clipart Pompiers\Clipart 2\Transparent\personnages\perso2.gif"/>
          <p:cNvPicPr>
            <a:picLocks noChangeAspect="1" noChangeArrowheads="1"/>
          </p:cNvPicPr>
          <p:nvPr/>
        </p:nvPicPr>
        <p:blipFill>
          <a:blip r:embed="rId2" cstate="print"/>
          <a:srcRect/>
          <a:stretch>
            <a:fillRect/>
          </a:stretch>
        </p:blipFill>
        <p:spPr bwMode="auto">
          <a:xfrm>
            <a:off x="7986713" y="1166812"/>
            <a:ext cx="887412" cy="1819275"/>
          </a:xfrm>
          <a:prstGeom prst="rect">
            <a:avLst/>
          </a:prstGeom>
          <a:noFill/>
          <a:ln w="9525">
            <a:noFill/>
            <a:miter lim="800000"/>
            <a:headEnd/>
            <a:tailEnd/>
          </a:ln>
        </p:spPr>
      </p:pic>
      <p:pic>
        <p:nvPicPr>
          <p:cNvPr id="15" name="Picture 1" descr="C:\Users\LAURENT\Pictures\Archive clichés RCCI\RCCI 30 BBA\DSC02941.JPG"/>
          <p:cNvPicPr>
            <a:picLocks noChangeAspect="1" noChangeArrowheads="1"/>
          </p:cNvPicPr>
          <p:nvPr/>
        </p:nvPicPr>
        <p:blipFill>
          <a:blip r:embed="rId3" cstate="print"/>
          <a:srcRect/>
          <a:stretch>
            <a:fillRect/>
          </a:stretch>
        </p:blipFill>
        <p:spPr bwMode="auto">
          <a:xfrm>
            <a:off x="401639" y="3212381"/>
            <a:ext cx="3954338" cy="2646424"/>
          </a:xfrm>
          <a:prstGeom prst="rect">
            <a:avLst/>
          </a:prstGeom>
          <a:noFill/>
          <a:ln w="9525">
            <a:solidFill>
              <a:srgbClr val="FFFF00"/>
            </a:solidFill>
            <a:miter lim="800000"/>
            <a:headEnd/>
            <a:tailEnd/>
          </a:ln>
        </p:spPr>
      </p:pic>
      <p:pic>
        <p:nvPicPr>
          <p:cNvPr id="16" name="Picture 7" descr="Tereos_1"/>
          <p:cNvPicPr>
            <a:picLocks noChangeAspect="1" noChangeArrowheads="1"/>
          </p:cNvPicPr>
          <p:nvPr/>
        </p:nvPicPr>
        <p:blipFill>
          <a:blip r:embed="rId4" cstate="print"/>
          <a:srcRect/>
          <a:stretch>
            <a:fillRect/>
          </a:stretch>
        </p:blipFill>
        <p:spPr bwMode="auto">
          <a:xfrm>
            <a:off x="4547567" y="3114674"/>
            <a:ext cx="4103687" cy="2727325"/>
          </a:xfrm>
          <a:prstGeom prst="rect">
            <a:avLst/>
          </a:prstGeom>
          <a:noFill/>
          <a:ln w="9525">
            <a:solidFill>
              <a:srgbClr val="FFFF00"/>
            </a:solidFill>
            <a:miter lim="800000"/>
            <a:headEnd/>
            <a:tailEnd/>
          </a:ln>
        </p:spPr>
      </p:pic>
      <p:sp>
        <p:nvSpPr>
          <p:cNvPr id="14" name="Bulle ronde 13"/>
          <p:cNvSpPr/>
          <p:nvPr/>
        </p:nvSpPr>
        <p:spPr>
          <a:xfrm>
            <a:off x="4067944" y="2557463"/>
            <a:ext cx="4249738" cy="792162"/>
          </a:xfrm>
          <a:prstGeom prst="wedgeEllipseCallout">
            <a:avLst>
              <a:gd name="adj1" fmla="val 42466"/>
              <a:gd name="adj2" fmla="val -9667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fr-FR" dirty="0"/>
              <a:t>J’observe que dans ce cas les bardages sont croisés</a:t>
            </a:r>
          </a:p>
        </p:txBody>
      </p:sp>
    </p:spTree>
    <p:extLst>
      <p:ext uri="{BB962C8B-B14F-4D97-AF65-F5344CB8AC3E}">
        <p14:creationId xmlns:p14="http://schemas.microsoft.com/office/powerpoint/2010/main" val="78461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checkerboard(across)">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solidFill>
                  <a:srgbClr val="0000FF"/>
                </a:solidFill>
              </a:rPr>
              <a:t/>
            </a:r>
            <a:br>
              <a:rPr lang="fr-FR" dirty="0" smtClean="0">
                <a:solidFill>
                  <a:srgbClr val="0000FF"/>
                </a:solidFill>
              </a:rPr>
            </a:br>
            <a:r>
              <a:rPr lang="fr-FR" sz="4400" dirty="0" smtClean="0">
                <a:solidFill>
                  <a:srgbClr val="FFFF00"/>
                </a:solidFill>
              </a:rPr>
              <a:t>Bardage par panneaux sandwichs </a:t>
            </a:r>
            <a:endParaRPr lang="fr-FR" sz="4400" dirty="0">
              <a:solidFill>
                <a:srgbClr val="FFFF00"/>
              </a:solidFill>
            </a:endParaRP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14</a:t>
            </a:fld>
            <a:endParaRPr lang="fr-FR" altLang="fr-FR"/>
          </a:p>
        </p:txBody>
      </p:sp>
      <p:sp>
        <p:nvSpPr>
          <p:cNvPr id="6" name="Rectangle 4"/>
          <p:cNvSpPr>
            <a:spLocks noChangeArrowheads="1"/>
          </p:cNvSpPr>
          <p:nvPr/>
        </p:nvSpPr>
        <p:spPr bwMode="auto">
          <a:xfrm>
            <a:off x="251618" y="1124744"/>
            <a:ext cx="8640763" cy="584775"/>
          </a:xfrm>
          <a:prstGeom prst="rect">
            <a:avLst/>
          </a:prstGeom>
          <a:noFill/>
          <a:ln w="9525">
            <a:noFill/>
            <a:miter lim="800000"/>
            <a:headEnd/>
            <a:tailEnd/>
          </a:ln>
        </p:spPr>
        <p:txBody>
          <a:bodyPr>
            <a:spAutoFit/>
          </a:bodyPr>
          <a:lstStyle/>
          <a:p>
            <a:r>
              <a:rPr lang="fr-FR" dirty="0" smtClean="0"/>
              <a:t>Ce </a:t>
            </a:r>
            <a:r>
              <a:rPr lang="fr-FR" dirty="0"/>
              <a:t>sont des panneaux monoblocs composés de deux parements en tôle nervurée enserrant un isolant en mousse de polyuréthane d’épaisseur 30 à 100 mm.</a:t>
            </a:r>
          </a:p>
        </p:txBody>
      </p:sp>
      <p:pic>
        <p:nvPicPr>
          <p:cNvPr id="7" name="Picture 8" descr="110421150607_img_0587"/>
          <p:cNvPicPr>
            <a:picLocks noChangeAspect="1" noChangeArrowheads="1"/>
          </p:cNvPicPr>
          <p:nvPr/>
        </p:nvPicPr>
        <p:blipFill>
          <a:blip r:embed="rId2" cstate="print"/>
          <a:srcRect/>
          <a:stretch>
            <a:fillRect/>
          </a:stretch>
        </p:blipFill>
        <p:spPr bwMode="auto">
          <a:xfrm>
            <a:off x="539552" y="1916832"/>
            <a:ext cx="3198291" cy="4285217"/>
          </a:xfrm>
          <a:prstGeom prst="rect">
            <a:avLst/>
          </a:prstGeom>
          <a:noFill/>
          <a:ln w="9525">
            <a:solidFill>
              <a:srgbClr val="FFFF00"/>
            </a:solidFill>
            <a:miter lim="800000"/>
            <a:headEnd/>
            <a:tailEnd/>
          </a:ln>
        </p:spPr>
      </p:pic>
      <p:pic>
        <p:nvPicPr>
          <p:cNvPr id="8" name="Picture 6" descr="profil-sandwich-bardage"/>
          <p:cNvPicPr>
            <a:picLocks noChangeAspect="1" noChangeArrowheads="1"/>
          </p:cNvPicPr>
          <p:nvPr/>
        </p:nvPicPr>
        <p:blipFill>
          <a:blip r:embed="rId3" cstate="print"/>
          <a:srcRect/>
          <a:stretch>
            <a:fillRect/>
          </a:stretch>
        </p:blipFill>
        <p:spPr bwMode="auto">
          <a:xfrm>
            <a:off x="3923928" y="2492896"/>
            <a:ext cx="4949507" cy="2523356"/>
          </a:xfrm>
          <a:prstGeom prst="rect">
            <a:avLst/>
          </a:prstGeom>
          <a:noFill/>
          <a:ln w="9525">
            <a:noFill/>
            <a:miter lim="800000"/>
            <a:headEnd/>
            <a:tailEnd/>
          </a:ln>
        </p:spPr>
      </p:pic>
    </p:spTree>
    <p:extLst>
      <p:ext uri="{BB962C8B-B14F-4D97-AF65-F5344CB8AC3E}">
        <p14:creationId xmlns:p14="http://schemas.microsoft.com/office/powerpoint/2010/main" val="616400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15</a:t>
            </a:fld>
            <a:endParaRPr lang="fr-FR" altLang="fr-FR"/>
          </a:p>
        </p:txBody>
      </p:sp>
      <p:sp>
        <p:nvSpPr>
          <p:cNvPr id="6" name="Text Box 4"/>
          <p:cNvSpPr txBox="1">
            <a:spLocks noChangeArrowheads="1"/>
          </p:cNvSpPr>
          <p:nvPr/>
        </p:nvSpPr>
        <p:spPr bwMode="auto">
          <a:xfrm>
            <a:off x="420713" y="1196752"/>
            <a:ext cx="8051800" cy="825500"/>
          </a:xfrm>
          <a:prstGeom prst="rect">
            <a:avLst/>
          </a:prstGeom>
          <a:noFill/>
          <a:ln w="9525">
            <a:noFill/>
            <a:miter lim="800000"/>
            <a:headEnd/>
            <a:tailEnd/>
          </a:ln>
        </p:spPr>
        <p:txBody>
          <a:bodyPr wrap="none">
            <a:spAutoFit/>
          </a:bodyPr>
          <a:lstStyle/>
          <a:p>
            <a:pPr algn="l"/>
            <a:r>
              <a:rPr lang="fr-FR" sz="1600" dirty="0"/>
              <a:t>Dans les entrepôts, souvent construits en bardage, le feu laisse de traces visibles et </a:t>
            </a:r>
          </a:p>
          <a:p>
            <a:pPr algn="l"/>
            <a:r>
              <a:rPr lang="fr-FR" sz="1600" dirty="0"/>
              <a:t>exploitables depuis l’extérieur (décoloration du métal, lignes de démarcation, oxydation,</a:t>
            </a:r>
          </a:p>
          <a:p>
            <a:pPr algn="l"/>
            <a:r>
              <a:rPr lang="fr-FR" sz="1600" dirty="0" err="1"/>
              <a:t>bluing</a:t>
            </a:r>
            <a:r>
              <a:rPr lang="fr-FR" sz="1600" dirty="0"/>
              <a:t>, flexion du bardage..)</a:t>
            </a:r>
          </a:p>
        </p:txBody>
      </p:sp>
      <p:pic>
        <p:nvPicPr>
          <p:cNvPr id="7" name="Picture 2" descr="C:\Users\LAURENT\Pictures\RCCI LOIRE\Photos 013.jpg"/>
          <p:cNvPicPr>
            <a:picLocks noChangeAspect="1" noChangeArrowheads="1"/>
          </p:cNvPicPr>
          <p:nvPr/>
        </p:nvPicPr>
        <p:blipFill>
          <a:blip r:embed="rId2" cstate="print"/>
          <a:srcRect/>
          <a:stretch>
            <a:fillRect/>
          </a:stretch>
        </p:blipFill>
        <p:spPr bwMode="auto">
          <a:xfrm>
            <a:off x="443707" y="2180779"/>
            <a:ext cx="5113337" cy="3835400"/>
          </a:xfrm>
          <a:prstGeom prst="rect">
            <a:avLst/>
          </a:prstGeom>
          <a:noFill/>
          <a:ln w="9525">
            <a:solidFill>
              <a:srgbClr val="FFFF00"/>
            </a:solidFill>
            <a:miter lim="800000"/>
            <a:headEnd/>
            <a:tailEnd/>
          </a:ln>
        </p:spPr>
      </p:pic>
      <p:sp>
        <p:nvSpPr>
          <p:cNvPr id="8" name="Ellipse 7"/>
          <p:cNvSpPr/>
          <p:nvPr/>
        </p:nvSpPr>
        <p:spPr>
          <a:xfrm>
            <a:off x="971600" y="3636690"/>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cxnSp>
        <p:nvCxnSpPr>
          <p:cNvPr id="9" name="Connecteur droit 8"/>
          <p:cNvCxnSpPr/>
          <p:nvPr/>
        </p:nvCxnSpPr>
        <p:spPr>
          <a:xfrm flipH="1" flipV="1">
            <a:off x="467544" y="4221088"/>
            <a:ext cx="360362" cy="143446"/>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flipH="1" flipV="1">
            <a:off x="3204482" y="4127872"/>
            <a:ext cx="791454" cy="237232"/>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Ellipse 10"/>
          <p:cNvSpPr/>
          <p:nvPr/>
        </p:nvSpPr>
        <p:spPr>
          <a:xfrm>
            <a:off x="3989413" y="3636690"/>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cxnSp>
        <p:nvCxnSpPr>
          <p:cNvPr id="14" name="Connecteur droit 13"/>
          <p:cNvCxnSpPr/>
          <p:nvPr/>
        </p:nvCxnSpPr>
        <p:spPr>
          <a:xfrm flipH="1">
            <a:off x="5146700" y="3949427"/>
            <a:ext cx="156383" cy="343669"/>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pic>
        <p:nvPicPr>
          <p:cNvPr id="16" name="Picture 14" descr="D:\Clipart Pompiers\Clipart 2\Transparent\personnages\perso2.gif"/>
          <p:cNvPicPr>
            <a:picLocks noChangeAspect="1" noChangeArrowheads="1"/>
          </p:cNvPicPr>
          <p:nvPr/>
        </p:nvPicPr>
        <p:blipFill>
          <a:blip r:embed="rId3" cstate="print"/>
          <a:srcRect/>
          <a:stretch>
            <a:fillRect/>
          </a:stretch>
        </p:blipFill>
        <p:spPr bwMode="auto">
          <a:xfrm>
            <a:off x="7660457" y="3166541"/>
            <a:ext cx="1238250" cy="2540000"/>
          </a:xfrm>
          <a:prstGeom prst="rect">
            <a:avLst/>
          </a:prstGeom>
          <a:noFill/>
          <a:ln w="9525">
            <a:noFill/>
            <a:miter lim="800000"/>
            <a:headEnd/>
            <a:tailEnd/>
          </a:ln>
        </p:spPr>
      </p:pic>
      <p:sp>
        <p:nvSpPr>
          <p:cNvPr id="17" name="Bulle ronde 16"/>
          <p:cNvSpPr/>
          <p:nvPr/>
        </p:nvSpPr>
        <p:spPr>
          <a:xfrm>
            <a:off x="4787900" y="2205038"/>
            <a:ext cx="3960813" cy="792162"/>
          </a:xfrm>
          <a:prstGeom prst="wedgeEllipseCallout">
            <a:avLst>
              <a:gd name="adj1" fmla="val 21501"/>
              <a:gd name="adj2" fmla="val 14955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fr-FR" dirty="0"/>
              <a:t>Intéressantes les traces laissées sur ce bardage</a:t>
            </a:r>
          </a:p>
        </p:txBody>
      </p:sp>
    </p:spTree>
    <p:extLst>
      <p:ext uri="{BB962C8B-B14F-4D97-AF65-F5344CB8AC3E}">
        <p14:creationId xmlns:p14="http://schemas.microsoft.com/office/powerpoint/2010/main" val="23715741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16</a:t>
            </a:fld>
            <a:endParaRPr lang="fr-FR" altLang="fr-FR"/>
          </a:p>
        </p:txBody>
      </p:sp>
      <p:pic>
        <p:nvPicPr>
          <p:cNvPr id="6" name="Picture 2" descr="C:\Users\LAURENT\Pictures\RCCI LOIRE\Photos 013.jpg"/>
          <p:cNvPicPr>
            <a:picLocks noChangeAspect="1" noChangeArrowheads="1"/>
          </p:cNvPicPr>
          <p:nvPr/>
        </p:nvPicPr>
        <p:blipFill>
          <a:blip r:embed="rId2" cstate="print"/>
          <a:srcRect/>
          <a:stretch>
            <a:fillRect/>
          </a:stretch>
        </p:blipFill>
        <p:spPr bwMode="auto">
          <a:xfrm>
            <a:off x="2699792" y="1099343"/>
            <a:ext cx="3529012" cy="2646363"/>
          </a:xfrm>
          <a:prstGeom prst="rect">
            <a:avLst/>
          </a:prstGeom>
          <a:noFill/>
          <a:ln w="9525">
            <a:solidFill>
              <a:srgbClr val="FFFF00"/>
            </a:solidFill>
            <a:miter lim="800000"/>
            <a:headEnd/>
            <a:tailEnd/>
          </a:ln>
        </p:spPr>
      </p:pic>
      <p:sp>
        <p:nvSpPr>
          <p:cNvPr id="7" name="Ellipse 6"/>
          <p:cNvSpPr/>
          <p:nvPr/>
        </p:nvSpPr>
        <p:spPr>
          <a:xfrm>
            <a:off x="2928392" y="1989212"/>
            <a:ext cx="719137" cy="647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pic>
        <p:nvPicPr>
          <p:cNvPr id="9" name="Picture 2" descr="C:\Users\LAURENT\Pictures\RCCI LOIRE\DSC00931.JPG"/>
          <p:cNvPicPr>
            <a:picLocks noChangeAspect="1" noChangeArrowheads="1"/>
          </p:cNvPicPr>
          <p:nvPr/>
        </p:nvPicPr>
        <p:blipFill>
          <a:blip r:embed="rId3" cstate="print"/>
          <a:srcRect/>
          <a:stretch>
            <a:fillRect/>
          </a:stretch>
        </p:blipFill>
        <p:spPr bwMode="auto">
          <a:xfrm>
            <a:off x="251520" y="3933056"/>
            <a:ext cx="3735387" cy="2403475"/>
          </a:xfrm>
          <a:prstGeom prst="rect">
            <a:avLst/>
          </a:prstGeom>
          <a:noFill/>
          <a:ln w="19050">
            <a:solidFill>
              <a:srgbClr val="FFFF00"/>
            </a:solidFill>
            <a:miter lim="800000"/>
            <a:headEnd/>
            <a:tailEnd/>
          </a:ln>
        </p:spPr>
      </p:pic>
      <p:cxnSp>
        <p:nvCxnSpPr>
          <p:cNvPr id="8" name="Connecteur droit avec flèche 7"/>
          <p:cNvCxnSpPr/>
          <p:nvPr/>
        </p:nvCxnSpPr>
        <p:spPr>
          <a:xfrm flipH="1">
            <a:off x="2843808" y="2636912"/>
            <a:ext cx="360362" cy="15128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10" name="Group 218"/>
          <p:cNvGrpSpPr>
            <a:grpSpLocks/>
          </p:cNvGrpSpPr>
          <p:nvPr/>
        </p:nvGrpSpPr>
        <p:grpSpPr bwMode="auto">
          <a:xfrm rot="9382794" flipH="1">
            <a:off x="1096963" y="4183063"/>
            <a:ext cx="2054225" cy="2136775"/>
            <a:chOff x="1872" y="1991"/>
            <a:chExt cx="1680" cy="1309"/>
          </a:xfrm>
        </p:grpSpPr>
        <p:sp>
          <p:nvSpPr>
            <p:cNvPr id="11" name="Freeform 202"/>
            <p:cNvSpPr>
              <a:spLocks/>
            </p:cNvSpPr>
            <p:nvPr/>
          </p:nvSpPr>
          <p:spPr bwMode="auto">
            <a:xfrm>
              <a:off x="1872" y="2016"/>
              <a:ext cx="1680" cy="1284"/>
            </a:xfrm>
            <a:custGeom>
              <a:avLst/>
              <a:gdLst>
                <a:gd name="T0" fmla="*/ 1137 w 1680"/>
                <a:gd name="T1" fmla="*/ 226 h 1284"/>
                <a:gd name="T2" fmla="*/ 1111 w 1680"/>
                <a:gd name="T3" fmla="*/ 342 h 1284"/>
                <a:gd name="T4" fmla="*/ 1279 w 1680"/>
                <a:gd name="T5" fmla="*/ 194 h 1284"/>
                <a:gd name="T6" fmla="*/ 1254 w 1680"/>
                <a:gd name="T7" fmla="*/ 271 h 1284"/>
                <a:gd name="T8" fmla="*/ 1279 w 1680"/>
                <a:gd name="T9" fmla="*/ 271 h 1284"/>
                <a:gd name="T10" fmla="*/ 1460 w 1680"/>
                <a:gd name="T11" fmla="*/ 84 h 1284"/>
                <a:gd name="T12" fmla="*/ 1441 w 1680"/>
                <a:gd name="T13" fmla="*/ 155 h 1284"/>
                <a:gd name="T14" fmla="*/ 1538 w 1680"/>
                <a:gd name="T15" fmla="*/ 116 h 1284"/>
                <a:gd name="T16" fmla="*/ 1312 w 1680"/>
                <a:gd name="T17" fmla="*/ 387 h 1284"/>
                <a:gd name="T18" fmla="*/ 1299 w 1680"/>
                <a:gd name="T19" fmla="*/ 477 h 1284"/>
                <a:gd name="T20" fmla="*/ 1415 w 1680"/>
                <a:gd name="T21" fmla="*/ 503 h 1284"/>
                <a:gd name="T22" fmla="*/ 1564 w 1680"/>
                <a:gd name="T23" fmla="*/ 510 h 1284"/>
                <a:gd name="T24" fmla="*/ 1376 w 1680"/>
                <a:gd name="T25" fmla="*/ 555 h 1284"/>
                <a:gd name="T26" fmla="*/ 1441 w 1680"/>
                <a:gd name="T27" fmla="*/ 587 h 1284"/>
                <a:gd name="T28" fmla="*/ 1312 w 1680"/>
                <a:gd name="T29" fmla="*/ 607 h 1284"/>
                <a:gd name="T30" fmla="*/ 1363 w 1680"/>
                <a:gd name="T31" fmla="*/ 632 h 1284"/>
                <a:gd name="T32" fmla="*/ 1680 w 1680"/>
                <a:gd name="T33" fmla="*/ 755 h 1284"/>
                <a:gd name="T34" fmla="*/ 1486 w 1680"/>
                <a:gd name="T35" fmla="*/ 716 h 1284"/>
                <a:gd name="T36" fmla="*/ 1305 w 1680"/>
                <a:gd name="T37" fmla="*/ 684 h 1284"/>
                <a:gd name="T38" fmla="*/ 1376 w 1680"/>
                <a:gd name="T39" fmla="*/ 729 h 1284"/>
                <a:gd name="T40" fmla="*/ 1325 w 1680"/>
                <a:gd name="T41" fmla="*/ 768 h 1284"/>
                <a:gd name="T42" fmla="*/ 1422 w 1680"/>
                <a:gd name="T43" fmla="*/ 852 h 1284"/>
                <a:gd name="T44" fmla="*/ 1447 w 1680"/>
                <a:gd name="T45" fmla="*/ 961 h 1284"/>
                <a:gd name="T46" fmla="*/ 1299 w 1680"/>
                <a:gd name="T47" fmla="*/ 878 h 1284"/>
                <a:gd name="T48" fmla="*/ 1273 w 1680"/>
                <a:gd name="T49" fmla="*/ 890 h 1284"/>
                <a:gd name="T50" fmla="*/ 1170 w 1680"/>
                <a:gd name="T51" fmla="*/ 832 h 1284"/>
                <a:gd name="T52" fmla="*/ 1137 w 1680"/>
                <a:gd name="T53" fmla="*/ 852 h 1284"/>
                <a:gd name="T54" fmla="*/ 1144 w 1680"/>
                <a:gd name="T55" fmla="*/ 890 h 1284"/>
                <a:gd name="T56" fmla="*/ 1170 w 1680"/>
                <a:gd name="T57" fmla="*/ 961 h 1284"/>
                <a:gd name="T58" fmla="*/ 1111 w 1680"/>
                <a:gd name="T59" fmla="*/ 961 h 1284"/>
                <a:gd name="T60" fmla="*/ 1060 w 1680"/>
                <a:gd name="T61" fmla="*/ 916 h 1284"/>
                <a:gd name="T62" fmla="*/ 1040 w 1680"/>
                <a:gd name="T63" fmla="*/ 897 h 1284"/>
                <a:gd name="T64" fmla="*/ 1027 w 1680"/>
                <a:gd name="T65" fmla="*/ 1052 h 1284"/>
                <a:gd name="T66" fmla="*/ 1002 w 1680"/>
                <a:gd name="T67" fmla="*/ 1239 h 1284"/>
                <a:gd name="T68" fmla="*/ 943 w 1680"/>
                <a:gd name="T69" fmla="*/ 1026 h 1284"/>
                <a:gd name="T70" fmla="*/ 892 w 1680"/>
                <a:gd name="T71" fmla="*/ 1097 h 1284"/>
                <a:gd name="T72" fmla="*/ 840 w 1680"/>
                <a:gd name="T73" fmla="*/ 1194 h 1284"/>
                <a:gd name="T74" fmla="*/ 846 w 1680"/>
                <a:gd name="T75" fmla="*/ 968 h 1284"/>
                <a:gd name="T76" fmla="*/ 782 w 1680"/>
                <a:gd name="T77" fmla="*/ 968 h 1284"/>
                <a:gd name="T78" fmla="*/ 691 w 1680"/>
                <a:gd name="T79" fmla="*/ 1013 h 1284"/>
                <a:gd name="T80" fmla="*/ 562 w 1680"/>
                <a:gd name="T81" fmla="*/ 1084 h 1284"/>
                <a:gd name="T82" fmla="*/ 704 w 1680"/>
                <a:gd name="T83" fmla="*/ 903 h 1284"/>
                <a:gd name="T84" fmla="*/ 633 w 1680"/>
                <a:gd name="T85" fmla="*/ 955 h 1284"/>
                <a:gd name="T86" fmla="*/ 498 w 1680"/>
                <a:gd name="T87" fmla="*/ 1039 h 1284"/>
                <a:gd name="T88" fmla="*/ 588 w 1680"/>
                <a:gd name="T89" fmla="*/ 942 h 1284"/>
                <a:gd name="T90" fmla="*/ 510 w 1680"/>
                <a:gd name="T91" fmla="*/ 897 h 1284"/>
                <a:gd name="T92" fmla="*/ 233 w 1680"/>
                <a:gd name="T93" fmla="*/ 974 h 1284"/>
                <a:gd name="T94" fmla="*/ 420 w 1680"/>
                <a:gd name="T95" fmla="*/ 858 h 1284"/>
                <a:gd name="T96" fmla="*/ 523 w 1680"/>
                <a:gd name="T97" fmla="*/ 807 h 1284"/>
                <a:gd name="T98" fmla="*/ 414 w 1680"/>
                <a:gd name="T99" fmla="*/ 787 h 1284"/>
                <a:gd name="T100" fmla="*/ 6 w 1680"/>
                <a:gd name="T101" fmla="*/ 787 h 1284"/>
                <a:gd name="T102" fmla="*/ 239 w 1680"/>
                <a:gd name="T103" fmla="*/ 710 h 1284"/>
                <a:gd name="T104" fmla="*/ 569 w 1680"/>
                <a:gd name="T105" fmla="*/ 665 h 1284"/>
                <a:gd name="T106" fmla="*/ 420 w 1680"/>
                <a:gd name="T107" fmla="*/ 568 h 1284"/>
                <a:gd name="T108" fmla="*/ 698 w 1680"/>
                <a:gd name="T109" fmla="*/ 613 h 1284"/>
                <a:gd name="T110" fmla="*/ 678 w 1680"/>
                <a:gd name="T111" fmla="*/ 477 h 1284"/>
                <a:gd name="T112" fmla="*/ 808 w 1680"/>
                <a:gd name="T113" fmla="*/ 471 h 1284"/>
                <a:gd name="T114" fmla="*/ 866 w 1680"/>
                <a:gd name="T115" fmla="*/ 348 h 1284"/>
                <a:gd name="T116" fmla="*/ 905 w 1680"/>
                <a:gd name="T117" fmla="*/ 452 h 1284"/>
                <a:gd name="T118" fmla="*/ 956 w 1680"/>
                <a:gd name="T119" fmla="*/ 316 h 1284"/>
                <a:gd name="T120" fmla="*/ 989 w 1680"/>
                <a:gd name="T121" fmla="*/ 374 h 1284"/>
                <a:gd name="T122" fmla="*/ 1047 w 1680"/>
                <a:gd name="T123" fmla="*/ 252 h 1284"/>
                <a:gd name="T124" fmla="*/ 1150 w 1680"/>
                <a:gd name="T125" fmla="*/ 84 h 128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680"/>
                <a:gd name="T190" fmla="*/ 0 h 1284"/>
                <a:gd name="T191" fmla="*/ 1680 w 1680"/>
                <a:gd name="T192" fmla="*/ 1284 h 1284"/>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680" h="1284">
                  <a:moveTo>
                    <a:pt x="1215" y="0"/>
                  </a:moveTo>
                  <a:lnTo>
                    <a:pt x="1215" y="13"/>
                  </a:lnTo>
                  <a:lnTo>
                    <a:pt x="1215" y="26"/>
                  </a:lnTo>
                  <a:lnTo>
                    <a:pt x="1202" y="52"/>
                  </a:lnTo>
                  <a:lnTo>
                    <a:pt x="1195" y="77"/>
                  </a:lnTo>
                  <a:lnTo>
                    <a:pt x="1189" y="103"/>
                  </a:lnTo>
                  <a:lnTo>
                    <a:pt x="1170" y="155"/>
                  </a:lnTo>
                  <a:lnTo>
                    <a:pt x="1163" y="168"/>
                  </a:lnTo>
                  <a:lnTo>
                    <a:pt x="1157" y="181"/>
                  </a:lnTo>
                  <a:lnTo>
                    <a:pt x="1144" y="206"/>
                  </a:lnTo>
                  <a:lnTo>
                    <a:pt x="1137" y="226"/>
                  </a:lnTo>
                  <a:lnTo>
                    <a:pt x="1131" y="245"/>
                  </a:lnTo>
                  <a:lnTo>
                    <a:pt x="1124" y="265"/>
                  </a:lnTo>
                  <a:lnTo>
                    <a:pt x="1118" y="284"/>
                  </a:lnTo>
                  <a:lnTo>
                    <a:pt x="1118" y="290"/>
                  </a:lnTo>
                  <a:lnTo>
                    <a:pt x="1118" y="297"/>
                  </a:lnTo>
                  <a:lnTo>
                    <a:pt x="1118" y="303"/>
                  </a:lnTo>
                  <a:lnTo>
                    <a:pt x="1111" y="316"/>
                  </a:lnTo>
                  <a:lnTo>
                    <a:pt x="1111" y="323"/>
                  </a:lnTo>
                  <a:lnTo>
                    <a:pt x="1111" y="329"/>
                  </a:lnTo>
                  <a:lnTo>
                    <a:pt x="1105" y="348"/>
                  </a:lnTo>
                  <a:lnTo>
                    <a:pt x="1111" y="342"/>
                  </a:lnTo>
                  <a:lnTo>
                    <a:pt x="1118" y="336"/>
                  </a:lnTo>
                  <a:lnTo>
                    <a:pt x="1131" y="329"/>
                  </a:lnTo>
                  <a:lnTo>
                    <a:pt x="1144" y="316"/>
                  </a:lnTo>
                  <a:lnTo>
                    <a:pt x="1157" y="303"/>
                  </a:lnTo>
                  <a:lnTo>
                    <a:pt x="1163" y="303"/>
                  </a:lnTo>
                  <a:lnTo>
                    <a:pt x="1189" y="277"/>
                  </a:lnTo>
                  <a:lnTo>
                    <a:pt x="1202" y="265"/>
                  </a:lnTo>
                  <a:lnTo>
                    <a:pt x="1208" y="265"/>
                  </a:lnTo>
                  <a:lnTo>
                    <a:pt x="1208" y="252"/>
                  </a:lnTo>
                  <a:lnTo>
                    <a:pt x="1254" y="213"/>
                  </a:lnTo>
                  <a:lnTo>
                    <a:pt x="1279" y="194"/>
                  </a:lnTo>
                  <a:lnTo>
                    <a:pt x="1286" y="187"/>
                  </a:lnTo>
                  <a:lnTo>
                    <a:pt x="1299" y="174"/>
                  </a:lnTo>
                  <a:lnTo>
                    <a:pt x="1299" y="181"/>
                  </a:lnTo>
                  <a:lnTo>
                    <a:pt x="1299" y="187"/>
                  </a:lnTo>
                  <a:lnTo>
                    <a:pt x="1292" y="194"/>
                  </a:lnTo>
                  <a:lnTo>
                    <a:pt x="1286" y="206"/>
                  </a:lnTo>
                  <a:lnTo>
                    <a:pt x="1286" y="213"/>
                  </a:lnTo>
                  <a:lnTo>
                    <a:pt x="1273" y="232"/>
                  </a:lnTo>
                  <a:lnTo>
                    <a:pt x="1266" y="239"/>
                  </a:lnTo>
                  <a:lnTo>
                    <a:pt x="1260" y="252"/>
                  </a:lnTo>
                  <a:lnTo>
                    <a:pt x="1254" y="271"/>
                  </a:lnTo>
                  <a:lnTo>
                    <a:pt x="1241" y="284"/>
                  </a:lnTo>
                  <a:lnTo>
                    <a:pt x="1234" y="297"/>
                  </a:lnTo>
                  <a:lnTo>
                    <a:pt x="1234" y="303"/>
                  </a:lnTo>
                  <a:lnTo>
                    <a:pt x="1208" y="329"/>
                  </a:lnTo>
                  <a:lnTo>
                    <a:pt x="1215" y="329"/>
                  </a:lnTo>
                  <a:lnTo>
                    <a:pt x="1247" y="297"/>
                  </a:lnTo>
                  <a:lnTo>
                    <a:pt x="1279" y="271"/>
                  </a:lnTo>
                  <a:lnTo>
                    <a:pt x="1312" y="239"/>
                  </a:lnTo>
                  <a:lnTo>
                    <a:pt x="1338" y="206"/>
                  </a:lnTo>
                  <a:lnTo>
                    <a:pt x="1344" y="194"/>
                  </a:lnTo>
                  <a:lnTo>
                    <a:pt x="1357" y="187"/>
                  </a:lnTo>
                  <a:lnTo>
                    <a:pt x="1376" y="168"/>
                  </a:lnTo>
                  <a:lnTo>
                    <a:pt x="1396" y="155"/>
                  </a:lnTo>
                  <a:lnTo>
                    <a:pt x="1402" y="142"/>
                  </a:lnTo>
                  <a:lnTo>
                    <a:pt x="1409" y="135"/>
                  </a:lnTo>
                  <a:lnTo>
                    <a:pt x="1441" y="103"/>
                  </a:lnTo>
                  <a:lnTo>
                    <a:pt x="1454" y="90"/>
                  </a:lnTo>
                  <a:lnTo>
                    <a:pt x="1460" y="84"/>
                  </a:lnTo>
                  <a:lnTo>
                    <a:pt x="1467" y="84"/>
                  </a:lnTo>
                  <a:lnTo>
                    <a:pt x="1467" y="90"/>
                  </a:lnTo>
                  <a:lnTo>
                    <a:pt x="1454" y="103"/>
                  </a:lnTo>
                  <a:lnTo>
                    <a:pt x="1441" y="123"/>
                  </a:lnTo>
                  <a:lnTo>
                    <a:pt x="1441" y="129"/>
                  </a:lnTo>
                  <a:lnTo>
                    <a:pt x="1434" y="142"/>
                  </a:lnTo>
                  <a:lnTo>
                    <a:pt x="1428" y="155"/>
                  </a:lnTo>
                  <a:lnTo>
                    <a:pt x="1434" y="155"/>
                  </a:lnTo>
                  <a:lnTo>
                    <a:pt x="1441" y="155"/>
                  </a:lnTo>
                  <a:lnTo>
                    <a:pt x="1447" y="142"/>
                  </a:lnTo>
                  <a:lnTo>
                    <a:pt x="1460" y="129"/>
                  </a:lnTo>
                  <a:lnTo>
                    <a:pt x="1473" y="123"/>
                  </a:lnTo>
                  <a:lnTo>
                    <a:pt x="1486" y="110"/>
                  </a:lnTo>
                  <a:lnTo>
                    <a:pt x="1499" y="103"/>
                  </a:lnTo>
                  <a:lnTo>
                    <a:pt x="1518" y="84"/>
                  </a:lnTo>
                  <a:lnTo>
                    <a:pt x="1577" y="58"/>
                  </a:lnTo>
                  <a:lnTo>
                    <a:pt x="1564" y="77"/>
                  </a:lnTo>
                  <a:lnTo>
                    <a:pt x="1557" y="90"/>
                  </a:lnTo>
                  <a:lnTo>
                    <a:pt x="1551" y="103"/>
                  </a:lnTo>
                  <a:lnTo>
                    <a:pt x="1538" y="116"/>
                  </a:lnTo>
                  <a:lnTo>
                    <a:pt x="1518" y="129"/>
                  </a:lnTo>
                  <a:lnTo>
                    <a:pt x="1499" y="161"/>
                  </a:lnTo>
                  <a:lnTo>
                    <a:pt x="1460" y="200"/>
                  </a:lnTo>
                  <a:lnTo>
                    <a:pt x="1415" y="265"/>
                  </a:lnTo>
                  <a:lnTo>
                    <a:pt x="1415" y="271"/>
                  </a:lnTo>
                  <a:lnTo>
                    <a:pt x="1415" y="277"/>
                  </a:lnTo>
                  <a:lnTo>
                    <a:pt x="1409" y="284"/>
                  </a:lnTo>
                  <a:lnTo>
                    <a:pt x="1402" y="290"/>
                  </a:lnTo>
                  <a:lnTo>
                    <a:pt x="1383" y="316"/>
                  </a:lnTo>
                  <a:lnTo>
                    <a:pt x="1363" y="342"/>
                  </a:lnTo>
                  <a:lnTo>
                    <a:pt x="1312" y="387"/>
                  </a:lnTo>
                  <a:lnTo>
                    <a:pt x="1299" y="406"/>
                  </a:lnTo>
                  <a:lnTo>
                    <a:pt x="1286" y="413"/>
                  </a:lnTo>
                  <a:lnTo>
                    <a:pt x="1279" y="426"/>
                  </a:lnTo>
                  <a:lnTo>
                    <a:pt x="1273" y="432"/>
                  </a:lnTo>
                  <a:lnTo>
                    <a:pt x="1273" y="439"/>
                  </a:lnTo>
                  <a:lnTo>
                    <a:pt x="1260" y="452"/>
                  </a:lnTo>
                  <a:lnTo>
                    <a:pt x="1241" y="484"/>
                  </a:lnTo>
                  <a:lnTo>
                    <a:pt x="1247" y="484"/>
                  </a:lnTo>
                  <a:lnTo>
                    <a:pt x="1260" y="484"/>
                  </a:lnTo>
                  <a:lnTo>
                    <a:pt x="1279" y="477"/>
                  </a:lnTo>
                  <a:lnTo>
                    <a:pt x="1299" y="477"/>
                  </a:lnTo>
                  <a:lnTo>
                    <a:pt x="1312" y="477"/>
                  </a:lnTo>
                  <a:lnTo>
                    <a:pt x="1344" y="477"/>
                  </a:lnTo>
                  <a:lnTo>
                    <a:pt x="1318" y="490"/>
                  </a:lnTo>
                  <a:lnTo>
                    <a:pt x="1305" y="497"/>
                  </a:lnTo>
                  <a:lnTo>
                    <a:pt x="1292" y="503"/>
                  </a:lnTo>
                  <a:lnTo>
                    <a:pt x="1350" y="503"/>
                  </a:lnTo>
                  <a:lnTo>
                    <a:pt x="1376" y="503"/>
                  </a:lnTo>
                  <a:lnTo>
                    <a:pt x="1389" y="503"/>
                  </a:lnTo>
                  <a:lnTo>
                    <a:pt x="1409" y="510"/>
                  </a:lnTo>
                  <a:lnTo>
                    <a:pt x="1415" y="503"/>
                  </a:lnTo>
                  <a:lnTo>
                    <a:pt x="1422" y="503"/>
                  </a:lnTo>
                  <a:lnTo>
                    <a:pt x="1441" y="503"/>
                  </a:lnTo>
                  <a:lnTo>
                    <a:pt x="1460" y="503"/>
                  </a:lnTo>
                  <a:lnTo>
                    <a:pt x="1467" y="503"/>
                  </a:lnTo>
                  <a:lnTo>
                    <a:pt x="1480" y="503"/>
                  </a:lnTo>
                  <a:lnTo>
                    <a:pt x="1486" y="503"/>
                  </a:lnTo>
                  <a:lnTo>
                    <a:pt x="1499" y="503"/>
                  </a:lnTo>
                  <a:lnTo>
                    <a:pt x="1525" y="503"/>
                  </a:lnTo>
                  <a:lnTo>
                    <a:pt x="1551" y="510"/>
                  </a:lnTo>
                  <a:lnTo>
                    <a:pt x="1564" y="510"/>
                  </a:lnTo>
                  <a:lnTo>
                    <a:pt x="1570" y="510"/>
                  </a:lnTo>
                  <a:lnTo>
                    <a:pt x="1518" y="529"/>
                  </a:lnTo>
                  <a:lnTo>
                    <a:pt x="1493" y="536"/>
                  </a:lnTo>
                  <a:lnTo>
                    <a:pt x="1473" y="536"/>
                  </a:lnTo>
                  <a:lnTo>
                    <a:pt x="1447" y="542"/>
                  </a:lnTo>
                  <a:lnTo>
                    <a:pt x="1422" y="548"/>
                  </a:lnTo>
                  <a:lnTo>
                    <a:pt x="1422" y="555"/>
                  </a:lnTo>
                  <a:lnTo>
                    <a:pt x="1415" y="555"/>
                  </a:lnTo>
                  <a:lnTo>
                    <a:pt x="1402" y="555"/>
                  </a:lnTo>
                  <a:lnTo>
                    <a:pt x="1396" y="555"/>
                  </a:lnTo>
                  <a:lnTo>
                    <a:pt x="1376" y="555"/>
                  </a:lnTo>
                  <a:lnTo>
                    <a:pt x="1363" y="555"/>
                  </a:lnTo>
                  <a:lnTo>
                    <a:pt x="1357" y="555"/>
                  </a:lnTo>
                  <a:lnTo>
                    <a:pt x="1350" y="555"/>
                  </a:lnTo>
                  <a:lnTo>
                    <a:pt x="1344" y="561"/>
                  </a:lnTo>
                  <a:lnTo>
                    <a:pt x="1363" y="568"/>
                  </a:lnTo>
                  <a:lnTo>
                    <a:pt x="1396" y="574"/>
                  </a:lnTo>
                  <a:lnTo>
                    <a:pt x="1428" y="581"/>
                  </a:lnTo>
                  <a:lnTo>
                    <a:pt x="1441" y="581"/>
                  </a:lnTo>
                  <a:lnTo>
                    <a:pt x="1454" y="581"/>
                  </a:lnTo>
                  <a:lnTo>
                    <a:pt x="1441" y="587"/>
                  </a:lnTo>
                  <a:lnTo>
                    <a:pt x="1434" y="587"/>
                  </a:lnTo>
                  <a:lnTo>
                    <a:pt x="1415" y="594"/>
                  </a:lnTo>
                  <a:lnTo>
                    <a:pt x="1402" y="594"/>
                  </a:lnTo>
                  <a:lnTo>
                    <a:pt x="1389" y="594"/>
                  </a:lnTo>
                  <a:lnTo>
                    <a:pt x="1383" y="600"/>
                  </a:lnTo>
                  <a:lnTo>
                    <a:pt x="1376" y="600"/>
                  </a:lnTo>
                  <a:lnTo>
                    <a:pt x="1370" y="600"/>
                  </a:lnTo>
                  <a:lnTo>
                    <a:pt x="1344" y="600"/>
                  </a:lnTo>
                  <a:lnTo>
                    <a:pt x="1318" y="607"/>
                  </a:lnTo>
                  <a:lnTo>
                    <a:pt x="1312" y="607"/>
                  </a:lnTo>
                  <a:lnTo>
                    <a:pt x="1305" y="607"/>
                  </a:lnTo>
                  <a:lnTo>
                    <a:pt x="1325" y="613"/>
                  </a:lnTo>
                  <a:lnTo>
                    <a:pt x="1344" y="613"/>
                  </a:lnTo>
                  <a:lnTo>
                    <a:pt x="1363" y="619"/>
                  </a:lnTo>
                  <a:lnTo>
                    <a:pt x="1383" y="626"/>
                  </a:lnTo>
                  <a:lnTo>
                    <a:pt x="1409" y="632"/>
                  </a:lnTo>
                  <a:lnTo>
                    <a:pt x="1428" y="632"/>
                  </a:lnTo>
                  <a:lnTo>
                    <a:pt x="1422" y="639"/>
                  </a:lnTo>
                  <a:lnTo>
                    <a:pt x="1415" y="639"/>
                  </a:lnTo>
                  <a:lnTo>
                    <a:pt x="1389" y="639"/>
                  </a:lnTo>
                  <a:lnTo>
                    <a:pt x="1363" y="632"/>
                  </a:lnTo>
                  <a:lnTo>
                    <a:pt x="1350" y="632"/>
                  </a:lnTo>
                  <a:lnTo>
                    <a:pt x="1344" y="632"/>
                  </a:lnTo>
                  <a:lnTo>
                    <a:pt x="1363" y="639"/>
                  </a:lnTo>
                  <a:lnTo>
                    <a:pt x="1383" y="652"/>
                  </a:lnTo>
                  <a:lnTo>
                    <a:pt x="1415" y="665"/>
                  </a:lnTo>
                  <a:lnTo>
                    <a:pt x="1447" y="684"/>
                  </a:lnTo>
                  <a:lnTo>
                    <a:pt x="1467" y="690"/>
                  </a:lnTo>
                  <a:lnTo>
                    <a:pt x="1486" y="697"/>
                  </a:lnTo>
                  <a:lnTo>
                    <a:pt x="1538" y="710"/>
                  </a:lnTo>
                  <a:lnTo>
                    <a:pt x="1590" y="723"/>
                  </a:lnTo>
                  <a:lnTo>
                    <a:pt x="1680" y="755"/>
                  </a:lnTo>
                  <a:lnTo>
                    <a:pt x="1667" y="755"/>
                  </a:lnTo>
                  <a:lnTo>
                    <a:pt x="1648" y="748"/>
                  </a:lnTo>
                  <a:lnTo>
                    <a:pt x="1609" y="742"/>
                  </a:lnTo>
                  <a:lnTo>
                    <a:pt x="1570" y="729"/>
                  </a:lnTo>
                  <a:lnTo>
                    <a:pt x="1551" y="729"/>
                  </a:lnTo>
                  <a:lnTo>
                    <a:pt x="1544" y="729"/>
                  </a:lnTo>
                  <a:lnTo>
                    <a:pt x="1525" y="723"/>
                  </a:lnTo>
                  <a:lnTo>
                    <a:pt x="1506" y="716"/>
                  </a:lnTo>
                  <a:lnTo>
                    <a:pt x="1486" y="716"/>
                  </a:lnTo>
                  <a:lnTo>
                    <a:pt x="1480" y="716"/>
                  </a:lnTo>
                  <a:lnTo>
                    <a:pt x="1467" y="716"/>
                  </a:lnTo>
                  <a:lnTo>
                    <a:pt x="1447" y="710"/>
                  </a:lnTo>
                  <a:lnTo>
                    <a:pt x="1434" y="710"/>
                  </a:lnTo>
                  <a:lnTo>
                    <a:pt x="1415" y="703"/>
                  </a:lnTo>
                  <a:lnTo>
                    <a:pt x="1396" y="697"/>
                  </a:lnTo>
                  <a:lnTo>
                    <a:pt x="1376" y="697"/>
                  </a:lnTo>
                  <a:lnTo>
                    <a:pt x="1350" y="690"/>
                  </a:lnTo>
                  <a:lnTo>
                    <a:pt x="1331" y="690"/>
                  </a:lnTo>
                  <a:lnTo>
                    <a:pt x="1318" y="684"/>
                  </a:lnTo>
                  <a:lnTo>
                    <a:pt x="1305" y="684"/>
                  </a:lnTo>
                  <a:lnTo>
                    <a:pt x="1312" y="690"/>
                  </a:lnTo>
                  <a:lnTo>
                    <a:pt x="1318" y="690"/>
                  </a:lnTo>
                  <a:lnTo>
                    <a:pt x="1331" y="697"/>
                  </a:lnTo>
                  <a:lnTo>
                    <a:pt x="1370" y="710"/>
                  </a:lnTo>
                  <a:lnTo>
                    <a:pt x="1383" y="723"/>
                  </a:lnTo>
                  <a:lnTo>
                    <a:pt x="1389" y="729"/>
                  </a:lnTo>
                  <a:lnTo>
                    <a:pt x="1402" y="736"/>
                  </a:lnTo>
                  <a:lnTo>
                    <a:pt x="1396" y="736"/>
                  </a:lnTo>
                  <a:lnTo>
                    <a:pt x="1389" y="736"/>
                  </a:lnTo>
                  <a:lnTo>
                    <a:pt x="1376" y="729"/>
                  </a:lnTo>
                  <a:lnTo>
                    <a:pt x="1370" y="729"/>
                  </a:lnTo>
                  <a:lnTo>
                    <a:pt x="1370" y="736"/>
                  </a:lnTo>
                  <a:lnTo>
                    <a:pt x="1383" y="742"/>
                  </a:lnTo>
                  <a:lnTo>
                    <a:pt x="1402" y="748"/>
                  </a:lnTo>
                  <a:lnTo>
                    <a:pt x="1415" y="761"/>
                  </a:lnTo>
                  <a:lnTo>
                    <a:pt x="1434" y="768"/>
                  </a:lnTo>
                  <a:lnTo>
                    <a:pt x="1473" y="800"/>
                  </a:lnTo>
                  <a:lnTo>
                    <a:pt x="1402" y="787"/>
                  </a:lnTo>
                  <a:lnTo>
                    <a:pt x="1363" y="781"/>
                  </a:lnTo>
                  <a:lnTo>
                    <a:pt x="1350" y="774"/>
                  </a:lnTo>
                  <a:lnTo>
                    <a:pt x="1325" y="768"/>
                  </a:lnTo>
                  <a:lnTo>
                    <a:pt x="1325" y="761"/>
                  </a:lnTo>
                  <a:lnTo>
                    <a:pt x="1312" y="748"/>
                  </a:lnTo>
                  <a:lnTo>
                    <a:pt x="1305" y="742"/>
                  </a:lnTo>
                  <a:lnTo>
                    <a:pt x="1299" y="736"/>
                  </a:lnTo>
                  <a:lnTo>
                    <a:pt x="1312" y="755"/>
                  </a:lnTo>
                  <a:lnTo>
                    <a:pt x="1325" y="768"/>
                  </a:lnTo>
                  <a:lnTo>
                    <a:pt x="1363" y="794"/>
                  </a:lnTo>
                  <a:lnTo>
                    <a:pt x="1383" y="807"/>
                  </a:lnTo>
                  <a:lnTo>
                    <a:pt x="1396" y="819"/>
                  </a:lnTo>
                  <a:lnTo>
                    <a:pt x="1409" y="832"/>
                  </a:lnTo>
                  <a:lnTo>
                    <a:pt x="1422" y="852"/>
                  </a:lnTo>
                  <a:lnTo>
                    <a:pt x="1460" y="890"/>
                  </a:lnTo>
                  <a:lnTo>
                    <a:pt x="1499" y="936"/>
                  </a:lnTo>
                  <a:lnTo>
                    <a:pt x="1544" y="974"/>
                  </a:lnTo>
                  <a:lnTo>
                    <a:pt x="1564" y="994"/>
                  </a:lnTo>
                  <a:lnTo>
                    <a:pt x="1577" y="1019"/>
                  </a:lnTo>
                  <a:lnTo>
                    <a:pt x="1564" y="1013"/>
                  </a:lnTo>
                  <a:lnTo>
                    <a:pt x="1538" y="1007"/>
                  </a:lnTo>
                  <a:lnTo>
                    <a:pt x="1512" y="994"/>
                  </a:lnTo>
                  <a:lnTo>
                    <a:pt x="1493" y="987"/>
                  </a:lnTo>
                  <a:lnTo>
                    <a:pt x="1473" y="974"/>
                  </a:lnTo>
                  <a:lnTo>
                    <a:pt x="1447" y="961"/>
                  </a:lnTo>
                  <a:lnTo>
                    <a:pt x="1422" y="948"/>
                  </a:lnTo>
                  <a:lnTo>
                    <a:pt x="1409" y="942"/>
                  </a:lnTo>
                  <a:lnTo>
                    <a:pt x="1396" y="942"/>
                  </a:lnTo>
                  <a:lnTo>
                    <a:pt x="1389" y="929"/>
                  </a:lnTo>
                  <a:lnTo>
                    <a:pt x="1376" y="923"/>
                  </a:lnTo>
                  <a:lnTo>
                    <a:pt x="1357" y="916"/>
                  </a:lnTo>
                  <a:lnTo>
                    <a:pt x="1338" y="903"/>
                  </a:lnTo>
                  <a:lnTo>
                    <a:pt x="1325" y="897"/>
                  </a:lnTo>
                  <a:lnTo>
                    <a:pt x="1318" y="897"/>
                  </a:lnTo>
                  <a:lnTo>
                    <a:pt x="1318" y="890"/>
                  </a:lnTo>
                  <a:lnTo>
                    <a:pt x="1299" y="878"/>
                  </a:lnTo>
                  <a:lnTo>
                    <a:pt x="1286" y="865"/>
                  </a:lnTo>
                  <a:lnTo>
                    <a:pt x="1273" y="852"/>
                  </a:lnTo>
                  <a:lnTo>
                    <a:pt x="1260" y="845"/>
                  </a:lnTo>
                  <a:lnTo>
                    <a:pt x="1273" y="865"/>
                  </a:lnTo>
                  <a:lnTo>
                    <a:pt x="1279" y="871"/>
                  </a:lnTo>
                  <a:lnTo>
                    <a:pt x="1292" y="884"/>
                  </a:lnTo>
                  <a:lnTo>
                    <a:pt x="1299" y="897"/>
                  </a:lnTo>
                  <a:lnTo>
                    <a:pt x="1299" y="903"/>
                  </a:lnTo>
                  <a:lnTo>
                    <a:pt x="1286" y="897"/>
                  </a:lnTo>
                  <a:lnTo>
                    <a:pt x="1273" y="890"/>
                  </a:lnTo>
                  <a:lnTo>
                    <a:pt x="1241" y="871"/>
                  </a:lnTo>
                  <a:lnTo>
                    <a:pt x="1215" y="852"/>
                  </a:lnTo>
                  <a:lnTo>
                    <a:pt x="1189" y="832"/>
                  </a:lnTo>
                  <a:lnTo>
                    <a:pt x="1182" y="832"/>
                  </a:lnTo>
                  <a:lnTo>
                    <a:pt x="1176" y="826"/>
                  </a:lnTo>
                  <a:lnTo>
                    <a:pt x="1157" y="813"/>
                  </a:lnTo>
                  <a:lnTo>
                    <a:pt x="1137" y="794"/>
                  </a:lnTo>
                  <a:lnTo>
                    <a:pt x="1124" y="787"/>
                  </a:lnTo>
                  <a:lnTo>
                    <a:pt x="1144" y="807"/>
                  </a:lnTo>
                  <a:lnTo>
                    <a:pt x="1170" y="832"/>
                  </a:lnTo>
                  <a:lnTo>
                    <a:pt x="1228" y="890"/>
                  </a:lnTo>
                  <a:lnTo>
                    <a:pt x="1286" y="955"/>
                  </a:lnTo>
                  <a:lnTo>
                    <a:pt x="1325" y="1007"/>
                  </a:lnTo>
                  <a:lnTo>
                    <a:pt x="1221" y="929"/>
                  </a:lnTo>
                  <a:lnTo>
                    <a:pt x="1195" y="897"/>
                  </a:lnTo>
                  <a:lnTo>
                    <a:pt x="1176" y="890"/>
                  </a:lnTo>
                  <a:lnTo>
                    <a:pt x="1176" y="884"/>
                  </a:lnTo>
                  <a:lnTo>
                    <a:pt x="1157" y="878"/>
                  </a:lnTo>
                  <a:lnTo>
                    <a:pt x="1150" y="871"/>
                  </a:lnTo>
                  <a:lnTo>
                    <a:pt x="1144" y="858"/>
                  </a:lnTo>
                  <a:lnTo>
                    <a:pt x="1137" y="852"/>
                  </a:lnTo>
                  <a:lnTo>
                    <a:pt x="1131" y="845"/>
                  </a:lnTo>
                  <a:lnTo>
                    <a:pt x="1124" y="845"/>
                  </a:lnTo>
                  <a:lnTo>
                    <a:pt x="1111" y="826"/>
                  </a:lnTo>
                  <a:lnTo>
                    <a:pt x="1105" y="819"/>
                  </a:lnTo>
                  <a:lnTo>
                    <a:pt x="1098" y="807"/>
                  </a:lnTo>
                  <a:lnTo>
                    <a:pt x="1098" y="813"/>
                  </a:lnTo>
                  <a:lnTo>
                    <a:pt x="1111" y="832"/>
                  </a:lnTo>
                  <a:lnTo>
                    <a:pt x="1124" y="852"/>
                  </a:lnTo>
                  <a:lnTo>
                    <a:pt x="1131" y="871"/>
                  </a:lnTo>
                  <a:lnTo>
                    <a:pt x="1144" y="890"/>
                  </a:lnTo>
                  <a:lnTo>
                    <a:pt x="1144" y="903"/>
                  </a:lnTo>
                  <a:lnTo>
                    <a:pt x="1137" y="897"/>
                  </a:lnTo>
                  <a:lnTo>
                    <a:pt x="1131" y="890"/>
                  </a:lnTo>
                  <a:lnTo>
                    <a:pt x="1111" y="878"/>
                  </a:lnTo>
                  <a:lnTo>
                    <a:pt x="1118" y="890"/>
                  </a:lnTo>
                  <a:lnTo>
                    <a:pt x="1124" y="897"/>
                  </a:lnTo>
                  <a:lnTo>
                    <a:pt x="1137" y="910"/>
                  </a:lnTo>
                  <a:lnTo>
                    <a:pt x="1150" y="929"/>
                  </a:lnTo>
                  <a:lnTo>
                    <a:pt x="1157" y="936"/>
                  </a:lnTo>
                  <a:lnTo>
                    <a:pt x="1157" y="942"/>
                  </a:lnTo>
                  <a:lnTo>
                    <a:pt x="1170" y="961"/>
                  </a:lnTo>
                  <a:lnTo>
                    <a:pt x="1182" y="981"/>
                  </a:lnTo>
                  <a:lnTo>
                    <a:pt x="1202" y="1026"/>
                  </a:lnTo>
                  <a:lnTo>
                    <a:pt x="1228" y="1110"/>
                  </a:lnTo>
                  <a:lnTo>
                    <a:pt x="1195" y="1065"/>
                  </a:lnTo>
                  <a:lnTo>
                    <a:pt x="1170" y="1039"/>
                  </a:lnTo>
                  <a:lnTo>
                    <a:pt x="1150" y="1019"/>
                  </a:lnTo>
                  <a:lnTo>
                    <a:pt x="1144" y="1013"/>
                  </a:lnTo>
                  <a:lnTo>
                    <a:pt x="1131" y="1000"/>
                  </a:lnTo>
                  <a:lnTo>
                    <a:pt x="1124" y="987"/>
                  </a:lnTo>
                  <a:lnTo>
                    <a:pt x="1118" y="974"/>
                  </a:lnTo>
                  <a:lnTo>
                    <a:pt x="1111" y="961"/>
                  </a:lnTo>
                  <a:lnTo>
                    <a:pt x="1092" y="929"/>
                  </a:lnTo>
                  <a:lnTo>
                    <a:pt x="1079" y="916"/>
                  </a:lnTo>
                  <a:lnTo>
                    <a:pt x="1079" y="903"/>
                  </a:lnTo>
                  <a:lnTo>
                    <a:pt x="1073" y="890"/>
                  </a:lnTo>
                  <a:lnTo>
                    <a:pt x="1066" y="878"/>
                  </a:lnTo>
                  <a:lnTo>
                    <a:pt x="1066" y="890"/>
                  </a:lnTo>
                  <a:lnTo>
                    <a:pt x="1066" y="903"/>
                  </a:lnTo>
                  <a:lnTo>
                    <a:pt x="1066" y="916"/>
                  </a:lnTo>
                  <a:lnTo>
                    <a:pt x="1066" y="929"/>
                  </a:lnTo>
                  <a:lnTo>
                    <a:pt x="1066" y="923"/>
                  </a:lnTo>
                  <a:lnTo>
                    <a:pt x="1060" y="916"/>
                  </a:lnTo>
                  <a:lnTo>
                    <a:pt x="1047" y="903"/>
                  </a:lnTo>
                  <a:lnTo>
                    <a:pt x="1047" y="910"/>
                  </a:lnTo>
                  <a:lnTo>
                    <a:pt x="1047" y="903"/>
                  </a:lnTo>
                  <a:lnTo>
                    <a:pt x="1047" y="897"/>
                  </a:lnTo>
                  <a:lnTo>
                    <a:pt x="1047" y="890"/>
                  </a:lnTo>
                  <a:lnTo>
                    <a:pt x="1040" y="884"/>
                  </a:lnTo>
                  <a:lnTo>
                    <a:pt x="1040" y="890"/>
                  </a:lnTo>
                  <a:lnTo>
                    <a:pt x="1040" y="897"/>
                  </a:lnTo>
                  <a:lnTo>
                    <a:pt x="1040" y="916"/>
                  </a:lnTo>
                  <a:lnTo>
                    <a:pt x="1047" y="942"/>
                  </a:lnTo>
                  <a:lnTo>
                    <a:pt x="1053" y="981"/>
                  </a:lnTo>
                  <a:lnTo>
                    <a:pt x="1060" y="1019"/>
                  </a:lnTo>
                  <a:lnTo>
                    <a:pt x="1066" y="1058"/>
                  </a:lnTo>
                  <a:lnTo>
                    <a:pt x="1066" y="1078"/>
                  </a:lnTo>
                  <a:lnTo>
                    <a:pt x="1066" y="1097"/>
                  </a:lnTo>
                  <a:lnTo>
                    <a:pt x="1040" y="1052"/>
                  </a:lnTo>
                  <a:lnTo>
                    <a:pt x="1027" y="1032"/>
                  </a:lnTo>
                  <a:lnTo>
                    <a:pt x="1027" y="1045"/>
                  </a:lnTo>
                  <a:lnTo>
                    <a:pt x="1027" y="1052"/>
                  </a:lnTo>
                  <a:lnTo>
                    <a:pt x="1034" y="1071"/>
                  </a:lnTo>
                  <a:lnTo>
                    <a:pt x="1040" y="1090"/>
                  </a:lnTo>
                  <a:lnTo>
                    <a:pt x="1040" y="1110"/>
                  </a:lnTo>
                  <a:lnTo>
                    <a:pt x="1040" y="1155"/>
                  </a:lnTo>
                  <a:lnTo>
                    <a:pt x="1034" y="1194"/>
                  </a:lnTo>
                  <a:lnTo>
                    <a:pt x="1021" y="1271"/>
                  </a:lnTo>
                  <a:lnTo>
                    <a:pt x="1021" y="1278"/>
                  </a:lnTo>
                  <a:lnTo>
                    <a:pt x="1014" y="1284"/>
                  </a:lnTo>
                  <a:lnTo>
                    <a:pt x="1002" y="1239"/>
                  </a:lnTo>
                  <a:lnTo>
                    <a:pt x="995" y="1219"/>
                  </a:lnTo>
                  <a:lnTo>
                    <a:pt x="989" y="1213"/>
                  </a:lnTo>
                  <a:lnTo>
                    <a:pt x="982" y="1200"/>
                  </a:lnTo>
                  <a:lnTo>
                    <a:pt x="982" y="1181"/>
                  </a:lnTo>
                  <a:lnTo>
                    <a:pt x="982" y="1161"/>
                  </a:lnTo>
                  <a:lnTo>
                    <a:pt x="969" y="1123"/>
                  </a:lnTo>
                  <a:lnTo>
                    <a:pt x="956" y="1084"/>
                  </a:lnTo>
                  <a:lnTo>
                    <a:pt x="956" y="1071"/>
                  </a:lnTo>
                  <a:lnTo>
                    <a:pt x="956" y="1052"/>
                  </a:lnTo>
                  <a:lnTo>
                    <a:pt x="950" y="1039"/>
                  </a:lnTo>
                  <a:lnTo>
                    <a:pt x="943" y="1026"/>
                  </a:lnTo>
                  <a:lnTo>
                    <a:pt x="943" y="1013"/>
                  </a:lnTo>
                  <a:lnTo>
                    <a:pt x="943" y="1000"/>
                  </a:lnTo>
                  <a:lnTo>
                    <a:pt x="943" y="981"/>
                  </a:lnTo>
                  <a:lnTo>
                    <a:pt x="943" y="968"/>
                  </a:lnTo>
                  <a:lnTo>
                    <a:pt x="937" y="961"/>
                  </a:lnTo>
                  <a:lnTo>
                    <a:pt x="937" y="955"/>
                  </a:lnTo>
                  <a:lnTo>
                    <a:pt x="930" y="987"/>
                  </a:lnTo>
                  <a:lnTo>
                    <a:pt x="924" y="1013"/>
                  </a:lnTo>
                  <a:lnTo>
                    <a:pt x="918" y="1032"/>
                  </a:lnTo>
                  <a:lnTo>
                    <a:pt x="911" y="1065"/>
                  </a:lnTo>
                  <a:lnTo>
                    <a:pt x="892" y="1097"/>
                  </a:lnTo>
                  <a:lnTo>
                    <a:pt x="885" y="1116"/>
                  </a:lnTo>
                  <a:lnTo>
                    <a:pt x="885" y="1123"/>
                  </a:lnTo>
                  <a:lnTo>
                    <a:pt x="885" y="1136"/>
                  </a:lnTo>
                  <a:lnTo>
                    <a:pt x="879" y="1142"/>
                  </a:lnTo>
                  <a:lnTo>
                    <a:pt x="872" y="1155"/>
                  </a:lnTo>
                  <a:lnTo>
                    <a:pt x="866" y="1187"/>
                  </a:lnTo>
                  <a:lnTo>
                    <a:pt x="859" y="1219"/>
                  </a:lnTo>
                  <a:lnTo>
                    <a:pt x="853" y="1232"/>
                  </a:lnTo>
                  <a:lnTo>
                    <a:pt x="846" y="1239"/>
                  </a:lnTo>
                  <a:lnTo>
                    <a:pt x="840" y="1194"/>
                  </a:lnTo>
                  <a:lnTo>
                    <a:pt x="840" y="1181"/>
                  </a:lnTo>
                  <a:lnTo>
                    <a:pt x="840" y="1161"/>
                  </a:lnTo>
                  <a:lnTo>
                    <a:pt x="840" y="1123"/>
                  </a:lnTo>
                  <a:lnTo>
                    <a:pt x="846" y="1090"/>
                  </a:lnTo>
                  <a:lnTo>
                    <a:pt x="853" y="1052"/>
                  </a:lnTo>
                  <a:lnTo>
                    <a:pt x="853" y="1039"/>
                  </a:lnTo>
                  <a:lnTo>
                    <a:pt x="853" y="1026"/>
                  </a:lnTo>
                  <a:lnTo>
                    <a:pt x="846" y="1007"/>
                  </a:lnTo>
                  <a:lnTo>
                    <a:pt x="846" y="981"/>
                  </a:lnTo>
                  <a:lnTo>
                    <a:pt x="846" y="968"/>
                  </a:lnTo>
                  <a:lnTo>
                    <a:pt x="853" y="955"/>
                  </a:lnTo>
                  <a:lnTo>
                    <a:pt x="853" y="942"/>
                  </a:lnTo>
                  <a:lnTo>
                    <a:pt x="853" y="948"/>
                  </a:lnTo>
                  <a:lnTo>
                    <a:pt x="853" y="936"/>
                  </a:lnTo>
                  <a:lnTo>
                    <a:pt x="808" y="1000"/>
                  </a:lnTo>
                  <a:lnTo>
                    <a:pt x="788" y="1026"/>
                  </a:lnTo>
                  <a:lnTo>
                    <a:pt x="762" y="1058"/>
                  </a:lnTo>
                  <a:lnTo>
                    <a:pt x="769" y="994"/>
                  </a:lnTo>
                  <a:lnTo>
                    <a:pt x="769" y="987"/>
                  </a:lnTo>
                  <a:lnTo>
                    <a:pt x="775" y="981"/>
                  </a:lnTo>
                  <a:lnTo>
                    <a:pt x="782" y="968"/>
                  </a:lnTo>
                  <a:lnTo>
                    <a:pt x="795" y="936"/>
                  </a:lnTo>
                  <a:lnTo>
                    <a:pt x="782" y="936"/>
                  </a:lnTo>
                  <a:lnTo>
                    <a:pt x="775" y="942"/>
                  </a:lnTo>
                  <a:lnTo>
                    <a:pt x="769" y="948"/>
                  </a:lnTo>
                  <a:lnTo>
                    <a:pt x="769" y="955"/>
                  </a:lnTo>
                  <a:lnTo>
                    <a:pt x="762" y="961"/>
                  </a:lnTo>
                  <a:lnTo>
                    <a:pt x="756" y="968"/>
                  </a:lnTo>
                  <a:lnTo>
                    <a:pt x="743" y="974"/>
                  </a:lnTo>
                  <a:lnTo>
                    <a:pt x="717" y="994"/>
                  </a:lnTo>
                  <a:lnTo>
                    <a:pt x="691" y="1013"/>
                  </a:lnTo>
                  <a:lnTo>
                    <a:pt x="666" y="1039"/>
                  </a:lnTo>
                  <a:lnTo>
                    <a:pt x="640" y="1058"/>
                  </a:lnTo>
                  <a:lnTo>
                    <a:pt x="594" y="1110"/>
                  </a:lnTo>
                  <a:lnTo>
                    <a:pt x="543" y="1155"/>
                  </a:lnTo>
                  <a:lnTo>
                    <a:pt x="530" y="1161"/>
                  </a:lnTo>
                  <a:lnTo>
                    <a:pt x="517" y="1161"/>
                  </a:lnTo>
                  <a:lnTo>
                    <a:pt x="536" y="1116"/>
                  </a:lnTo>
                  <a:lnTo>
                    <a:pt x="562" y="1084"/>
                  </a:lnTo>
                  <a:lnTo>
                    <a:pt x="588" y="1045"/>
                  </a:lnTo>
                  <a:lnTo>
                    <a:pt x="607" y="1026"/>
                  </a:lnTo>
                  <a:lnTo>
                    <a:pt x="620" y="1007"/>
                  </a:lnTo>
                  <a:lnTo>
                    <a:pt x="633" y="1000"/>
                  </a:lnTo>
                  <a:lnTo>
                    <a:pt x="640" y="987"/>
                  </a:lnTo>
                  <a:lnTo>
                    <a:pt x="659" y="968"/>
                  </a:lnTo>
                  <a:lnTo>
                    <a:pt x="678" y="948"/>
                  </a:lnTo>
                  <a:lnTo>
                    <a:pt x="685" y="936"/>
                  </a:lnTo>
                  <a:lnTo>
                    <a:pt x="691" y="923"/>
                  </a:lnTo>
                  <a:lnTo>
                    <a:pt x="698" y="916"/>
                  </a:lnTo>
                  <a:lnTo>
                    <a:pt x="704" y="903"/>
                  </a:lnTo>
                  <a:lnTo>
                    <a:pt x="704" y="897"/>
                  </a:lnTo>
                  <a:lnTo>
                    <a:pt x="711" y="890"/>
                  </a:lnTo>
                  <a:lnTo>
                    <a:pt x="737" y="871"/>
                  </a:lnTo>
                  <a:lnTo>
                    <a:pt x="691" y="903"/>
                  </a:lnTo>
                  <a:lnTo>
                    <a:pt x="672" y="923"/>
                  </a:lnTo>
                  <a:lnTo>
                    <a:pt x="666" y="936"/>
                  </a:lnTo>
                  <a:lnTo>
                    <a:pt x="659" y="948"/>
                  </a:lnTo>
                  <a:lnTo>
                    <a:pt x="653" y="948"/>
                  </a:lnTo>
                  <a:lnTo>
                    <a:pt x="646" y="955"/>
                  </a:lnTo>
                  <a:lnTo>
                    <a:pt x="640" y="955"/>
                  </a:lnTo>
                  <a:lnTo>
                    <a:pt x="633" y="955"/>
                  </a:lnTo>
                  <a:lnTo>
                    <a:pt x="627" y="955"/>
                  </a:lnTo>
                  <a:lnTo>
                    <a:pt x="627" y="961"/>
                  </a:lnTo>
                  <a:lnTo>
                    <a:pt x="614" y="968"/>
                  </a:lnTo>
                  <a:lnTo>
                    <a:pt x="601" y="974"/>
                  </a:lnTo>
                  <a:lnTo>
                    <a:pt x="588" y="987"/>
                  </a:lnTo>
                  <a:lnTo>
                    <a:pt x="582" y="994"/>
                  </a:lnTo>
                  <a:lnTo>
                    <a:pt x="582" y="1000"/>
                  </a:lnTo>
                  <a:lnTo>
                    <a:pt x="575" y="1007"/>
                  </a:lnTo>
                  <a:lnTo>
                    <a:pt x="562" y="1013"/>
                  </a:lnTo>
                  <a:lnTo>
                    <a:pt x="530" y="1026"/>
                  </a:lnTo>
                  <a:lnTo>
                    <a:pt x="498" y="1039"/>
                  </a:lnTo>
                  <a:lnTo>
                    <a:pt x="485" y="1039"/>
                  </a:lnTo>
                  <a:lnTo>
                    <a:pt x="478" y="1045"/>
                  </a:lnTo>
                  <a:lnTo>
                    <a:pt x="485" y="1039"/>
                  </a:lnTo>
                  <a:lnTo>
                    <a:pt x="498" y="1019"/>
                  </a:lnTo>
                  <a:lnTo>
                    <a:pt x="517" y="1007"/>
                  </a:lnTo>
                  <a:lnTo>
                    <a:pt x="523" y="994"/>
                  </a:lnTo>
                  <a:lnTo>
                    <a:pt x="536" y="981"/>
                  </a:lnTo>
                  <a:lnTo>
                    <a:pt x="556" y="968"/>
                  </a:lnTo>
                  <a:lnTo>
                    <a:pt x="569" y="955"/>
                  </a:lnTo>
                  <a:lnTo>
                    <a:pt x="575" y="948"/>
                  </a:lnTo>
                  <a:lnTo>
                    <a:pt x="588" y="942"/>
                  </a:lnTo>
                  <a:lnTo>
                    <a:pt x="607" y="916"/>
                  </a:lnTo>
                  <a:lnTo>
                    <a:pt x="633" y="903"/>
                  </a:lnTo>
                  <a:lnTo>
                    <a:pt x="653" y="884"/>
                  </a:lnTo>
                  <a:lnTo>
                    <a:pt x="659" y="871"/>
                  </a:lnTo>
                  <a:lnTo>
                    <a:pt x="666" y="858"/>
                  </a:lnTo>
                  <a:lnTo>
                    <a:pt x="659" y="858"/>
                  </a:lnTo>
                  <a:lnTo>
                    <a:pt x="646" y="858"/>
                  </a:lnTo>
                  <a:lnTo>
                    <a:pt x="640" y="865"/>
                  </a:lnTo>
                  <a:lnTo>
                    <a:pt x="627" y="865"/>
                  </a:lnTo>
                  <a:lnTo>
                    <a:pt x="569" y="884"/>
                  </a:lnTo>
                  <a:lnTo>
                    <a:pt x="510" y="897"/>
                  </a:lnTo>
                  <a:lnTo>
                    <a:pt x="452" y="916"/>
                  </a:lnTo>
                  <a:lnTo>
                    <a:pt x="394" y="936"/>
                  </a:lnTo>
                  <a:lnTo>
                    <a:pt x="388" y="936"/>
                  </a:lnTo>
                  <a:lnTo>
                    <a:pt x="381" y="936"/>
                  </a:lnTo>
                  <a:lnTo>
                    <a:pt x="362" y="942"/>
                  </a:lnTo>
                  <a:lnTo>
                    <a:pt x="336" y="948"/>
                  </a:lnTo>
                  <a:lnTo>
                    <a:pt x="317" y="955"/>
                  </a:lnTo>
                  <a:lnTo>
                    <a:pt x="271" y="974"/>
                  </a:lnTo>
                  <a:lnTo>
                    <a:pt x="252" y="974"/>
                  </a:lnTo>
                  <a:lnTo>
                    <a:pt x="246" y="974"/>
                  </a:lnTo>
                  <a:lnTo>
                    <a:pt x="233" y="974"/>
                  </a:lnTo>
                  <a:lnTo>
                    <a:pt x="239" y="968"/>
                  </a:lnTo>
                  <a:lnTo>
                    <a:pt x="258" y="948"/>
                  </a:lnTo>
                  <a:lnTo>
                    <a:pt x="278" y="936"/>
                  </a:lnTo>
                  <a:lnTo>
                    <a:pt x="291" y="929"/>
                  </a:lnTo>
                  <a:lnTo>
                    <a:pt x="323" y="910"/>
                  </a:lnTo>
                  <a:lnTo>
                    <a:pt x="355" y="890"/>
                  </a:lnTo>
                  <a:lnTo>
                    <a:pt x="388" y="871"/>
                  </a:lnTo>
                  <a:lnTo>
                    <a:pt x="401" y="865"/>
                  </a:lnTo>
                  <a:lnTo>
                    <a:pt x="420" y="858"/>
                  </a:lnTo>
                  <a:lnTo>
                    <a:pt x="485" y="832"/>
                  </a:lnTo>
                  <a:lnTo>
                    <a:pt x="556" y="807"/>
                  </a:lnTo>
                  <a:lnTo>
                    <a:pt x="562" y="807"/>
                  </a:lnTo>
                  <a:lnTo>
                    <a:pt x="575" y="807"/>
                  </a:lnTo>
                  <a:lnTo>
                    <a:pt x="582" y="807"/>
                  </a:lnTo>
                  <a:lnTo>
                    <a:pt x="588" y="807"/>
                  </a:lnTo>
                  <a:lnTo>
                    <a:pt x="582" y="807"/>
                  </a:lnTo>
                  <a:lnTo>
                    <a:pt x="575" y="807"/>
                  </a:lnTo>
                  <a:lnTo>
                    <a:pt x="549" y="807"/>
                  </a:lnTo>
                  <a:lnTo>
                    <a:pt x="530" y="807"/>
                  </a:lnTo>
                  <a:lnTo>
                    <a:pt x="523" y="807"/>
                  </a:lnTo>
                  <a:lnTo>
                    <a:pt x="517" y="807"/>
                  </a:lnTo>
                  <a:lnTo>
                    <a:pt x="523" y="800"/>
                  </a:lnTo>
                  <a:lnTo>
                    <a:pt x="530" y="800"/>
                  </a:lnTo>
                  <a:lnTo>
                    <a:pt x="549" y="794"/>
                  </a:lnTo>
                  <a:lnTo>
                    <a:pt x="569" y="794"/>
                  </a:lnTo>
                  <a:lnTo>
                    <a:pt x="582" y="787"/>
                  </a:lnTo>
                  <a:lnTo>
                    <a:pt x="562" y="787"/>
                  </a:lnTo>
                  <a:lnTo>
                    <a:pt x="536" y="787"/>
                  </a:lnTo>
                  <a:lnTo>
                    <a:pt x="485" y="787"/>
                  </a:lnTo>
                  <a:lnTo>
                    <a:pt x="433" y="787"/>
                  </a:lnTo>
                  <a:lnTo>
                    <a:pt x="414" y="787"/>
                  </a:lnTo>
                  <a:lnTo>
                    <a:pt x="388" y="787"/>
                  </a:lnTo>
                  <a:lnTo>
                    <a:pt x="349" y="787"/>
                  </a:lnTo>
                  <a:lnTo>
                    <a:pt x="310" y="794"/>
                  </a:lnTo>
                  <a:lnTo>
                    <a:pt x="239" y="794"/>
                  </a:lnTo>
                  <a:lnTo>
                    <a:pt x="162" y="794"/>
                  </a:lnTo>
                  <a:lnTo>
                    <a:pt x="78" y="794"/>
                  </a:lnTo>
                  <a:lnTo>
                    <a:pt x="58" y="794"/>
                  </a:lnTo>
                  <a:lnTo>
                    <a:pt x="39" y="794"/>
                  </a:lnTo>
                  <a:lnTo>
                    <a:pt x="26" y="794"/>
                  </a:lnTo>
                  <a:lnTo>
                    <a:pt x="13" y="787"/>
                  </a:lnTo>
                  <a:lnTo>
                    <a:pt x="6" y="787"/>
                  </a:lnTo>
                  <a:lnTo>
                    <a:pt x="0" y="781"/>
                  </a:lnTo>
                  <a:lnTo>
                    <a:pt x="0" y="774"/>
                  </a:lnTo>
                  <a:lnTo>
                    <a:pt x="6" y="768"/>
                  </a:lnTo>
                  <a:lnTo>
                    <a:pt x="13" y="761"/>
                  </a:lnTo>
                  <a:lnTo>
                    <a:pt x="26" y="761"/>
                  </a:lnTo>
                  <a:lnTo>
                    <a:pt x="32" y="755"/>
                  </a:lnTo>
                  <a:lnTo>
                    <a:pt x="71" y="742"/>
                  </a:lnTo>
                  <a:lnTo>
                    <a:pt x="84" y="742"/>
                  </a:lnTo>
                  <a:lnTo>
                    <a:pt x="103" y="736"/>
                  </a:lnTo>
                  <a:lnTo>
                    <a:pt x="174" y="723"/>
                  </a:lnTo>
                  <a:lnTo>
                    <a:pt x="239" y="710"/>
                  </a:lnTo>
                  <a:lnTo>
                    <a:pt x="310" y="703"/>
                  </a:lnTo>
                  <a:lnTo>
                    <a:pt x="388" y="697"/>
                  </a:lnTo>
                  <a:lnTo>
                    <a:pt x="465" y="684"/>
                  </a:lnTo>
                  <a:lnTo>
                    <a:pt x="504" y="677"/>
                  </a:lnTo>
                  <a:lnTo>
                    <a:pt x="543" y="671"/>
                  </a:lnTo>
                  <a:lnTo>
                    <a:pt x="562" y="677"/>
                  </a:lnTo>
                  <a:lnTo>
                    <a:pt x="569" y="677"/>
                  </a:lnTo>
                  <a:lnTo>
                    <a:pt x="575" y="671"/>
                  </a:lnTo>
                  <a:lnTo>
                    <a:pt x="588" y="671"/>
                  </a:lnTo>
                  <a:lnTo>
                    <a:pt x="569" y="665"/>
                  </a:lnTo>
                  <a:lnTo>
                    <a:pt x="556" y="658"/>
                  </a:lnTo>
                  <a:lnTo>
                    <a:pt x="523" y="645"/>
                  </a:lnTo>
                  <a:lnTo>
                    <a:pt x="491" y="632"/>
                  </a:lnTo>
                  <a:lnTo>
                    <a:pt x="478" y="619"/>
                  </a:lnTo>
                  <a:lnTo>
                    <a:pt x="459" y="613"/>
                  </a:lnTo>
                  <a:lnTo>
                    <a:pt x="446" y="607"/>
                  </a:lnTo>
                  <a:lnTo>
                    <a:pt x="433" y="600"/>
                  </a:lnTo>
                  <a:lnTo>
                    <a:pt x="426" y="587"/>
                  </a:lnTo>
                  <a:lnTo>
                    <a:pt x="420" y="574"/>
                  </a:lnTo>
                  <a:lnTo>
                    <a:pt x="420" y="568"/>
                  </a:lnTo>
                  <a:lnTo>
                    <a:pt x="426" y="568"/>
                  </a:lnTo>
                  <a:lnTo>
                    <a:pt x="433" y="568"/>
                  </a:lnTo>
                  <a:lnTo>
                    <a:pt x="439" y="568"/>
                  </a:lnTo>
                  <a:lnTo>
                    <a:pt x="459" y="574"/>
                  </a:lnTo>
                  <a:lnTo>
                    <a:pt x="472" y="574"/>
                  </a:lnTo>
                  <a:lnTo>
                    <a:pt x="485" y="574"/>
                  </a:lnTo>
                  <a:lnTo>
                    <a:pt x="517" y="574"/>
                  </a:lnTo>
                  <a:lnTo>
                    <a:pt x="594" y="587"/>
                  </a:lnTo>
                  <a:lnTo>
                    <a:pt x="633" y="594"/>
                  </a:lnTo>
                  <a:lnTo>
                    <a:pt x="672" y="600"/>
                  </a:lnTo>
                  <a:lnTo>
                    <a:pt x="698" y="613"/>
                  </a:lnTo>
                  <a:lnTo>
                    <a:pt x="717" y="613"/>
                  </a:lnTo>
                  <a:lnTo>
                    <a:pt x="717" y="619"/>
                  </a:lnTo>
                  <a:lnTo>
                    <a:pt x="730" y="613"/>
                  </a:lnTo>
                  <a:lnTo>
                    <a:pt x="724" y="600"/>
                  </a:lnTo>
                  <a:lnTo>
                    <a:pt x="724" y="581"/>
                  </a:lnTo>
                  <a:lnTo>
                    <a:pt x="711" y="548"/>
                  </a:lnTo>
                  <a:lnTo>
                    <a:pt x="698" y="536"/>
                  </a:lnTo>
                  <a:lnTo>
                    <a:pt x="685" y="516"/>
                  </a:lnTo>
                  <a:lnTo>
                    <a:pt x="666" y="477"/>
                  </a:lnTo>
                  <a:lnTo>
                    <a:pt x="672" y="477"/>
                  </a:lnTo>
                  <a:lnTo>
                    <a:pt x="678" y="477"/>
                  </a:lnTo>
                  <a:lnTo>
                    <a:pt x="691" y="490"/>
                  </a:lnTo>
                  <a:lnTo>
                    <a:pt x="711" y="503"/>
                  </a:lnTo>
                  <a:lnTo>
                    <a:pt x="724" y="510"/>
                  </a:lnTo>
                  <a:lnTo>
                    <a:pt x="743" y="523"/>
                  </a:lnTo>
                  <a:lnTo>
                    <a:pt x="756" y="548"/>
                  </a:lnTo>
                  <a:lnTo>
                    <a:pt x="769" y="555"/>
                  </a:lnTo>
                  <a:lnTo>
                    <a:pt x="775" y="561"/>
                  </a:lnTo>
                  <a:lnTo>
                    <a:pt x="788" y="568"/>
                  </a:lnTo>
                  <a:lnTo>
                    <a:pt x="801" y="574"/>
                  </a:lnTo>
                  <a:lnTo>
                    <a:pt x="801" y="542"/>
                  </a:lnTo>
                  <a:lnTo>
                    <a:pt x="808" y="471"/>
                  </a:lnTo>
                  <a:lnTo>
                    <a:pt x="814" y="400"/>
                  </a:lnTo>
                  <a:lnTo>
                    <a:pt x="821" y="297"/>
                  </a:lnTo>
                  <a:lnTo>
                    <a:pt x="821" y="284"/>
                  </a:lnTo>
                  <a:lnTo>
                    <a:pt x="821" y="258"/>
                  </a:lnTo>
                  <a:lnTo>
                    <a:pt x="821" y="239"/>
                  </a:lnTo>
                  <a:lnTo>
                    <a:pt x="821" y="232"/>
                  </a:lnTo>
                  <a:lnTo>
                    <a:pt x="827" y="232"/>
                  </a:lnTo>
                  <a:lnTo>
                    <a:pt x="834" y="265"/>
                  </a:lnTo>
                  <a:lnTo>
                    <a:pt x="846" y="303"/>
                  </a:lnTo>
                  <a:lnTo>
                    <a:pt x="866" y="348"/>
                  </a:lnTo>
                  <a:lnTo>
                    <a:pt x="866" y="368"/>
                  </a:lnTo>
                  <a:lnTo>
                    <a:pt x="872" y="381"/>
                  </a:lnTo>
                  <a:lnTo>
                    <a:pt x="879" y="374"/>
                  </a:lnTo>
                  <a:lnTo>
                    <a:pt x="885" y="374"/>
                  </a:lnTo>
                  <a:lnTo>
                    <a:pt x="892" y="387"/>
                  </a:lnTo>
                  <a:lnTo>
                    <a:pt x="898" y="413"/>
                  </a:lnTo>
                  <a:lnTo>
                    <a:pt x="898" y="426"/>
                  </a:lnTo>
                  <a:lnTo>
                    <a:pt x="905" y="432"/>
                  </a:lnTo>
                  <a:lnTo>
                    <a:pt x="905" y="452"/>
                  </a:lnTo>
                  <a:lnTo>
                    <a:pt x="911" y="458"/>
                  </a:lnTo>
                  <a:lnTo>
                    <a:pt x="924" y="471"/>
                  </a:lnTo>
                  <a:lnTo>
                    <a:pt x="930" y="471"/>
                  </a:lnTo>
                  <a:lnTo>
                    <a:pt x="937" y="471"/>
                  </a:lnTo>
                  <a:lnTo>
                    <a:pt x="937" y="465"/>
                  </a:lnTo>
                  <a:lnTo>
                    <a:pt x="943" y="458"/>
                  </a:lnTo>
                  <a:lnTo>
                    <a:pt x="943" y="432"/>
                  </a:lnTo>
                  <a:lnTo>
                    <a:pt x="943" y="387"/>
                  </a:lnTo>
                  <a:lnTo>
                    <a:pt x="950" y="336"/>
                  </a:lnTo>
                  <a:lnTo>
                    <a:pt x="956" y="323"/>
                  </a:lnTo>
                  <a:lnTo>
                    <a:pt x="956" y="316"/>
                  </a:lnTo>
                  <a:lnTo>
                    <a:pt x="963" y="323"/>
                  </a:lnTo>
                  <a:lnTo>
                    <a:pt x="963" y="336"/>
                  </a:lnTo>
                  <a:lnTo>
                    <a:pt x="969" y="374"/>
                  </a:lnTo>
                  <a:lnTo>
                    <a:pt x="976" y="400"/>
                  </a:lnTo>
                  <a:lnTo>
                    <a:pt x="976" y="413"/>
                  </a:lnTo>
                  <a:lnTo>
                    <a:pt x="989" y="394"/>
                  </a:lnTo>
                  <a:lnTo>
                    <a:pt x="989" y="374"/>
                  </a:lnTo>
                  <a:lnTo>
                    <a:pt x="995" y="368"/>
                  </a:lnTo>
                  <a:lnTo>
                    <a:pt x="1002" y="348"/>
                  </a:lnTo>
                  <a:lnTo>
                    <a:pt x="1014" y="323"/>
                  </a:lnTo>
                  <a:lnTo>
                    <a:pt x="1021" y="316"/>
                  </a:lnTo>
                  <a:lnTo>
                    <a:pt x="1021" y="310"/>
                  </a:lnTo>
                  <a:lnTo>
                    <a:pt x="1027" y="297"/>
                  </a:lnTo>
                  <a:lnTo>
                    <a:pt x="1034" y="290"/>
                  </a:lnTo>
                  <a:lnTo>
                    <a:pt x="1040" y="271"/>
                  </a:lnTo>
                  <a:lnTo>
                    <a:pt x="1040" y="265"/>
                  </a:lnTo>
                  <a:lnTo>
                    <a:pt x="1047" y="258"/>
                  </a:lnTo>
                  <a:lnTo>
                    <a:pt x="1047" y="252"/>
                  </a:lnTo>
                  <a:lnTo>
                    <a:pt x="1053" y="245"/>
                  </a:lnTo>
                  <a:lnTo>
                    <a:pt x="1060" y="226"/>
                  </a:lnTo>
                  <a:lnTo>
                    <a:pt x="1073" y="213"/>
                  </a:lnTo>
                  <a:lnTo>
                    <a:pt x="1073" y="206"/>
                  </a:lnTo>
                  <a:lnTo>
                    <a:pt x="1079" y="200"/>
                  </a:lnTo>
                  <a:lnTo>
                    <a:pt x="1098" y="168"/>
                  </a:lnTo>
                  <a:lnTo>
                    <a:pt x="1111" y="148"/>
                  </a:lnTo>
                  <a:lnTo>
                    <a:pt x="1124" y="135"/>
                  </a:lnTo>
                  <a:lnTo>
                    <a:pt x="1137" y="97"/>
                  </a:lnTo>
                  <a:lnTo>
                    <a:pt x="1144" y="90"/>
                  </a:lnTo>
                  <a:lnTo>
                    <a:pt x="1150" y="84"/>
                  </a:lnTo>
                  <a:lnTo>
                    <a:pt x="1163" y="65"/>
                  </a:lnTo>
                  <a:lnTo>
                    <a:pt x="1182" y="45"/>
                  </a:lnTo>
                  <a:lnTo>
                    <a:pt x="1189" y="26"/>
                  </a:lnTo>
                  <a:lnTo>
                    <a:pt x="1215" y="0"/>
                  </a:lnTo>
                  <a:close/>
                </a:path>
              </a:pathLst>
            </a:custGeom>
            <a:solidFill>
              <a:srgbClr val="FF6600"/>
            </a:solidFill>
            <a:ln w="9525">
              <a:noFill/>
              <a:round/>
              <a:headEnd/>
              <a:tailEnd/>
            </a:ln>
          </p:spPr>
          <p:txBody>
            <a:bodyPr/>
            <a:lstStyle/>
            <a:p>
              <a:endParaRPr lang="fr-FR"/>
            </a:p>
          </p:txBody>
        </p:sp>
        <p:sp>
          <p:nvSpPr>
            <p:cNvPr id="12" name="Freeform 203"/>
            <p:cNvSpPr>
              <a:spLocks/>
            </p:cNvSpPr>
            <p:nvPr/>
          </p:nvSpPr>
          <p:spPr bwMode="auto">
            <a:xfrm>
              <a:off x="1925" y="1991"/>
              <a:ext cx="1506" cy="1155"/>
            </a:xfrm>
            <a:custGeom>
              <a:avLst/>
              <a:gdLst>
                <a:gd name="T0" fmla="*/ 1073 w 1506"/>
                <a:gd name="T1" fmla="*/ 142 h 1155"/>
                <a:gd name="T2" fmla="*/ 1028 w 1506"/>
                <a:gd name="T3" fmla="*/ 303 h 1155"/>
                <a:gd name="T4" fmla="*/ 1118 w 1506"/>
                <a:gd name="T5" fmla="*/ 245 h 1155"/>
                <a:gd name="T6" fmla="*/ 1202 w 1506"/>
                <a:gd name="T7" fmla="*/ 168 h 1155"/>
                <a:gd name="T8" fmla="*/ 1137 w 1506"/>
                <a:gd name="T9" fmla="*/ 271 h 1155"/>
                <a:gd name="T10" fmla="*/ 1273 w 1506"/>
                <a:gd name="T11" fmla="*/ 161 h 1155"/>
                <a:gd name="T12" fmla="*/ 1364 w 1506"/>
                <a:gd name="T13" fmla="*/ 90 h 1155"/>
                <a:gd name="T14" fmla="*/ 1344 w 1506"/>
                <a:gd name="T15" fmla="*/ 135 h 1155"/>
                <a:gd name="T16" fmla="*/ 1351 w 1506"/>
                <a:gd name="T17" fmla="*/ 181 h 1155"/>
                <a:gd name="T18" fmla="*/ 1196 w 1506"/>
                <a:gd name="T19" fmla="*/ 361 h 1155"/>
                <a:gd name="T20" fmla="*/ 1170 w 1506"/>
                <a:gd name="T21" fmla="*/ 432 h 1155"/>
                <a:gd name="T22" fmla="*/ 1234 w 1506"/>
                <a:gd name="T23" fmla="*/ 452 h 1155"/>
                <a:gd name="T24" fmla="*/ 1396 w 1506"/>
                <a:gd name="T25" fmla="*/ 452 h 1155"/>
                <a:gd name="T26" fmla="*/ 1325 w 1506"/>
                <a:gd name="T27" fmla="*/ 484 h 1155"/>
                <a:gd name="T28" fmla="*/ 1299 w 1506"/>
                <a:gd name="T29" fmla="*/ 510 h 1155"/>
                <a:gd name="T30" fmla="*/ 1260 w 1506"/>
                <a:gd name="T31" fmla="*/ 548 h 1155"/>
                <a:gd name="T32" fmla="*/ 1344 w 1506"/>
                <a:gd name="T33" fmla="*/ 606 h 1155"/>
                <a:gd name="T34" fmla="*/ 1454 w 1506"/>
                <a:gd name="T35" fmla="*/ 652 h 1155"/>
                <a:gd name="T36" fmla="*/ 1312 w 1506"/>
                <a:gd name="T37" fmla="*/ 626 h 1155"/>
                <a:gd name="T38" fmla="*/ 1305 w 1506"/>
                <a:gd name="T39" fmla="*/ 652 h 1155"/>
                <a:gd name="T40" fmla="*/ 1331 w 1506"/>
                <a:gd name="T41" fmla="*/ 684 h 1155"/>
                <a:gd name="T42" fmla="*/ 1273 w 1506"/>
                <a:gd name="T43" fmla="*/ 710 h 1155"/>
                <a:gd name="T44" fmla="*/ 1448 w 1506"/>
                <a:gd name="T45" fmla="*/ 903 h 1155"/>
                <a:gd name="T46" fmla="*/ 1267 w 1506"/>
                <a:gd name="T47" fmla="*/ 807 h 1155"/>
                <a:gd name="T48" fmla="*/ 1196 w 1506"/>
                <a:gd name="T49" fmla="*/ 787 h 1155"/>
                <a:gd name="T50" fmla="*/ 1066 w 1506"/>
                <a:gd name="T51" fmla="*/ 710 h 1155"/>
                <a:gd name="T52" fmla="*/ 1118 w 1506"/>
                <a:gd name="T53" fmla="*/ 794 h 1155"/>
                <a:gd name="T54" fmla="*/ 1047 w 1506"/>
                <a:gd name="T55" fmla="*/ 736 h 1155"/>
                <a:gd name="T56" fmla="*/ 1047 w 1506"/>
                <a:gd name="T57" fmla="*/ 794 h 1155"/>
                <a:gd name="T58" fmla="*/ 1118 w 1506"/>
                <a:gd name="T59" fmla="*/ 955 h 1155"/>
                <a:gd name="T60" fmla="*/ 1028 w 1506"/>
                <a:gd name="T61" fmla="*/ 819 h 1155"/>
                <a:gd name="T62" fmla="*/ 982 w 1506"/>
                <a:gd name="T63" fmla="*/ 819 h 1155"/>
                <a:gd name="T64" fmla="*/ 969 w 1506"/>
                <a:gd name="T65" fmla="*/ 826 h 1155"/>
                <a:gd name="T66" fmla="*/ 956 w 1506"/>
                <a:gd name="T67" fmla="*/ 916 h 1155"/>
                <a:gd name="T68" fmla="*/ 944 w 1506"/>
                <a:gd name="T69" fmla="*/ 1136 h 1155"/>
                <a:gd name="T70" fmla="*/ 898 w 1506"/>
                <a:gd name="T71" fmla="*/ 916 h 1155"/>
                <a:gd name="T72" fmla="*/ 860 w 1506"/>
                <a:gd name="T73" fmla="*/ 929 h 1155"/>
                <a:gd name="T74" fmla="*/ 814 w 1506"/>
                <a:gd name="T75" fmla="*/ 1058 h 1155"/>
                <a:gd name="T76" fmla="*/ 814 w 1506"/>
                <a:gd name="T77" fmla="*/ 955 h 1155"/>
                <a:gd name="T78" fmla="*/ 821 w 1506"/>
                <a:gd name="T79" fmla="*/ 794 h 1155"/>
                <a:gd name="T80" fmla="*/ 756 w 1506"/>
                <a:gd name="T81" fmla="*/ 858 h 1155"/>
                <a:gd name="T82" fmla="*/ 672 w 1506"/>
                <a:gd name="T83" fmla="*/ 897 h 1155"/>
                <a:gd name="T84" fmla="*/ 614 w 1506"/>
                <a:gd name="T85" fmla="*/ 910 h 1155"/>
                <a:gd name="T86" fmla="*/ 672 w 1506"/>
                <a:gd name="T87" fmla="*/ 794 h 1155"/>
                <a:gd name="T88" fmla="*/ 549 w 1506"/>
                <a:gd name="T89" fmla="*/ 884 h 1155"/>
                <a:gd name="T90" fmla="*/ 517 w 1506"/>
                <a:gd name="T91" fmla="*/ 897 h 1155"/>
                <a:gd name="T92" fmla="*/ 620 w 1506"/>
                <a:gd name="T93" fmla="*/ 774 h 1155"/>
                <a:gd name="T94" fmla="*/ 284 w 1506"/>
                <a:gd name="T95" fmla="*/ 865 h 1155"/>
                <a:gd name="T96" fmla="*/ 401 w 1506"/>
                <a:gd name="T97" fmla="*/ 787 h 1155"/>
                <a:gd name="T98" fmla="*/ 530 w 1506"/>
                <a:gd name="T99" fmla="*/ 716 h 1155"/>
                <a:gd name="T100" fmla="*/ 71 w 1506"/>
                <a:gd name="T101" fmla="*/ 710 h 1155"/>
                <a:gd name="T102" fmla="*/ 13 w 1506"/>
                <a:gd name="T103" fmla="*/ 690 h 1155"/>
                <a:gd name="T104" fmla="*/ 414 w 1506"/>
                <a:gd name="T105" fmla="*/ 632 h 1155"/>
                <a:gd name="T106" fmla="*/ 498 w 1506"/>
                <a:gd name="T107" fmla="*/ 574 h 1155"/>
                <a:gd name="T108" fmla="*/ 401 w 1506"/>
                <a:gd name="T109" fmla="*/ 510 h 1155"/>
                <a:gd name="T110" fmla="*/ 666 w 1506"/>
                <a:gd name="T111" fmla="*/ 561 h 1155"/>
                <a:gd name="T112" fmla="*/ 659 w 1506"/>
                <a:gd name="T113" fmla="*/ 458 h 1155"/>
                <a:gd name="T114" fmla="*/ 763 w 1506"/>
                <a:gd name="T115" fmla="*/ 439 h 1155"/>
                <a:gd name="T116" fmla="*/ 821 w 1506"/>
                <a:gd name="T117" fmla="*/ 348 h 1155"/>
                <a:gd name="T118" fmla="*/ 866 w 1506"/>
                <a:gd name="T119" fmla="*/ 432 h 1155"/>
                <a:gd name="T120" fmla="*/ 898 w 1506"/>
                <a:gd name="T121" fmla="*/ 413 h 1155"/>
                <a:gd name="T122" fmla="*/ 963 w 1506"/>
                <a:gd name="T123" fmla="*/ 290 h 1155"/>
                <a:gd name="T124" fmla="*/ 1008 w 1506"/>
                <a:gd name="T125" fmla="*/ 200 h 115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506"/>
                <a:gd name="T190" fmla="*/ 0 h 1155"/>
                <a:gd name="T191" fmla="*/ 1506 w 1506"/>
                <a:gd name="T192" fmla="*/ 1155 h 1155"/>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506" h="1155">
                  <a:moveTo>
                    <a:pt x="1118" y="0"/>
                  </a:moveTo>
                  <a:lnTo>
                    <a:pt x="1124" y="13"/>
                  </a:lnTo>
                  <a:lnTo>
                    <a:pt x="1118" y="19"/>
                  </a:lnTo>
                  <a:lnTo>
                    <a:pt x="1112" y="26"/>
                  </a:lnTo>
                  <a:lnTo>
                    <a:pt x="1112" y="32"/>
                  </a:lnTo>
                  <a:lnTo>
                    <a:pt x="1105" y="58"/>
                  </a:lnTo>
                  <a:lnTo>
                    <a:pt x="1099" y="84"/>
                  </a:lnTo>
                  <a:lnTo>
                    <a:pt x="1079" y="129"/>
                  </a:lnTo>
                  <a:lnTo>
                    <a:pt x="1073" y="135"/>
                  </a:lnTo>
                  <a:lnTo>
                    <a:pt x="1073" y="142"/>
                  </a:lnTo>
                  <a:lnTo>
                    <a:pt x="1066" y="161"/>
                  </a:lnTo>
                  <a:lnTo>
                    <a:pt x="1060" y="174"/>
                  </a:lnTo>
                  <a:lnTo>
                    <a:pt x="1053" y="187"/>
                  </a:lnTo>
                  <a:lnTo>
                    <a:pt x="1053" y="206"/>
                  </a:lnTo>
                  <a:lnTo>
                    <a:pt x="1047" y="232"/>
                  </a:lnTo>
                  <a:lnTo>
                    <a:pt x="1040" y="252"/>
                  </a:lnTo>
                  <a:lnTo>
                    <a:pt x="1034" y="271"/>
                  </a:lnTo>
                  <a:lnTo>
                    <a:pt x="1034" y="277"/>
                  </a:lnTo>
                  <a:lnTo>
                    <a:pt x="1034" y="290"/>
                  </a:lnTo>
                  <a:lnTo>
                    <a:pt x="1028" y="303"/>
                  </a:lnTo>
                  <a:lnTo>
                    <a:pt x="1034" y="310"/>
                  </a:lnTo>
                  <a:lnTo>
                    <a:pt x="1040" y="303"/>
                  </a:lnTo>
                  <a:lnTo>
                    <a:pt x="1047" y="303"/>
                  </a:lnTo>
                  <a:lnTo>
                    <a:pt x="1060" y="290"/>
                  </a:lnTo>
                  <a:lnTo>
                    <a:pt x="1073" y="284"/>
                  </a:lnTo>
                  <a:lnTo>
                    <a:pt x="1086" y="271"/>
                  </a:lnTo>
                  <a:lnTo>
                    <a:pt x="1092" y="271"/>
                  </a:lnTo>
                  <a:lnTo>
                    <a:pt x="1118" y="245"/>
                  </a:lnTo>
                  <a:lnTo>
                    <a:pt x="1124" y="239"/>
                  </a:lnTo>
                  <a:lnTo>
                    <a:pt x="1131" y="232"/>
                  </a:lnTo>
                  <a:lnTo>
                    <a:pt x="1137" y="226"/>
                  </a:lnTo>
                  <a:lnTo>
                    <a:pt x="1150" y="206"/>
                  </a:lnTo>
                  <a:lnTo>
                    <a:pt x="1170" y="187"/>
                  </a:lnTo>
                  <a:lnTo>
                    <a:pt x="1183" y="174"/>
                  </a:lnTo>
                  <a:lnTo>
                    <a:pt x="1196" y="168"/>
                  </a:lnTo>
                  <a:lnTo>
                    <a:pt x="1202" y="161"/>
                  </a:lnTo>
                  <a:lnTo>
                    <a:pt x="1202" y="168"/>
                  </a:lnTo>
                  <a:lnTo>
                    <a:pt x="1202" y="174"/>
                  </a:lnTo>
                  <a:lnTo>
                    <a:pt x="1196" y="174"/>
                  </a:lnTo>
                  <a:lnTo>
                    <a:pt x="1196" y="181"/>
                  </a:lnTo>
                  <a:lnTo>
                    <a:pt x="1176" y="206"/>
                  </a:lnTo>
                  <a:lnTo>
                    <a:pt x="1163" y="232"/>
                  </a:lnTo>
                  <a:lnTo>
                    <a:pt x="1144" y="252"/>
                  </a:lnTo>
                  <a:lnTo>
                    <a:pt x="1137" y="265"/>
                  </a:lnTo>
                  <a:lnTo>
                    <a:pt x="1131" y="277"/>
                  </a:lnTo>
                  <a:lnTo>
                    <a:pt x="1137" y="271"/>
                  </a:lnTo>
                  <a:lnTo>
                    <a:pt x="1144" y="271"/>
                  </a:lnTo>
                  <a:lnTo>
                    <a:pt x="1150" y="271"/>
                  </a:lnTo>
                  <a:lnTo>
                    <a:pt x="1137" y="290"/>
                  </a:lnTo>
                  <a:lnTo>
                    <a:pt x="1144" y="290"/>
                  </a:lnTo>
                  <a:lnTo>
                    <a:pt x="1170" y="265"/>
                  </a:lnTo>
                  <a:lnTo>
                    <a:pt x="1202" y="239"/>
                  </a:lnTo>
                  <a:lnTo>
                    <a:pt x="1228" y="213"/>
                  </a:lnTo>
                  <a:lnTo>
                    <a:pt x="1254" y="181"/>
                  </a:lnTo>
                  <a:lnTo>
                    <a:pt x="1260" y="168"/>
                  </a:lnTo>
                  <a:lnTo>
                    <a:pt x="1273" y="161"/>
                  </a:lnTo>
                  <a:lnTo>
                    <a:pt x="1292" y="148"/>
                  </a:lnTo>
                  <a:lnTo>
                    <a:pt x="1312" y="135"/>
                  </a:lnTo>
                  <a:lnTo>
                    <a:pt x="1318" y="123"/>
                  </a:lnTo>
                  <a:lnTo>
                    <a:pt x="1325" y="116"/>
                  </a:lnTo>
                  <a:lnTo>
                    <a:pt x="1338" y="97"/>
                  </a:lnTo>
                  <a:lnTo>
                    <a:pt x="1351" y="90"/>
                  </a:lnTo>
                  <a:lnTo>
                    <a:pt x="1357" y="90"/>
                  </a:lnTo>
                  <a:lnTo>
                    <a:pt x="1364" y="90"/>
                  </a:lnTo>
                  <a:lnTo>
                    <a:pt x="1364" y="97"/>
                  </a:lnTo>
                  <a:lnTo>
                    <a:pt x="1357" y="103"/>
                  </a:lnTo>
                  <a:lnTo>
                    <a:pt x="1351" y="103"/>
                  </a:lnTo>
                  <a:lnTo>
                    <a:pt x="1351" y="110"/>
                  </a:lnTo>
                  <a:lnTo>
                    <a:pt x="1351" y="116"/>
                  </a:lnTo>
                  <a:lnTo>
                    <a:pt x="1338" y="123"/>
                  </a:lnTo>
                  <a:lnTo>
                    <a:pt x="1338" y="129"/>
                  </a:lnTo>
                  <a:lnTo>
                    <a:pt x="1331" y="135"/>
                  </a:lnTo>
                  <a:lnTo>
                    <a:pt x="1338" y="135"/>
                  </a:lnTo>
                  <a:lnTo>
                    <a:pt x="1344" y="135"/>
                  </a:lnTo>
                  <a:lnTo>
                    <a:pt x="1357" y="123"/>
                  </a:lnTo>
                  <a:lnTo>
                    <a:pt x="1370" y="116"/>
                  </a:lnTo>
                  <a:lnTo>
                    <a:pt x="1383" y="103"/>
                  </a:lnTo>
                  <a:lnTo>
                    <a:pt x="1402" y="84"/>
                  </a:lnTo>
                  <a:lnTo>
                    <a:pt x="1428" y="64"/>
                  </a:lnTo>
                  <a:lnTo>
                    <a:pt x="1473" y="26"/>
                  </a:lnTo>
                  <a:lnTo>
                    <a:pt x="1480" y="32"/>
                  </a:lnTo>
                  <a:lnTo>
                    <a:pt x="1448" y="71"/>
                  </a:lnTo>
                  <a:lnTo>
                    <a:pt x="1415" y="103"/>
                  </a:lnTo>
                  <a:lnTo>
                    <a:pt x="1351" y="181"/>
                  </a:lnTo>
                  <a:lnTo>
                    <a:pt x="1280" y="252"/>
                  </a:lnTo>
                  <a:lnTo>
                    <a:pt x="1247" y="290"/>
                  </a:lnTo>
                  <a:lnTo>
                    <a:pt x="1234" y="303"/>
                  </a:lnTo>
                  <a:lnTo>
                    <a:pt x="1221" y="329"/>
                  </a:lnTo>
                  <a:lnTo>
                    <a:pt x="1221" y="335"/>
                  </a:lnTo>
                  <a:lnTo>
                    <a:pt x="1221" y="342"/>
                  </a:lnTo>
                  <a:lnTo>
                    <a:pt x="1221" y="348"/>
                  </a:lnTo>
                  <a:lnTo>
                    <a:pt x="1215" y="348"/>
                  </a:lnTo>
                  <a:lnTo>
                    <a:pt x="1202" y="361"/>
                  </a:lnTo>
                  <a:lnTo>
                    <a:pt x="1196" y="361"/>
                  </a:lnTo>
                  <a:lnTo>
                    <a:pt x="1196" y="368"/>
                  </a:lnTo>
                  <a:lnTo>
                    <a:pt x="1189" y="374"/>
                  </a:lnTo>
                  <a:lnTo>
                    <a:pt x="1189" y="381"/>
                  </a:lnTo>
                  <a:lnTo>
                    <a:pt x="1189" y="387"/>
                  </a:lnTo>
                  <a:lnTo>
                    <a:pt x="1189" y="394"/>
                  </a:lnTo>
                  <a:lnTo>
                    <a:pt x="1189" y="400"/>
                  </a:lnTo>
                  <a:lnTo>
                    <a:pt x="1183" y="400"/>
                  </a:lnTo>
                  <a:lnTo>
                    <a:pt x="1163" y="432"/>
                  </a:lnTo>
                  <a:lnTo>
                    <a:pt x="1170" y="432"/>
                  </a:lnTo>
                  <a:lnTo>
                    <a:pt x="1183" y="432"/>
                  </a:lnTo>
                  <a:lnTo>
                    <a:pt x="1202" y="432"/>
                  </a:lnTo>
                  <a:lnTo>
                    <a:pt x="1215" y="426"/>
                  </a:lnTo>
                  <a:lnTo>
                    <a:pt x="1234" y="426"/>
                  </a:lnTo>
                  <a:lnTo>
                    <a:pt x="1260" y="426"/>
                  </a:lnTo>
                  <a:lnTo>
                    <a:pt x="1234" y="439"/>
                  </a:lnTo>
                  <a:lnTo>
                    <a:pt x="1221" y="445"/>
                  </a:lnTo>
                  <a:lnTo>
                    <a:pt x="1208" y="452"/>
                  </a:lnTo>
                  <a:lnTo>
                    <a:pt x="1234" y="452"/>
                  </a:lnTo>
                  <a:lnTo>
                    <a:pt x="1267" y="452"/>
                  </a:lnTo>
                  <a:lnTo>
                    <a:pt x="1292" y="452"/>
                  </a:lnTo>
                  <a:lnTo>
                    <a:pt x="1318" y="452"/>
                  </a:lnTo>
                  <a:lnTo>
                    <a:pt x="1325" y="452"/>
                  </a:lnTo>
                  <a:lnTo>
                    <a:pt x="1338" y="452"/>
                  </a:lnTo>
                  <a:lnTo>
                    <a:pt x="1351" y="452"/>
                  </a:lnTo>
                  <a:lnTo>
                    <a:pt x="1370" y="452"/>
                  </a:lnTo>
                  <a:lnTo>
                    <a:pt x="1376" y="452"/>
                  </a:lnTo>
                  <a:lnTo>
                    <a:pt x="1389" y="445"/>
                  </a:lnTo>
                  <a:lnTo>
                    <a:pt x="1396" y="452"/>
                  </a:lnTo>
                  <a:lnTo>
                    <a:pt x="1409" y="452"/>
                  </a:lnTo>
                  <a:lnTo>
                    <a:pt x="1415" y="452"/>
                  </a:lnTo>
                  <a:lnTo>
                    <a:pt x="1422" y="452"/>
                  </a:lnTo>
                  <a:lnTo>
                    <a:pt x="1422" y="458"/>
                  </a:lnTo>
                  <a:lnTo>
                    <a:pt x="1396" y="465"/>
                  </a:lnTo>
                  <a:lnTo>
                    <a:pt x="1376" y="465"/>
                  </a:lnTo>
                  <a:lnTo>
                    <a:pt x="1351" y="471"/>
                  </a:lnTo>
                  <a:lnTo>
                    <a:pt x="1325" y="471"/>
                  </a:lnTo>
                  <a:lnTo>
                    <a:pt x="1325" y="484"/>
                  </a:lnTo>
                  <a:lnTo>
                    <a:pt x="1318" y="484"/>
                  </a:lnTo>
                  <a:lnTo>
                    <a:pt x="1312" y="490"/>
                  </a:lnTo>
                  <a:lnTo>
                    <a:pt x="1305" y="490"/>
                  </a:lnTo>
                  <a:lnTo>
                    <a:pt x="1286" y="490"/>
                  </a:lnTo>
                  <a:lnTo>
                    <a:pt x="1273" y="497"/>
                  </a:lnTo>
                  <a:lnTo>
                    <a:pt x="1267" y="497"/>
                  </a:lnTo>
                  <a:lnTo>
                    <a:pt x="1260" y="503"/>
                  </a:lnTo>
                  <a:lnTo>
                    <a:pt x="1273" y="503"/>
                  </a:lnTo>
                  <a:lnTo>
                    <a:pt x="1286" y="510"/>
                  </a:lnTo>
                  <a:lnTo>
                    <a:pt x="1299" y="510"/>
                  </a:lnTo>
                  <a:lnTo>
                    <a:pt x="1312" y="516"/>
                  </a:lnTo>
                  <a:lnTo>
                    <a:pt x="1299" y="516"/>
                  </a:lnTo>
                  <a:lnTo>
                    <a:pt x="1292" y="523"/>
                  </a:lnTo>
                  <a:lnTo>
                    <a:pt x="1273" y="523"/>
                  </a:lnTo>
                  <a:lnTo>
                    <a:pt x="1247" y="523"/>
                  </a:lnTo>
                  <a:lnTo>
                    <a:pt x="1241" y="523"/>
                  </a:lnTo>
                  <a:lnTo>
                    <a:pt x="1228" y="529"/>
                  </a:lnTo>
                  <a:lnTo>
                    <a:pt x="1228" y="542"/>
                  </a:lnTo>
                  <a:lnTo>
                    <a:pt x="1241" y="548"/>
                  </a:lnTo>
                  <a:lnTo>
                    <a:pt x="1260" y="548"/>
                  </a:lnTo>
                  <a:lnTo>
                    <a:pt x="1286" y="555"/>
                  </a:lnTo>
                  <a:lnTo>
                    <a:pt x="1299" y="561"/>
                  </a:lnTo>
                  <a:lnTo>
                    <a:pt x="1312" y="568"/>
                  </a:lnTo>
                  <a:lnTo>
                    <a:pt x="1299" y="568"/>
                  </a:lnTo>
                  <a:lnTo>
                    <a:pt x="1286" y="568"/>
                  </a:lnTo>
                  <a:lnTo>
                    <a:pt x="1267" y="568"/>
                  </a:lnTo>
                  <a:lnTo>
                    <a:pt x="1260" y="568"/>
                  </a:lnTo>
                  <a:lnTo>
                    <a:pt x="1299" y="581"/>
                  </a:lnTo>
                  <a:lnTo>
                    <a:pt x="1325" y="600"/>
                  </a:lnTo>
                  <a:lnTo>
                    <a:pt x="1344" y="606"/>
                  </a:lnTo>
                  <a:lnTo>
                    <a:pt x="1364" y="613"/>
                  </a:lnTo>
                  <a:lnTo>
                    <a:pt x="1376" y="619"/>
                  </a:lnTo>
                  <a:lnTo>
                    <a:pt x="1396" y="626"/>
                  </a:lnTo>
                  <a:lnTo>
                    <a:pt x="1448" y="639"/>
                  </a:lnTo>
                  <a:lnTo>
                    <a:pt x="1506" y="658"/>
                  </a:lnTo>
                  <a:lnTo>
                    <a:pt x="1493" y="658"/>
                  </a:lnTo>
                  <a:lnTo>
                    <a:pt x="1473" y="658"/>
                  </a:lnTo>
                  <a:lnTo>
                    <a:pt x="1460" y="652"/>
                  </a:lnTo>
                  <a:lnTo>
                    <a:pt x="1454" y="652"/>
                  </a:lnTo>
                  <a:lnTo>
                    <a:pt x="1448" y="658"/>
                  </a:lnTo>
                  <a:lnTo>
                    <a:pt x="1428" y="652"/>
                  </a:lnTo>
                  <a:lnTo>
                    <a:pt x="1415" y="645"/>
                  </a:lnTo>
                  <a:lnTo>
                    <a:pt x="1396" y="639"/>
                  </a:lnTo>
                  <a:lnTo>
                    <a:pt x="1389" y="639"/>
                  </a:lnTo>
                  <a:lnTo>
                    <a:pt x="1376" y="645"/>
                  </a:lnTo>
                  <a:lnTo>
                    <a:pt x="1364" y="639"/>
                  </a:lnTo>
                  <a:lnTo>
                    <a:pt x="1344" y="639"/>
                  </a:lnTo>
                  <a:lnTo>
                    <a:pt x="1325" y="632"/>
                  </a:lnTo>
                  <a:lnTo>
                    <a:pt x="1312" y="626"/>
                  </a:lnTo>
                  <a:lnTo>
                    <a:pt x="1286" y="626"/>
                  </a:lnTo>
                  <a:lnTo>
                    <a:pt x="1267" y="619"/>
                  </a:lnTo>
                  <a:lnTo>
                    <a:pt x="1247" y="619"/>
                  </a:lnTo>
                  <a:lnTo>
                    <a:pt x="1228" y="613"/>
                  </a:lnTo>
                  <a:lnTo>
                    <a:pt x="1228" y="619"/>
                  </a:lnTo>
                  <a:lnTo>
                    <a:pt x="1234" y="619"/>
                  </a:lnTo>
                  <a:lnTo>
                    <a:pt x="1247" y="626"/>
                  </a:lnTo>
                  <a:lnTo>
                    <a:pt x="1280" y="639"/>
                  </a:lnTo>
                  <a:lnTo>
                    <a:pt x="1299" y="652"/>
                  </a:lnTo>
                  <a:lnTo>
                    <a:pt x="1305" y="652"/>
                  </a:lnTo>
                  <a:lnTo>
                    <a:pt x="1318" y="658"/>
                  </a:lnTo>
                  <a:lnTo>
                    <a:pt x="1312" y="665"/>
                  </a:lnTo>
                  <a:lnTo>
                    <a:pt x="1299" y="658"/>
                  </a:lnTo>
                  <a:lnTo>
                    <a:pt x="1292" y="658"/>
                  </a:lnTo>
                  <a:lnTo>
                    <a:pt x="1286" y="658"/>
                  </a:lnTo>
                  <a:lnTo>
                    <a:pt x="1280" y="658"/>
                  </a:lnTo>
                  <a:lnTo>
                    <a:pt x="1292" y="658"/>
                  </a:lnTo>
                  <a:lnTo>
                    <a:pt x="1299" y="665"/>
                  </a:lnTo>
                  <a:lnTo>
                    <a:pt x="1312" y="671"/>
                  </a:lnTo>
                  <a:lnTo>
                    <a:pt x="1331" y="684"/>
                  </a:lnTo>
                  <a:lnTo>
                    <a:pt x="1344" y="690"/>
                  </a:lnTo>
                  <a:lnTo>
                    <a:pt x="1364" y="703"/>
                  </a:lnTo>
                  <a:lnTo>
                    <a:pt x="1331" y="697"/>
                  </a:lnTo>
                  <a:lnTo>
                    <a:pt x="1292" y="684"/>
                  </a:lnTo>
                  <a:lnTo>
                    <a:pt x="1221" y="658"/>
                  </a:lnTo>
                  <a:lnTo>
                    <a:pt x="1215" y="665"/>
                  </a:lnTo>
                  <a:lnTo>
                    <a:pt x="1228" y="677"/>
                  </a:lnTo>
                  <a:lnTo>
                    <a:pt x="1241" y="690"/>
                  </a:lnTo>
                  <a:lnTo>
                    <a:pt x="1273" y="710"/>
                  </a:lnTo>
                  <a:lnTo>
                    <a:pt x="1286" y="723"/>
                  </a:lnTo>
                  <a:lnTo>
                    <a:pt x="1299" y="736"/>
                  </a:lnTo>
                  <a:lnTo>
                    <a:pt x="1305" y="748"/>
                  </a:lnTo>
                  <a:lnTo>
                    <a:pt x="1318" y="768"/>
                  </a:lnTo>
                  <a:lnTo>
                    <a:pt x="1351" y="800"/>
                  </a:lnTo>
                  <a:lnTo>
                    <a:pt x="1389" y="832"/>
                  </a:lnTo>
                  <a:lnTo>
                    <a:pt x="1428" y="865"/>
                  </a:lnTo>
                  <a:lnTo>
                    <a:pt x="1448" y="884"/>
                  </a:lnTo>
                  <a:lnTo>
                    <a:pt x="1460" y="903"/>
                  </a:lnTo>
                  <a:lnTo>
                    <a:pt x="1448" y="903"/>
                  </a:lnTo>
                  <a:lnTo>
                    <a:pt x="1435" y="897"/>
                  </a:lnTo>
                  <a:lnTo>
                    <a:pt x="1409" y="877"/>
                  </a:lnTo>
                  <a:lnTo>
                    <a:pt x="1389" y="865"/>
                  </a:lnTo>
                  <a:lnTo>
                    <a:pt x="1370" y="852"/>
                  </a:lnTo>
                  <a:lnTo>
                    <a:pt x="1351" y="845"/>
                  </a:lnTo>
                  <a:lnTo>
                    <a:pt x="1325" y="839"/>
                  </a:lnTo>
                  <a:lnTo>
                    <a:pt x="1318" y="832"/>
                  </a:lnTo>
                  <a:lnTo>
                    <a:pt x="1305" y="826"/>
                  </a:lnTo>
                  <a:lnTo>
                    <a:pt x="1286" y="819"/>
                  </a:lnTo>
                  <a:lnTo>
                    <a:pt x="1267" y="807"/>
                  </a:lnTo>
                  <a:lnTo>
                    <a:pt x="1254" y="800"/>
                  </a:lnTo>
                  <a:lnTo>
                    <a:pt x="1247" y="794"/>
                  </a:lnTo>
                  <a:lnTo>
                    <a:pt x="1215" y="774"/>
                  </a:lnTo>
                  <a:lnTo>
                    <a:pt x="1183" y="761"/>
                  </a:lnTo>
                  <a:lnTo>
                    <a:pt x="1183" y="768"/>
                  </a:lnTo>
                  <a:lnTo>
                    <a:pt x="1189" y="774"/>
                  </a:lnTo>
                  <a:lnTo>
                    <a:pt x="1196" y="781"/>
                  </a:lnTo>
                  <a:lnTo>
                    <a:pt x="1196" y="787"/>
                  </a:lnTo>
                  <a:lnTo>
                    <a:pt x="1183" y="781"/>
                  </a:lnTo>
                  <a:lnTo>
                    <a:pt x="1170" y="774"/>
                  </a:lnTo>
                  <a:lnTo>
                    <a:pt x="1144" y="761"/>
                  </a:lnTo>
                  <a:lnTo>
                    <a:pt x="1118" y="742"/>
                  </a:lnTo>
                  <a:lnTo>
                    <a:pt x="1092" y="723"/>
                  </a:lnTo>
                  <a:lnTo>
                    <a:pt x="1086" y="723"/>
                  </a:lnTo>
                  <a:lnTo>
                    <a:pt x="1079" y="723"/>
                  </a:lnTo>
                  <a:lnTo>
                    <a:pt x="1073" y="716"/>
                  </a:lnTo>
                  <a:lnTo>
                    <a:pt x="1066" y="710"/>
                  </a:lnTo>
                  <a:lnTo>
                    <a:pt x="1053" y="703"/>
                  </a:lnTo>
                  <a:lnTo>
                    <a:pt x="1053" y="710"/>
                  </a:lnTo>
                  <a:lnTo>
                    <a:pt x="1066" y="723"/>
                  </a:lnTo>
                  <a:lnTo>
                    <a:pt x="1079" y="736"/>
                  </a:lnTo>
                  <a:lnTo>
                    <a:pt x="1105" y="761"/>
                  </a:lnTo>
                  <a:lnTo>
                    <a:pt x="1157" y="826"/>
                  </a:lnTo>
                  <a:lnTo>
                    <a:pt x="1150" y="826"/>
                  </a:lnTo>
                  <a:lnTo>
                    <a:pt x="1144" y="819"/>
                  </a:lnTo>
                  <a:lnTo>
                    <a:pt x="1131" y="813"/>
                  </a:lnTo>
                  <a:lnTo>
                    <a:pt x="1118" y="794"/>
                  </a:lnTo>
                  <a:lnTo>
                    <a:pt x="1099" y="774"/>
                  </a:lnTo>
                  <a:lnTo>
                    <a:pt x="1092" y="768"/>
                  </a:lnTo>
                  <a:lnTo>
                    <a:pt x="1079" y="768"/>
                  </a:lnTo>
                  <a:lnTo>
                    <a:pt x="1079" y="761"/>
                  </a:lnTo>
                  <a:lnTo>
                    <a:pt x="1073" y="755"/>
                  </a:lnTo>
                  <a:lnTo>
                    <a:pt x="1066" y="748"/>
                  </a:lnTo>
                  <a:lnTo>
                    <a:pt x="1060" y="748"/>
                  </a:lnTo>
                  <a:lnTo>
                    <a:pt x="1053" y="742"/>
                  </a:lnTo>
                  <a:lnTo>
                    <a:pt x="1047" y="736"/>
                  </a:lnTo>
                  <a:lnTo>
                    <a:pt x="1028" y="729"/>
                  </a:lnTo>
                  <a:lnTo>
                    <a:pt x="1028" y="736"/>
                  </a:lnTo>
                  <a:lnTo>
                    <a:pt x="1040" y="748"/>
                  </a:lnTo>
                  <a:lnTo>
                    <a:pt x="1053" y="768"/>
                  </a:lnTo>
                  <a:lnTo>
                    <a:pt x="1060" y="787"/>
                  </a:lnTo>
                  <a:lnTo>
                    <a:pt x="1073" y="800"/>
                  </a:lnTo>
                  <a:lnTo>
                    <a:pt x="1073" y="813"/>
                  </a:lnTo>
                  <a:lnTo>
                    <a:pt x="1066" y="807"/>
                  </a:lnTo>
                  <a:lnTo>
                    <a:pt x="1060" y="807"/>
                  </a:lnTo>
                  <a:lnTo>
                    <a:pt x="1047" y="794"/>
                  </a:lnTo>
                  <a:lnTo>
                    <a:pt x="1047" y="807"/>
                  </a:lnTo>
                  <a:lnTo>
                    <a:pt x="1060" y="819"/>
                  </a:lnTo>
                  <a:lnTo>
                    <a:pt x="1066" y="839"/>
                  </a:lnTo>
                  <a:lnTo>
                    <a:pt x="1073" y="852"/>
                  </a:lnTo>
                  <a:lnTo>
                    <a:pt x="1079" y="865"/>
                  </a:lnTo>
                  <a:lnTo>
                    <a:pt x="1092" y="877"/>
                  </a:lnTo>
                  <a:lnTo>
                    <a:pt x="1105" y="903"/>
                  </a:lnTo>
                  <a:lnTo>
                    <a:pt x="1112" y="929"/>
                  </a:lnTo>
                  <a:lnTo>
                    <a:pt x="1124" y="955"/>
                  </a:lnTo>
                  <a:lnTo>
                    <a:pt x="1118" y="955"/>
                  </a:lnTo>
                  <a:lnTo>
                    <a:pt x="1112" y="948"/>
                  </a:lnTo>
                  <a:lnTo>
                    <a:pt x="1105" y="936"/>
                  </a:lnTo>
                  <a:lnTo>
                    <a:pt x="1086" y="910"/>
                  </a:lnTo>
                  <a:lnTo>
                    <a:pt x="1066" y="890"/>
                  </a:lnTo>
                  <a:lnTo>
                    <a:pt x="1060" y="877"/>
                  </a:lnTo>
                  <a:lnTo>
                    <a:pt x="1053" y="865"/>
                  </a:lnTo>
                  <a:lnTo>
                    <a:pt x="1047" y="858"/>
                  </a:lnTo>
                  <a:lnTo>
                    <a:pt x="1040" y="845"/>
                  </a:lnTo>
                  <a:lnTo>
                    <a:pt x="1034" y="832"/>
                  </a:lnTo>
                  <a:lnTo>
                    <a:pt x="1028" y="819"/>
                  </a:lnTo>
                  <a:lnTo>
                    <a:pt x="989" y="774"/>
                  </a:lnTo>
                  <a:lnTo>
                    <a:pt x="989" y="787"/>
                  </a:lnTo>
                  <a:lnTo>
                    <a:pt x="989" y="794"/>
                  </a:lnTo>
                  <a:lnTo>
                    <a:pt x="995" y="807"/>
                  </a:lnTo>
                  <a:lnTo>
                    <a:pt x="995" y="813"/>
                  </a:lnTo>
                  <a:lnTo>
                    <a:pt x="989" y="813"/>
                  </a:lnTo>
                  <a:lnTo>
                    <a:pt x="982" y="813"/>
                  </a:lnTo>
                  <a:lnTo>
                    <a:pt x="982" y="819"/>
                  </a:lnTo>
                  <a:lnTo>
                    <a:pt x="982" y="813"/>
                  </a:lnTo>
                  <a:lnTo>
                    <a:pt x="976" y="813"/>
                  </a:lnTo>
                  <a:lnTo>
                    <a:pt x="976" y="800"/>
                  </a:lnTo>
                  <a:lnTo>
                    <a:pt x="976" y="794"/>
                  </a:lnTo>
                  <a:lnTo>
                    <a:pt x="969" y="787"/>
                  </a:lnTo>
                  <a:lnTo>
                    <a:pt x="963" y="794"/>
                  </a:lnTo>
                  <a:lnTo>
                    <a:pt x="963" y="807"/>
                  </a:lnTo>
                  <a:lnTo>
                    <a:pt x="969" y="826"/>
                  </a:lnTo>
                  <a:lnTo>
                    <a:pt x="976" y="852"/>
                  </a:lnTo>
                  <a:lnTo>
                    <a:pt x="982" y="884"/>
                  </a:lnTo>
                  <a:lnTo>
                    <a:pt x="982" y="910"/>
                  </a:lnTo>
                  <a:lnTo>
                    <a:pt x="982" y="936"/>
                  </a:lnTo>
                  <a:lnTo>
                    <a:pt x="976" y="942"/>
                  </a:lnTo>
                  <a:lnTo>
                    <a:pt x="969" y="929"/>
                  </a:lnTo>
                  <a:lnTo>
                    <a:pt x="969" y="923"/>
                  </a:lnTo>
                  <a:lnTo>
                    <a:pt x="963" y="910"/>
                  </a:lnTo>
                  <a:lnTo>
                    <a:pt x="963" y="903"/>
                  </a:lnTo>
                  <a:lnTo>
                    <a:pt x="956" y="916"/>
                  </a:lnTo>
                  <a:lnTo>
                    <a:pt x="956" y="936"/>
                  </a:lnTo>
                  <a:lnTo>
                    <a:pt x="963" y="968"/>
                  </a:lnTo>
                  <a:lnTo>
                    <a:pt x="963" y="1058"/>
                  </a:lnTo>
                  <a:lnTo>
                    <a:pt x="963" y="1103"/>
                  </a:lnTo>
                  <a:lnTo>
                    <a:pt x="963" y="1123"/>
                  </a:lnTo>
                  <a:lnTo>
                    <a:pt x="956" y="1148"/>
                  </a:lnTo>
                  <a:lnTo>
                    <a:pt x="956" y="1155"/>
                  </a:lnTo>
                  <a:lnTo>
                    <a:pt x="950" y="1155"/>
                  </a:lnTo>
                  <a:lnTo>
                    <a:pt x="944" y="1136"/>
                  </a:lnTo>
                  <a:lnTo>
                    <a:pt x="944" y="1116"/>
                  </a:lnTo>
                  <a:lnTo>
                    <a:pt x="937" y="1097"/>
                  </a:lnTo>
                  <a:lnTo>
                    <a:pt x="937" y="1078"/>
                  </a:lnTo>
                  <a:lnTo>
                    <a:pt x="931" y="1045"/>
                  </a:lnTo>
                  <a:lnTo>
                    <a:pt x="924" y="1013"/>
                  </a:lnTo>
                  <a:lnTo>
                    <a:pt x="911" y="981"/>
                  </a:lnTo>
                  <a:lnTo>
                    <a:pt x="911" y="961"/>
                  </a:lnTo>
                  <a:lnTo>
                    <a:pt x="911" y="942"/>
                  </a:lnTo>
                  <a:lnTo>
                    <a:pt x="905" y="929"/>
                  </a:lnTo>
                  <a:lnTo>
                    <a:pt x="898" y="916"/>
                  </a:lnTo>
                  <a:lnTo>
                    <a:pt x="898" y="903"/>
                  </a:lnTo>
                  <a:lnTo>
                    <a:pt x="898" y="890"/>
                  </a:lnTo>
                  <a:lnTo>
                    <a:pt x="892" y="865"/>
                  </a:lnTo>
                  <a:lnTo>
                    <a:pt x="892" y="852"/>
                  </a:lnTo>
                  <a:lnTo>
                    <a:pt x="885" y="845"/>
                  </a:lnTo>
                  <a:lnTo>
                    <a:pt x="885" y="839"/>
                  </a:lnTo>
                  <a:lnTo>
                    <a:pt x="885" y="852"/>
                  </a:lnTo>
                  <a:lnTo>
                    <a:pt x="879" y="871"/>
                  </a:lnTo>
                  <a:lnTo>
                    <a:pt x="872" y="897"/>
                  </a:lnTo>
                  <a:lnTo>
                    <a:pt x="860" y="929"/>
                  </a:lnTo>
                  <a:lnTo>
                    <a:pt x="853" y="942"/>
                  </a:lnTo>
                  <a:lnTo>
                    <a:pt x="847" y="955"/>
                  </a:lnTo>
                  <a:lnTo>
                    <a:pt x="840" y="974"/>
                  </a:lnTo>
                  <a:lnTo>
                    <a:pt x="834" y="987"/>
                  </a:lnTo>
                  <a:lnTo>
                    <a:pt x="827" y="1007"/>
                  </a:lnTo>
                  <a:lnTo>
                    <a:pt x="827" y="1013"/>
                  </a:lnTo>
                  <a:lnTo>
                    <a:pt x="827" y="1019"/>
                  </a:lnTo>
                  <a:lnTo>
                    <a:pt x="821" y="1026"/>
                  </a:lnTo>
                  <a:lnTo>
                    <a:pt x="821" y="1039"/>
                  </a:lnTo>
                  <a:lnTo>
                    <a:pt x="814" y="1058"/>
                  </a:lnTo>
                  <a:lnTo>
                    <a:pt x="814" y="1065"/>
                  </a:lnTo>
                  <a:lnTo>
                    <a:pt x="814" y="1071"/>
                  </a:lnTo>
                  <a:lnTo>
                    <a:pt x="808" y="1084"/>
                  </a:lnTo>
                  <a:lnTo>
                    <a:pt x="801" y="1090"/>
                  </a:lnTo>
                  <a:lnTo>
                    <a:pt x="795" y="1090"/>
                  </a:lnTo>
                  <a:lnTo>
                    <a:pt x="795" y="1071"/>
                  </a:lnTo>
                  <a:lnTo>
                    <a:pt x="795" y="1058"/>
                  </a:lnTo>
                  <a:lnTo>
                    <a:pt x="801" y="1026"/>
                  </a:lnTo>
                  <a:lnTo>
                    <a:pt x="808" y="994"/>
                  </a:lnTo>
                  <a:lnTo>
                    <a:pt x="814" y="955"/>
                  </a:lnTo>
                  <a:lnTo>
                    <a:pt x="814" y="942"/>
                  </a:lnTo>
                  <a:lnTo>
                    <a:pt x="808" y="929"/>
                  </a:lnTo>
                  <a:lnTo>
                    <a:pt x="808" y="903"/>
                  </a:lnTo>
                  <a:lnTo>
                    <a:pt x="801" y="890"/>
                  </a:lnTo>
                  <a:lnTo>
                    <a:pt x="801" y="877"/>
                  </a:lnTo>
                  <a:lnTo>
                    <a:pt x="808" y="865"/>
                  </a:lnTo>
                  <a:lnTo>
                    <a:pt x="808" y="852"/>
                  </a:lnTo>
                  <a:lnTo>
                    <a:pt x="814" y="832"/>
                  </a:lnTo>
                  <a:lnTo>
                    <a:pt x="821" y="813"/>
                  </a:lnTo>
                  <a:lnTo>
                    <a:pt x="821" y="794"/>
                  </a:lnTo>
                  <a:lnTo>
                    <a:pt x="827" y="787"/>
                  </a:lnTo>
                  <a:lnTo>
                    <a:pt x="827" y="781"/>
                  </a:lnTo>
                  <a:lnTo>
                    <a:pt x="808" y="807"/>
                  </a:lnTo>
                  <a:lnTo>
                    <a:pt x="788" y="839"/>
                  </a:lnTo>
                  <a:lnTo>
                    <a:pt x="769" y="871"/>
                  </a:lnTo>
                  <a:lnTo>
                    <a:pt x="756" y="890"/>
                  </a:lnTo>
                  <a:lnTo>
                    <a:pt x="743" y="903"/>
                  </a:lnTo>
                  <a:lnTo>
                    <a:pt x="750" y="877"/>
                  </a:lnTo>
                  <a:lnTo>
                    <a:pt x="756" y="858"/>
                  </a:lnTo>
                  <a:lnTo>
                    <a:pt x="776" y="813"/>
                  </a:lnTo>
                  <a:lnTo>
                    <a:pt x="763" y="813"/>
                  </a:lnTo>
                  <a:lnTo>
                    <a:pt x="750" y="819"/>
                  </a:lnTo>
                  <a:lnTo>
                    <a:pt x="743" y="832"/>
                  </a:lnTo>
                  <a:lnTo>
                    <a:pt x="737" y="839"/>
                  </a:lnTo>
                  <a:lnTo>
                    <a:pt x="717" y="865"/>
                  </a:lnTo>
                  <a:lnTo>
                    <a:pt x="711" y="871"/>
                  </a:lnTo>
                  <a:lnTo>
                    <a:pt x="704" y="877"/>
                  </a:lnTo>
                  <a:lnTo>
                    <a:pt x="698" y="877"/>
                  </a:lnTo>
                  <a:lnTo>
                    <a:pt x="672" y="897"/>
                  </a:lnTo>
                  <a:lnTo>
                    <a:pt x="646" y="916"/>
                  </a:lnTo>
                  <a:lnTo>
                    <a:pt x="601" y="961"/>
                  </a:lnTo>
                  <a:lnTo>
                    <a:pt x="549" y="1007"/>
                  </a:lnTo>
                  <a:lnTo>
                    <a:pt x="504" y="1052"/>
                  </a:lnTo>
                  <a:lnTo>
                    <a:pt x="498" y="1052"/>
                  </a:lnTo>
                  <a:lnTo>
                    <a:pt x="524" y="1013"/>
                  </a:lnTo>
                  <a:lnTo>
                    <a:pt x="549" y="981"/>
                  </a:lnTo>
                  <a:lnTo>
                    <a:pt x="575" y="942"/>
                  </a:lnTo>
                  <a:lnTo>
                    <a:pt x="614" y="910"/>
                  </a:lnTo>
                  <a:lnTo>
                    <a:pt x="627" y="890"/>
                  </a:lnTo>
                  <a:lnTo>
                    <a:pt x="640" y="871"/>
                  </a:lnTo>
                  <a:lnTo>
                    <a:pt x="653" y="852"/>
                  </a:lnTo>
                  <a:lnTo>
                    <a:pt x="659" y="832"/>
                  </a:lnTo>
                  <a:lnTo>
                    <a:pt x="672" y="819"/>
                  </a:lnTo>
                  <a:lnTo>
                    <a:pt x="679" y="807"/>
                  </a:lnTo>
                  <a:lnTo>
                    <a:pt x="685" y="794"/>
                  </a:lnTo>
                  <a:lnTo>
                    <a:pt x="692" y="787"/>
                  </a:lnTo>
                  <a:lnTo>
                    <a:pt x="685" y="781"/>
                  </a:lnTo>
                  <a:lnTo>
                    <a:pt x="672" y="794"/>
                  </a:lnTo>
                  <a:lnTo>
                    <a:pt x="646" y="807"/>
                  </a:lnTo>
                  <a:lnTo>
                    <a:pt x="633" y="813"/>
                  </a:lnTo>
                  <a:lnTo>
                    <a:pt x="620" y="826"/>
                  </a:lnTo>
                  <a:lnTo>
                    <a:pt x="614" y="832"/>
                  </a:lnTo>
                  <a:lnTo>
                    <a:pt x="608" y="839"/>
                  </a:lnTo>
                  <a:lnTo>
                    <a:pt x="601" y="845"/>
                  </a:lnTo>
                  <a:lnTo>
                    <a:pt x="588" y="858"/>
                  </a:lnTo>
                  <a:lnTo>
                    <a:pt x="588" y="865"/>
                  </a:lnTo>
                  <a:lnTo>
                    <a:pt x="562" y="877"/>
                  </a:lnTo>
                  <a:lnTo>
                    <a:pt x="549" y="884"/>
                  </a:lnTo>
                  <a:lnTo>
                    <a:pt x="543" y="890"/>
                  </a:lnTo>
                  <a:lnTo>
                    <a:pt x="524" y="910"/>
                  </a:lnTo>
                  <a:lnTo>
                    <a:pt x="517" y="916"/>
                  </a:lnTo>
                  <a:lnTo>
                    <a:pt x="511" y="916"/>
                  </a:lnTo>
                  <a:lnTo>
                    <a:pt x="511" y="923"/>
                  </a:lnTo>
                  <a:lnTo>
                    <a:pt x="504" y="923"/>
                  </a:lnTo>
                  <a:lnTo>
                    <a:pt x="498" y="916"/>
                  </a:lnTo>
                  <a:lnTo>
                    <a:pt x="498" y="910"/>
                  </a:lnTo>
                  <a:lnTo>
                    <a:pt x="517" y="897"/>
                  </a:lnTo>
                  <a:lnTo>
                    <a:pt x="530" y="884"/>
                  </a:lnTo>
                  <a:lnTo>
                    <a:pt x="543" y="871"/>
                  </a:lnTo>
                  <a:lnTo>
                    <a:pt x="549" y="865"/>
                  </a:lnTo>
                  <a:lnTo>
                    <a:pt x="556" y="858"/>
                  </a:lnTo>
                  <a:lnTo>
                    <a:pt x="601" y="813"/>
                  </a:lnTo>
                  <a:lnTo>
                    <a:pt x="627" y="794"/>
                  </a:lnTo>
                  <a:lnTo>
                    <a:pt x="633" y="781"/>
                  </a:lnTo>
                  <a:lnTo>
                    <a:pt x="640" y="768"/>
                  </a:lnTo>
                  <a:lnTo>
                    <a:pt x="633" y="768"/>
                  </a:lnTo>
                  <a:lnTo>
                    <a:pt x="620" y="774"/>
                  </a:lnTo>
                  <a:lnTo>
                    <a:pt x="601" y="774"/>
                  </a:lnTo>
                  <a:lnTo>
                    <a:pt x="543" y="787"/>
                  </a:lnTo>
                  <a:lnTo>
                    <a:pt x="485" y="807"/>
                  </a:lnTo>
                  <a:lnTo>
                    <a:pt x="427" y="819"/>
                  </a:lnTo>
                  <a:lnTo>
                    <a:pt x="368" y="845"/>
                  </a:lnTo>
                  <a:lnTo>
                    <a:pt x="356" y="845"/>
                  </a:lnTo>
                  <a:lnTo>
                    <a:pt x="343" y="845"/>
                  </a:lnTo>
                  <a:lnTo>
                    <a:pt x="323" y="858"/>
                  </a:lnTo>
                  <a:lnTo>
                    <a:pt x="297" y="865"/>
                  </a:lnTo>
                  <a:lnTo>
                    <a:pt x="284" y="865"/>
                  </a:lnTo>
                  <a:lnTo>
                    <a:pt x="278" y="865"/>
                  </a:lnTo>
                  <a:lnTo>
                    <a:pt x="272" y="865"/>
                  </a:lnTo>
                  <a:lnTo>
                    <a:pt x="272" y="858"/>
                  </a:lnTo>
                  <a:lnTo>
                    <a:pt x="284" y="852"/>
                  </a:lnTo>
                  <a:lnTo>
                    <a:pt x="310" y="832"/>
                  </a:lnTo>
                  <a:lnTo>
                    <a:pt x="343" y="819"/>
                  </a:lnTo>
                  <a:lnTo>
                    <a:pt x="375" y="800"/>
                  </a:lnTo>
                  <a:lnTo>
                    <a:pt x="388" y="794"/>
                  </a:lnTo>
                  <a:lnTo>
                    <a:pt x="401" y="787"/>
                  </a:lnTo>
                  <a:lnTo>
                    <a:pt x="472" y="761"/>
                  </a:lnTo>
                  <a:lnTo>
                    <a:pt x="543" y="736"/>
                  </a:lnTo>
                  <a:lnTo>
                    <a:pt x="549" y="729"/>
                  </a:lnTo>
                  <a:lnTo>
                    <a:pt x="543" y="723"/>
                  </a:lnTo>
                  <a:lnTo>
                    <a:pt x="530" y="729"/>
                  </a:lnTo>
                  <a:lnTo>
                    <a:pt x="524" y="729"/>
                  </a:lnTo>
                  <a:lnTo>
                    <a:pt x="511" y="723"/>
                  </a:lnTo>
                  <a:lnTo>
                    <a:pt x="524" y="716"/>
                  </a:lnTo>
                  <a:lnTo>
                    <a:pt x="530" y="716"/>
                  </a:lnTo>
                  <a:lnTo>
                    <a:pt x="536" y="710"/>
                  </a:lnTo>
                  <a:lnTo>
                    <a:pt x="549" y="710"/>
                  </a:lnTo>
                  <a:lnTo>
                    <a:pt x="504" y="703"/>
                  </a:lnTo>
                  <a:lnTo>
                    <a:pt x="465" y="703"/>
                  </a:lnTo>
                  <a:lnTo>
                    <a:pt x="420" y="703"/>
                  </a:lnTo>
                  <a:lnTo>
                    <a:pt x="381" y="697"/>
                  </a:lnTo>
                  <a:lnTo>
                    <a:pt x="304" y="703"/>
                  </a:lnTo>
                  <a:lnTo>
                    <a:pt x="226" y="710"/>
                  </a:lnTo>
                  <a:lnTo>
                    <a:pt x="149" y="710"/>
                  </a:lnTo>
                  <a:lnTo>
                    <a:pt x="71" y="710"/>
                  </a:lnTo>
                  <a:lnTo>
                    <a:pt x="52" y="716"/>
                  </a:lnTo>
                  <a:lnTo>
                    <a:pt x="32" y="716"/>
                  </a:lnTo>
                  <a:lnTo>
                    <a:pt x="20" y="716"/>
                  </a:lnTo>
                  <a:lnTo>
                    <a:pt x="13" y="710"/>
                  </a:lnTo>
                  <a:lnTo>
                    <a:pt x="7" y="710"/>
                  </a:lnTo>
                  <a:lnTo>
                    <a:pt x="0" y="697"/>
                  </a:lnTo>
                  <a:lnTo>
                    <a:pt x="0" y="690"/>
                  </a:lnTo>
                  <a:lnTo>
                    <a:pt x="7" y="690"/>
                  </a:lnTo>
                  <a:lnTo>
                    <a:pt x="13" y="690"/>
                  </a:lnTo>
                  <a:lnTo>
                    <a:pt x="26" y="690"/>
                  </a:lnTo>
                  <a:lnTo>
                    <a:pt x="32" y="690"/>
                  </a:lnTo>
                  <a:lnTo>
                    <a:pt x="52" y="684"/>
                  </a:lnTo>
                  <a:lnTo>
                    <a:pt x="65" y="684"/>
                  </a:lnTo>
                  <a:lnTo>
                    <a:pt x="97" y="684"/>
                  </a:lnTo>
                  <a:lnTo>
                    <a:pt x="168" y="665"/>
                  </a:lnTo>
                  <a:lnTo>
                    <a:pt x="233" y="658"/>
                  </a:lnTo>
                  <a:lnTo>
                    <a:pt x="304" y="645"/>
                  </a:lnTo>
                  <a:lnTo>
                    <a:pt x="375" y="645"/>
                  </a:lnTo>
                  <a:lnTo>
                    <a:pt x="414" y="632"/>
                  </a:lnTo>
                  <a:lnTo>
                    <a:pt x="452" y="626"/>
                  </a:lnTo>
                  <a:lnTo>
                    <a:pt x="485" y="613"/>
                  </a:lnTo>
                  <a:lnTo>
                    <a:pt x="524" y="606"/>
                  </a:lnTo>
                  <a:lnTo>
                    <a:pt x="536" y="613"/>
                  </a:lnTo>
                  <a:lnTo>
                    <a:pt x="543" y="613"/>
                  </a:lnTo>
                  <a:lnTo>
                    <a:pt x="556" y="613"/>
                  </a:lnTo>
                  <a:lnTo>
                    <a:pt x="562" y="606"/>
                  </a:lnTo>
                  <a:lnTo>
                    <a:pt x="530" y="587"/>
                  </a:lnTo>
                  <a:lnTo>
                    <a:pt x="498" y="574"/>
                  </a:lnTo>
                  <a:lnTo>
                    <a:pt x="465" y="555"/>
                  </a:lnTo>
                  <a:lnTo>
                    <a:pt x="433" y="536"/>
                  </a:lnTo>
                  <a:lnTo>
                    <a:pt x="407" y="536"/>
                  </a:lnTo>
                  <a:lnTo>
                    <a:pt x="401" y="529"/>
                  </a:lnTo>
                  <a:lnTo>
                    <a:pt x="394" y="523"/>
                  </a:lnTo>
                  <a:lnTo>
                    <a:pt x="388" y="516"/>
                  </a:lnTo>
                  <a:lnTo>
                    <a:pt x="388" y="510"/>
                  </a:lnTo>
                  <a:lnTo>
                    <a:pt x="394" y="510"/>
                  </a:lnTo>
                  <a:lnTo>
                    <a:pt x="401" y="510"/>
                  </a:lnTo>
                  <a:lnTo>
                    <a:pt x="407" y="510"/>
                  </a:lnTo>
                  <a:lnTo>
                    <a:pt x="427" y="516"/>
                  </a:lnTo>
                  <a:lnTo>
                    <a:pt x="433" y="516"/>
                  </a:lnTo>
                  <a:lnTo>
                    <a:pt x="446" y="516"/>
                  </a:lnTo>
                  <a:lnTo>
                    <a:pt x="459" y="516"/>
                  </a:lnTo>
                  <a:lnTo>
                    <a:pt x="472" y="523"/>
                  </a:lnTo>
                  <a:lnTo>
                    <a:pt x="485" y="523"/>
                  </a:lnTo>
                  <a:lnTo>
                    <a:pt x="562" y="536"/>
                  </a:lnTo>
                  <a:lnTo>
                    <a:pt x="640" y="548"/>
                  </a:lnTo>
                  <a:lnTo>
                    <a:pt x="666" y="561"/>
                  </a:lnTo>
                  <a:lnTo>
                    <a:pt x="679" y="561"/>
                  </a:lnTo>
                  <a:lnTo>
                    <a:pt x="685" y="561"/>
                  </a:lnTo>
                  <a:lnTo>
                    <a:pt x="692" y="561"/>
                  </a:lnTo>
                  <a:lnTo>
                    <a:pt x="692" y="548"/>
                  </a:lnTo>
                  <a:lnTo>
                    <a:pt x="685" y="529"/>
                  </a:lnTo>
                  <a:lnTo>
                    <a:pt x="672" y="490"/>
                  </a:lnTo>
                  <a:lnTo>
                    <a:pt x="666" y="484"/>
                  </a:lnTo>
                  <a:lnTo>
                    <a:pt x="666" y="477"/>
                  </a:lnTo>
                  <a:lnTo>
                    <a:pt x="666" y="471"/>
                  </a:lnTo>
                  <a:lnTo>
                    <a:pt x="659" y="458"/>
                  </a:lnTo>
                  <a:lnTo>
                    <a:pt x="666" y="458"/>
                  </a:lnTo>
                  <a:lnTo>
                    <a:pt x="666" y="452"/>
                  </a:lnTo>
                  <a:lnTo>
                    <a:pt x="679" y="452"/>
                  </a:lnTo>
                  <a:lnTo>
                    <a:pt x="711" y="490"/>
                  </a:lnTo>
                  <a:lnTo>
                    <a:pt x="730" y="503"/>
                  </a:lnTo>
                  <a:lnTo>
                    <a:pt x="737" y="510"/>
                  </a:lnTo>
                  <a:lnTo>
                    <a:pt x="750" y="516"/>
                  </a:lnTo>
                  <a:lnTo>
                    <a:pt x="763" y="503"/>
                  </a:lnTo>
                  <a:lnTo>
                    <a:pt x="763" y="439"/>
                  </a:lnTo>
                  <a:lnTo>
                    <a:pt x="769" y="406"/>
                  </a:lnTo>
                  <a:lnTo>
                    <a:pt x="769" y="368"/>
                  </a:lnTo>
                  <a:lnTo>
                    <a:pt x="769" y="265"/>
                  </a:lnTo>
                  <a:lnTo>
                    <a:pt x="776" y="258"/>
                  </a:lnTo>
                  <a:lnTo>
                    <a:pt x="782" y="252"/>
                  </a:lnTo>
                  <a:lnTo>
                    <a:pt x="788" y="258"/>
                  </a:lnTo>
                  <a:lnTo>
                    <a:pt x="795" y="335"/>
                  </a:lnTo>
                  <a:lnTo>
                    <a:pt x="808" y="342"/>
                  </a:lnTo>
                  <a:lnTo>
                    <a:pt x="821" y="348"/>
                  </a:lnTo>
                  <a:lnTo>
                    <a:pt x="827" y="355"/>
                  </a:lnTo>
                  <a:lnTo>
                    <a:pt x="834" y="368"/>
                  </a:lnTo>
                  <a:lnTo>
                    <a:pt x="840" y="394"/>
                  </a:lnTo>
                  <a:lnTo>
                    <a:pt x="840" y="406"/>
                  </a:lnTo>
                  <a:lnTo>
                    <a:pt x="847" y="413"/>
                  </a:lnTo>
                  <a:lnTo>
                    <a:pt x="847" y="419"/>
                  </a:lnTo>
                  <a:lnTo>
                    <a:pt x="847" y="426"/>
                  </a:lnTo>
                  <a:lnTo>
                    <a:pt x="853" y="426"/>
                  </a:lnTo>
                  <a:lnTo>
                    <a:pt x="866" y="432"/>
                  </a:lnTo>
                  <a:lnTo>
                    <a:pt x="872" y="432"/>
                  </a:lnTo>
                  <a:lnTo>
                    <a:pt x="879" y="432"/>
                  </a:lnTo>
                  <a:lnTo>
                    <a:pt x="885" y="426"/>
                  </a:lnTo>
                  <a:lnTo>
                    <a:pt x="885" y="419"/>
                  </a:lnTo>
                  <a:lnTo>
                    <a:pt x="885" y="413"/>
                  </a:lnTo>
                  <a:lnTo>
                    <a:pt x="892" y="406"/>
                  </a:lnTo>
                  <a:lnTo>
                    <a:pt x="898" y="413"/>
                  </a:lnTo>
                  <a:lnTo>
                    <a:pt x="905" y="406"/>
                  </a:lnTo>
                  <a:lnTo>
                    <a:pt x="911" y="394"/>
                  </a:lnTo>
                  <a:lnTo>
                    <a:pt x="931" y="355"/>
                  </a:lnTo>
                  <a:lnTo>
                    <a:pt x="944" y="335"/>
                  </a:lnTo>
                  <a:lnTo>
                    <a:pt x="950" y="323"/>
                  </a:lnTo>
                  <a:lnTo>
                    <a:pt x="950" y="316"/>
                  </a:lnTo>
                  <a:lnTo>
                    <a:pt x="956" y="303"/>
                  </a:lnTo>
                  <a:lnTo>
                    <a:pt x="963" y="290"/>
                  </a:lnTo>
                  <a:lnTo>
                    <a:pt x="969" y="284"/>
                  </a:lnTo>
                  <a:lnTo>
                    <a:pt x="969" y="277"/>
                  </a:lnTo>
                  <a:lnTo>
                    <a:pt x="976" y="265"/>
                  </a:lnTo>
                  <a:lnTo>
                    <a:pt x="982" y="252"/>
                  </a:lnTo>
                  <a:lnTo>
                    <a:pt x="989" y="245"/>
                  </a:lnTo>
                  <a:lnTo>
                    <a:pt x="989" y="239"/>
                  </a:lnTo>
                  <a:lnTo>
                    <a:pt x="995" y="232"/>
                  </a:lnTo>
                  <a:lnTo>
                    <a:pt x="995" y="219"/>
                  </a:lnTo>
                  <a:lnTo>
                    <a:pt x="1002" y="213"/>
                  </a:lnTo>
                  <a:lnTo>
                    <a:pt x="1008" y="200"/>
                  </a:lnTo>
                  <a:lnTo>
                    <a:pt x="1047" y="123"/>
                  </a:lnTo>
                  <a:lnTo>
                    <a:pt x="1073" y="84"/>
                  </a:lnTo>
                  <a:lnTo>
                    <a:pt x="1079" y="71"/>
                  </a:lnTo>
                  <a:lnTo>
                    <a:pt x="1086" y="45"/>
                  </a:lnTo>
                  <a:lnTo>
                    <a:pt x="1092" y="32"/>
                  </a:lnTo>
                  <a:lnTo>
                    <a:pt x="1105" y="26"/>
                  </a:lnTo>
                  <a:lnTo>
                    <a:pt x="1112" y="13"/>
                  </a:lnTo>
                  <a:lnTo>
                    <a:pt x="1118" y="0"/>
                  </a:lnTo>
                  <a:close/>
                </a:path>
              </a:pathLst>
            </a:custGeom>
            <a:solidFill>
              <a:srgbClr val="FFB200"/>
            </a:solidFill>
            <a:ln w="9525">
              <a:noFill/>
              <a:round/>
              <a:headEnd/>
              <a:tailEnd/>
            </a:ln>
          </p:spPr>
          <p:txBody>
            <a:bodyPr/>
            <a:lstStyle/>
            <a:p>
              <a:endParaRPr lang="fr-FR"/>
            </a:p>
          </p:txBody>
        </p:sp>
        <p:sp>
          <p:nvSpPr>
            <p:cNvPr id="13" name="Freeform 204"/>
            <p:cNvSpPr>
              <a:spLocks/>
            </p:cNvSpPr>
            <p:nvPr/>
          </p:nvSpPr>
          <p:spPr bwMode="auto">
            <a:xfrm>
              <a:off x="3190" y="2448"/>
              <a:ext cx="45" cy="26"/>
            </a:xfrm>
            <a:custGeom>
              <a:avLst/>
              <a:gdLst>
                <a:gd name="T0" fmla="*/ 45 w 45"/>
                <a:gd name="T1" fmla="*/ 0 h 26"/>
                <a:gd name="T2" fmla="*/ 45 w 45"/>
                <a:gd name="T3" fmla="*/ 7 h 26"/>
                <a:gd name="T4" fmla="*/ 39 w 45"/>
                <a:gd name="T5" fmla="*/ 13 h 26"/>
                <a:gd name="T6" fmla="*/ 26 w 45"/>
                <a:gd name="T7" fmla="*/ 20 h 26"/>
                <a:gd name="T8" fmla="*/ 20 w 45"/>
                <a:gd name="T9" fmla="*/ 20 h 26"/>
                <a:gd name="T10" fmla="*/ 13 w 45"/>
                <a:gd name="T11" fmla="*/ 20 h 26"/>
                <a:gd name="T12" fmla="*/ 7 w 45"/>
                <a:gd name="T13" fmla="*/ 26 h 26"/>
                <a:gd name="T14" fmla="*/ 0 w 45"/>
                <a:gd name="T15" fmla="*/ 20 h 26"/>
                <a:gd name="T16" fmla="*/ 7 w 45"/>
                <a:gd name="T17" fmla="*/ 13 h 26"/>
                <a:gd name="T18" fmla="*/ 7 w 45"/>
                <a:gd name="T19" fmla="*/ 7 h 26"/>
                <a:gd name="T20" fmla="*/ 20 w 45"/>
                <a:gd name="T21" fmla="*/ 7 h 26"/>
                <a:gd name="T22" fmla="*/ 45 w 45"/>
                <a:gd name="T23" fmla="*/ 0 h 2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
                <a:gd name="T37" fmla="*/ 0 h 26"/>
                <a:gd name="T38" fmla="*/ 45 w 45"/>
                <a:gd name="T39" fmla="*/ 26 h 2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 h="26">
                  <a:moveTo>
                    <a:pt x="45" y="0"/>
                  </a:moveTo>
                  <a:lnTo>
                    <a:pt x="45" y="7"/>
                  </a:lnTo>
                  <a:lnTo>
                    <a:pt x="39" y="13"/>
                  </a:lnTo>
                  <a:lnTo>
                    <a:pt x="26" y="20"/>
                  </a:lnTo>
                  <a:lnTo>
                    <a:pt x="20" y="20"/>
                  </a:lnTo>
                  <a:lnTo>
                    <a:pt x="13" y="20"/>
                  </a:lnTo>
                  <a:lnTo>
                    <a:pt x="7" y="26"/>
                  </a:lnTo>
                  <a:lnTo>
                    <a:pt x="0" y="20"/>
                  </a:lnTo>
                  <a:lnTo>
                    <a:pt x="7" y="13"/>
                  </a:lnTo>
                  <a:lnTo>
                    <a:pt x="7" y="7"/>
                  </a:lnTo>
                  <a:lnTo>
                    <a:pt x="20" y="7"/>
                  </a:lnTo>
                  <a:lnTo>
                    <a:pt x="45" y="0"/>
                  </a:lnTo>
                  <a:close/>
                </a:path>
              </a:pathLst>
            </a:custGeom>
            <a:solidFill>
              <a:srgbClr val="FF6600"/>
            </a:solidFill>
            <a:ln w="9525">
              <a:noFill/>
              <a:round/>
              <a:headEnd/>
              <a:tailEnd/>
            </a:ln>
          </p:spPr>
          <p:txBody>
            <a:bodyPr/>
            <a:lstStyle/>
            <a:p>
              <a:endParaRPr lang="fr-FR"/>
            </a:p>
          </p:txBody>
        </p:sp>
        <p:sp>
          <p:nvSpPr>
            <p:cNvPr id="14" name="Freeform 205"/>
            <p:cNvSpPr>
              <a:spLocks/>
            </p:cNvSpPr>
            <p:nvPr/>
          </p:nvSpPr>
          <p:spPr bwMode="auto">
            <a:xfrm>
              <a:off x="2516" y="2383"/>
              <a:ext cx="633" cy="600"/>
            </a:xfrm>
            <a:custGeom>
              <a:avLst/>
              <a:gdLst>
                <a:gd name="T0" fmla="*/ 491 w 633"/>
                <a:gd name="T1" fmla="*/ 116 h 600"/>
                <a:gd name="T2" fmla="*/ 407 w 633"/>
                <a:gd name="T3" fmla="*/ 200 h 600"/>
                <a:gd name="T4" fmla="*/ 439 w 633"/>
                <a:gd name="T5" fmla="*/ 232 h 600"/>
                <a:gd name="T6" fmla="*/ 497 w 633"/>
                <a:gd name="T7" fmla="*/ 213 h 600"/>
                <a:gd name="T8" fmla="*/ 549 w 633"/>
                <a:gd name="T9" fmla="*/ 226 h 600"/>
                <a:gd name="T10" fmla="*/ 542 w 633"/>
                <a:gd name="T11" fmla="*/ 252 h 600"/>
                <a:gd name="T12" fmla="*/ 600 w 633"/>
                <a:gd name="T13" fmla="*/ 271 h 600"/>
                <a:gd name="T14" fmla="*/ 581 w 633"/>
                <a:gd name="T15" fmla="*/ 277 h 600"/>
                <a:gd name="T16" fmla="*/ 549 w 633"/>
                <a:gd name="T17" fmla="*/ 277 h 600"/>
                <a:gd name="T18" fmla="*/ 529 w 633"/>
                <a:gd name="T19" fmla="*/ 297 h 600"/>
                <a:gd name="T20" fmla="*/ 568 w 633"/>
                <a:gd name="T21" fmla="*/ 303 h 600"/>
                <a:gd name="T22" fmla="*/ 626 w 633"/>
                <a:gd name="T23" fmla="*/ 329 h 600"/>
                <a:gd name="T24" fmla="*/ 620 w 633"/>
                <a:gd name="T25" fmla="*/ 342 h 600"/>
                <a:gd name="T26" fmla="*/ 581 w 633"/>
                <a:gd name="T27" fmla="*/ 329 h 600"/>
                <a:gd name="T28" fmla="*/ 510 w 633"/>
                <a:gd name="T29" fmla="*/ 329 h 600"/>
                <a:gd name="T30" fmla="*/ 484 w 633"/>
                <a:gd name="T31" fmla="*/ 355 h 600"/>
                <a:gd name="T32" fmla="*/ 523 w 633"/>
                <a:gd name="T33" fmla="*/ 381 h 600"/>
                <a:gd name="T34" fmla="*/ 510 w 633"/>
                <a:gd name="T35" fmla="*/ 381 h 600"/>
                <a:gd name="T36" fmla="*/ 478 w 633"/>
                <a:gd name="T37" fmla="*/ 393 h 600"/>
                <a:gd name="T38" fmla="*/ 394 w 633"/>
                <a:gd name="T39" fmla="*/ 348 h 600"/>
                <a:gd name="T40" fmla="*/ 368 w 633"/>
                <a:gd name="T41" fmla="*/ 361 h 600"/>
                <a:gd name="T42" fmla="*/ 329 w 633"/>
                <a:gd name="T43" fmla="*/ 381 h 600"/>
                <a:gd name="T44" fmla="*/ 329 w 633"/>
                <a:gd name="T45" fmla="*/ 464 h 600"/>
                <a:gd name="T46" fmla="*/ 336 w 633"/>
                <a:gd name="T47" fmla="*/ 561 h 600"/>
                <a:gd name="T48" fmla="*/ 316 w 633"/>
                <a:gd name="T49" fmla="*/ 593 h 600"/>
                <a:gd name="T50" fmla="*/ 310 w 633"/>
                <a:gd name="T51" fmla="*/ 529 h 600"/>
                <a:gd name="T52" fmla="*/ 303 w 633"/>
                <a:gd name="T53" fmla="*/ 452 h 600"/>
                <a:gd name="T54" fmla="*/ 284 w 633"/>
                <a:gd name="T55" fmla="*/ 419 h 600"/>
                <a:gd name="T56" fmla="*/ 277 w 633"/>
                <a:gd name="T57" fmla="*/ 374 h 600"/>
                <a:gd name="T58" fmla="*/ 252 w 633"/>
                <a:gd name="T59" fmla="*/ 355 h 600"/>
                <a:gd name="T60" fmla="*/ 206 w 633"/>
                <a:gd name="T61" fmla="*/ 432 h 600"/>
                <a:gd name="T62" fmla="*/ 129 w 633"/>
                <a:gd name="T63" fmla="*/ 529 h 600"/>
                <a:gd name="T64" fmla="*/ 142 w 633"/>
                <a:gd name="T65" fmla="*/ 503 h 600"/>
                <a:gd name="T66" fmla="*/ 168 w 633"/>
                <a:gd name="T67" fmla="*/ 445 h 600"/>
                <a:gd name="T68" fmla="*/ 148 w 633"/>
                <a:gd name="T69" fmla="*/ 432 h 600"/>
                <a:gd name="T70" fmla="*/ 206 w 633"/>
                <a:gd name="T71" fmla="*/ 355 h 600"/>
                <a:gd name="T72" fmla="*/ 155 w 633"/>
                <a:gd name="T73" fmla="*/ 368 h 600"/>
                <a:gd name="T74" fmla="*/ 6 w 633"/>
                <a:gd name="T75" fmla="*/ 406 h 600"/>
                <a:gd name="T76" fmla="*/ 25 w 633"/>
                <a:gd name="T77" fmla="*/ 381 h 600"/>
                <a:gd name="T78" fmla="*/ 51 w 633"/>
                <a:gd name="T79" fmla="*/ 361 h 600"/>
                <a:gd name="T80" fmla="*/ 90 w 633"/>
                <a:gd name="T81" fmla="*/ 348 h 600"/>
                <a:gd name="T82" fmla="*/ 122 w 633"/>
                <a:gd name="T83" fmla="*/ 322 h 600"/>
                <a:gd name="T84" fmla="*/ 148 w 633"/>
                <a:gd name="T85" fmla="*/ 290 h 600"/>
                <a:gd name="T86" fmla="*/ 103 w 633"/>
                <a:gd name="T87" fmla="*/ 258 h 600"/>
                <a:gd name="T88" fmla="*/ 116 w 633"/>
                <a:gd name="T89" fmla="*/ 245 h 600"/>
                <a:gd name="T90" fmla="*/ 155 w 633"/>
                <a:gd name="T91" fmla="*/ 271 h 600"/>
                <a:gd name="T92" fmla="*/ 187 w 633"/>
                <a:gd name="T93" fmla="*/ 258 h 600"/>
                <a:gd name="T94" fmla="*/ 206 w 633"/>
                <a:gd name="T95" fmla="*/ 271 h 600"/>
                <a:gd name="T96" fmla="*/ 239 w 633"/>
                <a:gd name="T97" fmla="*/ 277 h 600"/>
                <a:gd name="T98" fmla="*/ 277 w 633"/>
                <a:gd name="T99" fmla="*/ 226 h 600"/>
                <a:gd name="T100" fmla="*/ 310 w 633"/>
                <a:gd name="T101" fmla="*/ 181 h 600"/>
                <a:gd name="T102" fmla="*/ 329 w 633"/>
                <a:gd name="T103" fmla="*/ 122 h 600"/>
                <a:gd name="T104" fmla="*/ 329 w 633"/>
                <a:gd name="T105" fmla="*/ 161 h 600"/>
                <a:gd name="T106" fmla="*/ 303 w 633"/>
                <a:gd name="T107" fmla="*/ 239 h 600"/>
                <a:gd name="T108" fmla="*/ 355 w 633"/>
                <a:gd name="T109" fmla="*/ 187 h 600"/>
                <a:gd name="T110" fmla="*/ 361 w 633"/>
                <a:gd name="T111" fmla="*/ 219 h 600"/>
                <a:gd name="T112" fmla="*/ 426 w 633"/>
                <a:gd name="T113" fmla="*/ 142 h 600"/>
                <a:gd name="T114" fmla="*/ 445 w 633"/>
                <a:gd name="T115" fmla="*/ 122 h 600"/>
                <a:gd name="T116" fmla="*/ 471 w 633"/>
                <a:gd name="T117" fmla="*/ 122 h 600"/>
                <a:gd name="T118" fmla="*/ 555 w 633"/>
                <a:gd name="T119" fmla="*/ 13 h 60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633"/>
                <a:gd name="T181" fmla="*/ 0 h 600"/>
                <a:gd name="T182" fmla="*/ 633 w 633"/>
                <a:gd name="T183" fmla="*/ 600 h 60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633" h="600">
                  <a:moveTo>
                    <a:pt x="555" y="51"/>
                  </a:moveTo>
                  <a:lnTo>
                    <a:pt x="555" y="58"/>
                  </a:lnTo>
                  <a:lnTo>
                    <a:pt x="536" y="77"/>
                  </a:lnTo>
                  <a:lnTo>
                    <a:pt x="510" y="90"/>
                  </a:lnTo>
                  <a:lnTo>
                    <a:pt x="491" y="116"/>
                  </a:lnTo>
                  <a:lnTo>
                    <a:pt x="471" y="135"/>
                  </a:lnTo>
                  <a:lnTo>
                    <a:pt x="452" y="148"/>
                  </a:lnTo>
                  <a:lnTo>
                    <a:pt x="432" y="168"/>
                  </a:lnTo>
                  <a:lnTo>
                    <a:pt x="413" y="193"/>
                  </a:lnTo>
                  <a:lnTo>
                    <a:pt x="407" y="200"/>
                  </a:lnTo>
                  <a:lnTo>
                    <a:pt x="407" y="213"/>
                  </a:lnTo>
                  <a:lnTo>
                    <a:pt x="413" y="226"/>
                  </a:lnTo>
                  <a:lnTo>
                    <a:pt x="420" y="232"/>
                  </a:lnTo>
                  <a:lnTo>
                    <a:pt x="432" y="232"/>
                  </a:lnTo>
                  <a:lnTo>
                    <a:pt x="439" y="232"/>
                  </a:lnTo>
                  <a:lnTo>
                    <a:pt x="445" y="232"/>
                  </a:lnTo>
                  <a:lnTo>
                    <a:pt x="458" y="226"/>
                  </a:lnTo>
                  <a:lnTo>
                    <a:pt x="471" y="219"/>
                  </a:lnTo>
                  <a:lnTo>
                    <a:pt x="484" y="219"/>
                  </a:lnTo>
                  <a:lnTo>
                    <a:pt x="497" y="213"/>
                  </a:lnTo>
                  <a:lnTo>
                    <a:pt x="529" y="213"/>
                  </a:lnTo>
                  <a:lnTo>
                    <a:pt x="555" y="219"/>
                  </a:lnTo>
                  <a:lnTo>
                    <a:pt x="562" y="219"/>
                  </a:lnTo>
                  <a:lnTo>
                    <a:pt x="555" y="219"/>
                  </a:lnTo>
                  <a:lnTo>
                    <a:pt x="549" y="226"/>
                  </a:lnTo>
                  <a:lnTo>
                    <a:pt x="542" y="226"/>
                  </a:lnTo>
                  <a:lnTo>
                    <a:pt x="536" y="226"/>
                  </a:lnTo>
                  <a:lnTo>
                    <a:pt x="536" y="232"/>
                  </a:lnTo>
                  <a:lnTo>
                    <a:pt x="536" y="239"/>
                  </a:lnTo>
                  <a:lnTo>
                    <a:pt x="542" y="252"/>
                  </a:lnTo>
                  <a:lnTo>
                    <a:pt x="549" y="258"/>
                  </a:lnTo>
                  <a:lnTo>
                    <a:pt x="555" y="264"/>
                  </a:lnTo>
                  <a:lnTo>
                    <a:pt x="568" y="264"/>
                  </a:lnTo>
                  <a:lnTo>
                    <a:pt x="588" y="264"/>
                  </a:lnTo>
                  <a:lnTo>
                    <a:pt x="600" y="271"/>
                  </a:lnTo>
                  <a:lnTo>
                    <a:pt x="607" y="277"/>
                  </a:lnTo>
                  <a:lnTo>
                    <a:pt x="607" y="284"/>
                  </a:lnTo>
                  <a:lnTo>
                    <a:pt x="594" y="284"/>
                  </a:lnTo>
                  <a:lnTo>
                    <a:pt x="581" y="277"/>
                  </a:lnTo>
                  <a:lnTo>
                    <a:pt x="575" y="277"/>
                  </a:lnTo>
                  <a:lnTo>
                    <a:pt x="568" y="277"/>
                  </a:lnTo>
                  <a:lnTo>
                    <a:pt x="562" y="277"/>
                  </a:lnTo>
                  <a:lnTo>
                    <a:pt x="555" y="277"/>
                  </a:lnTo>
                  <a:lnTo>
                    <a:pt x="549" y="277"/>
                  </a:lnTo>
                  <a:lnTo>
                    <a:pt x="536" y="277"/>
                  </a:lnTo>
                  <a:lnTo>
                    <a:pt x="529" y="277"/>
                  </a:lnTo>
                  <a:lnTo>
                    <a:pt x="529" y="284"/>
                  </a:lnTo>
                  <a:lnTo>
                    <a:pt x="529" y="290"/>
                  </a:lnTo>
                  <a:lnTo>
                    <a:pt x="529" y="297"/>
                  </a:lnTo>
                  <a:lnTo>
                    <a:pt x="536" y="310"/>
                  </a:lnTo>
                  <a:lnTo>
                    <a:pt x="542" y="310"/>
                  </a:lnTo>
                  <a:lnTo>
                    <a:pt x="555" y="310"/>
                  </a:lnTo>
                  <a:lnTo>
                    <a:pt x="562" y="303"/>
                  </a:lnTo>
                  <a:lnTo>
                    <a:pt x="568" y="303"/>
                  </a:lnTo>
                  <a:lnTo>
                    <a:pt x="581" y="297"/>
                  </a:lnTo>
                  <a:lnTo>
                    <a:pt x="588" y="303"/>
                  </a:lnTo>
                  <a:lnTo>
                    <a:pt x="594" y="316"/>
                  </a:lnTo>
                  <a:lnTo>
                    <a:pt x="613" y="322"/>
                  </a:lnTo>
                  <a:lnTo>
                    <a:pt x="626" y="329"/>
                  </a:lnTo>
                  <a:lnTo>
                    <a:pt x="633" y="335"/>
                  </a:lnTo>
                  <a:lnTo>
                    <a:pt x="633" y="348"/>
                  </a:lnTo>
                  <a:lnTo>
                    <a:pt x="626" y="348"/>
                  </a:lnTo>
                  <a:lnTo>
                    <a:pt x="620" y="342"/>
                  </a:lnTo>
                  <a:lnTo>
                    <a:pt x="620" y="335"/>
                  </a:lnTo>
                  <a:lnTo>
                    <a:pt x="613" y="329"/>
                  </a:lnTo>
                  <a:lnTo>
                    <a:pt x="607" y="329"/>
                  </a:lnTo>
                  <a:lnTo>
                    <a:pt x="594" y="329"/>
                  </a:lnTo>
                  <a:lnTo>
                    <a:pt x="581" y="329"/>
                  </a:lnTo>
                  <a:lnTo>
                    <a:pt x="575" y="335"/>
                  </a:lnTo>
                  <a:lnTo>
                    <a:pt x="562" y="335"/>
                  </a:lnTo>
                  <a:lnTo>
                    <a:pt x="549" y="335"/>
                  </a:lnTo>
                  <a:lnTo>
                    <a:pt x="523" y="329"/>
                  </a:lnTo>
                  <a:lnTo>
                    <a:pt x="510" y="329"/>
                  </a:lnTo>
                  <a:lnTo>
                    <a:pt x="504" y="329"/>
                  </a:lnTo>
                  <a:lnTo>
                    <a:pt x="491" y="335"/>
                  </a:lnTo>
                  <a:lnTo>
                    <a:pt x="491" y="342"/>
                  </a:lnTo>
                  <a:lnTo>
                    <a:pt x="484" y="342"/>
                  </a:lnTo>
                  <a:lnTo>
                    <a:pt x="484" y="355"/>
                  </a:lnTo>
                  <a:lnTo>
                    <a:pt x="491" y="355"/>
                  </a:lnTo>
                  <a:lnTo>
                    <a:pt x="497" y="361"/>
                  </a:lnTo>
                  <a:lnTo>
                    <a:pt x="510" y="368"/>
                  </a:lnTo>
                  <a:lnTo>
                    <a:pt x="523" y="374"/>
                  </a:lnTo>
                  <a:lnTo>
                    <a:pt x="523" y="381"/>
                  </a:lnTo>
                  <a:lnTo>
                    <a:pt x="529" y="381"/>
                  </a:lnTo>
                  <a:lnTo>
                    <a:pt x="529" y="387"/>
                  </a:lnTo>
                  <a:lnTo>
                    <a:pt x="516" y="381"/>
                  </a:lnTo>
                  <a:lnTo>
                    <a:pt x="510" y="381"/>
                  </a:lnTo>
                  <a:lnTo>
                    <a:pt x="504" y="387"/>
                  </a:lnTo>
                  <a:lnTo>
                    <a:pt x="497" y="393"/>
                  </a:lnTo>
                  <a:lnTo>
                    <a:pt x="497" y="400"/>
                  </a:lnTo>
                  <a:lnTo>
                    <a:pt x="497" y="406"/>
                  </a:lnTo>
                  <a:lnTo>
                    <a:pt x="478" y="393"/>
                  </a:lnTo>
                  <a:lnTo>
                    <a:pt x="458" y="381"/>
                  </a:lnTo>
                  <a:lnTo>
                    <a:pt x="432" y="368"/>
                  </a:lnTo>
                  <a:lnTo>
                    <a:pt x="420" y="361"/>
                  </a:lnTo>
                  <a:lnTo>
                    <a:pt x="407" y="361"/>
                  </a:lnTo>
                  <a:lnTo>
                    <a:pt x="394" y="348"/>
                  </a:lnTo>
                  <a:lnTo>
                    <a:pt x="387" y="348"/>
                  </a:lnTo>
                  <a:lnTo>
                    <a:pt x="381" y="342"/>
                  </a:lnTo>
                  <a:lnTo>
                    <a:pt x="374" y="355"/>
                  </a:lnTo>
                  <a:lnTo>
                    <a:pt x="368" y="361"/>
                  </a:lnTo>
                  <a:lnTo>
                    <a:pt x="355" y="368"/>
                  </a:lnTo>
                  <a:lnTo>
                    <a:pt x="348" y="381"/>
                  </a:lnTo>
                  <a:lnTo>
                    <a:pt x="342" y="381"/>
                  </a:lnTo>
                  <a:lnTo>
                    <a:pt x="336" y="381"/>
                  </a:lnTo>
                  <a:lnTo>
                    <a:pt x="329" y="381"/>
                  </a:lnTo>
                  <a:lnTo>
                    <a:pt x="323" y="387"/>
                  </a:lnTo>
                  <a:lnTo>
                    <a:pt x="329" y="432"/>
                  </a:lnTo>
                  <a:lnTo>
                    <a:pt x="329" y="452"/>
                  </a:lnTo>
                  <a:lnTo>
                    <a:pt x="329" y="471"/>
                  </a:lnTo>
                  <a:lnTo>
                    <a:pt x="329" y="464"/>
                  </a:lnTo>
                  <a:lnTo>
                    <a:pt x="323" y="464"/>
                  </a:lnTo>
                  <a:lnTo>
                    <a:pt x="323" y="548"/>
                  </a:lnTo>
                  <a:lnTo>
                    <a:pt x="329" y="548"/>
                  </a:lnTo>
                  <a:lnTo>
                    <a:pt x="329" y="555"/>
                  </a:lnTo>
                  <a:lnTo>
                    <a:pt x="336" y="561"/>
                  </a:lnTo>
                  <a:lnTo>
                    <a:pt x="336" y="568"/>
                  </a:lnTo>
                  <a:lnTo>
                    <a:pt x="329" y="600"/>
                  </a:lnTo>
                  <a:lnTo>
                    <a:pt x="323" y="600"/>
                  </a:lnTo>
                  <a:lnTo>
                    <a:pt x="316" y="593"/>
                  </a:lnTo>
                  <a:lnTo>
                    <a:pt x="310" y="587"/>
                  </a:lnTo>
                  <a:lnTo>
                    <a:pt x="310" y="574"/>
                  </a:lnTo>
                  <a:lnTo>
                    <a:pt x="316" y="548"/>
                  </a:lnTo>
                  <a:lnTo>
                    <a:pt x="316" y="535"/>
                  </a:lnTo>
                  <a:lnTo>
                    <a:pt x="310" y="529"/>
                  </a:lnTo>
                  <a:lnTo>
                    <a:pt x="303" y="516"/>
                  </a:lnTo>
                  <a:lnTo>
                    <a:pt x="297" y="510"/>
                  </a:lnTo>
                  <a:lnTo>
                    <a:pt x="297" y="490"/>
                  </a:lnTo>
                  <a:lnTo>
                    <a:pt x="303" y="464"/>
                  </a:lnTo>
                  <a:lnTo>
                    <a:pt x="303" y="452"/>
                  </a:lnTo>
                  <a:lnTo>
                    <a:pt x="297" y="445"/>
                  </a:lnTo>
                  <a:lnTo>
                    <a:pt x="297" y="432"/>
                  </a:lnTo>
                  <a:lnTo>
                    <a:pt x="290" y="432"/>
                  </a:lnTo>
                  <a:lnTo>
                    <a:pt x="284" y="426"/>
                  </a:lnTo>
                  <a:lnTo>
                    <a:pt x="284" y="419"/>
                  </a:lnTo>
                  <a:lnTo>
                    <a:pt x="290" y="406"/>
                  </a:lnTo>
                  <a:lnTo>
                    <a:pt x="290" y="393"/>
                  </a:lnTo>
                  <a:lnTo>
                    <a:pt x="290" y="387"/>
                  </a:lnTo>
                  <a:lnTo>
                    <a:pt x="284" y="381"/>
                  </a:lnTo>
                  <a:lnTo>
                    <a:pt x="277" y="374"/>
                  </a:lnTo>
                  <a:lnTo>
                    <a:pt x="271" y="368"/>
                  </a:lnTo>
                  <a:lnTo>
                    <a:pt x="264" y="361"/>
                  </a:lnTo>
                  <a:lnTo>
                    <a:pt x="258" y="355"/>
                  </a:lnTo>
                  <a:lnTo>
                    <a:pt x="258" y="348"/>
                  </a:lnTo>
                  <a:lnTo>
                    <a:pt x="252" y="355"/>
                  </a:lnTo>
                  <a:lnTo>
                    <a:pt x="245" y="361"/>
                  </a:lnTo>
                  <a:lnTo>
                    <a:pt x="239" y="374"/>
                  </a:lnTo>
                  <a:lnTo>
                    <a:pt x="226" y="387"/>
                  </a:lnTo>
                  <a:lnTo>
                    <a:pt x="219" y="400"/>
                  </a:lnTo>
                  <a:lnTo>
                    <a:pt x="206" y="432"/>
                  </a:lnTo>
                  <a:lnTo>
                    <a:pt x="193" y="445"/>
                  </a:lnTo>
                  <a:lnTo>
                    <a:pt x="193" y="452"/>
                  </a:lnTo>
                  <a:lnTo>
                    <a:pt x="180" y="458"/>
                  </a:lnTo>
                  <a:lnTo>
                    <a:pt x="148" y="503"/>
                  </a:lnTo>
                  <a:lnTo>
                    <a:pt x="129" y="529"/>
                  </a:lnTo>
                  <a:lnTo>
                    <a:pt x="122" y="535"/>
                  </a:lnTo>
                  <a:lnTo>
                    <a:pt x="109" y="548"/>
                  </a:lnTo>
                  <a:lnTo>
                    <a:pt x="116" y="535"/>
                  </a:lnTo>
                  <a:lnTo>
                    <a:pt x="129" y="523"/>
                  </a:lnTo>
                  <a:lnTo>
                    <a:pt x="142" y="503"/>
                  </a:lnTo>
                  <a:lnTo>
                    <a:pt x="148" y="484"/>
                  </a:lnTo>
                  <a:lnTo>
                    <a:pt x="142" y="477"/>
                  </a:lnTo>
                  <a:lnTo>
                    <a:pt x="155" y="471"/>
                  </a:lnTo>
                  <a:lnTo>
                    <a:pt x="161" y="458"/>
                  </a:lnTo>
                  <a:lnTo>
                    <a:pt x="168" y="445"/>
                  </a:lnTo>
                  <a:lnTo>
                    <a:pt x="174" y="426"/>
                  </a:lnTo>
                  <a:lnTo>
                    <a:pt x="168" y="426"/>
                  </a:lnTo>
                  <a:lnTo>
                    <a:pt x="161" y="426"/>
                  </a:lnTo>
                  <a:lnTo>
                    <a:pt x="148" y="439"/>
                  </a:lnTo>
                  <a:lnTo>
                    <a:pt x="148" y="432"/>
                  </a:lnTo>
                  <a:lnTo>
                    <a:pt x="180" y="400"/>
                  </a:lnTo>
                  <a:lnTo>
                    <a:pt x="200" y="381"/>
                  </a:lnTo>
                  <a:lnTo>
                    <a:pt x="200" y="368"/>
                  </a:lnTo>
                  <a:lnTo>
                    <a:pt x="206" y="368"/>
                  </a:lnTo>
                  <a:lnTo>
                    <a:pt x="206" y="355"/>
                  </a:lnTo>
                  <a:lnTo>
                    <a:pt x="200" y="355"/>
                  </a:lnTo>
                  <a:lnTo>
                    <a:pt x="193" y="361"/>
                  </a:lnTo>
                  <a:lnTo>
                    <a:pt x="180" y="368"/>
                  </a:lnTo>
                  <a:lnTo>
                    <a:pt x="155" y="368"/>
                  </a:lnTo>
                  <a:lnTo>
                    <a:pt x="135" y="374"/>
                  </a:lnTo>
                  <a:lnTo>
                    <a:pt x="90" y="387"/>
                  </a:lnTo>
                  <a:lnTo>
                    <a:pt x="45" y="400"/>
                  </a:lnTo>
                  <a:lnTo>
                    <a:pt x="0" y="413"/>
                  </a:lnTo>
                  <a:lnTo>
                    <a:pt x="6" y="406"/>
                  </a:lnTo>
                  <a:lnTo>
                    <a:pt x="12" y="400"/>
                  </a:lnTo>
                  <a:lnTo>
                    <a:pt x="32" y="393"/>
                  </a:lnTo>
                  <a:lnTo>
                    <a:pt x="51" y="387"/>
                  </a:lnTo>
                  <a:lnTo>
                    <a:pt x="64" y="381"/>
                  </a:lnTo>
                  <a:lnTo>
                    <a:pt x="25" y="381"/>
                  </a:lnTo>
                  <a:lnTo>
                    <a:pt x="25" y="374"/>
                  </a:lnTo>
                  <a:lnTo>
                    <a:pt x="25" y="368"/>
                  </a:lnTo>
                  <a:lnTo>
                    <a:pt x="32" y="368"/>
                  </a:lnTo>
                  <a:lnTo>
                    <a:pt x="38" y="368"/>
                  </a:lnTo>
                  <a:lnTo>
                    <a:pt x="51" y="361"/>
                  </a:lnTo>
                  <a:lnTo>
                    <a:pt x="58" y="355"/>
                  </a:lnTo>
                  <a:lnTo>
                    <a:pt x="58" y="348"/>
                  </a:lnTo>
                  <a:lnTo>
                    <a:pt x="64" y="348"/>
                  </a:lnTo>
                  <a:lnTo>
                    <a:pt x="77" y="348"/>
                  </a:lnTo>
                  <a:lnTo>
                    <a:pt x="90" y="348"/>
                  </a:lnTo>
                  <a:lnTo>
                    <a:pt x="103" y="348"/>
                  </a:lnTo>
                  <a:lnTo>
                    <a:pt x="109" y="348"/>
                  </a:lnTo>
                  <a:lnTo>
                    <a:pt x="116" y="342"/>
                  </a:lnTo>
                  <a:lnTo>
                    <a:pt x="122" y="335"/>
                  </a:lnTo>
                  <a:lnTo>
                    <a:pt x="122" y="322"/>
                  </a:lnTo>
                  <a:lnTo>
                    <a:pt x="129" y="322"/>
                  </a:lnTo>
                  <a:lnTo>
                    <a:pt x="135" y="316"/>
                  </a:lnTo>
                  <a:lnTo>
                    <a:pt x="142" y="310"/>
                  </a:lnTo>
                  <a:lnTo>
                    <a:pt x="148" y="303"/>
                  </a:lnTo>
                  <a:lnTo>
                    <a:pt x="148" y="290"/>
                  </a:lnTo>
                  <a:lnTo>
                    <a:pt x="142" y="284"/>
                  </a:lnTo>
                  <a:lnTo>
                    <a:pt x="129" y="277"/>
                  </a:lnTo>
                  <a:lnTo>
                    <a:pt x="122" y="271"/>
                  </a:lnTo>
                  <a:lnTo>
                    <a:pt x="109" y="264"/>
                  </a:lnTo>
                  <a:lnTo>
                    <a:pt x="103" y="258"/>
                  </a:lnTo>
                  <a:lnTo>
                    <a:pt x="103" y="252"/>
                  </a:lnTo>
                  <a:lnTo>
                    <a:pt x="103" y="245"/>
                  </a:lnTo>
                  <a:lnTo>
                    <a:pt x="109" y="239"/>
                  </a:lnTo>
                  <a:lnTo>
                    <a:pt x="109" y="232"/>
                  </a:lnTo>
                  <a:lnTo>
                    <a:pt x="116" y="245"/>
                  </a:lnTo>
                  <a:lnTo>
                    <a:pt x="122" y="258"/>
                  </a:lnTo>
                  <a:lnTo>
                    <a:pt x="129" y="264"/>
                  </a:lnTo>
                  <a:lnTo>
                    <a:pt x="142" y="277"/>
                  </a:lnTo>
                  <a:lnTo>
                    <a:pt x="155" y="277"/>
                  </a:lnTo>
                  <a:lnTo>
                    <a:pt x="155" y="271"/>
                  </a:lnTo>
                  <a:lnTo>
                    <a:pt x="161" y="271"/>
                  </a:lnTo>
                  <a:lnTo>
                    <a:pt x="161" y="264"/>
                  </a:lnTo>
                  <a:lnTo>
                    <a:pt x="161" y="258"/>
                  </a:lnTo>
                  <a:lnTo>
                    <a:pt x="187" y="258"/>
                  </a:lnTo>
                  <a:lnTo>
                    <a:pt x="193" y="264"/>
                  </a:lnTo>
                  <a:lnTo>
                    <a:pt x="200" y="264"/>
                  </a:lnTo>
                  <a:lnTo>
                    <a:pt x="206" y="277"/>
                  </a:lnTo>
                  <a:lnTo>
                    <a:pt x="206" y="271"/>
                  </a:lnTo>
                  <a:lnTo>
                    <a:pt x="213" y="271"/>
                  </a:lnTo>
                  <a:lnTo>
                    <a:pt x="219" y="277"/>
                  </a:lnTo>
                  <a:lnTo>
                    <a:pt x="232" y="277"/>
                  </a:lnTo>
                  <a:lnTo>
                    <a:pt x="239" y="277"/>
                  </a:lnTo>
                  <a:lnTo>
                    <a:pt x="245" y="271"/>
                  </a:lnTo>
                  <a:lnTo>
                    <a:pt x="258" y="264"/>
                  </a:lnTo>
                  <a:lnTo>
                    <a:pt x="271" y="252"/>
                  </a:lnTo>
                  <a:lnTo>
                    <a:pt x="271" y="239"/>
                  </a:lnTo>
                  <a:lnTo>
                    <a:pt x="277" y="226"/>
                  </a:lnTo>
                  <a:lnTo>
                    <a:pt x="284" y="213"/>
                  </a:lnTo>
                  <a:lnTo>
                    <a:pt x="284" y="200"/>
                  </a:lnTo>
                  <a:lnTo>
                    <a:pt x="297" y="193"/>
                  </a:lnTo>
                  <a:lnTo>
                    <a:pt x="310" y="187"/>
                  </a:lnTo>
                  <a:lnTo>
                    <a:pt x="310" y="181"/>
                  </a:lnTo>
                  <a:lnTo>
                    <a:pt x="316" y="168"/>
                  </a:lnTo>
                  <a:lnTo>
                    <a:pt x="323" y="148"/>
                  </a:lnTo>
                  <a:lnTo>
                    <a:pt x="329" y="135"/>
                  </a:lnTo>
                  <a:lnTo>
                    <a:pt x="329" y="129"/>
                  </a:lnTo>
                  <a:lnTo>
                    <a:pt x="329" y="122"/>
                  </a:lnTo>
                  <a:lnTo>
                    <a:pt x="342" y="116"/>
                  </a:lnTo>
                  <a:lnTo>
                    <a:pt x="348" y="110"/>
                  </a:lnTo>
                  <a:lnTo>
                    <a:pt x="336" y="142"/>
                  </a:lnTo>
                  <a:lnTo>
                    <a:pt x="329" y="155"/>
                  </a:lnTo>
                  <a:lnTo>
                    <a:pt x="329" y="161"/>
                  </a:lnTo>
                  <a:lnTo>
                    <a:pt x="323" y="168"/>
                  </a:lnTo>
                  <a:lnTo>
                    <a:pt x="310" y="206"/>
                  </a:lnTo>
                  <a:lnTo>
                    <a:pt x="303" y="226"/>
                  </a:lnTo>
                  <a:lnTo>
                    <a:pt x="303" y="239"/>
                  </a:lnTo>
                  <a:lnTo>
                    <a:pt x="303" y="252"/>
                  </a:lnTo>
                  <a:lnTo>
                    <a:pt x="310" y="245"/>
                  </a:lnTo>
                  <a:lnTo>
                    <a:pt x="323" y="239"/>
                  </a:lnTo>
                  <a:lnTo>
                    <a:pt x="336" y="219"/>
                  </a:lnTo>
                  <a:lnTo>
                    <a:pt x="355" y="187"/>
                  </a:lnTo>
                  <a:lnTo>
                    <a:pt x="355" y="193"/>
                  </a:lnTo>
                  <a:lnTo>
                    <a:pt x="355" y="200"/>
                  </a:lnTo>
                  <a:lnTo>
                    <a:pt x="348" y="219"/>
                  </a:lnTo>
                  <a:lnTo>
                    <a:pt x="355" y="219"/>
                  </a:lnTo>
                  <a:lnTo>
                    <a:pt x="361" y="219"/>
                  </a:lnTo>
                  <a:lnTo>
                    <a:pt x="374" y="219"/>
                  </a:lnTo>
                  <a:lnTo>
                    <a:pt x="381" y="206"/>
                  </a:lnTo>
                  <a:lnTo>
                    <a:pt x="387" y="193"/>
                  </a:lnTo>
                  <a:lnTo>
                    <a:pt x="407" y="168"/>
                  </a:lnTo>
                  <a:lnTo>
                    <a:pt x="426" y="142"/>
                  </a:lnTo>
                  <a:lnTo>
                    <a:pt x="432" y="129"/>
                  </a:lnTo>
                  <a:lnTo>
                    <a:pt x="439" y="116"/>
                  </a:lnTo>
                  <a:lnTo>
                    <a:pt x="445" y="116"/>
                  </a:lnTo>
                  <a:lnTo>
                    <a:pt x="445" y="122"/>
                  </a:lnTo>
                  <a:lnTo>
                    <a:pt x="445" y="129"/>
                  </a:lnTo>
                  <a:lnTo>
                    <a:pt x="458" y="129"/>
                  </a:lnTo>
                  <a:lnTo>
                    <a:pt x="465" y="122"/>
                  </a:lnTo>
                  <a:lnTo>
                    <a:pt x="471" y="122"/>
                  </a:lnTo>
                  <a:lnTo>
                    <a:pt x="484" y="110"/>
                  </a:lnTo>
                  <a:lnTo>
                    <a:pt x="497" y="90"/>
                  </a:lnTo>
                  <a:lnTo>
                    <a:pt x="516" y="58"/>
                  </a:lnTo>
                  <a:lnTo>
                    <a:pt x="542" y="32"/>
                  </a:lnTo>
                  <a:lnTo>
                    <a:pt x="555" y="13"/>
                  </a:lnTo>
                  <a:lnTo>
                    <a:pt x="575" y="0"/>
                  </a:lnTo>
                  <a:lnTo>
                    <a:pt x="562" y="26"/>
                  </a:lnTo>
                  <a:lnTo>
                    <a:pt x="555" y="51"/>
                  </a:lnTo>
                  <a:close/>
                </a:path>
              </a:pathLst>
            </a:custGeom>
            <a:solidFill>
              <a:srgbClr val="FFFF00"/>
            </a:solidFill>
            <a:ln w="9525">
              <a:noFill/>
              <a:round/>
              <a:headEnd/>
              <a:tailEnd/>
            </a:ln>
          </p:spPr>
          <p:txBody>
            <a:bodyPr/>
            <a:lstStyle/>
            <a:p>
              <a:endParaRPr lang="fr-FR"/>
            </a:p>
          </p:txBody>
        </p:sp>
        <p:sp>
          <p:nvSpPr>
            <p:cNvPr id="15" name="Freeform 206"/>
            <p:cNvSpPr>
              <a:spLocks/>
            </p:cNvSpPr>
            <p:nvPr/>
          </p:nvSpPr>
          <p:spPr bwMode="auto">
            <a:xfrm>
              <a:off x="2983" y="2558"/>
              <a:ext cx="33" cy="19"/>
            </a:xfrm>
            <a:custGeom>
              <a:avLst/>
              <a:gdLst>
                <a:gd name="T0" fmla="*/ 33 w 33"/>
                <a:gd name="T1" fmla="*/ 13 h 19"/>
                <a:gd name="T2" fmla="*/ 20 w 33"/>
                <a:gd name="T3" fmla="*/ 19 h 19"/>
                <a:gd name="T4" fmla="*/ 0 w 33"/>
                <a:gd name="T5" fmla="*/ 19 h 19"/>
                <a:gd name="T6" fmla="*/ 0 w 33"/>
                <a:gd name="T7" fmla="*/ 19 h 19"/>
                <a:gd name="T8" fmla="*/ 0 w 33"/>
                <a:gd name="T9" fmla="*/ 13 h 19"/>
                <a:gd name="T10" fmla="*/ 20 w 33"/>
                <a:gd name="T11" fmla="*/ 0 h 19"/>
                <a:gd name="T12" fmla="*/ 26 w 33"/>
                <a:gd name="T13" fmla="*/ 0 h 19"/>
                <a:gd name="T14" fmla="*/ 26 w 33"/>
                <a:gd name="T15" fmla="*/ 0 h 19"/>
                <a:gd name="T16" fmla="*/ 33 w 33"/>
                <a:gd name="T17" fmla="*/ 0 h 19"/>
                <a:gd name="T18" fmla="*/ 33 w 33"/>
                <a:gd name="T19" fmla="*/ 13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
                <a:gd name="T31" fmla="*/ 0 h 19"/>
                <a:gd name="T32" fmla="*/ 33 w 33"/>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 h="19">
                  <a:moveTo>
                    <a:pt x="33" y="13"/>
                  </a:moveTo>
                  <a:lnTo>
                    <a:pt x="20" y="19"/>
                  </a:lnTo>
                  <a:lnTo>
                    <a:pt x="0" y="19"/>
                  </a:lnTo>
                  <a:lnTo>
                    <a:pt x="0" y="13"/>
                  </a:lnTo>
                  <a:lnTo>
                    <a:pt x="20" y="0"/>
                  </a:lnTo>
                  <a:lnTo>
                    <a:pt x="26" y="0"/>
                  </a:lnTo>
                  <a:lnTo>
                    <a:pt x="33" y="0"/>
                  </a:lnTo>
                  <a:lnTo>
                    <a:pt x="33" y="13"/>
                  </a:lnTo>
                  <a:close/>
                </a:path>
              </a:pathLst>
            </a:custGeom>
            <a:solidFill>
              <a:srgbClr val="FFFF00"/>
            </a:solidFill>
            <a:ln w="9525">
              <a:noFill/>
              <a:round/>
              <a:headEnd/>
              <a:tailEnd/>
            </a:ln>
          </p:spPr>
          <p:txBody>
            <a:bodyPr/>
            <a:lstStyle/>
            <a:p>
              <a:endParaRPr lang="fr-FR"/>
            </a:p>
          </p:txBody>
        </p:sp>
        <p:sp>
          <p:nvSpPr>
            <p:cNvPr id="16" name="Freeform 207"/>
            <p:cNvSpPr>
              <a:spLocks/>
            </p:cNvSpPr>
            <p:nvPr/>
          </p:nvSpPr>
          <p:spPr bwMode="auto">
            <a:xfrm>
              <a:off x="3042" y="2577"/>
              <a:ext cx="32" cy="7"/>
            </a:xfrm>
            <a:custGeom>
              <a:avLst/>
              <a:gdLst>
                <a:gd name="T0" fmla="*/ 32 w 32"/>
                <a:gd name="T1" fmla="*/ 0 h 7"/>
                <a:gd name="T2" fmla="*/ 25 w 32"/>
                <a:gd name="T3" fmla="*/ 7 h 7"/>
                <a:gd name="T4" fmla="*/ 19 w 32"/>
                <a:gd name="T5" fmla="*/ 7 h 7"/>
                <a:gd name="T6" fmla="*/ 6 w 32"/>
                <a:gd name="T7" fmla="*/ 7 h 7"/>
                <a:gd name="T8" fmla="*/ 0 w 32"/>
                <a:gd name="T9" fmla="*/ 7 h 7"/>
                <a:gd name="T10" fmla="*/ 0 w 32"/>
                <a:gd name="T11" fmla="*/ 7 h 7"/>
                <a:gd name="T12" fmla="*/ 6 w 32"/>
                <a:gd name="T13" fmla="*/ 7 h 7"/>
                <a:gd name="T14" fmla="*/ 19 w 32"/>
                <a:gd name="T15" fmla="*/ 0 h 7"/>
                <a:gd name="T16" fmla="*/ 25 w 32"/>
                <a:gd name="T17" fmla="*/ 0 h 7"/>
                <a:gd name="T18" fmla="*/ 32 w 32"/>
                <a:gd name="T19" fmla="*/ 0 h 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
                <a:gd name="T31" fmla="*/ 0 h 7"/>
                <a:gd name="T32" fmla="*/ 32 w 32"/>
                <a:gd name="T33" fmla="*/ 7 h 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 h="7">
                  <a:moveTo>
                    <a:pt x="32" y="0"/>
                  </a:moveTo>
                  <a:lnTo>
                    <a:pt x="25" y="7"/>
                  </a:lnTo>
                  <a:lnTo>
                    <a:pt x="19" y="7"/>
                  </a:lnTo>
                  <a:lnTo>
                    <a:pt x="6" y="7"/>
                  </a:lnTo>
                  <a:lnTo>
                    <a:pt x="0" y="7"/>
                  </a:lnTo>
                  <a:lnTo>
                    <a:pt x="6" y="7"/>
                  </a:lnTo>
                  <a:lnTo>
                    <a:pt x="19" y="0"/>
                  </a:lnTo>
                  <a:lnTo>
                    <a:pt x="25" y="0"/>
                  </a:lnTo>
                  <a:lnTo>
                    <a:pt x="32" y="0"/>
                  </a:lnTo>
                  <a:close/>
                </a:path>
              </a:pathLst>
            </a:custGeom>
            <a:solidFill>
              <a:srgbClr val="FF6600"/>
            </a:solidFill>
            <a:ln w="9525">
              <a:noFill/>
              <a:round/>
              <a:headEnd/>
              <a:tailEnd/>
            </a:ln>
          </p:spPr>
          <p:txBody>
            <a:bodyPr/>
            <a:lstStyle/>
            <a:p>
              <a:endParaRPr lang="fr-FR"/>
            </a:p>
          </p:txBody>
        </p:sp>
        <p:sp>
          <p:nvSpPr>
            <p:cNvPr id="17" name="Freeform 208"/>
            <p:cNvSpPr>
              <a:spLocks/>
            </p:cNvSpPr>
            <p:nvPr/>
          </p:nvSpPr>
          <p:spPr bwMode="auto">
            <a:xfrm>
              <a:off x="2790" y="2584"/>
              <a:ext cx="19" cy="32"/>
            </a:xfrm>
            <a:custGeom>
              <a:avLst/>
              <a:gdLst>
                <a:gd name="T0" fmla="*/ 19 w 19"/>
                <a:gd name="T1" fmla="*/ 26 h 32"/>
                <a:gd name="T2" fmla="*/ 12 w 19"/>
                <a:gd name="T3" fmla="*/ 26 h 32"/>
                <a:gd name="T4" fmla="*/ 6 w 19"/>
                <a:gd name="T5" fmla="*/ 32 h 32"/>
                <a:gd name="T6" fmla="*/ 6 w 19"/>
                <a:gd name="T7" fmla="*/ 32 h 32"/>
                <a:gd name="T8" fmla="*/ 0 w 19"/>
                <a:gd name="T9" fmla="*/ 26 h 32"/>
                <a:gd name="T10" fmla="*/ 0 w 19"/>
                <a:gd name="T11" fmla="*/ 19 h 32"/>
                <a:gd name="T12" fmla="*/ 0 w 19"/>
                <a:gd name="T13" fmla="*/ 6 h 32"/>
                <a:gd name="T14" fmla="*/ 0 w 19"/>
                <a:gd name="T15" fmla="*/ 0 h 32"/>
                <a:gd name="T16" fmla="*/ 6 w 19"/>
                <a:gd name="T17" fmla="*/ 0 h 32"/>
                <a:gd name="T18" fmla="*/ 6 w 19"/>
                <a:gd name="T19" fmla="*/ 0 h 32"/>
                <a:gd name="T20" fmla="*/ 12 w 19"/>
                <a:gd name="T21" fmla="*/ 6 h 32"/>
                <a:gd name="T22" fmla="*/ 12 w 19"/>
                <a:gd name="T23" fmla="*/ 13 h 32"/>
                <a:gd name="T24" fmla="*/ 12 w 19"/>
                <a:gd name="T25" fmla="*/ 19 h 32"/>
                <a:gd name="T26" fmla="*/ 19 w 19"/>
                <a:gd name="T27" fmla="*/ 26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
                <a:gd name="T43" fmla="*/ 0 h 32"/>
                <a:gd name="T44" fmla="*/ 19 w 19"/>
                <a:gd name="T45" fmla="*/ 32 h 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 h="32">
                  <a:moveTo>
                    <a:pt x="19" y="26"/>
                  </a:moveTo>
                  <a:lnTo>
                    <a:pt x="12" y="26"/>
                  </a:lnTo>
                  <a:lnTo>
                    <a:pt x="6" y="32"/>
                  </a:lnTo>
                  <a:lnTo>
                    <a:pt x="0" y="26"/>
                  </a:lnTo>
                  <a:lnTo>
                    <a:pt x="0" y="19"/>
                  </a:lnTo>
                  <a:lnTo>
                    <a:pt x="0" y="6"/>
                  </a:lnTo>
                  <a:lnTo>
                    <a:pt x="0" y="0"/>
                  </a:lnTo>
                  <a:lnTo>
                    <a:pt x="6" y="0"/>
                  </a:lnTo>
                  <a:lnTo>
                    <a:pt x="12" y="6"/>
                  </a:lnTo>
                  <a:lnTo>
                    <a:pt x="12" y="13"/>
                  </a:lnTo>
                  <a:lnTo>
                    <a:pt x="12" y="19"/>
                  </a:lnTo>
                  <a:lnTo>
                    <a:pt x="19" y="26"/>
                  </a:lnTo>
                  <a:close/>
                </a:path>
              </a:pathLst>
            </a:custGeom>
            <a:solidFill>
              <a:srgbClr val="FFFF00"/>
            </a:solidFill>
            <a:ln w="9525">
              <a:noFill/>
              <a:round/>
              <a:headEnd/>
              <a:tailEnd/>
            </a:ln>
          </p:spPr>
          <p:txBody>
            <a:bodyPr/>
            <a:lstStyle/>
            <a:p>
              <a:endParaRPr lang="fr-FR"/>
            </a:p>
          </p:txBody>
        </p:sp>
        <p:sp>
          <p:nvSpPr>
            <p:cNvPr id="18" name="Freeform 209"/>
            <p:cNvSpPr>
              <a:spLocks/>
            </p:cNvSpPr>
            <p:nvPr/>
          </p:nvSpPr>
          <p:spPr bwMode="auto">
            <a:xfrm>
              <a:off x="2841" y="2616"/>
              <a:ext cx="52" cy="65"/>
            </a:xfrm>
            <a:custGeom>
              <a:avLst/>
              <a:gdLst>
                <a:gd name="T0" fmla="*/ 52 w 52"/>
                <a:gd name="T1" fmla="*/ 7 h 65"/>
                <a:gd name="T2" fmla="*/ 45 w 52"/>
                <a:gd name="T3" fmla="*/ 19 h 65"/>
                <a:gd name="T4" fmla="*/ 45 w 52"/>
                <a:gd name="T5" fmla="*/ 26 h 65"/>
                <a:gd name="T6" fmla="*/ 52 w 52"/>
                <a:gd name="T7" fmla="*/ 32 h 65"/>
                <a:gd name="T8" fmla="*/ 45 w 52"/>
                <a:gd name="T9" fmla="*/ 39 h 65"/>
                <a:gd name="T10" fmla="*/ 39 w 52"/>
                <a:gd name="T11" fmla="*/ 45 h 65"/>
                <a:gd name="T12" fmla="*/ 33 w 52"/>
                <a:gd name="T13" fmla="*/ 45 h 65"/>
                <a:gd name="T14" fmla="*/ 26 w 52"/>
                <a:gd name="T15" fmla="*/ 45 h 65"/>
                <a:gd name="T16" fmla="*/ 26 w 52"/>
                <a:gd name="T17" fmla="*/ 52 h 65"/>
                <a:gd name="T18" fmla="*/ 20 w 52"/>
                <a:gd name="T19" fmla="*/ 52 h 65"/>
                <a:gd name="T20" fmla="*/ 26 w 52"/>
                <a:gd name="T21" fmla="*/ 52 h 65"/>
                <a:gd name="T22" fmla="*/ 26 w 52"/>
                <a:gd name="T23" fmla="*/ 58 h 65"/>
                <a:gd name="T24" fmla="*/ 26 w 52"/>
                <a:gd name="T25" fmla="*/ 58 h 65"/>
                <a:gd name="T26" fmla="*/ 26 w 52"/>
                <a:gd name="T27" fmla="*/ 65 h 65"/>
                <a:gd name="T28" fmla="*/ 20 w 52"/>
                <a:gd name="T29" fmla="*/ 65 h 65"/>
                <a:gd name="T30" fmla="*/ 13 w 52"/>
                <a:gd name="T31" fmla="*/ 65 h 65"/>
                <a:gd name="T32" fmla="*/ 7 w 52"/>
                <a:gd name="T33" fmla="*/ 65 h 65"/>
                <a:gd name="T34" fmla="*/ 0 w 52"/>
                <a:gd name="T35" fmla="*/ 58 h 65"/>
                <a:gd name="T36" fmla="*/ 0 w 52"/>
                <a:gd name="T37" fmla="*/ 52 h 65"/>
                <a:gd name="T38" fmla="*/ 13 w 52"/>
                <a:gd name="T39" fmla="*/ 45 h 65"/>
                <a:gd name="T40" fmla="*/ 7 w 52"/>
                <a:gd name="T41" fmla="*/ 39 h 65"/>
                <a:gd name="T42" fmla="*/ 7 w 52"/>
                <a:gd name="T43" fmla="*/ 32 h 65"/>
                <a:gd name="T44" fmla="*/ 7 w 52"/>
                <a:gd name="T45" fmla="*/ 26 h 65"/>
                <a:gd name="T46" fmla="*/ 7 w 52"/>
                <a:gd name="T47" fmla="*/ 19 h 65"/>
                <a:gd name="T48" fmla="*/ 13 w 52"/>
                <a:gd name="T49" fmla="*/ 13 h 65"/>
                <a:gd name="T50" fmla="*/ 26 w 52"/>
                <a:gd name="T51" fmla="*/ 13 h 65"/>
                <a:gd name="T52" fmla="*/ 33 w 52"/>
                <a:gd name="T53" fmla="*/ 7 h 65"/>
                <a:gd name="T54" fmla="*/ 39 w 52"/>
                <a:gd name="T55" fmla="*/ 0 h 65"/>
                <a:gd name="T56" fmla="*/ 39 w 52"/>
                <a:gd name="T57" fmla="*/ 0 h 65"/>
                <a:gd name="T58" fmla="*/ 45 w 52"/>
                <a:gd name="T59" fmla="*/ 0 h 65"/>
                <a:gd name="T60" fmla="*/ 52 w 52"/>
                <a:gd name="T61" fmla="*/ 0 h 65"/>
                <a:gd name="T62" fmla="*/ 52 w 52"/>
                <a:gd name="T63" fmla="*/ 0 h 65"/>
                <a:gd name="T64" fmla="*/ 52 w 52"/>
                <a:gd name="T65" fmla="*/ 7 h 6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2"/>
                <a:gd name="T100" fmla="*/ 0 h 65"/>
                <a:gd name="T101" fmla="*/ 52 w 52"/>
                <a:gd name="T102" fmla="*/ 65 h 6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2" h="65">
                  <a:moveTo>
                    <a:pt x="52" y="7"/>
                  </a:moveTo>
                  <a:lnTo>
                    <a:pt x="45" y="19"/>
                  </a:lnTo>
                  <a:lnTo>
                    <a:pt x="45" y="26"/>
                  </a:lnTo>
                  <a:lnTo>
                    <a:pt x="52" y="32"/>
                  </a:lnTo>
                  <a:lnTo>
                    <a:pt x="45" y="39"/>
                  </a:lnTo>
                  <a:lnTo>
                    <a:pt x="39" y="45"/>
                  </a:lnTo>
                  <a:lnTo>
                    <a:pt x="33" y="45"/>
                  </a:lnTo>
                  <a:lnTo>
                    <a:pt x="26" y="45"/>
                  </a:lnTo>
                  <a:lnTo>
                    <a:pt x="26" y="52"/>
                  </a:lnTo>
                  <a:lnTo>
                    <a:pt x="20" y="52"/>
                  </a:lnTo>
                  <a:lnTo>
                    <a:pt x="26" y="52"/>
                  </a:lnTo>
                  <a:lnTo>
                    <a:pt x="26" y="58"/>
                  </a:lnTo>
                  <a:lnTo>
                    <a:pt x="26" y="65"/>
                  </a:lnTo>
                  <a:lnTo>
                    <a:pt x="20" y="65"/>
                  </a:lnTo>
                  <a:lnTo>
                    <a:pt x="13" y="65"/>
                  </a:lnTo>
                  <a:lnTo>
                    <a:pt x="7" y="65"/>
                  </a:lnTo>
                  <a:lnTo>
                    <a:pt x="0" y="58"/>
                  </a:lnTo>
                  <a:lnTo>
                    <a:pt x="0" y="52"/>
                  </a:lnTo>
                  <a:lnTo>
                    <a:pt x="13" y="45"/>
                  </a:lnTo>
                  <a:lnTo>
                    <a:pt x="7" y="39"/>
                  </a:lnTo>
                  <a:lnTo>
                    <a:pt x="7" y="32"/>
                  </a:lnTo>
                  <a:lnTo>
                    <a:pt x="7" y="26"/>
                  </a:lnTo>
                  <a:lnTo>
                    <a:pt x="7" y="19"/>
                  </a:lnTo>
                  <a:lnTo>
                    <a:pt x="13" y="13"/>
                  </a:lnTo>
                  <a:lnTo>
                    <a:pt x="26" y="13"/>
                  </a:lnTo>
                  <a:lnTo>
                    <a:pt x="33" y="7"/>
                  </a:lnTo>
                  <a:lnTo>
                    <a:pt x="39" y="0"/>
                  </a:lnTo>
                  <a:lnTo>
                    <a:pt x="45" y="0"/>
                  </a:lnTo>
                  <a:lnTo>
                    <a:pt x="52" y="0"/>
                  </a:lnTo>
                  <a:lnTo>
                    <a:pt x="52" y="7"/>
                  </a:lnTo>
                  <a:close/>
                </a:path>
              </a:pathLst>
            </a:custGeom>
            <a:solidFill>
              <a:srgbClr val="FF4C00"/>
            </a:solidFill>
            <a:ln w="9525">
              <a:noFill/>
              <a:round/>
              <a:headEnd/>
              <a:tailEnd/>
            </a:ln>
          </p:spPr>
          <p:txBody>
            <a:bodyPr/>
            <a:lstStyle/>
            <a:p>
              <a:endParaRPr lang="fr-FR"/>
            </a:p>
          </p:txBody>
        </p:sp>
        <p:sp>
          <p:nvSpPr>
            <p:cNvPr id="19" name="Freeform 211"/>
            <p:cNvSpPr>
              <a:spLocks/>
            </p:cNvSpPr>
            <p:nvPr/>
          </p:nvSpPr>
          <p:spPr bwMode="auto">
            <a:xfrm>
              <a:off x="2802" y="2655"/>
              <a:ext cx="26" cy="19"/>
            </a:xfrm>
            <a:custGeom>
              <a:avLst/>
              <a:gdLst>
                <a:gd name="T0" fmla="*/ 26 w 26"/>
                <a:gd name="T1" fmla="*/ 6 h 19"/>
                <a:gd name="T2" fmla="*/ 26 w 26"/>
                <a:gd name="T3" fmla="*/ 13 h 19"/>
                <a:gd name="T4" fmla="*/ 26 w 26"/>
                <a:gd name="T5" fmla="*/ 13 h 19"/>
                <a:gd name="T6" fmla="*/ 20 w 26"/>
                <a:gd name="T7" fmla="*/ 19 h 19"/>
                <a:gd name="T8" fmla="*/ 13 w 26"/>
                <a:gd name="T9" fmla="*/ 19 h 19"/>
                <a:gd name="T10" fmla="*/ 13 w 26"/>
                <a:gd name="T11" fmla="*/ 19 h 19"/>
                <a:gd name="T12" fmla="*/ 7 w 26"/>
                <a:gd name="T13" fmla="*/ 19 h 19"/>
                <a:gd name="T14" fmla="*/ 0 w 26"/>
                <a:gd name="T15" fmla="*/ 13 h 19"/>
                <a:gd name="T16" fmla="*/ 0 w 26"/>
                <a:gd name="T17" fmla="*/ 6 h 19"/>
                <a:gd name="T18" fmla="*/ 0 w 26"/>
                <a:gd name="T19" fmla="*/ 0 h 19"/>
                <a:gd name="T20" fmla="*/ 7 w 26"/>
                <a:gd name="T21" fmla="*/ 0 h 19"/>
                <a:gd name="T22" fmla="*/ 7 w 26"/>
                <a:gd name="T23" fmla="*/ 0 h 19"/>
                <a:gd name="T24" fmla="*/ 20 w 26"/>
                <a:gd name="T25" fmla="*/ 0 h 19"/>
                <a:gd name="T26" fmla="*/ 20 w 26"/>
                <a:gd name="T27" fmla="*/ 0 h 19"/>
                <a:gd name="T28" fmla="*/ 26 w 26"/>
                <a:gd name="T29" fmla="*/ 6 h 1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
                <a:gd name="T46" fmla="*/ 0 h 19"/>
                <a:gd name="T47" fmla="*/ 26 w 26"/>
                <a:gd name="T48" fmla="*/ 19 h 1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 h="19">
                  <a:moveTo>
                    <a:pt x="26" y="6"/>
                  </a:moveTo>
                  <a:lnTo>
                    <a:pt x="26" y="13"/>
                  </a:lnTo>
                  <a:lnTo>
                    <a:pt x="20" y="19"/>
                  </a:lnTo>
                  <a:lnTo>
                    <a:pt x="13" y="19"/>
                  </a:lnTo>
                  <a:lnTo>
                    <a:pt x="7" y="19"/>
                  </a:lnTo>
                  <a:lnTo>
                    <a:pt x="0" y="13"/>
                  </a:lnTo>
                  <a:lnTo>
                    <a:pt x="0" y="6"/>
                  </a:lnTo>
                  <a:lnTo>
                    <a:pt x="0" y="0"/>
                  </a:lnTo>
                  <a:lnTo>
                    <a:pt x="7" y="0"/>
                  </a:lnTo>
                  <a:lnTo>
                    <a:pt x="20" y="0"/>
                  </a:lnTo>
                  <a:lnTo>
                    <a:pt x="26" y="6"/>
                  </a:lnTo>
                  <a:close/>
                </a:path>
              </a:pathLst>
            </a:custGeom>
            <a:solidFill>
              <a:srgbClr val="FF4C00"/>
            </a:solidFill>
            <a:ln w="9525">
              <a:noFill/>
              <a:round/>
              <a:headEnd/>
              <a:tailEnd/>
            </a:ln>
          </p:spPr>
          <p:txBody>
            <a:bodyPr/>
            <a:lstStyle/>
            <a:p>
              <a:endParaRPr lang="fr-FR"/>
            </a:p>
          </p:txBody>
        </p:sp>
        <p:sp>
          <p:nvSpPr>
            <p:cNvPr id="20" name="Freeform 212"/>
            <p:cNvSpPr>
              <a:spLocks/>
            </p:cNvSpPr>
            <p:nvPr/>
          </p:nvSpPr>
          <p:spPr bwMode="auto">
            <a:xfrm>
              <a:off x="2990" y="2719"/>
              <a:ext cx="32" cy="20"/>
            </a:xfrm>
            <a:custGeom>
              <a:avLst/>
              <a:gdLst>
                <a:gd name="T0" fmla="*/ 32 w 32"/>
                <a:gd name="T1" fmla="*/ 20 h 20"/>
                <a:gd name="T2" fmla="*/ 26 w 32"/>
                <a:gd name="T3" fmla="*/ 13 h 20"/>
                <a:gd name="T4" fmla="*/ 19 w 32"/>
                <a:gd name="T5" fmla="*/ 7 h 20"/>
                <a:gd name="T6" fmla="*/ 0 w 32"/>
                <a:gd name="T7" fmla="*/ 0 h 20"/>
                <a:gd name="T8" fmla="*/ 6 w 32"/>
                <a:gd name="T9" fmla="*/ 0 h 20"/>
                <a:gd name="T10" fmla="*/ 19 w 32"/>
                <a:gd name="T11" fmla="*/ 7 h 20"/>
                <a:gd name="T12" fmla="*/ 26 w 32"/>
                <a:gd name="T13" fmla="*/ 13 h 20"/>
                <a:gd name="T14" fmla="*/ 32 w 32"/>
                <a:gd name="T15" fmla="*/ 20 h 20"/>
                <a:gd name="T16" fmla="*/ 0 60000 65536"/>
                <a:gd name="T17" fmla="*/ 0 60000 65536"/>
                <a:gd name="T18" fmla="*/ 0 60000 65536"/>
                <a:gd name="T19" fmla="*/ 0 60000 65536"/>
                <a:gd name="T20" fmla="*/ 0 60000 65536"/>
                <a:gd name="T21" fmla="*/ 0 60000 65536"/>
                <a:gd name="T22" fmla="*/ 0 60000 65536"/>
                <a:gd name="T23" fmla="*/ 0 60000 65536"/>
                <a:gd name="T24" fmla="*/ 0 w 32"/>
                <a:gd name="T25" fmla="*/ 0 h 20"/>
                <a:gd name="T26" fmla="*/ 32 w 32"/>
                <a:gd name="T27" fmla="*/ 20 h 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 h="20">
                  <a:moveTo>
                    <a:pt x="32" y="20"/>
                  </a:moveTo>
                  <a:lnTo>
                    <a:pt x="26" y="13"/>
                  </a:lnTo>
                  <a:lnTo>
                    <a:pt x="19" y="7"/>
                  </a:lnTo>
                  <a:lnTo>
                    <a:pt x="0" y="0"/>
                  </a:lnTo>
                  <a:lnTo>
                    <a:pt x="6" y="0"/>
                  </a:lnTo>
                  <a:lnTo>
                    <a:pt x="19" y="7"/>
                  </a:lnTo>
                  <a:lnTo>
                    <a:pt x="26" y="13"/>
                  </a:lnTo>
                  <a:lnTo>
                    <a:pt x="32" y="20"/>
                  </a:lnTo>
                  <a:close/>
                </a:path>
              </a:pathLst>
            </a:custGeom>
            <a:solidFill>
              <a:srgbClr val="FFFFFF"/>
            </a:solidFill>
            <a:ln w="9525">
              <a:noFill/>
              <a:round/>
              <a:headEnd/>
              <a:tailEnd/>
            </a:ln>
          </p:spPr>
          <p:txBody>
            <a:bodyPr/>
            <a:lstStyle/>
            <a:p>
              <a:endParaRPr lang="fr-FR"/>
            </a:p>
          </p:txBody>
        </p:sp>
        <p:sp>
          <p:nvSpPr>
            <p:cNvPr id="21" name="Freeform 213"/>
            <p:cNvSpPr>
              <a:spLocks/>
            </p:cNvSpPr>
            <p:nvPr/>
          </p:nvSpPr>
          <p:spPr bwMode="auto">
            <a:xfrm>
              <a:off x="3035" y="2745"/>
              <a:ext cx="7" cy="1"/>
            </a:xfrm>
            <a:custGeom>
              <a:avLst/>
              <a:gdLst>
                <a:gd name="T0" fmla="*/ 0 w 7"/>
                <a:gd name="T1" fmla="*/ 0 h 1"/>
                <a:gd name="T2" fmla="*/ 7 w 7"/>
                <a:gd name="T3" fmla="*/ 0 h 1"/>
                <a:gd name="T4" fmla="*/ 0 w 7"/>
                <a:gd name="T5" fmla="*/ 0 h 1"/>
                <a:gd name="T6" fmla="*/ 0 60000 65536"/>
                <a:gd name="T7" fmla="*/ 0 60000 65536"/>
                <a:gd name="T8" fmla="*/ 0 60000 65536"/>
                <a:gd name="T9" fmla="*/ 0 w 7"/>
                <a:gd name="T10" fmla="*/ 0 h 1"/>
                <a:gd name="T11" fmla="*/ 7 w 7"/>
                <a:gd name="T12" fmla="*/ 1 h 1"/>
              </a:gdLst>
              <a:ahLst/>
              <a:cxnLst>
                <a:cxn ang="T6">
                  <a:pos x="T0" y="T1"/>
                </a:cxn>
                <a:cxn ang="T7">
                  <a:pos x="T2" y="T3"/>
                </a:cxn>
                <a:cxn ang="T8">
                  <a:pos x="T4" y="T5"/>
                </a:cxn>
              </a:cxnLst>
              <a:rect l="T9" t="T10" r="T11" b="T12"/>
              <a:pathLst>
                <a:path w="7" h="1">
                  <a:moveTo>
                    <a:pt x="0" y="0"/>
                  </a:moveTo>
                  <a:lnTo>
                    <a:pt x="7" y="0"/>
                  </a:lnTo>
                  <a:lnTo>
                    <a:pt x="0" y="0"/>
                  </a:lnTo>
                  <a:close/>
                </a:path>
              </a:pathLst>
            </a:custGeom>
            <a:solidFill>
              <a:srgbClr val="FFFFFF"/>
            </a:solidFill>
            <a:ln w="9525">
              <a:noFill/>
              <a:round/>
              <a:headEnd/>
              <a:tailEnd/>
            </a:ln>
          </p:spPr>
          <p:txBody>
            <a:bodyPr/>
            <a:lstStyle/>
            <a:p>
              <a:endParaRPr lang="fr-FR"/>
            </a:p>
          </p:txBody>
        </p:sp>
        <p:sp>
          <p:nvSpPr>
            <p:cNvPr id="22" name="Freeform 214"/>
            <p:cNvSpPr>
              <a:spLocks/>
            </p:cNvSpPr>
            <p:nvPr/>
          </p:nvSpPr>
          <p:spPr bwMode="auto">
            <a:xfrm>
              <a:off x="2466" y="2758"/>
              <a:ext cx="59" cy="13"/>
            </a:xfrm>
            <a:custGeom>
              <a:avLst/>
              <a:gdLst>
                <a:gd name="T0" fmla="*/ 59 w 59"/>
                <a:gd name="T1" fmla="*/ 6 h 13"/>
                <a:gd name="T2" fmla="*/ 33 w 59"/>
                <a:gd name="T3" fmla="*/ 13 h 13"/>
                <a:gd name="T4" fmla="*/ 20 w 59"/>
                <a:gd name="T5" fmla="*/ 13 h 13"/>
                <a:gd name="T6" fmla="*/ 13 w 59"/>
                <a:gd name="T7" fmla="*/ 13 h 13"/>
                <a:gd name="T8" fmla="*/ 0 w 59"/>
                <a:gd name="T9" fmla="*/ 13 h 13"/>
                <a:gd name="T10" fmla="*/ 13 w 59"/>
                <a:gd name="T11" fmla="*/ 6 h 13"/>
                <a:gd name="T12" fmla="*/ 26 w 59"/>
                <a:gd name="T13" fmla="*/ 6 h 13"/>
                <a:gd name="T14" fmla="*/ 46 w 59"/>
                <a:gd name="T15" fmla="*/ 0 h 13"/>
                <a:gd name="T16" fmla="*/ 52 w 59"/>
                <a:gd name="T17" fmla="*/ 0 h 13"/>
                <a:gd name="T18" fmla="*/ 52 w 59"/>
                <a:gd name="T19" fmla="*/ 0 h 13"/>
                <a:gd name="T20" fmla="*/ 59 w 59"/>
                <a:gd name="T21" fmla="*/ 6 h 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9"/>
                <a:gd name="T34" fmla="*/ 0 h 13"/>
                <a:gd name="T35" fmla="*/ 59 w 59"/>
                <a:gd name="T36" fmla="*/ 13 h 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9" h="13">
                  <a:moveTo>
                    <a:pt x="59" y="6"/>
                  </a:moveTo>
                  <a:lnTo>
                    <a:pt x="33" y="13"/>
                  </a:lnTo>
                  <a:lnTo>
                    <a:pt x="20" y="13"/>
                  </a:lnTo>
                  <a:lnTo>
                    <a:pt x="13" y="13"/>
                  </a:lnTo>
                  <a:lnTo>
                    <a:pt x="0" y="13"/>
                  </a:lnTo>
                  <a:lnTo>
                    <a:pt x="13" y="6"/>
                  </a:lnTo>
                  <a:lnTo>
                    <a:pt x="26" y="6"/>
                  </a:lnTo>
                  <a:lnTo>
                    <a:pt x="46" y="0"/>
                  </a:lnTo>
                  <a:lnTo>
                    <a:pt x="52" y="0"/>
                  </a:lnTo>
                  <a:lnTo>
                    <a:pt x="59" y="6"/>
                  </a:lnTo>
                  <a:close/>
                </a:path>
              </a:pathLst>
            </a:custGeom>
            <a:solidFill>
              <a:srgbClr val="FF6600"/>
            </a:solidFill>
            <a:ln w="9525">
              <a:noFill/>
              <a:round/>
              <a:headEnd/>
              <a:tailEnd/>
            </a:ln>
          </p:spPr>
          <p:txBody>
            <a:bodyPr/>
            <a:lstStyle/>
            <a:p>
              <a:endParaRPr lang="fr-FR"/>
            </a:p>
          </p:txBody>
        </p:sp>
        <p:sp>
          <p:nvSpPr>
            <p:cNvPr id="23" name="Freeform 215"/>
            <p:cNvSpPr>
              <a:spLocks/>
            </p:cNvSpPr>
            <p:nvPr/>
          </p:nvSpPr>
          <p:spPr bwMode="auto">
            <a:xfrm>
              <a:off x="2622" y="2758"/>
              <a:ext cx="38" cy="26"/>
            </a:xfrm>
            <a:custGeom>
              <a:avLst/>
              <a:gdLst>
                <a:gd name="T0" fmla="*/ 38 w 38"/>
                <a:gd name="T1" fmla="*/ 0 h 26"/>
                <a:gd name="T2" fmla="*/ 38 w 38"/>
                <a:gd name="T3" fmla="*/ 6 h 26"/>
                <a:gd name="T4" fmla="*/ 19 w 38"/>
                <a:gd name="T5" fmla="*/ 19 h 26"/>
                <a:gd name="T6" fmla="*/ 12 w 38"/>
                <a:gd name="T7" fmla="*/ 26 h 26"/>
                <a:gd name="T8" fmla="*/ 6 w 38"/>
                <a:gd name="T9" fmla="*/ 26 h 26"/>
                <a:gd name="T10" fmla="*/ 0 w 38"/>
                <a:gd name="T11" fmla="*/ 26 h 26"/>
                <a:gd name="T12" fmla="*/ 12 w 38"/>
                <a:gd name="T13" fmla="*/ 19 h 26"/>
                <a:gd name="T14" fmla="*/ 19 w 38"/>
                <a:gd name="T15" fmla="*/ 13 h 26"/>
                <a:gd name="T16" fmla="*/ 25 w 38"/>
                <a:gd name="T17" fmla="*/ 6 h 26"/>
                <a:gd name="T18" fmla="*/ 32 w 38"/>
                <a:gd name="T19" fmla="*/ 0 h 26"/>
                <a:gd name="T20" fmla="*/ 38 w 38"/>
                <a:gd name="T21" fmla="*/ 0 h 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8"/>
                <a:gd name="T34" fmla="*/ 0 h 26"/>
                <a:gd name="T35" fmla="*/ 38 w 38"/>
                <a:gd name="T36" fmla="*/ 26 h 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8" h="26">
                  <a:moveTo>
                    <a:pt x="38" y="0"/>
                  </a:moveTo>
                  <a:lnTo>
                    <a:pt x="38" y="6"/>
                  </a:lnTo>
                  <a:lnTo>
                    <a:pt x="19" y="19"/>
                  </a:lnTo>
                  <a:lnTo>
                    <a:pt x="12" y="26"/>
                  </a:lnTo>
                  <a:lnTo>
                    <a:pt x="6" y="26"/>
                  </a:lnTo>
                  <a:lnTo>
                    <a:pt x="0" y="26"/>
                  </a:lnTo>
                  <a:lnTo>
                    <a:pt x="12" y="19"/>
                  </a:lnTo>
                  <a:lnTo>
                    <a:pt x="19" y="13"/>
                  </a:lnTo>
                  <a:lnTo>
                    <a:pt x="25" y="6"/>
                  </a:lnTo>
                  <a:lnTo>
                    <a:pt x="32" y="0"/>
                  </a:lnTo>
                  <a:lnTo>
                    <a:pt x="38" y="0"/>
                  </a:lnTo>
                  <a:close/>
                </a:path>
              </a:pathLst>
            </a:custGeom>
            <a:solidFill>
              <a:srgbClr val="FF6600"/>
            </a:solidFill>
            <a:ln w="9525">
              <a:noFill/>
              <a:round/>
              <a:headEnd/>
              <a:tailEnd/>
            </a:ln>
          </p:spPr>
          <p:txBody>
            <a:bodyPr/>
            <a:lstStyle/>
            <a:p>
              <a:endParaRPr lang="fr-FR"/>
            </a:p>
          </p:txBody>
        </p:sp>
        <p:sp>
          <p:nvSpPr>
            <p:cNvPr id="24" name="Freeform 216"/>
            <p:cNvSpPr>
              <a:spLocks/>
            </p:cNvSpPr>
            <p:nvPr/>
          </p:nvSpPr>
          <p:spPr bwMode="auto">
            <a:xfrm>
              <a:off x="3100" y="2881"/>
              <a:ext cx="26" cy="32"/>
            </a:xfrm>
            <a:custGeom>
              <a:avLst/>
              <a:gdLst>
                <a:gd name="T0" fmla="*/ 26 w 26"/>
                <a:gd name="T1" fmla="*/ 32 h 32"/>
                <a:gd name="T2" fmla="*/ 19 w 26"/>
                <a:gd name="T3" fmla="*/ 25 h 32"/>
                <a:gd name="T4" fmla="*/ 13 w 26"/>
                <a:gd name="T5" fmla="*/ 19 h 32"/>
                <a:gd name="T6" fmla="*/ 0 w 26"/>
                <a:gd name="T7" fmla="*/ 6 h 32"/>
                <a:gd name="T8" fmla="*/ 0 w 26"/>
                <a:gd name="T9" fmla="*/ 0 h 32"/>
                <a:gd name="T10" fmla="*/ 19 w 26"/>
                <a:gd name="T11" fmla="*/ 13 h 32"/>
                <a:gd name="T12" fmla="*/ 26 w 26"/>
                <a:gd name="T13" fmla="*/ 19 h 32"/>
                <a:gd name="T14" fmla="*/ 26 w 26"/>
                <a:gd name="T15" fmla="*/ 25 h 32"/>
                <a:gd name="T16" fmla="*/ 26 w 26"/>
                <a:gd name="T17" fmla="*/ 25 h 32"/>
                <a:gd name="T18" fmla="*/ 26 w 26"/>
                <a:gd name="T19" fmla="*/ 32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6"/>
                <a:gd name="T31" fmla="*/ 0 h 32"/>
                <a:gd name="T32" fmla="*/ 26 w 26"/>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6" h="32">
                  <a:moveTo>
                    <a:pt x="26" y="32"/>
                  </a:moveTo>
                  <a:lnTo>
                    <a:pt x="19" y="25"/>
                  </a:lnTo>
                  <a:lnTo>
                    <a:pt x="13" y="19"/>
                  </a:lnTo>
                  <a:lnTo>
                    <a:pt x="0" y="6"/>
                  </a:lnTo>
                  <a:lnTo>
                    <a:pt x="0" y="0"/>
                  </a:lnTo>
                  <a:lnTo>
                    <a:pt x="19" y="13"/>
                  </a:lnTo>
                  <a:lnTo>
                    <a:pt x="26" y="19"/>
                  </a:lnTo>
                  <a:lnTo>
                    <a:pt x="26" y="25"/>
                  </a:lnTo>
                  <a:lnTo>
                    <a:pt x="26" y="32"/>
                  </a:lnTo>
                  <a:close/>
                </a:path>
              </a:pathLst>
            </a:custGeom>
            <a:solidFill>
              <a:srgbClr val="FF7800"/>
            </a:solidFill>
            <a:ln w="9525">
              <a:noFill/>
              <a:round/>
              <a:headEnd/>
              <a:tailEnd/>
            </a:ln>
          </p:spPr>
          <p:txBody>
            <a:bodyPr/>
            <a:lstStyle/>
            <a:p>
              <a:endParaRPr lang="fr-FR"/>
            </a:p>
          </p:txBody>
        </p:sp>
        <p:sp>
          <p:nvSpPr>
            <p:cNvPr id="25" name="Freeform 217"/>
            <p:cNvSpPr>
              <a:spLocks/>
            </p:cNvSpPr>
            <p:nvPr/>
          </p:nvSpPr>
          <p:spPr bwMode="auto">
            <a:xfrm>
              <a:off x="3042" y="2919"/>
              <a:ext cx="12" cy="20"/>
            </a:xfrm>
            <a:custGeom>
              <a:avLst/>
              <a:gdLst>
                <a:gd name="T0" fmla="*/ 12 w 12"/>
                <a:gd name="T1" fmla="*/ 13 h 20"/>
                <a:gd name="T2" fmla="*/ 12 w 12"/>
                <a:gd name="T3" fmla="*/ 20 h 20"/>
                <a:gd name="T4" fmla="*/ 6 w 12"/>
                <a:gd name="T5" fmla="*/ 13 h 20"/>
                <a:gd name="T6" fmla="*/ 6 w 12"/>
                <a:gd name="T7" fmla="*/ 13 h 20"/>
                <a:gd name="T8" fmla="*/ 0 w 12"/>
                <a:gd name="T9" fmla="*/ 0 h 20"/>
                <a:gd name="T10" fmla="*/ 0 w 12"/>
                <a:gd name="T11" fmla="*/ 0 h 20"/>
                <a:gd name="T12" fmla="*/ 0 w 12"/>
                <a:gd name="T13" fmla="*/ 0 h 20"/>
                <a:gd name="T14" fmla="*/ 6 w 12"/>
                <a:gd name="T15" fmla="*/ 0 h 20"/>
                <a:gd name="T16" fmla="*/ 6 w 12"/>
                <a:gd name="T17" fmla="*/ 0 h 20"/>
                <a:gd name="T18" fmla="*/ 6 w 12"/>
                <a:gd name="T19" fmla="*/ 7 h 20"/>
                <a:gd name="T20" fmla="*/ 12 w 12"/>
                <a:gd name="T21" fmla="*/ 13 h 2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2"/>
                <a:gd name="T34" fmla="*/ 0 h 20"/>
                <a:gd name="T35" fmla="*/ 12 w 12"/>
                <a:gd name="T36" fmla="*/ 20 h 2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2" h="20">
                  <a:moveTo>
                    <a:pt x="12" y="13"/>
                  </a:moveTo>
                  <a:lnTo>
                    <a:pt x="12" y="20"/>
                  </a:lnTo>
                  <a:lnTo>
                    <a:pt x="6" y="13"/>
                  </a:lnTo>
                  <a:lnTo>
                    <a:pt x="0" y="0"/>
                  </a:lnTo>
                  <a:lnTo>
                    <a:pt x="6" y="0"/>
                  </a:lnTo>
                  <a:lnTo>
                    <a:pt x="6" y="7"/>
                  </a:lnTo>
                  <a:lnTo>
                    <a:pt x="12" y="13"/>
                  </a:lnTo>
                  <a:close/>
                </a:path>
              </a:pathLst>
            </a:custGeom>
            <a:solidFill>
              <a:srgbClr val="FF6600"/>
            </a:solidFill>
            <a:ln w="9525">
              <a:noFill/>
              <a:round/>
              <a:headEnd/>
              <a:tailEnd/>
            </a:ln>
          </p:spPr>
          <p:txBody>
            <a:bodyPr/>
            <a:lstStyle/>
            <a:p>
              <a:endParaRPr lang="fr-FR"/>
            </a:p>
          </p:txBody>
        </p:sp>
      </p:grpSp>
      <p:sp>
        <p:nvSpPr>
          <p:cNvPr id="26" name="Ellipse 25"/>
          <p:cNvSpPr/>
          <p:nvPr/>
        </p:nvSpPr>
        <p:spPr>
          <a:xfrm>
            <a:off x="1015891" y="5487712"/>
            <a:ext cx="522288" cy="5047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27" name="ZoneTexte 26"/>
          <p:cNvSpPr txBox="1">
            <a:spLocks noChangeArrowheads="1"/>
          </p:cNvSpPr>
          <p:nvPr/>
        </p:nvSpPr>
        <p:spPr bwMode="auto">
          <a:xfrm>
            <a:off x="2115899" y="5873385"/>
            <a:ext cx="1787525" cy="369888"/>
          </a:xfrm>
          <a:prstGeom prst="rect">
            <a:avLst/>
          </a:prstGeom>
          <a:solidFill>
            <a:srgbClr val="FFFF00"/>
          </a:solidFill>
          <a:ln w="25400">
            <a:solidFill>
              <a:schemeClr val="tx1"/>
            </a:solidFill>
            <a:miter lim="800000"/>
            <a:headEnd/>
            <a:tailEnd/>
          </a:ln>
        </p:spPr>
        <p:txBody>
          <a:bodyPr wrap="none">
            <a:spAutoFit/>
          </a:bodyPr>
          <a:lstStyle/>
          <a:p>
            <a:pPr algn="ctr"/>
            <a:r>
              <a:rPr lang="fr-FR" b="1">
                <a:solidFill>
                  <a:srgbClr val="FF0000"/>
                </a:solidFill>
              </a:rPr>
              <a:t>Butane 13 Kgs</a:t>
            </a:r>
          </a:p>
        </p:txBody>
      </p:sp>
      <p:sp>
        <p:nvSpPr>
          <p:cNvPr id="28" name="Ellipse 27"/>
          <p:cNvSpPr/>
          <p:nvPr/>
        </p:nvSpPr>
        <p:spPr>
          <a:xfrm>
            <a:off x="5148263" y="2060575"/>
            <a:ext cx="719137" cy="647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pic>
        <p:nvPicPr>
          <p:cNvPr id="30" name="Image 29" descr="DSC00937.JPG"/>
          <p:cNvPicPr>
            <a:picLocks noChangeAspect="1"/>
          </p:cNvPicPr>
          <p:nvPr/>
        </p:nvPicPr>
        <p:blipFill>
          <a:blip r:embed="rId4" cstate="print"/>
          <a:srcRect/>
          <a:stretch>
            <a:fillRect/>
          </a:stretch>
        </p:blipFill>
        <p:spPr bwMode="auto">
          <a:xfrm>
            <a:off x="4552758" y="3790316"/>
            <a:ext cx="3563938" cy="2384425"/>
          </a:xfrm>
          <a:prstGeom prst="rect">
            <a:avLst/>
          </a:prstGeom>
          <a:noFill/>
          <a:ln w="19050">
            <a:solidFill>
              <a:srgbClr val="FFFF00"/>
            </a:solidFill>
            <a:miter lim="800000"/>
            <a:headEnd/>
            <a:tailEnd/>
          </a:ln>
        </p:spPr>
      </p:pic>
      <p:cxnSp>
        <p:nvCxnSpPr>
          <p:cNvPr id="29" name="Connecteur droit avec flèche 28"/>
          <p:cNvCxnSpPr/>
          <p:nvPr/>
        </p:nvCxnSpPr>
        <p:spPr>
          <a:xfrm>
            <a:off x="5762625" y="2614613"/>
            <a:ext cx="1023144" cy="167848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2" name="ZoneTexte 31"/>
          <p:cNvSpPr txBox="1">
            <a:spLocks noChangeArrowheads="1"/>
          </p:cNvSpPr>
          <p:nvPr/>
        </p:nvSpPr>
        <p:spPr bwMode="auto">
          <a:xfrm>
            <a:off x="5326317" y="5740074"/>
            <a:ext cx="2633663" cy="369888"/>
          </a:xfrm>
          <a:prstGeom prst="rect">
            <a:avLst/>
          </a:prstGeom>
          <a:solidFill>
            <a:srgbClr val="FFFF00"/>
          </a:solidFill>
          <a:ln w="25400">
            <a:solidFill>
              <a:schemeClr val="tx1"/>
            </a:solidFill>
            <a:miter lim="800000"/>
            <a:headEnd/>
            <a:tailEnd/>
          </a:ln>
        </p:spPr>
        <p:txBody>
          <a:bodyPr wrap="none">
            <a:spAutoFit/>
          </a:bodyPr>
          <a:lstStyle/>
          <a:p>
            <a:pPr algn="ctr"/>
            <a:r>
              <a:rPr lang="fr-FR" b="1" dirty="0">
                <a:solidFill>
                  <a:srgbClr val="FF0000"/>
                </a:solidFill>
              </a:rPr>
              <a:t>« V » de carbonisation</a:t>
            </a:r>
          </a:p>
        </p:txBody>
      </p:sp>
      <p:pic>
        <p:nvPicPr>
          <p:cNvPr id="33" name="Picture 14" descr="D:\Clipart Pompiers\Clipart 2\Transparent\personnages\perso2.gif"/>
          <p:cNvPicPr>
            <a:picLocks noChangeAspect="1" noChangeArrowheads="1"/>
          </p:cNvPicPr>
          <p:nvPr/>
        </p:nvPicPr>
        <p:blipFill>
          <a:blip r:embed="rId5" cstate="print"/>
          <a:srcRect/>
          <a:stretch>
            <a:fillRect/>
          </a:stretch>
        </p:blipFill>
        <p:spPr bwMode="auto">
          <a:xfrm>
            <a:off x="7891428" y="1913023"/>
            <a:ext cx="852488" cy="1746250"/>
          </a:xfrm>
          <a:prstGeom prst="rect">
            <a:avLst/>
          </a:prstGeom>
          <a:noFill/>
          <a:ln w="9525">
            <a:noFill/>
            <a:miter lim="800000"/>
            <a:headEnd/>
            <a:tailEnd/>
          </a:ln>
        </p:spPr>
      </p:pic>
      <p:sp>
        <p:nvSpPr>
          <p:cNvPr id="34" name="Bulle ronde 33"/>
          <p:cNvSpPr/>
          <p:nvPr/>
        </p:nvSpPr>
        <p:spPr>
          <a:xfrm>
            <a:off x="2087563" y="848753"/>
            <a:ext cx="7056437" cy="851460"/>
          </a:xfrm>
          <a:prstGeom prst="wedgeEllipseCallout">
            <a:avLst>
              <a:gd name="adj1" fmla="val 30031"/>
              <a:gd name="adj2" fmla="val 15488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fr-FR" dirty="0"/>
              <a:t>Je remarque que le bardage intérieur est croisé avec l’extérieur: bardage double peau</a:t>
            </a:r>
          </a:p>
        </p:txBody>
      </p:sp>
    </p:spTree>
    <p:extLst>
      <p:ext uri="{BB962C8B-B14F-4D97-AF65-F5344CB8AC3E}">
        <p14:creationId xmlns:p14="http://schemas.microsoft.com/office/powerpoint/2010/main" val="1334657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0-#ppt_w/2"/>
                                          </p:val>
                                        </p:tav>
                                        <p:tav tm="100000">
                                          <p:val>
                                            <p:strVal val="#ppt_x"/>
                                          </p:val>
                                        </p:tav>
                                      </p:tavLst>
                                    </p:anim>
                                    <p:anim calcmode="lin" valueType="num">
                                      <p:cBhvr additive="base">
                                        <p:cTn id="12" dur="500" fill="hold"/>
                                        <p:tgtEl>
                                          <p:spTgt spid="8"/>
                                        </p:tgtEl>
                                        <p:attrNameLst>
                                          <p:attrName>ppt_y</p:attrName>
                                        </p:attrNameLst>
                                      </p:cBhvr>
                                      <p:tavLst>
                                        <p:tav tm="0">
                                          <p:val>
                                            <p:strVal val="#ppt_y"/>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anim calcmode="lin" valueType="num">
                                      <p:cBhvr additive="base">
                                        <p:cTn id="29" dur="500" fill="hold"/>
                                        <p:tgtEl>
                                          <p:spTgt spid="27"/>
                                        </p:tgtEl>
                                        <p:attrNameLst>
                                          <p:attrName>ppt_x</p:attrName>
                                        </p:attrNameLst>
                                      </p:cBhvr>
                                      <p:tavLst>
                                        <p:tav tm="0">
                                          <p:val>
                                            <p:strVal val="#ppt_x"/>
                                          </p:val>
                                        </p:tav>
                                        <p:tav tm="100000">
                                          <p:val>
                                            <p:strVal val="#ppt_x"/>
                                          </p:val>
                                        </p:tav>
                                      </p:tavLst>
                                    </p:anim>
                                    <p:anim calcmode="lin" valueType="num">
                                      <p:cBhvr additive="base">
                                        <p:cTn id="3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anim calcmode="lin" valueType="num">
                                      <p:cBhvr additive="base">
                                        <p:cTn id="35" dur="500" fill="hold"/>
                                        <p:tgtEl>
                                          <p:spTgt spid="28"/>
                                        </p:tgtEl>
                                        <p:attrNameLst>
                                          <p:attrName>ppt_x</p:attrName>
                                        </p:attrNameLst>
                                      </p:cBhvr>
                                      <p:tavLst>
                                        <p:tav tm="0">
                                          <p:val>
                                            <p:strVal val="1+#ppt_w/2"/>
                                          </p:val>
                                        </p:tav>
                                        <p:tav tm="100000">
                                          <p:val>
                                            <p:strVal val="#ppt_x"/>
                                          </p:val>
                                        </p:tav>
                                      </p:tavLst>
                                    </p:anim>
                                    <p:anim calcmode="lin" valueType="num">
                                      <p:cBhvr additive="base">
                                        <p:cTn id="36" dur="500" fill="hold"/>
                                        <p:tgtEl>
                                          <p:spTgt spid="28"/>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1" fill="hold">
                                          <p:stCondLst>
                                            <p:cond delay="0"/>
                                          </p:stCondLst>
                                        </p:cTn>
                                        <p:tgtEl>
                                          <p:spTgt spid="29"/>
                                        </p:tgtEl>
                                        <p:attrNameLst>
                                          <p:attrName>style.visibility</p:attrName>
                                        </p:attrNameLst>
                                      </p:cBhvr>
                                      <p:to>
                                        <p:strVal val="visible"/>
                                      </p:to>
                                    </p:set>
                                    <p:anim calcmode="lin" valueType="num">
                                      <p:cBhvr additive="base">
                                        <p:cTn id="39" dur="500" fill="hold"/>
                                        <p:tgtEl>
                                          <p:spTgt spid="29"/>
                                        </p:tgtEl>
                                        <p:attrNameLst>
                                          <p:attrName>ppt_x</p:attrName>
                                        </p:attrNameLst>
                                      </p:cBhvr>
                                      <p:tavLst>
                                        <p:tav tm="0">
                                          <p:val>
                                            <p:strVal val="1+#ppt_w/2"/>
                                          </p:val>
                                        </p:tav>
                                        <p:tav tm="100000">
                                          <p:val>
                                            <p:strVal val="#ppt_x"/>
                                          </p:val>
                                        </p:tav>
                                      </p:tavLst>
                                    </p:anim>
                                    <p:anim calcmode="lin" valueType="num">
                                      <p:cBhvr additive="base">
                                        <p:cTn id="40" dur="500" fill="hold"/>
                                        <p:tgtEl>
                                          <p:spTgt spid="29"/>
                                        </p:tgtEl>
                                        <p:attrNameLst>
                                          <p:attrName>ppt_y</p:attrName>
                                        </p:attrNameLst>
                                      </p:cBhvr>
                                      <p:tavLst>
                                        <p:tav tm="0">
                                          <p:val>
                                            <p:strVal val="#ppt_y"/>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0"/>
                                        </p:tgtEl>
                                        <p:attrNameLst>
                                          <p:attrName>style.visibility</p:attrName>
                                        </p:attrNameLst>
                                      </p:cBhvr>
                                      <p:to>
                                        <p:strVal val="visible"/>
                                      </p:to>
                                    </p:set>
                                    <p:anim calcmode="lin" valueType="num">
                                      <p:cBhvr additive="base">
                                        <p:cTn id="43" dur="500" fill="hold"/>
                                        <p:tgtEl>
                                          <p:spTgt spid="30"/>
                                        </p:tgtEl>
                                        <p:attrNameLst>
                                          <p:attrName>ppt_x</p:attrName>
                                        </p:attrNameLst>
                                      </p:cBhvr>
                                      <p:tavLst>
                                        <p:tav tm="0">
                                          <p:val>
                                            <p:strVal val="#ppt_x"/>
                                          </p:val>
                                        </p:tav>
                                        <p:tav tm="100000">
                                          <p:val>
                                            <p:strVal val="#ppt_x"/>
                                          </p:val>
                                        </p:tav>
                                      </p:tavLst>
                                    </p:anim>
                                    <p:anim calcmode="lin" valueType="num">
                                      <p:cBhvr additive="base">
                                        <p:cTn id="44" dur="500" fill="hold"/>
                                        <p:tgtEl>
                                          <p:spTgt spid="30"/>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anim calcmode="lin" valueType="num">
                                      <p:cBhvr additive="base">
                                        <p:cTn id="47" dur="500" fill="hold"/>
                                        <p:tgtEl>
                                          <p:spTgt spid="32"/>
                                        </p:tgtEl>
                                        <p:attrNameLst>
                                          <p:attrName>ppt_x</p:attrName>
                                        </p:attrNameLst>
                                      </p:cBhvr>
                                      <p:tavLst>
                                        <p:tav tm="0">
                                          <p:val>
                                            <p:strVal val="#ppt_x"/>
                                          </p:val>
                                        </p:tav>
                                        <p:tav tm="100000">
                                          <p:val>
                                            <p:strVal val="#ppt_x"/>
                                          </p:val>
                                        </p:tav>
                                      </p:tavLst>
                                    </p:anim>
                                    <p:anim calcmode="lin" valueType="num">
                                      <p:cBhvr additive="base">
                                        <p:cTn id="4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2" fill="hold" nodeType="clickEffect">
                                  <p:stCondLst>
                                    <p:cond delay="0"/>
                                  </p:stCondLst>
                                  <p:childTnLst>
                                    <p:set>
                                      <p:cBhvr>
                                        <p:cTn id="52" dur="1" fill="hold">
                                          <p:stCondLst>
                                            <p:cond delay="0"/>
                                          </p:stCondLst>
                                        </p:cTn>
                                        <p:tgtEl>
                                          <p:spTgt spid="33"/>
                                        </p:tgtEl>
                                        <p:attrNameLst>
                                          <p:attrName>style.visibility</p:attrName>
                                        </p:attrNameLst>
                                      </p:cBhvr>
                                      <p:to>
                                        <p:strVal val="visible"/>
                                      </p:to>
                                    </p:set>
                                    <p:anim calcmode="lin" valueType="num">
                                      <p:cBhvr additive="base">
                                        <p:cTn id="53" dur="500" fill="hold"/>
                                        <p:tgtEl>
                                          <p:spTgt spid="33"/>
                                        </p:tgtEl>
                                        <p:attrNameLst>
                                          <p:attrName>ppt_x</p:attrName>
                                        </p:attrNameLst>
                                      </p:cBhvr>
                                      <p:tavLst>
                                        <p:tav tm="0">
                                          <p:val>
                                            <p:strVal val="1+#ppt_w/2"/>
                                          </p:val>
                                        </p:tav>
                                        <p:tav tm="100000">
                                          <p:val>
                                            <p:strVal val="#ppt_x"/>
                                          </p:val>
                                        </p:tav>
                                      </p:tavLst>
                                    </p:anim>
                                    <p:anim calcmode="lin" valueType="num">
                                      <p:cBhvr additive="base">
                                        <p:cTn id="54" dur="500" fill="hold"/>
                                        <p:tgtEl>
                                          <p:spTgt spid="33"/>
                                        </p:tgtEl>
                                        <p:attrNameLst>
                                          <p:attrName>ppt_y</p:attrName>
                                        </p:attrNameLst>
                                      </p:cBhvr>
                                      <p:tavLst>
                                        <p:tav tm="0">
                                          <p:val>
                                            <p:strVal val="#ppt_y"/>
                                          </p:val>
                                        </p:tav>
                                        <p:tav tm="100000">
                                          <p:val>
                                            <p:strVal val="#ppt_y"/>
                                          </p:val>
                                        </p:tav>
                                      </p:tavLst>
                                    </p:anim>
                                  </p:childTnLst>
                                </p:cTn>
                              </p:par>
                              <p:par>
                                <p:cTn id="55" presetID="2" presetClass="entr" presetSubtype="1" fill="hold" grpId="0" nodeType="withEffect">
                                  <p:stCondLst>
                                    <p:cond delay="0"/>
                                  </p:stCondLst>
                                  <p:childTnLst>
                                    <p:set>
                                      <p:cBhvr>
                                        <p:cTn id="56" dur="1" fill="hold">
                                          <p:stCondLst>
                                            <p:cond delay="0"/>
                                          </p:stCondLst>
                                        </p:cTn>
                                        <p:tgtEl>
                                          <p:spTgt spid="34"/>
                                        </p:tgtEl>
                                        <p:attrNameLst>
                                          <p:attrName>style.visibility</p:attrName>
                                        </p:attrNameLst>
                                      </p:cBhvr>
                                      <p:to>
                                        <p:strVal val="visible"/>
                                      </p:to>
                                    </p:set>
                                    <p:anim calcmode="lin" valueType="num">
                                      <p:cBhvr additive="base">
                                        <p:cTn id="57" dur="500" fill="hold"/>
                                        <p:tgtEl>
                                          <p:spTgt spid="34"/>
                                        </p:tgtEl>
                                        <p:attrNameLst>
                                          <p:attrName>ppt_x</p:attrName>
                                        </p:attrNameLst>
                                      </p:cBhvr>
                                      <p:tavLst>
                                        <p:tav tm="0">
                                          <p:val>
                                            <p:strVal val="#ppt_x"/>
                                          </p:val>
                                        </p:tav>
                                        <p:tav tm="100000">
                                          <p:val>
                                            <p:strVal val="#ppt_x"/>
                                          </p:val>
                                        </p:tav>
                                      </p:tavLst>
                                    </p:anim>
                                    <p:anim calcmode="lin" valueType="num">
                                      <p:cBhvr additive="base">
                                        <p:cTn id="58" dur="500" fill="hold"/>
                                        <p:tgtEl>
                                          <p:spTgt spid="3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6" grpId="0" animBg="1"/>
      <p:bldP spid="27" grpId="0" animBg="1"/>
      <p:bldP spid="28" grpId="0" animBg="1"/>
      <p:bldP spid="32" grpId="0" animBg="1"/>
      <p:bldP spid="3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17</a:t>
            </a:fld>
            <a:endParaRPr lang="fr-FR" altLang="fr-FR"/>
          </a:p>
        </p:txBody>
      </p:sp>
      <p:sp>
        <p:nvSpPr>
          <p:cNvPr id="6" name="Text Box 4"/>
          <p:cNvSpPr txBox="1">
            <a:spLocks noChangeArrowheads="1"/>
          </p:cNvSpPr>
          <p:nvPr/>
        </p:nvSpPr>
        <p:spPr bwMode="auto">
          <a:xfrm>
            <a:off x="971600" y="1124744"/>
            <a:ext cx="7461250" cy="366712"/>
          </a:xfrm>
          <a:prstGeom prst="rect">
            <a:avLst/>
          </a:prstGeom>
          <a:noFill/>
          <a:ln w="9525">
            <a:noFill/>
            <a:miter lim="800000"/>
            <a:headEnd/>
            <a:tailEnd/>
          </a:ln>
        </p:spPr>
        <p:txBody>
          <a:bodyPr wrap="none">
            <a:spAutoFit/>
          </a:bodyPr>
          <a:lstStyle/>
          <a:p>
            <a:r>
              <a:rPr lang="fr-FR" b="1">
                <a:solidFill>
                  <a:srgbClr val="0000FF"/>
                </a:solidFill>
              </a:rPr>
              <a:t>Exemples de traces laissées sur différents bardages (décoloration)</a:t>
            </a:r>
          </a:p>
        </p:txBody>
      </p:sp>
      <p:pic>
        <p:nvPicPr>
          <p:cNvPr id="7" name="Picture 1" descr="C:\Users\LAURENT\Pictures\RCCI LOIRE\DSC00930.JPG"/>
          <p:cNvPicPr>
            <a:picLocks noChangeAspect="1" noChangeArrowheads="1"/>
          </p:cNvPicPr>
          <p:nvPr/>
        </p:nvPicPr>
        <p:blipFill>
          <a:blip r:embed="rId2" cstate="print"/>
          <a:srcRect/>
          <a:stretch>
            <a:fillRect/>
          </a:stretch>
        </p:blipFill>
        <p:spPr bwMode="auto">
          <a:xfrm>
            <a:off x="432520" y="1589782"/>
            <a:ext cx="4032250" cy="2700337"/>
          </a:xfrm>
          <a:prstGeom prst="rect">
            <a:avLst/>
          </a:prstGeom>
          <a:noFill/>
          <a:ln w="9525">
            <a:solidFill>
              <a:srgbClr val="FFFF00"/>
            </a:solidFill>
            <a:miter lim="800000"/>
            <a:headEnd/>
            <a:tailEnd/>
          </a:ln>
        </p:spPr>
      </p:pic>
      <p:pic>
        <p:nvPicPr>
          <p:cNvPr id="8" name="Picture 1" descr="C:\Users\LAURENT\Pictures\Archive clichés RCCI\RCCI 30 BBA\DSC02950.JPG"/>
          <p:cNvPicPr>
            <a:picLocks noChangeAspect="1" noChangeArrowheads="1"/>
          </p:cNvPicPr>
          <p:nvPr/>
        </p:nvPicPr>
        <p:blipFill>
          <a:blip r:embed="rId3" cstate="print"/>
          <a:srcRect/>
          <a:stretch>
            <a:fillRect/>
          </a:stretch>
        </p:blipFill>
        <p:spPr bwMode="auto">
          <a:xfrm>
            <a:off x="4572000" y="3284984"/>
            <a:ext cx="4105275" cy="2747963"/>
          </a:xfrm>
          <a:prstGeom prst="rect">
            <a:avLst/>
          </a:prstGeom>
          <a:noFill/>
          <a:ln w="9525">
            <a:solidFill>
              <a:srgbClr val="FFFF00"/>
            </a:solidFill>
            <a:miter lim="800000"/>
            <a:headEnd/>
            <a:tailEnd/>
          </a:ln>
        </p:spPr>
      </p:pic>
    </p:spTree>
    <p:extLst>
      <p:ext uri="{BB962C8B-B14F-4D97-AF65-F5344CB8AC3E}">
        <p14:creationId xmlns:p14="http://schemas.microsoft.com/office/powerpoint/2010/main" val="3142419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18</a:t>
            </a:fld>
            <a:endParaRPr lang="fr-FR" altLang="fr-FR"/>
          </a:p>
        </p:txBody>
      </p:sp>
      <p:sp>
        <p:nvSpPr>
          <p:cNvPr id="6" name="Text Box 4"/>
          <p:cNvSpPr txBox="1">
            <a:spLocks noChangeArrowheads="1"/>
          </p:cNvSpPr>
          <p:nvPr/>
        </p:nvSpPr>
        <p:spPr bwMode="auto">
          <a:xfrm>
            <a:off x="372319" y="1124744"/>
            <a:ext cx="8388350" cy="366712"/>
          </a:xfrm>
          <a:prstGeom prst="rect">
            <a:avLst/>
          </a:prstGeom>
          <a:noFill/>
          <a:ln w="9525">
            <a:noFill/>
            <a:miter lim="800000"/>
            <a:headEnd/>
            <a:tailEnd/>
          </a:ln>
        </p:spPr>
        <p:txBody>
          <a:bodyPr wrap="none">
            <a:spAutoFit/>
          </a:bodyPr>
          <a:lstStyle/>
          <a:p>
            <a:r>
              <a:rPr lang="fr-FR" b="1" dirty="0">
                <a:solidFill>
                  <a:srgbClr val="0000FF"/>
                </a:solidFill>
              </a:rPr>
              <a:t>« V » de carbonisation et effet </a:t>
            </a:r>
            <a:r>
              <a:rPr lang="fr-FR" b="1" dirty="0" err="1">
                <a:solidFill>
                  <a:srgbClr val="0000FF"/>
                </a:solidFill>
              </a:rPr>
              <a:t>Bluing</a:t>
            </a:r>
            <a:r>
              <a:rPr lang="fr-FR" b="1" dirty="0">
                <a:solidFill>
                  <a:srgbClr val="0000FF"/>
                </a:solidFill>
              </a:rPr>
              <a:t> observés sur un bardage double peau</a:t>
            </a:r>
          </a:p>
        </p:txBody>
      </p:sp>
      <p:pic>
        <p:nvPicPr>
          <p:cNvPr id="7" name="Picture 1" descr="C:\Users\LAURENT\Pictures\RCCI LOIRE\DSC00943.JPG"/>
          <p:cNvPicPr>
            <a:picLocks noChangeAspect="1" noChangeArrowheads="1"/>
          </p:cNvPicPr>
          <p:nvPr/>
        </p:nvPicPr>
        <p:blipFill>
          <a:blip r:embed="rId2" cstate="print"/>
          <a:srcRect/>
          <a:stretch>
            <a:fillRect/>
          </a:stretch>
        </p:blipFill>
        <p:spPr bwMode="auto">
          <a:xfrm>
            <a:off x="971600" y="1580629"/>
            <a:ext cx="6784975" cy="4543425"/>
          </a:xfrm>
          <a:prstGeom prst="rect">
            <a:avLst/>
          </a:prstGeom>
          <a:noFill/>
          <a:ln w="9525">
            <a:solidFill>
              <a:srgbClr val="FFFF00"/>
            </a:solidFill>
            <a:miter lim="800000"/>
            <a:headEnd/>
            <a:tailEnd/>
          </a:ln>
        </p:spPr>
      </p:pic>
      <p:sp>
        <p:nvSpPr>
          <p:cNvPr id="8" name="Line 4"/>
          <p:cNvSpPr>
            <a:spLocks noChangeShapeType="1"/>
          </p:cNvSpPr>
          <p:nvPr/>
        </p:nvSpPr>
        <p:spPr bwMode="auto">
          <a:xfrm flipH="1" flipV="1">
            <a:off x="1187624" y="3312591"/>
            <a:ext cx="1296988" cy="1079500"/>
          </a:xfrm>
          <a:prstGeom prst="line">
            <a:avLst/>
          </a:prstGeom>
          <a:noFill/>
          <a:ln w="38100">
            <a:solidFill>
              <a:srgbClr val="FF0000"/>
            </a:solidFill>
            <a:round/>
            <a:headEnd/>
            <a:tailEnd/>
          </a:ln>
        </p:spPr>
        <p:txBody>
          <a:bodyPr/>
          <a:lstStyle/>
          <a:p>
            <a:endParaRPr lang="fr-FR"/>
          </a:p>
        </p:txBody>
      </p:sp>
      <p:sp>
        <p:nvSpPr>
          <p:cNvPr id="9" name="Line 4"/>
          <p:cNvSpPr>
            <a:spLocks noChangeShapeType="1"/>
          </p:cNvSpPr>
          <p:nvPr/>
        </p:nvSpPr>
        <p:spPr bwMode="auto">
          <a:xfrm flipV="1">
            <a:off x="7093124" y="3861048"/>
            <a:ext cx="287188" cy="431428"/>
          </a:xfrm>
          <a:prstGeom prst="line">
            <a:avLst/>
          </a:prstGeom>
          <a:noFill/>
          <a:ln w="38100">
            <a:solidFill>
              <a:srgbClr val="FF0000"/>
            </a:solidFill>
            <a:round/>
            <a:headEnd/>
            <a:tailEnd/>
          </a:ln>
        </p:spPr>
        <p:txBody>
          <a:bodyPr/>
          <a:lstStyle/>
          <a:p>
            <a:endParaRPr lang="fr-FR"/>
          </a:p>
        </p:txBody>
      </p:sp>
    </p:spTree>
    <p:extLst>
      <p:ext uri="{BB962C8B-B14F-4D97-AF65-F5344CB8AC3E}">
        <p14:creationId xmlns:p14="http://schemas.microsoft.com/office/powerpoint/2010/main" val="4514717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19</a:t>
            </a:fld>
            <a:endParaRPr lang="fr-FR" altLang="fr-FR"/>
          </a:p>
        </p:txBody>
      </p:sp>
      <p:sp>
        <p:nvSpPr>
          <p:cNvPr id="6" name="Text Box 4"/>
          <p:cNvSpPr txBox="1">
            <a:spLocks noChangeArrowheads="1"/>
          </p:cNvSpPr>
          <p:nvPr/>
        </p:nvSpPr>
        <p:spPr bwMode="auto">
          <a:xfrm>
            <a:off x="623888" y="1124744"/>
            <a:ext cx="8020050" cy="369888"/>
          </a:xfrm>
          <a:prstGeom prst="rect">
            <a:avLst/>
          </a:prstGeom>
          <a:noFill/>
          <a:ln w="9525">
            <a:noFill/>
            <a:miter lim="800000"/>
            <a:headEnd/>
            <a:tailEnd/>
          </a:ln>
        </p:spPr>
        <p:txBody>
          <a:bodyPr wrap="none">
            <a:spAutoFit/>
          </a:bodyPr>
          <a:lstStyle/>
          <a:p>
            <a:r>
              <a:rPr lang="fr-FR" b="1" dirty="0">
                <a:solidFill>
                  <a:srgbClr val="0000FF"/>
                </a:solidFill>
              </a:rPr>
              <a:t>« V » de carbonisation et ligne de démarcation observés sur un bardage</a:t>
            </a:r>
          </a:p>
        </p:txBody>
      </p:sp>
      <p:pic>
        <p:nvPicPr>
          <p:cNvPr id="7" name="Espace réservé du contenu 3"/>
          <p:cNvPicPr>
            <a:picLocks/>
          </p:cNvPicPr>
          <p:nvPr/>
        </p:nvPicPr>
        <p:blipFill>
          <a:blip r:embed="rId2" cstate="print"/>
          <a:srcRect/>
          <a:stretch>
            <a:fillRect/>
          </a:stretch>
        </p:blipFill>
        <p:spPr bwMode="auto">
          <a:xfrm>
            <a:off x="1403648" y="1484784"/>
            <a:ext cx="6120779" cy="4727450"/>
          </a:xfrm>
          <a:prstGeom prst="rect">
            <a:avLst/>
          </a:prstGeom>
          <a:noFill/>
          <a:ln w="19050">
            <a:solidFill>
              <a:srgbClr val="FFFF00"/>
            </a:solidFill>
            <a:miter lim="800000"/>
            <a:headEnd/>
            <a:tailEnd/>
          </a:ln>
        </p:spPr>
      </p:pic>
      <p:cxnSp>
        <p:nvCxnSpPr>
          <p:cNvPr id="8" name="Connecteur droit 13"/>
          <p:cNvCxnSpPr>
            <a:cxnSpLocks noChangeShapeType="1"/>
          </p:cNvCxnSpPr>
          <p:nvPr/>
        </p:nvCxnSpPr>
        <p:spPr bwMode="auto">
          <a:xfrm>
            <a:off x="3131840" y="3356992"/>
            <a:ext cx="287784" cy="1152078"/>
          </a:xfrm>
          <a:prstGeom prst="line">
            <a:avLst/>
          </a:prstGeom>
          <a:noFill/>
          <a:ln w="38100" algn="ctr">
            <a:solidFill>
              <a:srgbClr val="FF0000"/>
            </a:solidFill>
            <a:round/>
            <a:headEnd/>
            <a:tailEnd/>
          </a:ln>
        </p:spPr>
      </p:cxnSp>
      <p:cxnSp>
        <p:nvCxnSpPr>
          <p:cNvPr id="9" name="Connecteur droit 13"/>
          <p:cNvCxnSpPr>
            <a:cxnSpLocks noChangeShapeType="1"/>
          </p:cNvCxnSpPr>
          <p:nvPr/>
        </p:nvCxnSpPr>
        <p:spPr bwMode="auto">
          <a:xfrm flipH="1">
            <a:off x="3851921" y="3284984"/>
            <a:ext cx="144015" cy="1224086"/>
          </a:xfrm>
          <a:prstGeom prst="line">
            <a:avLst/>
          </a:prstGeom>
          <a:noFill/>
          <a:ln w="38100" algn="ctr">
            <a:solidFill>
              <a:srgbClr val="FF0000"/>
            </a:solidFill>
            <a:round/>
            <a:headEnd/>
            <a:tailEnd/>
          </a:ln>
        </p:spPr>
      </p:cxnSp>
      <p:cxnSp>
        <p:nvCxnSpPr>
          <p:cNvPr id="10" name="Connecteur droit 26"/>
          <p:cNvCxnSpPr>
            <a:cxnSpLocks noChangeShapeType="1"/>
          </p:cNvCxnSpPr>
          <p:nvPr/>
        </p:nvCxnSpPr>
        <p:spPr bwMode="auto">
          <a:xfrm flipH="1">
            <a:off x="4067946" y="2996952"/>
            <a:ext cx="1368150" cy="215454"/>
          </a:xfrm>
          <a:prstGeom prst="line">
            <a:avLst/>
          </a:prstGeom>
          <a:noFill/>
          <a:ln w="38100" algn="ctr">
            <a:solidFill>
              <a:srgbClr val="FF0000"/>
            </a:solidFill>
            <a:round/>
            <a:headEnd/>
            <a:tailEnd/>
          </a:ln>
        </p:spPr>
      </p:cxnSp>
    </p:spTree>
    <p:extLst>
      <p:ext uri="{BB962C8B-B14F-4D97-AF65-F5344CB8AC3E}">
        <p14:creationId xmlns:p14="http://schemas.microsoft.com/office/powerpoint/2010/main" val="3307526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smtClean="0">
                <a:solidFill>
                  <a:srgbClr val="FFFF00"/>
                </a:solidFill>
              </a:rPr>
              <a:t>Les différentes structures métalliques:</a:t>
            </a:r>
            <a:r>
              <a:rPr lang="fr-FR" sz="3200" dirty="0" smtClean="0">
                <a:solidFill>
                  <a:srgbClr val="0000FF"/>
                </a:solidFill>
              </a:rPr>
              <a:t/>
            </a:r>
            <a:br>
              <a:rPr lang="fr-FR" sz="3200" dirty="0" smtClean="0">
                <a:solidFill>
                  <a:srgbClr val="0000FF"/>
                </a:solidFill>
              </a:rPr>
            </a:br>
            <a:endParaRPr lang="fr-FR" sz="3200" dirty="0"/>
          </a:p>
        </p:txBody>
      </p:sp>
      <p:sp>
        <p:nvSpPr>
          <p:cNvPr id="7" name="Text Box 7"/>
          <p:cNvSpPr txBox="1">
            <a:spLocks noChangeArrowheads="1"/>
          </p:cNvSpPr>
          <p:nvPr/>
        </p:nvSpPr>
        <p:spPr bwMode="auto">
          <a:xfrm>
            <a:off x="323528" y="1124744"/>
            <a:ext cx="8569325" cy="2832100"/>
          </a:xfrm>
          <a:prstGeom prst="rect">
            <a:avLst/>
          </a:prstGeom>
          <a:noFill/>
          <a:ln w="9525">
            <a:noFill/>
            <a:miter lim="800000"/>
            <a:headEnd/>
            <a:tailEnd/>
          </a:ln>
        </p:spPr>
        <p:txBody>
          <a:bodyPr>
            <a:spAutoFit/>
          </a:bodyPr>
          <a:lstStyle/>
          <a:p>
            <a:pPr algn="l"/>
            <a:r>
              <a:rPr lang="fr-FR" sz="1600" dirty="0" smtClean="0"/>
              <a:t>Sont </a:t>
            </a:r>
            <a:r>
              <a:rPr lang="fr-FR" sz="1600" dirty="0"/>
              <a:t>construits en charpente métallique des bâtiments industriels et commerciaux (usines, hangars, ERP), des ouvrages d’art (passerelles, ponts..), des ouvrages de génie civil (pylônes, plate- forme de forage, remontées mécaniques..) et à un degré moindre des bâtiments d’habitation.</a:t>
            </a:r>
          </a:p>
          <a:p>
            <a:pPr algn="l"/>
            <a:r>
              <a:rPr lang="fr-FR" sz="1600" dirty="0"/>
              <a:t>Les structures métalliques sont de trois types:</a:t>
            </a:r>
            <a:endParaRPr lang="fr-FR" sz="1400" b="1" dirty="0">
              <a:solidFill>
                <a:srgbClr val="FF0000"/>
              </a:solidFill>
            </a:endParaRPr>
          </a:p>
          <a:p>
            <a:pPr algn="l">
              <a:buFontTx/>
              <a:buChar char="-"/>
            </a:pPr>
            <a:endParaRPr lang="fr-FR" sz="1400" b="1" dirty="0">
              <a:solidFill>
                <a:srgbClr val="FF0000"/>
              </a:solidFill>
            </a:endParaRPr>
          </a:p>
          <a:p>
            <a:pPr algn="l">
              <a:buFontTx/>
              <a:buChar char="-"/>
            </a:pPr>
            <a:endParaRPr lang="fr-FR" sz="1400" b="1" dirty="0">
              <a:solidFill>
                <a:srgbClr val="FF0000"/>
              </a:solidFill>
            </a:endParaRPr>
          </a:p>
          <a:p>
            <a:pPr algn="l"/>
            <a:endParaRPr lang="fr-FR" sz="1400" b="1" dirty="0">
              <a:solidFill>
                <a:srgbClr val="FF0000"/>
              </a:solidFill>
            </a:endParaRPr>
          </a:p>
          <a:p>
            <a:pPr algn="l">
              <a:buFontTx/>
              <a:buChar char="-"/>
            </a:pPr>
            <a:endParaRPr lang="fr-FR" sz="1400" b="1" dirty="0">
              <a:solidFill>
                <a:srgbClr val="FF0000"/>
              </a:solidFill>
            </a:endParaRPr>
          </a:p>
          <a:p>
            <a:pPr algn="l">
              <a:buFontTx/>
              <a:buChar char="-"/>
            </a:pPr>
            <a:endParaRPr lang="fr-FR" sz="1400" b="1" dirty="0">
              <a:solidFill>
                <a:srgbClr val="FF0000"/>
              </a:solidFill>
            </a:endParaRPr>
          </a:p>
          <a:p>
            <a:pPr algn="l">
              <a:buFontTx/>
              <a:buChar char="-"/>
            </a:pPr>
            <a:endParaRPr lang="fr-FR" sz="1400" b="1" dirty="0">
              <a:solidFill>
                <a:srgbClr val="FF0000"/>
              </a:solidFill>
            </a:endParaRPr>
          </a:p>
          <a:p>
            <a:pPr algn="l">
              <a:buFontTx/>
              <a:buChar char="-"/>
            </a:pPr>
            <a:endParaRPr lang="fr-FR" sz="1400" b="1" dirty="0">
              <a:solidFill>
                <a:srgbClr val="FF0000"/>
              </a:solidFill>
            </a:endParaRPr>
          </a:p>
        </p:txBody>
      </p:sp>
      <p:pic>
        <p:nvPicPr>
          <p:cNvPr id="8" name="Picture 4" descr="_portique_mtallique_de_25_m___001113300_1654_18072011"/>
          <p:cNvPicPr>
            <a:picLocks noChangeAspect="1" noChangeArrowheads="1"/>
          </p:cNvPicPr>
          <p:nvPr/>
        </p:nvPicPr>
        <p:blipFill>
          <a:blip r:embed="rId3" cstate="print"/>
          <a:srcRect/>
          <a:stretch>
            <a:fillRect/>
          </a:stretch>
        </p:blipFill>
        <p:spPr bwMode="auto">
          <a:xfrm>
            <a:off x="323528" y="2564904"/>
            <a:ext cx="2589213" cy="1943100"/>
          </a:xfrm>
          <a:prstGeom prst="rect">
            <a:avLst/>
          </a:prstGeom>
          <a:noFill/>
          <a:ln w="19050">
            <a:solidFill>
              <a:srgbClr val="FFFF00"/>
            </a:solidFill>
            <a:miter lim="800000"/>
            <a:headEnd/>
            <a:tailEnd/>
          </a:ln>
        </p:spPr>
      </p:pic>
      <p:pic>
        <p:nvPicPr>
          <p:cNvPr id="9" name="Picture 8" descr="structure-metallique-tridimensionnelle-226197"/>
          <p:cNvPicPr>
            <a:picLocks noChangeAspect="1" noChangeArrowheads="1"/>
          </p:cNvPicPr>
          <p:nvPr/>
        </p:nvPicPr>
        <p:blipFill>
          <a:blip r:embed="rId4" cstate="print"/>
          <a:srcRect/>
          <a:stretch>
            <a:fillRect/>
          </a:stretch>
        </p:blipFill>
        <p:spPr bwMode="auto">
          <a:xfrm>
            <a:off x="3275856" y="2564904"/>
            <a:ext cx="2597150" cy="1944688"/>
          </a:xfrm>
          <a:prstGeom prst="rect">
            <a:avLst/>
          </a:prstGeom>
          <a:noFill/>
          <a:ln w="9525">
            <a:solidFill>
              <a:srgbClr val="FFFF00"/>
            </a:solidFill>
            <a:miter lim="800000"/>
            <a:headEnd/>
            <a:tailEnd/>
          </a:ln>
        </p:spPr>
      </p:pic>
      <p:pic>
        <p:nvPicPr>
          <p:cNvPr id="10" name="Picture 6" descr="treillis-trad-corniere"/>
          <p:cNvPicPr>
            <a:picLocks noChangeAspect="1" noChangeArrowheads="1"/>
          </p:cNvPicPr>
          <p:nvPr/>
        </p:nvPicPr>
        <p:blipFill>
          <a:blip r:embed="rId5" cstate="print"/>
          <a:srcRect/>
          <a:stretch>
            <a:fillRect/>
          </a:stretch>
        </p:blipFill>
        <p:spPr bwMode="auto">
          <a:xfrm>
            <a:off x="6228184" y="2564904"/>
            <a:ext cx="2587625" cy="1943100"/>
          </a:xfrm>
          <a:prstGeom prst="rect">
            <a:avLst/>
          </a:prstGeom>
          <a:noFill/>
          <a:ln w="9525">
            <a:solidFill>
              <a:srgbClr val="FFFF00"/>
            </a:solidFill>
            <a:miter lim="800000"/>
            <a:headEnd/>
            <a:tailEnd/>
          </a:ln>
        </p:spPr>
      </p:pic>
      <p:sp>
        <p:nvSpPr>
          <p:cNvPr id="11" name="ZoneTexte 10"/>
          <p:cNvSpPr txBox="1">
            <a:spLocks noChangeArrowheads="1"/>
          </p:cNvSpPr>
          <p:nvPr/>
        </p:nvSpPr>
        <p:spPr bwMode="auto">
          <a:xfrm>
            <a:off x="251520" y="4581128"/>
            <a:ext cx="2887662" cy="338138"/>
          </a:xfrm>
          <a:prstGeom prst="rect">
            <a:avLst/>
          </a:prstGeom>
          <a:noFill/>
          <a:ln w="9525">
            <a:noFill/>
            <a:miter lim="800000"/>
            <a:headEnd/>
            <a:tailEnd/>
          </a:ln>
        </p:spPr>
        <p:txBody>
          <a:bodyPr wrap="none">
            <a:spAutoFit/>
          </a:bodyPr>
          <a:lstStyle/>
          <a:p>
            <a:r>
              <a:rPr lang="fr-FR" sz="1600" b="1" dirty="0">
                <a:solidFill>
                  <a:srgbClr val="FF0000"/>
                </a:solidFill>
              </a:rPr>
              <a:t>Les structures en portiques</a:t>
            </a:r>
          </a:p>
        </p:txBody>
      </p:sp>
      <p:sp>
        <p:nvSpPr>
          <p:cNvPr id="12" name="Flèche vers le bas 11"/>
          <p:cNvSpPr/>
          <p:nvPr/>
        </p:nvSpPr>
        <p:spPr>
          <a:xfrm>
            <a:off x="4427984" y="4725144"/>
            <a:ext cx="360362" cy="934218"/>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
        <p:nvSpPr>
          <p:cNvPr id="13" name="Rectangle 12"/>
          <p:cNvSpPr>
            <a:spLocks noChangeArrowheads="1"/>
          </p:cNvSpPr>
          <p:nvPr/>
        </p:nvSpPr>
        <p:spPr bwMode="auto">
          <a:xfrm>
            <a:off x="1150937" y="5716758"/>
            <a:ext cx="6481762" cy="338137"/>
          </a:xfrm>
          <a:prstGeom prst="rect">
            <a:avLst/>
          </a:prstGeom>
          <a:noFill/>
          <a:ln w="9525">
            <a:noFill/>
            <a:miter lim="800000"/>
            <a:headEnd/>
            <a:tailEnd/>
          </a:ln>
        </p:spPr>
        <p:txBody>
          <a:bodyPr>
            <a:spAutoFit/>
          </a:bodyPr>
          <a:lstStyle/>
          <a:p>
            <a:r>
              <a:rPr lang="fr-FR" sz="1600" b="1" dirty="0">
                <a:solidFill>
                  <a:srgbClr val="FF0000"/>
                </a:solidFill>
              </a:rPr>
              <a:t> Les structures tridimensionnelles à base de tubes ronds creux</a:t>
            </a:r>
          </a:p>
        </p:txBody>
      </p:sp>
      <p:sp>
        <p:nvSpPr>
          <p:cNvPr id="14" name="ZoneTexte 13"/>
          <p:cNvSpPr txBox="1">
            <a:spLocks noChangeArrowheads="1"/>
          </p:cNvSpPr>
          <p:nvPr/>
        </p:nvSpPr>
        <p:spPr bwMode="auto">
          <a:xfrm>
            <a:off x="6300192" y="4581128"/>
            <a:ext cx="2560638" cy="338138"/>
          </a:xfrm>
          <a:prstGeom prst="rect">
            <a:avLst/>
          </a:prstGeom>
          <a:noFill/>
          <a:ln w="9525">
            <a:noFill/>
            <a:miter lim="800000"/>
            <a:headEnd/>
            <a:tailEnd/>
          </a:ln>
        </p:spPr>
        <p:txBody>
          <a:bodyPr wrap="none">
            <a:spAutoFit/>
          </a:bodyPr>
          <a:lstStyle/>
          <a:p>
            <a:r>
              <a:rPr lang="fr-FR" sz="1600" b="1" dirty="0">
                <a:solidFill>
                  <a:srgbClr val="FF0000"/>
                </a:solidFill>
              </a:rPr>
              <a:t>Les structures en treillis</a:t>
            </a:r>
          </a:p>
        </p:txBody>
      </p:sp>
      <p:sp>
        <p:nvSpPr>
          <p:cNvPr id="15" name="Organigramme : Disque magnétique 14"/>
          <p:cNvSpPr/>
          <p:nvPr/>
        </p:nvSpPr>
        <p:spPr>
          <a:xfrm rot="14251477">
            <a:off x="7592363" y="4918816"/>
            <a:ext cx="319088" cy="677862"/>
          </a:xfrm>
          <a:prstGeom prst="flowChartMagneticDisk">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1+#ppt_w/2"/>
                                          </p:val>
                                        </p:tav>
                                        <p:tav tm="100000">
                                          <p:val>
                                            <p:strVal val="#ppt_x"/>
                                          </p:val>
                                        </p:tav>
                                      </p:tavLst>
                                    </p:anim>
                                    <p:anim calcmode="lin" valueType="num">
                                      <p:cBhvr additive="base">
                                        <p:cTn id="20" dur="500" fill="hold"/>
                                        <p:tgtEl>
                                          <p:spTgt spid="10"/>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0-#ppt_w/2"/>
                                          </p:val>
                                        </p:tav>
                                        <p:tav tm="100000">
                                          <p:val>
                                            <p:strVal val="#ppt_x"/>
                                          </p:val>
                                        </p:tav>
                                      </p:tavLst>
                                    </p:anim>
                                    <p:anim calcmode="lin" valueType="num">
                                      <p:cBhvr additive="base">
                                        <p:cTn id="24" dur="500" fill="hold"/>
                                        <p:tgtEl>
                                          <p:spTgt spid="11"/>
                                        </p:tgtEl>
                                        <p:attrNameLst>
                                          <p:attrName>ppt_y</p:attrName>
                                        </p:attrNameLst>
                                      </p:cBhvr>
                                      <p:tavLst>
                                        <p:tav tm="0">
                                          <p:val>
                                            <p:strVal val="#ppt_y"/>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1+#ppt_w/2"/>
                                          </p:val>
                                        </p:tav>
                                        <p:tav tm="100000">
                                          <p:val>
                                            <p:strVal val="#ppt_x"/>
                                          </p:val>
                                        </p:tav>
                                      </p:tavLst>
                                    </p:anim>
                                    <p:anim calcmode="lin" valueType="num">
                                      <p:cBhvr additive="base">
                                        <p:cTn id="36" dur="500" fill="hold"/>
                                        <p:tgtEl>
                                          <p:spTgt spid="14"/>
                                        </p:tgtEl>
                                        <p:attrNameLst>
                                          <p:attrName>ppt_y</p:attrName>
                                        </p:attrNameLst>
                                      </p:cBhvr>
                                      <p:tavLst>
                                        <p:tav tm="0">
                                          <p:val>
                                            <p:strVal val="#ppt_y"/>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p:bldP spid="14" grpId="0"/>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algn="ctr" defTabSz="914400" eaLnBrk="1" hangingPunct="1"/>
            <a:r>
              <a:rPr lang="fr-FR" sz="3200" kern="1200" dirty="0">
                <a:solidFill>
                  <a:srgbClr val="FFFF00"/>
                </a:solidFill>
                <a:latin typeface="Arial" charset="0"/>
                <a:ea typeface="+mn-ea"/>
                <a:cs typeface="Arial" charset="0"/>
              </a:rPr>
              <a:t>Résistance au feu des structures </a:t>
            </a:r>
            <a:r>
              <a:rPr lang="fr-FR" sz="3200" kern="1200" dirty="0" smtClean="0">
                <a:solidFill>
                  <a:srgbClr val="FFFF00"/>
                </a:solidFill>
                <a:latin typeface="Arial" charset="0"/>
                <a:ea typeface="+mn-ea"/>
                <a:cs typeface="Arial" charset="0"/>
              </a:rPr>
              <a:t>métalliques</a:t>
            </a:r>
            <a:r>
              <a:rPr lang="fr-FR" sz="3200" kern="1200" dirty="0">
                <a:solidFill>
                  <a:srgbClr val="FFFF00"/>
                </a:solidFill>
                <a:latin typeface="Arial" charset="0"/>
                <a:ea typeface="+mn-ea"/>
                <a:cs typeface="Arial" charset="0"/>
              </a:rPr>
              <a:t>:</a:t>
            </a:r>
            <a:endParaRPr lang="fr-FR" sz="3200" dirty="0">
              <a:solidFill>
                <a:srgbClr val="FFFF00"/>
              </a:solidFill>
            </a:endParaRP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20</a:t>
            </a:fld>
            <a:endParaRPr lang="fr-FR" altLang="fr-FR"/>
          </a:p>
        </p:txBody>
      </p:sp>
      <p:sp>
        <p:nvSpPr>
          <p:cNvPr id="6" name="Rectangle 2"/>
          <p:cNvSpPr>
            <a:spLocks noChangeArrowheads="1"/>
          </p:cNvSpPr>
          <p:nvPr/>
        </p:nvSpPr>
        <p:spPr bwMode="auto">
          <a:xfrm>
            <a:off x="195784" y="1057275"/>
            <a:ext cx="8424862" cy="1815882"/>
          </a:xfrm>
          <a:prstGeom prst="rect">
            <a:avLst/>
          </a:prstGeom>
          <a:noFill/>
          <a:ln w="9525">
            <a:noFill/>
            <a:miter lim="800000"/>
            <a:headEnd/>
            <a:tailEnd/>
          </a:ln>
        </p:spPr>
        <p:txBody>
          <a:bodyPr>
            <a:spAutoFit/>
          </a:bodyPr>
          <a:lstStyle/>
          <a:p>
            <a:pPr algn="l"/>
            <a:r>
              <a:rPr lang="fr-FR" dirty="0"/>
              <a:t>La résistance au feu</a:t>
            </a:r>
          </a:p>
          <a:p>
            <a:pPr algn="l"/>
            <a:endParaRPr lang="fr-FR" dirty="0"/>
          </a:p>
          <a:p>
            <a:pPr algn="l"/>
            <a:r>
              <a:rPr lang="fr-FR" dirty="0"/>
              <a:t>Les éléments de structure tels que poutres, poteaux ou murs doivent satisfaire à des critères de résistance au feu. </a:t>
            </a:r>
          </a:p>
          <a:p>
            <a:pPr algn="l"/>
            <a:r>
              <a:rPr lang="fr-FR" dirty="0"/>
              <a:t>La résistance au feu correspond à la durée pendant laquelle les éléments de construction continuent à remplir leurs fonctions malgré l'action d'un incendie.</a:t>
            </a:r>
            <a:br>
              <a:rPr lang="fr-FR" dirty="0"/>
            </a:br>
            <a:endParaRPr lang="fr-FR" dirty="0"/>
          </a:p>
        </p:txBody>
      </p:sp>
      <p:sp>
        <p:nvSpPr>
          <p:cNvPr id="7" name="Rectangle 3"/>
          <p:cNvSpPr>
            <a:spLocks noChangeArrowheads="1"/>
          </p:cNvSpPr>
          <p:nvPr/>
        </p:nvSpPr>
        <p:spPr bwMode="auto">
          <a:xfrm>
            <a:off x="179512" y="2924944"/>
            <a:ext cx="8569325" cy="2800767"/>
          </a:xfrm>
          <a:prstGeom prst="rect">
            <a:avLst/>
          </a:prstGeom>
          <a:noFill/>
          <a:ln w="9525">
            <a:noFill/>
            <a:miter lim="800000"/>
            <a:headEnd/>
            <a:tailEnd/>
          </a:ln>
        </p:spPr>
        <p:txBody>
          <a:bodyPr>
            <a:spAutoFit/>
          </a:bodyPr>
          <a:lstStyle/>
          <a:p>
            <a:pPr algn="l"/>
            <a:r>
              <a:rPr lang="fr-FR" dirty="0"/>
              <a:t>La stabilité au feu (SF)</a:t>
            </a:r>
          </a:p>
          <a:p>
            <a:pPr algn="l"/>
            <a:endParaRPr lang="fr-FR" dirty="0"/>
          </a:p>
          <a:p>
            <a:pPr algn="l"/>
            <a:r>
              <a:rPr lang="fr-FR" dirty="0"/>
              <a:t>C'est la conservation des caractéristiques mécaniques</a:t>
            </a:r>
            <a:br>
              <a:rPr lang="fr-FR" dirty="0"/>
            </a:br>
            <a:r>
              <a:rPr lang="fr-FR" dirty="0"/>
              <a:t>Il est difficile d'obtenir des résistances au feu égales ou supérieures à 1/2h pour des profilés nus.</a:t>
            </a:r>
            <a:br>
              <a:rPr lang="fr-FR" dirty="0"/>
            </a:br>
            <a:r>
              <a:rPr lang="fr-FR" dirty="0"/>
              <a:t>On peut modifier la résistance au feu par la composition chimique. Les aciers inoxydables résistent à des températures plus élevées. On peut ajouter du molybdène, du chrome, du nickel ou du vanadium, à des doses importantes.</a:t>
            </a:r>
            <a:br>
              <a:rPr lang="fr-FR" dirty="0"/>
            </a:br>
            <a:r>
              <a:rPr lang="fr-FR" dirty="0"/>
              <a:t>On peut également procéder à des protections extérieures sur les pièces finies.</a:t>
            </a:r>
            <a:br>
              <a:rPr lang="fr-FR" dirty="0"/>
            </a:br>
            <a:r>
              <a:rPr lang="fr-FR" dirty="0"/>
              <a:t/>
            </a:r>
            <a:br>
              <a:rPr lang="fr-FR" dirty="0"/>
            </a:br>
            <a:endParaRPr lang="fr-FR" dirty="0"/>
          </a:p>
        </p:txBody>
      </p:sp>
      <p:pic>
        <p:nvPicPr>
          <p:cNvPr id="8" name="Picture 1"/>
          <p:cNvPicPr>
            <a:picLocks noChangeAspect="1" noChangeArrowheads="1"/>
          </p:cNvPicPr>
          <p:nvPr/>
        </p:nvPicPr>
        <p:blipFill>
          <a:blip r:embed="rId2" cstate="print"/>
          <a:srcRect/>
          <a:stretch>
            <a:fillRect/>
          </a:stretch>
        </p:blipFill>
        <p:spPr bwMode="auto">
          <a:xfrm>
            <a:off x="2627784" y="2564904"/>
            <a:ext cx="792088" cy="880770"/>
          </a:xfrm>
          <a:prstGeom prst="rect">
            <a:avLst/>
          </a:prstGeom>
          <a:noFill/>
          <a:ln w="9525">
            <a:noFill/>
            <a:miter lim="800000"/>
            <a:headEnd/>
            <a:tailEnd/>
          </a:ln>
        </p:spPr>
      </p:pic>
    </p:spTree>
    <p:extLst>
      <p:ext uri="{BB962C8B-B14F-4D97-AF65-F5344CB8AC3E}">
        <p14:creationId xmlns:p14="http://schemas.microsoft.com/office/powerpoint/2010/main" val="41867691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21</a:t>
            </a:fld>
            <a:endParaRPr lang="fr-FR" altLang="fr-FR"/>
          </a:p>
        </p:txBody>
      </p:sp>
      <p:sp>
        <p:nvSpPr>
          <p:cNvPr id="6" name="Rectangle 1"/>
          <p:cNvSpPr>
            <a:spLocks noChangeArrowheads="1"/>
          </p:cNvSpPr>
          <p:nvPr/>
        </p:nvSpPr>
        <p:spPr bwMode="auto">
          <a:xfrm>
            <a:off x="251520" y="1124744"/>
            <a:ext cx="8424863" cy="2800767"/>
          </a:xfrm>
          <a:prstGeom prst="rect">
            <a:avLst/>
          </a:prstGeom>
          <a:noFill/>
          <a:ln w="9525">
            <a:noFill/>
            <a:miter lim="800000"/>
            <a:headEnd/>
            <a:tailEnd/>
          </a:ln>
        </p:spPr>
        <p:txBody>
          <a:bodyPr>
            <a:spAutoFit/>
          </a:bodyPr>
          <a:lstStyle/>
          <a:p>
            <a:pPr algn="l"/>
            <a:r>
              <a:rPr lang="fr-FR" dirty="0"/>
              <a:t>Lorsque l'acier est soumis à une forte température, le module d'élasticité, les propriétés de résistance </a:t>
            </a:r>
            <a:r>
              <a:rPr lang="fr-FR" dirty="0" err="1"/>
              <a:t>Re</a:t>
            </a:r>
            <a:r>
              <a:rPr lang="fr-FR" dirty="0"/>
              <a:t> (limite d'élasticité) et </a:t>
            </a:r>
            <a:r>
              <a:rPr lang="fr-FR" dirty="0" err="1"/>
              <a:t>Rm</a:t>
            </a:r>
            <a:r>
              <a:rPr lang="fr-FR" dirty="0"/>
              <a:t> (limite de résistance à la traction) diminuent avec la chaleur.</a:t>
            </a:r>
          </a:p>
          <a:p>
            <a:pPr algn="l"/>
            <a:r>
              <a:rPr lang="fr-FR" dirty="0"/>
              <a:t>S'il est incombustible, il est un bon conducteur de chaleur.</a:t>
            </a:r>
          </a:p>
          <a:p>
            <a:pPr algn="l"/>
            <a:r>
              <a:rPr lang="fr-FR" dirty="0"/>
              <a:t>L’acier est un matériau classé M0.</a:t>
            </a:r>
          </a:p>
          <a:p>
            <a:pPr algn="l"/>
            <a:r>
              <a:rPr lang="fr-FR" dirty="0"/>
              <a:t>La limite d'élasticité est nulle à </a:t>
            </a:r>
            <a:r>
              <a:rPr lang="fr-FR" dirty="0" smtClean="0"/>
              <a:t>1000°, </a:t>
            </a:r>
            <a:r>
              <a:rPr lang="fr-FR" dirty="0"/>
              <a:t>ce qui signifie une déformation importante puis un effondrement. </a:t>
            </a:r>
          </a:p>
          <a:p>
            <a:pPr algn="l"/>
            <a:r>
              <a:rPr lang="fr-FR" dirty="0"/>
              <a:t>La température critique est comprise entre 450 et 800°C selon les types d'aciers.</a:t>
            </a:r>
            <a:br>
              <a:rPr lang="fr-FR" dirty="0"/>
            </a:br>
            <a:endParaRPr lang="fr-FR" dirty="0"/>
          </a:p>
          <a:p>
            <a:pPr algn="l"/>
            <a:r>
              <a:rPr lang="fr-FR" dirty="0"/>
              <a:t/>
            </a:r>
            <a:br>
              <a:rPr lang="fr-FR" dirty="0"/>
            </a:br>
            <a:endParaRPr lang="fr-FR" dirty="0"/>
          </a:p>
        </p:txBody>
      </p:sp>
      <p:pic>
        <p:nvPicPr>
          <p:cNvPr id="7" name="Picture 8" descr="http://www.ladepeche.fr/content/photo/biz/2009/09/29/200909291209_zoom.jpg"/>
          <p:cNvPicPr>
            <a:picLocks noChangeAspect="1" noChangeArrowheads="1"/>
          </p:cNvPicPr>
          <p:nvPr/>
        </p:nvPicPr>
        <p:blipFill>
          <a:blip r:embed="rId2" cstate="print"/>
          <a:srcRect/>
          <a:stretch>
            <a:fillRect/>
          </a:stretch>
        </p:blipFill>
        <p:spPr bwMode="auto">
          <a:xfrm>
            <a:off x="2339752" y="3356992"/>
            <a:ext cx="4415908" cy="2880320"/>
          </a:xfrm>
          <a:prstGeom prst="rect">
            <a:avLst/>
          </a:prstGeom>
          <a:noFill/>
          <a:ln w="19050">
            <a:solidFill>
              <a:srgbClr val="FFFF00"/>
            </a:solidFill>
            <a:miter lim="800000"/>
            <a:headEnd/>
            <a:tailEnd/>
          </a:ln>
        </p:spPr>
      </p:pic>
    </p:spTree>
    <p:extLst>
      <p:ext uri="{BB962C8B-B14F-4D97-AF65-F5344CB8AC3E}">
        <p14:creationId xmlns:p14="http://schemas.microsoft.com/office/powerpoint/2010/main" val="34924391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22</a:t>
            </a:fld>
            <a:endParaRPr lang="fr-FR" altLang="fr-FR"/>
          </a:p>
        </p:txBody>
      </p:sp>
      <p:sp>
        <p:nvSpPr>
          <p:cNvPr id="6" name="Text Box 7"/>
          <p:cNvSpPr txBox="1">
            <a:spLocks noChangeArrowheads="1"/>
          </p:cNvSpPr>
          <p:nvPr/>
        </p:nvSpPr>
        <p:spPr bwMode="auto">
          <a:xfrm>
            <a:off x="7640" y="1124744"/>
            <a:ext cx="4968875" cy="2800767"/>
          </a:xfrm>
          <a:prstGeom prst="rect">
            <a:avLst/>
          </a:prstGeom>
          <a:noFill/>
          <a:ln w="9525">
            <a:noFill/>
            <a:miter lim="800000"/>
            <a:headEnd/>
            <a:tailEnd/>
          </a:ln>
        </p:spPr>
        <p:txBody>
          <a:bodyPr>
            <a:spAutoFit/>
          </a:bodyPr>
          <a:lstStyle/>
          <a:p>
            <a:pPr algn="l"/>
            <a:r>
              <a:rPr lang="fr-FR" sz="1600" dirty="0"/>
              <a:t>La flexion des profilés métalliques est atteinte aux alentours de 550°C (T° de ramollissement de l’acier)</a:t>
            </a:r>
          </a:p>
          <a:p>
            <a:pPr algn="l"/>
            <a:r>
              <a:rPr lang="fr-FR" sz="1600" dirty="0"/>
              <a:t>Cette flexion est due à une diminution importante de la limite d’élasticité à cette température.</a:t>
            </a:r>
          </a:p>
          <a:p>
            <a:pPr algn="l"/>
            <a:r>
              <a:rPr lang="fr-FR" sz="1600" dirty="0"/>
              <a:t>Le ramollissement par la chaleur des poutres maîtresses constituant la structure porteuse entraîne dans de nombreux cas l’effondrement de l’ensemble  par effet « domino »</a:t>
            </a:r>
          </a:p>
          <a:p>
            <a:pPr algn="l"/>
            <a:r>
              <a:rPr lang="fr-FR" sz="1600" dirty="0"/>
              <a:t>En règle générale la ruine totale d’une structure non protégée est atteinte en moins de 20 minutes.</a:t>
            </a:r>
          </a:p>
        </p:txBody>
      </p:sp>
      <p:pic>
        <p:nvPicPr>
          <p:cNvPr id="7" name="Image 6"/>
          <p:cNvPicPr/>
          <p:nvPr/>
        </p:nvPicPr>
        <p:blipFill rotWithShape="1">
          <a:blip r:embed="rId2"/>
          <a:srcRect l="24471" t="58487" r="42625" b="17126"/>
          <a:stretch/>
        </p:blipFill>
        <p:spPr bwMode="auto">
          <a:xfrm>
            <a:off x="1115616" y="4299020"/>
            <a:ext cx="3200400" cy="1897380"/>
          </a:xfrm>
          <a:prstGeom prst="rect">
            <a:avLst/>
          </a:prstGeom>
          <a:ln>
            <a:noFill/>
          </a:ln>
          <a:extLst>
            <a:ext uri="{53640926-AAD7-44D8-BBD7-CCE9431645EC}">
              <a14:shadowObscured xmlns:a14="http://schemas.microsoft.com/office/drawing/2010/main"/>
            </a:ext>
          </a:extLst>
        </p:spPr>
      </p:pic>
      <p:pic>
        <p:nvPicPr>
          <p:cNvPr id="8" name="Picture 6" descr="C:\Users\LAURENT\Pictures\RCCI LOIRE\DSC00944.JPG"/>
          <p:cNvPicPr>
            <a:picLocks noChangeAspect="1" noChangeArrowheads="1"/>
          </p:cNvPicPr>
          <p:nvPr/>
        </p:nvPicPr>
        <p:blipFill>
          <a:blip r:embed="rId3" cstate="print"/>
          <a:srcRect/>
          <a:stretch>
            <a:fillRect/>
          </a:stretch>
        </p:blipFill>
        <p:spPr bwMode="auto">
          <a:xfrm>
            <a:off x="5364088" y="1268760"/>
            <a:ext cx="3344863" cy="4702175"/>
          </a:xfrm>
          <a:prstGeom prst="rect">
            <a:avLst/>
          </a:prstGeom>
          <a:noFill/>
          <a:ln w="9525">
            <a:solidFill>
              <a:srgbClr val="FFFF00"/>
            </a:solidFill>
            <a:miter lim="800000"/>
            <a:headEnd/>
            <a:tailEnd/>
          </a:ln>
        </p:spPr>
      </p:pic>
      <p:sp>
        <p:nvSpPr>
          <p:cNvPr id="9" name="Bulle ronde 8"/>
          <p:cNvSpPr/>
          <p:nvPr/>
        </p:nvSpPr>
        <p:spPr>
          <a:xfrm>
            <a:off x="5164062" y="1097335"/>
            <a:ext cx="3744913" cy="792162"/>
          </a:xfrm>
          <a:prstGeom prst="wedgeEllipseCallout">
            <a:avLst>
              <a:gd name="adj1" fmla="val 20043"/>
              <a:gd name="adj2" fmla="val 14955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fr-FR" dirty="0"/>
              <a:t>Déformation thermique ou mécanique?</a:t>
            </a:r>
          </a:p>
        </p:txBody>
      </p:sp>
      <p:pic>
        <p:nvPicPr>
          <p:cNvPr id="10" name="Picture 14" descr="D:\Clipart Pompiers\Clipart 2\Transparent\personnages\perso2.gif"/>
          <p:cNvPicPr>
            <a:picLocks noChangeAspect="1" noChangeArrowheads="1"/>
          </p:cNvPicPr>
          <p:nvPr/>
        </p:nvPicPr>
        <p:blipFill>
          <a:blip r:embed="rId4" cstate="print"/>
          <a:srcRect/>
          <a:stretch>
            <a:fillRect/>
          </a:stretch>
        </p:blipFill>
        <p:spPr bwMode="auto">
          <a:xfrm>
            <a:off x="7810425" y="2063204"/>
            <a:ext cx="1098550" cy="2251075"/>
          </a:xfrm>
          <a:prstGeom prst="rect">
            <a:avLst/>
          </a:prstGeom>
          <a:noFill/>
          <a:ln w="9525">
            <a:noFill/>
            <a:miter lim="800000"/>
            <a:headEnd/>
            <a:tailEnd/>
          </a:ln>
        </p:spPr>
      </p:pic>
      <p:sp>
        <p:nvSpPr>
          <p:cNvPr id="11" name="Line 33"/>
          <p:cNvSpPr>
            <a:spLocks noChangeShapeType="1"/>
          </p:cNvSpPr>
          <p:nvPr/>
        </p:nvSpPr>
        <p:spPr bwMode="auto">
          <a:xfrm flipH="1">
            <a:off x="4270188" y="4581128"/>
            <a:ext cx="2102011" cy="359346"/>
          </a:xfrm>
          <a:prstGeom prst="line">
            <a:avLst/>
          </a:prstGeom>
          <a:noFill/>
          <a:ln w="95250">
            <a:solidFill>
              <a:srgbClr val="FF0000"/>
            </a:solidFill>
            <a:round/>
            <a:headEnd/>
            <a:tailEnd type="triangle" w="med" len="med"/>
          </a:ln>
        </p:spPr>
        <p:txBody>
          <a:bodyPr/>
          <a:lstStyle/>
          <a:p>
            <a:endParaRPr lang="fr-FR"/>
          </a:p>
        </p:txBody>
      </p:sp>
    </p:spTree>
    <p:extLst>
      <p:ext uri="{BB962C8B-B14F-4D97-AF65-F5344CB8AC3E}">
        <p14:creationId xmlns:p14="http://schemas.microsoft.com/office/powerpoint/2010/main" val="88313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1+#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1+#ppt_w/2"/>
                                          </p:val>
                                        </p:tav>
                                        <p:tav tm="100000">
                                          <p:val>
                                            <p:strVal val="#ppt_x"/>
                                          </p:val>
                                        </p:tav>
                                      </p:tavLst>
                                    </p:anim>
                                    <p:anim calcmode="lin" valueType="num">
                                      <p:cBhvr additive="base">
                                        <p:cTn id="14"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23</a:t>
            </a:fld>
            <a:endParaRPr lang="fr-FR" altLang="fr-FR"/>
          </a:p>
        </p:txBody>
      </p:sp>
      <p:sp>
        <p:nvSpPr>
          <p:cNvPr id="6" name="Rectangle 1"/>
          <p:cNvSpPr>
            <a:spLocks noChangeArrowheads="1"/>
          </p:cNvSpPr>
          <p:nvPr/>
        </p:nvSpPr>
        <p:spPr bwMode="auto">
          <a:xfrm>
            <a:off x="189310" y="1196752"/>
            <a:ext cx="8208962" cy="3539430"/>
          </a:xfrm>
          <a:prstGeom prst="rect">
            <a:avLst/>
          </a:prstGeom>
          <a:noFill/>
          <a:ln w="9525">
            <a:noFill/>
            <a:miter lim="800000"/>
            <a:headEnd/>
            <a:tailEnd/>
          </a:ln>
        </p:spPr>
        <p:txBody>
          <a:bodyPr>
            <a:spAutoFit/>
          </a:bodyPr>
          <a:lstStyle/>
          <a:p>
            <a:pPr algn="l"/>
            <a:r>
              <a:rPr lang="fr-FR" dirty="0"/>
              <a:t>Le comportement de l'acier face à l'incendie peut être amélioré par diverses solutions.</a:t>
            </a:r>
          </a:p>
          <a:p>
            <a:pPr algn="l"/>
            <a:r>
              <a:rPr lang="fr-FR" dirty="0"/>
              <a:t>Les solutions utilisées dans la construction en acier sont d'une part le surdimensionnement de la matière et d'autre part des protections de surface. On essaye soit de retarder l'échauffement de l'acier ou de maintenir sa température à des températures faibles pour éviter son échauffement. </a:t>
            </a:r>
          </a:p>
          <a:p>
            <a:pPr algn="l"/>
            <a:endParaRPr lang="fr-FR" dirty="0"/>
          </a:p>
          <a:p>
            <a:pPr algn="l">
              <a:buFont typeface="Wingdings" pitchFamily="2" charset="2"/>
              <a:buChar char="Ø"/>
            </a:pPr>
            <a:r>
              <a:rPr lang="fr-FR" dirty="0">
                <a:solidFill>
                  <a:srgbClr val="0000FF"/>
                </a:solidFill>
              </a:rPr>
              <a:t> Revêtements intumescents</a:t>
            </a:r>
          </a:p>
          <a:p>
            <a:pPr algn="l"/>
            <a:r>
              <a:rPr lang="fr-FR" dirty="0"/>
              <a:t>La solution consiste à appliquer des peintures ou des enduits intumescents. Ces revêtements, forment un film qui sous l'effet de températures élevées, gonflent pour atteindre plusieurs fois leur épaisseur initiale d'application. Cette solution permet de laisser les structures apparentes.</a:t>
            </a:r>
          </a:p>
          <a:p>
            <a:pPr algn="l"/>
            <a:endParaRPr lang="fr-FR" dirty="0"/>
          </a:p>
          <a:p>
            <a:pPr algn="l"/>
            <a:r>
              <a:rPr lang="fr-FR" dirty="0"/>
              <a:t/>
            </a:r>
            <a:br>
              <a:rPr lang="fr-FR" dirty="0"/>
            </a:br>
            <a:endParaRPr lang="fr-FR" dirty="0"/>
          </a:p>
        </p:txBody>
      </p:sp>
      <p:pic>
        <p:nvPicPr>
          <p:cNvPr id="7" name="Picture 3" descr="http://intumescente.fr/img/couches_serre.jpg"/>
          <p:cNvPicPr>
            <a:picLocks noChangeAspect="1" noChangeArrowheads="1"/>
          </p:cNvPicPr>
          <p:nvPr/>
        </p:nvPicPr>
        <p:blipFill>
          <a:blip r:embed="rId2" cstate="print"/>
          <a:srcRect/>
          <a:stretch>
            <a:fillRect/>
          </a:stretch>
        </p:blipFill>
        <p:spPr bwMode="auto">
          <a:xfrm>
            <a:off x="1331640" y="4005064"/>
            <a:ext cx="2904356" cy="2174425"/>
          </a:xfrm>
          <a:prstGeom prst="rect">
            <a:avLst/>
          </a:prstGeom>
          <a:noFill/>
          <a:ln w="19050">
            <a:solidFill>
              <a:srgbClr val="FFFF00"/>
            </a:solidFill>
            <a:miter lim="800000"/>
            <a:headEnd/>
            <a:tailEnd/>
          </a:ln>
        </p:spPr>
      </p:pic>
      <p:pic>
        <p:nvPicPr>
          <p:cNvPr id="8" name="Picture 1" descr="http://www.crit.archi.fr/web%20folder/acier/Chapitre%203/3.6%20Data/04B0_009.jpg"/>
          <p:cNvPicPr>
            <a:picLocks noChangeAspect="1" noChangeArrowheads="1"/>
          </p:cNvPicPr>
          <p:nvPr/>
        </p:nvPicPr>
        <p:blipFill>
          <a:blip r:embed="rId3" cstate="print"/>
          <a:srcRect/>
          <a:stretch>
            <a:fillRect/>
          </a:stretch>
        </p:blipFill>
        <p:spPr bwMode="auto">
          <a:xfrm>
            <a:off x="4427984" y="4005064"/>
            <a:ext cx="3162256" cy="2160240"/>
          </a:xfrm>
          <a:prstGeom prst="rect">
            <a:avLst/>
          </a:prstGeom>
          <a:noFill/>
          <a:ln w="19050">
            <a:solidFill>
              <a:srgbClr val="FFFF00"/>
            </a:solidFill>
            <a:miter lim="800000"/>
            <a:headEnd/>
            <a:tailEnd/>
          </a:ln>
        </p:spPr>
      </p:pic>
    </p:spTree>
    <p:extLst>
      <p:ext uri="{BB962C8B-B14F-4D97-AF65-F5344CB8AC3E}">
        <p14:creationId xmlns:p14="http://schemas.microsoft.com/office/powerpoint/2010/main" val="38334525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24</a:t>
            </a:fld>
            <a:endParaRPr lang="fr-FR" altLang="fr-FR"/>
          </a:p>
        </p:txBody>
      </p:sp>
      <p:sp>
        <p:nvSpPr>
          <p:cNvPr id="6" name="Rectangle 1"/>
          <p:cNvSpPr>
            <a:spLocks noChangeArrowheads="1"/>
          </p:cNvSpPr>
          <p:nvPr/>
        </p:nvSpPr>
        <p:spPr bwMode="auto">
          <a:xfrm>
            <a:off x="392138" y="1124744"/>
            <a:ext cx="8424862" cy="1323439"/>
          </a:xfrm>
          <a:prstGeom prst="rect">
            <a:avLst/>
          </a:prstGeom>
          <a:noFill/>
          <a:ln w="9525">
            <a:noFill/>
            <a:miter lim="800000"/>
            <a:headEnd/>
            <a:tailEnd/>
          </a:ln>
        </p:spPr>
        <p:txBody>
          <a:bodyPr>
            <a:spAutoFit/>
          </a:bodyPr>
          <a:lstStyle/>
          <a:p>
            <a:pPr algn="l">
              <a:buFont typeface="Wingdings" pitchFamily="2" charset="2"/>
              <a:buChar char="Ø"/>
            </a:pPr>
            <a:r>
              <a:rPr lang="fr-FR" dirty="0">
                <a:solidFill>
                  <a:srgbClr val="0000FF"/>
                </a:solidFill>
              </a:rPr>
              <a:t> Le flocage</a:t>
            </a:r>
          </a:p>
          <a:p>
            <a:pPr algn="l"/>
            <a:endParaRPr lang="fr-FR" dirty="0"/>
          </a:p>
          <a:p>
            <a:pPr algn="l"/>
            <a:r>
              <a:rPr lang="fr-FR" dirty="0"/>
              <a:t>On projette des produits composés de vermiculite expansée (variété de mica feuilleté), de plâtre, de laitier ou de fibres minérales agglomérées par un liant. On peut ainsi obtenir des durées de stabilité au feu allant jusqu'à 4h.</a:t>
            </a:r>
          </a:p>
        </p:txBody>
      </p:sp>
      <p:pic>
        <p:nvPicPr>
          <p:cNvPr id="7" name="Picture 4" descr="http://www.sobrapi-isolation.fr/_assets/AAA/BBE/DGJ/ORR/00321554_PVI_0001_A663250_PS.jpg"/>
          <p:cNvPicPr>
            <a:picLocks noChangeAspect="1" noChangeArrowheads="1"/>
          </p:cNvPicPr>
          <p:nvPr/>
        </p:nvPicPr>
        <p:blipFill>
          <a:blip r:embed="rId2" cstate="print"/>
          <a:srcRect/>
          <a:stretch>
            <a:fillRect/>
          </a:stretch>
        </p:blipFill>
        <p:spPr bwMode="auto">
          <a:xfrm>
            <a:off x="971600" y="2636912"/>
            <a:ext cx="6697663" cy="3443288"/>
          </a:xfrm>
          <a:prstGeom prst="rect">
            <a:avLst/>
          </a:prstGeom>
          <a:noFill/>
          <a:ln w="19050">
            <a:solidFill>
              <a:srgbClr val="FFFF00"/>
            </a:solidFill>
            <a:miter lim="800000"/>
            <a:headEnd/>
            <a:tailEnd/>
          </a:ln>
        </p:spPr>
      </p:pic>
    </p:spTree>
    <p:extLst>
      <p:ext uri="{BB962C8B-B14F-4D97-AF65-F5344CB8AC3E}">
        <p14:creationId xmlns:p14="http://schemas.microsoft.com/office/powerpoint/2010/main" val="7516638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25</a:t>
            </a:fld>
            <a:endParaRPr lang="fr-FR" altLang="fr-FR"/>
          </a:p>
        </p:txBody>
      </p:sp>
      <p:sp>
        <p:nvSpPr>
          <p:cNvPr id="6" name="Rectangle 1"/>
          <p:cNvSpPr>
            <a:spLocks noChangeArrowheads="1"/>
          </p:cNvSpPr>
          <p:nvPr/>
        </p:nvSpPr>
        <p:spPr bwMode="auto">
          <a:xfrm>
            <a:off x="251520" y="1196752"/>
            <a:ext cx="8424863" cy="3046988"/>
          </a:xfrm>
          <a:prstGeom prst="rect">
            <a:avLst/>
          </a:prstGeom>
          <a:noFill/>
          <a:ln w="9525">
            <a:noFill/>
            <a:miter lim="800000"/>
            <a:headEnd/>
            <a:tailEnd/>
          </a:ln>
        </p:spPr>
        <p:txBody>
          <a:bodyPr>
            <a:spAutoFit/>
          </a:bodyPr>
          <a:lstStyle/>
          <a:p>
            <a:pPr algn="l">
              <a:buFont typeface="Wingdings" pitchFamily="2" charset="2"/>
              <a:buChar char="Ø"/>
            </a:pPr>
            <a:r>
              <a:rPr lang="fr-FR" dirty="0">
                <a:solidFill>
                  <a:srgbClr val="0000FF"/>
                </a:solidFill>
              </a:rPr>
              <a:t> Protection par plaques </a:t>
            </a:r>
          </a:p>
          <a:p>
            <a:pPr algn="l"/>
            <a:endParaRPr lang="fr-FR" dirty="0"/>
          </a:p>
          <a:p>
            <a:pPr algn="l"/>
            <a:r>
              <a:rPr lang="fr-FR" dirty="0"/>
              <a:t>Ces procédés permettent d'isoler les surfaces d'acier par des habillages rapportés. La protection par plaques est à base des mêmes matériaux que pour le flocage. Le mode de fixation doit être réalisé de manière à éviter que le feu ne se propage dans les joints.</a:t>
            </a:r>
          </a:p>
          <a:p>
            <a:pPr algn="l"/>
            <a:r>
              <a:rPr lang="fr-FR" dirty="0"/>
              <a:t>Protection sur le contour :</a:t>
            </a:r>
            <a:br>
              <a:rPr lang="fr-FR" dirty="0"/>
            </a:br>
            <a:r>
              <a:rPr lang="fr-FR" dirty="0"/>
              <a:t>les plaques suivent le contour du profil métallique.</a:t>
            </a:r>
            <a:br>
              <a:rPr lang="fr-FR" dirty="0"/>
            </a:br>
            <a:r>
              <a:rPr lang="fr-FR" dirty="0"/>
              <a:t>Protection en caisson :</a:t>
            </a:r>
            <a:br>
              <a:rPr lang="fr-FR" dirty="0"/>
            </a:br>
            <a:r>
              <a:rPr lang="fr-FR" dirty="0"/>
              <a:t>les plaques forment un caisson qui habille le profil métallique.</a:t>
            </a:r>
            <a:br>
              <a:rPr lang="fr-FR" dirty="0"/>
            </a:br>
            <a:r>
              <a:rPr lang="fr-FR" dirty="0"/>
              <a:t> </a:t>
            </a:r>
            <a:br>
              <a:rPr lang="fr-FR" dirty="0"/>
            </a:br>
            <a:r>
              <a:rPr lang="fr-FR" dirty="0"/>
              <a:t/>
            </a:r>
            <a:br>
              <a:rPr lang="fr-FR" dirty="0"/>
            </a:br>
            <a:endParaRPr lang="fr-FR" dirty="0"/>
          </a:p>
        </p:txBody>
      </p:sp>
      <p:sp>
        <p:nvSpPr>
          <p:cNvPr id="7" name="Rectangle 4"/>
          <p:cNvSpPr>
            <a:spLocks noChangeArrowheads="1"/>
          </p:cNvSpPr>
          <p:nvPr/>
        </p:nvSpPr>
        <p:spPr bwMode="auto">
          <a:xfrm>
            <a:off x="179512" y="3933056"/>
            <a:ext cx="6407150" cy="1200150"/>
          </a:xfrm>
          <a:prstGeom prst="rect">
            <a:avLst/>
          </a:prstGeom>
          <a:noFill/>
          <a:ln w="9525">
            <a:noFill/>
            <a:miter lim="800000"/>
            <a:headEnd/>
            <a:tailEnd/>
          </a:ln>
        </p:spPr>
        <p:txBody>
          <a:bodyPr>
            <a:spAutoFit/>
          </a:bodyPr>
          <a:lstStyle/>
          <a:p>
            <a:r>
              <a:rPr lang="fr-FR" b="1" i="1" dirty="0"/>
              <a:t>Plâtre Incendie PF 200 pour protection au feu des poteaux porteurs appliqué après interposition d'un treillis métal en projection, en épaisseur de 15 à 40 mm pour une stabilité au feu </a:t>
            </a:r>
            <a:r>
              <a:rPr lang="pt-BR" b="1" i="1" dirty="0"/>
              <a:t>de 1/2 h à 3 h.</a:t>
            </a:r>
            <a:endParaRPr lang="fr-FR" dirty="0"/>
          </a:p>
        </p:txBody>
      </p:sp>
      <p:pic>
        <p:nvPicPr>
          <p:cNvPr id="8" name="Picture 2"/>
          <p:cNvPicPr>
            <a:picLocks noChangeAspect="1" noChangeArrowheads="1"/>
          </p:cNvPicPr>
          <p:nvPr/>
        </p:nvPicPr>
        <p:blipFill>
          <a:blip r:embed="rId2" cstate="print"/>
          <a:srcRect/>
          <a:stretch>
            <a:fillRect/>
          </a:stretch>
        </p:blipFill>
        <p:spPr bwMode="auto">
          <a:xfrm>
            <a:off x="6994179" y="2780928"/>
            <a:ext cx="1917700" cy="3087440"/>
          </a:xfrm>
          <a:prstGeom prst="rect">
            <a:avLst/>
          </a:prstGeom>
          <a:noFill/>
          <a:ln w="9525">
            <a:noFill/>
            <a:miter lim="800000"/>
            <a:headEnd/>
            <a:tailEnd/>
          </a:ln>
        </p:spPr>
      </p:pic>
    </p:spTree>
    <p:extLst>
      <p:ext uri="{BB962C8B-B14F-4D97-AF65-F5344CB8AC3E}">
        <p14:creationId xmlns:p14="http://schemas.microsoft.com/office/powerpoint/2010/main" val="4093935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26</a:t>
            </a:fld>
            <a:endParaRPr lang="fr-FR" altLang="fr-FR"/>
          </a:p>
        </p:txBody>
      </p:sp>
      <p:sp>
        <p:nvSpPr>
          <p:cNvPr id="6" name="Rectangle 1"/>
          <p:cNvSpPr>
            <a:spLocks noChangeArrowheads="1"/>
          </p:cNvSpPr>
          <p:nvPr/>
        </p:nvSpPr>
        <p:spPr bwMode="auto">
          <a:xfrm>
            <a:off x="359569" y="1124744"/>
            <a:ext cx="8424862" cy="2308225"/>
          </a:xfrm>
          <a:prstGeom prst="rect">
            <a:avLst/>
          </a:prstGeom>
          <a:noFill/>
          <a:ln w="9525">
            <a:noFill/>
            <a:miter lim="800000"/>
            <a:headEnd/>
            <a:tailEnd/>
          </a:ln>
        </p:spPr>
        <p:txBody>
          <a:bodyPr>
            <a:spAutoFit/>
          </a:bodyPr>
          <a:lstStyle/>
          <a:p>
            <a:pPr algn="l">
              <a:buFont typeface="Wingdings" pitchFamily="2" charset="2"/>
              <a:buChar char="Ø"/>
            </a:pPr>
            <a:r>
              <a:rPr lang="fr-FR" sz="1800" dirty="0">
                <a:solidFill>
                  <a:srgbClr val="0000FF"/>
                </a:solidFill>
                <a:latin typeface="Arial" charset="0"/>
                <a:ea typeface="+mn-ea"/>
                <a:cs typeface="Arial" charset="0"/>
              </a:rPr>
              <a:t> Mixité acier-béton</a:t>
            </a:r>
          </a:p>
          <a:p>
            <a:pPr algn="l"/>
            <a:endParaRPr lang="fr-FR" sz="1800" dirty="0">
              <a:solidFill>
                <a:srgbClr val="000000"/>
              </a:solidFill>
              <a:latin typeface="Arial" charset="0"/>
              <a:ea typeface="+mn-ea"/>
              <a:cs typeface="Arial" charset="0"/>
            </a:endParaRPr>
          </a:p>
          <a:p>
            <a:pPr algn="l"/>
            <a:r>
              <a:rPr lang="fr-FR" sz="1800" dirty="0">
                <a:solidFill>
                  <a:srgbClr val="000000"/>
                </a:solidFill>
                <a:latin typeface="Arial" charset="0"/>
                <a:ea typeface="+mn-ea"/>
                <a:cs typeface="Arial" charset="0"/>
              </a:rPr>
              <a:t>Cette solution s'envisage quand les exigences de résistance au feu sont sévères.</a:t>
            </a:r>
            <a:br>
              <a:rPr lang="fr-FR" sz="1800" dirty="0">
                <a:solidFill>
                  <a:srgbClr val="000000"/>
                </a:solidFill>
                <a:latin typeface="Arial" charset="0"/>
                <a:ea typeface="+mn-ea"/>
                <a:cs typeface="Arial" charset="0"/>
              </a:rPr>
            </a:br>
            <a:r>
              <a:rPr lang="fr-FR" sz="1800" dirty="0">
                <a:solidFill>
                  <a:srgbClr val="000000"/>
                </a:solidFill>
                <a:latin typeface="Arial" charset="0"/>
                <a:ea typeface="+mn-ea"/>
                <a:cs typeface="Arial" charset="0"/>
              </a:rPr>
              <a:t>Deux possibilités sont offertes par ce principe. L'une consiste à noyer le profil métallique dans le béton par un enrobage, l'autre à le remplir de béton, le profil métallique restant encore apparent et visible.</a:t>
            </a:r>
            <a:br>
              <a:rPr lang="fr-FR" sz="1800" dirty="0">
                <a:solidFill>
                  <a:srgbClr val="000000"/>
                </a:solidFill>
                <a:latin typeface="Arial" charset="0"/>
                <a:ea typeface="+mn-ea"/>
                <a:cs typeface="Arial" charset="0"/>
              </a:rPr>
            </a:br>
            <a:r>
              <a:rPr lang="fr-FR" sz="1800" dirty="0">
                <a:solidFill>
                  <a:srgbClr val="000000"/>
                </a:solidFill>
                <a:latin typeface="Arial" charset="0"/>
                <a:ea typeface="+mn-ea"/>
                <a:cs typeface="Arial" charset="0"/>
              </a:rPr>
              <a:t>Le rôle du béton dans cette association est d'empêcher la propagation de la chaleur vers l'acier et de participer à la fonction porteuse.</a:t>
            </a:r>
          </a:p>
        </p:txBody>
      </p:sp>
      <p:pic>
        <p:nvPicPr>
          <p:cNvPr id="7" name="Picture 2" descr="http://www.crit.archi.fr/web%20folder/acier/Chapitre%203/3.6%20Data/24tif.jpg"/>
          <p:cNvPicPr>
            <a:picLocks noChangeAspect="1" noChangeArrowheads="1"/>
          </p:cNvPicPr>
          <p:nvPr/>
        </p:nvPicPr>
        <p:blipFill>
          <a:blip r:embed="rId2" cstate="print"/>
          <a:srcRect/>
          <a:stretch>
            <a:fillRect/>
          </a:stretch>
        </p:blipFill>
        <p:spPr bwMode="auto">
          <a:xfrm>
            <a:off x="2771800" y="3573016"/>
            <a:ext cx="3600450" cy="2424112"/>
          </a:xfrm>
          <a:prstGeom prst="rect">
            <a:avLst/>
          </a:prstGeom>
          <a:noFill/>
          <a:ln w="19050">
            <a:solidFill>
              <a:srgbClr val="FFFF00"/>
            </a:solidFill>
            <a:miter lim="800000"/>
            <a:headEnd/>
            <a:tailEnd/>
          </a:ln>
        </p:spPr>
      </p:pic>
      <p:sp>
        <p:nvSpPr>
          <p:cNvPr id="8" name="Rectangle 3"/>
          <p:cNvSpPr>
            <a:spLocks noChangeArrowheads="1"/>
          </p:cNvSpPr>
          <p:nvPr/>
        </p:nvSpPr>
        <p:spPr bwMode="auto">
          <a:xfrm>
            <a:off x="1619672" y="6021288"/>
            <a:ext cx="5905500" cy="307975"/>
          </a:xfrm>
          <a:prstGeom prst="rect">
            <a:avLst/>
          </a:prstGeom>
          <a:noFill/>
          <a:ln w="9525">
            <a:noFill/>
            <a:miter lim="800000"/>
            <a:headEnd/>
            <a:tailEnd/>
          </a:ln>
        </p:spPr>
        <p:txBody>
          <a:bodyPr>
            <a:spAutoFit/>
          </a:bodyPr>
          <a:lstStyle/>
          <a:p>
            <a:r>
              <a:rPr lang="fr-FR" sz="1400" dirty="0"/>
              <a:t>Remplissage en béton des chambres de la poutre I</a:t>
            </a:r>
          </a:p>
        </p:txBody>
      </p:sp>
    </p:spTree>
    <p:extLst>
      <p:ext uri="{BB962C8B-B14F-4D97-AF65-F5344CB8AC3E}">
        <p14:creationId xmlns:p14="http://schemas.microsoft.com/office/powerpoint/2010/main" val="4888130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27</a:t>
            </a:fld>
            <a:endParaRPr lang="fr-FR" altLang="fr-FR"/>
          </a:p>
        </p:txBody>
      </p:sp>
      <p:sp>
        <p:nvSpPr>
          <p:cNvPr id="6" name="Rectangle 1"/>
          <p:cNvSpPr>
            <a:spLocks noChangeArrowheads="1"/>
          </p:cNvSpPr>
          <p:nvPr/>
        </p:nvSpPr>
        <p:spPr bwMode="auto">
          <a:xfrm>
            <a:off x="323850" y="1124744"/>
            <a:ext cx="8496300" cy="1569660"/>
          </a:xfrm>
          <a:prstGeom prst="rect">
            <a:avLst/>
          </a:prstGeom>
          <a:noFill/>
          <a:ln w="9525">
            <a:noFill/>
            <a:miter lim="800000"/>
            <a:headEnd/>
            <a:tailEnd/>
          </a:ln>
        </p:spPr>
        <p:txBody>
          <a:bodyPr>
            <a:spAutoFit/>
          </a:bodyPr>
          <a:lstStyle/>
          <a:p>
            <a:pPr algn="l">
              <a:buFont typeface="Wingdings" pitchFamily="2" charset="2"/>
              <a:buChar char="Ø"/>
            </a:pPr>
            <a:r>
              <a:rPr lang="fr-FR" dirty="0">
                <a:solidFill>
                  <a:srgbClr val="0000FF"/>
                </a:solidFill>
              </a:rPr>
              <a:t> Refroidissement par eau</a:t>
            </a:r>
          </a:p>
          <a:p>
            <a:pPr algn="l"/>
            <a:endParaRPr lang="fr-FR" dirty="0"/>
          </a:p>
          <a:p>
            <a:pPr algn="l"/>
            <a:r>
              <a:rPr lang="fr-FR" dirty="0"/>
              <a:t>Une dernière solution consiste à irriguer les profils creux avec de l'eau pour les refroidir. L'eau qui chauffe, par absorption de l'énergie diffusée dans le métal, monte et se trouve remplacée par de l'eau froide. Ce procédé est très fiable mais très coûteux. Il est réservé aux grands ouvrages comme le Centre Georges Pompidou à Paris.</a:t>
            </a:r>
          </a:p>
        </p:txBody>
      </p:sp>
      <p:pic>
        <p:nvPicPr>
          <p:cNvPr id="7" name="Picture 4" descr="http://c8.img.v4.skyrock.net/c88/le-beau-paris/pics/1271104518_small.jpg"/>
          <p:cNvPicPr>
            <a:picLocks noChangeAspect="1" noChangeArrowheads="1"/>
          </p:cNvPicPr>
          <p:nvPr/>
        </p:nvPicPr>
        <p:blipFill>
          <a:blip r:embed="rId2" cstate="print"/>
          <a:srcRect/>
          <a:stretch>
            <a:fillRect/>
          </a:stretch>
        </p:blipFill>
        <p:spPr bwMode="auto">
          <a:xfrm>
            <a:off x="2339752" y="2708920"/>
            <a:ext cx="4395253" cy="3559279"/>
          </a:xfrm>
          <a:prstGeom prst="rect">
            <a:avLst/>
          </a:prstGeom>
          <a:noFill/>
          <a:ln w="19050">
            <a:solidFill>
              <a:srgbClr val="FFFF00"/>
            </a:solidFill>
            <a:miter lim="800000"/>
            <a:headEnd/>
            <a:tailEnd/>
          </a:ln>
        </p:spPr>
      </p:pic>
    </p:spTree>
    <p:extLst>
      <p:ext uri="{BB962C8B-B14F-4D97-AF65-F5344CB8AC3E}">
        <p14:creationId xmlns:p14="http://schemas.microsoft.com/office/powerpoint/2010/main" val="4759745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28</a:t>
            </a:fld>
            <a:endParaRPr lang="fr-FR" altLang="fr-FR"/>
          </a:p>
        </p:txBody>
      </p:sp>
      <p:sp>
        <p:nvSpPr>
          <p:cNvPr id="6" name="Rectangle 1"/>
          <p:cNvSpPr>
            <a:spLocks noChangeArrowheads="1"/>
          </p:cNvSpPr>
          <p:nvPr/>
        </p:nvSpPr>
        <p:spPr bwMode="auto">
          <a:xfrm>
            <a:off x="359569" y="1124744"/>
            <a:ext cx="8424862" cy="1323439"/>
          </a:xfrm>
          <a:prstGeom prst="rect">
            <a:avLst/>
          </a:prstGeom>
          <a:noFill/>
          <a:ln w="9525">
            <a:noFill/>
            <a:miter lim="800000"/>
            <a:headEnd/>
            <a:tailEnd/>
          </a:ln>
        </p:spPr>
        <p:txBody>
          <a:bodyPr>
            <a:spAutoFit/>
          </a:bodyPr>
          <a:lstStyle/>
          <a:p>
            <a:pPr algn="l">
              <a:buFont typeface="Wingdings" pitchFamily="2" charset="2"/>
              <a:buChar char="Ø"/>
            </a:pPr>
            <a:r>
              <a:rPr lang="fr-FR" dirty="0">
                <a:solidFill>
                  <a:srgbClr val="0000FF"/>
                </a:solidFill>
              </a:rPr>
              <a:t> Enrobage</a:t>
            </a:r>
          </a:p>
          <a:p>
            <a:pPr algn="l"/>
            <a:endParaRPr lang="fr-FR" dirty="0"/>
          </a:p>
          <a:p>
            <a:pPr algn="l"/>
            <a:r>
              <a:rPr lang="fr-FR" dirty="0"/>
              <a:t>Cette technique de protection des surface au feu consiste à enveloppé les faces exposées de la structure avec une laine minérale agrafée. Le tapis de matière isole de la chaleur de l'acier.</a:t>
            </a:r>
          </a:p>
        </p:txBody>
      </p:sp>
      <p:pic>
        <p:nvPicPr>
          <p:cNvPr id="7" name="Picture 2" descr="http://www.crit.archi.fr/web%20folder/acier/Chapitre%203/3.6%20Data/04B0_007.jpg"/>
          <p:cNvPicPr>
            <a:picLocks noChangeAspect="1" noChangeArrowheads="1"/>
          </p:cNvPicPr>
          <p:nvPr/>
        </p:nvPicPr>
        <p:blipFill>
          <a:blip r:embed="rId2" cstate="print"/>
          <a:srcRect/>
          <a:stretch>
            <a:fillRect/>
          </a:stretch>
        </p:blipFill>
        <p:spPr bwMode="auto">
          <a:xfrm>
            <a:off x="2123728" y="2492896"/>
            <a:ext cx="5224164" cy="3439073"/>
          </a:xfrm>
          <a:prstGeom prst="rect">
            <a:avLst/>
          </a:prstGeom>
          <a:noFill/>
          <a:ln w="19050">
            <a:solidFill>
              <a:srgbClr val="FFFF00"/>
            </a:solidFill>
            <a:miter lim="800000"/>
            <a:headEnd/>
            <a:tailEnd/>
          </a:ln>
        </p:spPr>
      </p:pic>
    </p:spTree>
    <p:extLst>
      <p:ext uri="{BB962C8B-B14F-4D97-AF65-F5344CB8AC3E}">
        <p14:creationId xmlns:p14="http://schemas.microsoft.com/office/powerpoint/2010/main" val="34007287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29</a:t>
            </a:fld>
            <a:endParaRPr lang="fr-FR" altLang="fr-FR"/>
          </a:p>
        </p:txBody>
      </p:sp>
      <p:sp>
        <p:nvSpPr>
          <p:cNvPr id="6" name="Rectangle 1"/>
          <p:cNvSpPr>
            <a:spLocks noChangeArrowheads="1"/>
          </p:cNvSpPr>
          <p:nvPr/>
        </p:nvSpPr>
        <p:spPr bwMode="auto">
          <a:xfrm>
            <a:off x="323850" y="1196752"/>
            <a:ext cx="8496300" cy="1815882"/>
          </a:xfrm>
          <a:prstGeom prst="rect">
            <a:avLst/>
          </a:prstGeom>
          <a:noFill/>
          <a:ln w="9525">
            <a:noFill/>
            <a:miter lim="800000"/>
            <a:headEnd/>
            <a:tailEnd/>
          </a:ln>
        </p:spPr>
        <p:txBody>
          <a:bodyPr>
            <a:spAutoFit/>
          </a:bodyPr>
          <a:lstStyle/>
          <a:p>
            <a:pPr algn="l">
              <a:buFont typeface="Wingdings" pitchFamily="2" charset="2"/>
              <a:buChar char="Ø"/>
            </a:pPr>
            <a:r>
              <a:rPr lang="fr-FR" dirty="0">
                <a:solidFill>
                  <a:srgbClr val="0000FF"/>
                </a:solidFill>
              </a:rPr>
              <a:t> Autre approche</a:t>
            </a:r>
          </a:p>
          <a:p>
            <a:pPr algn="l"/>
            <a:endParaRPr lang="fr-FR" dirty="0"/>
          </a:p>
          <a:p>
            <a:pPr algn="l"/>
            <a:r>
              <a:rPr lang="fr-FR" dirty="0"/>
              <a:t>Dans l'architecture contemporaine et ne particulier le mouvement high-tech, la structure est devenue un élément révélé et participant à l'esthétique du bâtiment.</a:t>
            </a:r>
            <a:br>
              <a:rPr lang="fr-FR" dirty="0"/>
            </a:br>
            <a:r>
              <a:rPr lang="fr-FR" dirty="0"/>
              <a:t>Cette approche qui consiste à sortir les structures de l'intérieur du bâtiment permet aussi de ne plus les exposer au feu.</a:t>
            </a:r>
            <a:br>
              <a:rPr lang="fr-FR" dirty="0"/>
            </a:br>
            <a:endParaRPr lang="fr-FR" dirty="0"/>
          </a:p>
        </p:txBody>
      </p:sp>
      <p:pic>
        <p:nvPicPr>
          <p:cNvPr id="7" name="Picture 2" descr="http://www.crit.archi.fr/web%20folder/acier/Chapitre%203/3.6%20Data/70457.jpg"/>
          <p:cNvPicPr>
            <a:picLocks noChangeAspect="1" noChangeArrowheads="1"/>
          </p:cNvPicPr>
          <p:nvPr/>
        </p:nvPicPr>
        <p:blipFill>
          <a:blip r:embed="rId2" cstate="print"/>
          <a:srcRect/>
          <a:stretch>
            <a:fillRect/>
          </a:stretch>
        </p:blipFill>
        <p:spPr bwMode="auto">
          <a:xfrm>
            <a:off x="2483768" y="2852936"/>
            <a:ext cx="3816350" cy="2871788"/>
          </a:xfrm>
          <a:prstGeom prst="rect">
            <a:avLst/>
          </a:prstGeom>
          <a:noFill/>
          <a:ln w="19050">
            <a:solidFill>
              <a:srgbClr val="FFFF00"/>
            </a:solidFill>
            <a:miter lim="800000"/>
            <a:headEnd/>
            <a:tailEnd/>
          </a:ln>
        </p:spPr>
      </p:pic>
      <p:sp>
        <p:nvSpPr>
          <p:cNvPr id="8" name="Rectangle 3"/>
          <p:cNvSpPr>
            <a:spLocks noChangeArrowheads="1"/>
          </p:cNvSpPr>
          <p:nvPr/>
        </p:nvSpPr>
        <p:spPr bwMode="auto">
          <a:xfrm>
            <a:off x="2716337" y="5877272"/>
            <a:ext cx="3351212" cy="368300"/>
          </a:xfrm>
          <a:prstGeom prst="rect">
            <a:avLst/>
          </a:prstGeom>
          <a:noFill/>
          <a:ln w="9525">
            <a:noFill/>
            <a:miter lim="800000"/>
            <a:headEnd/>
            <a:tailEnd/>
          </a:ln>
        </p:spPr>
        <p:txBody>
          <a:bodyPr wrap="none">
            <a:spAutoFit/>
          </a:bodyPr>
          <a:lstStyle/>
          <a:p>
            <a:r>
              <a:rPr lang="fr-FR" dirty="0"/>
              <a:t>Centre sportif, Champigneulles</a:t>
            </a:r>
          </a:p>
        </p:txBody>
      </p:sp>
    </p:spTree>
    <p:extLst>
      <p:ext uri="{BB962C8B-B14F-4D97-AF65-F5344CB8AC3E}">
        <p14:creationId xmlns:p14="http://schemas.microsoft.com/office/powerpoint/2010/main" val="36364343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3</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4000" dirty="0">
                <a:solidFill>
                  <a:srgbClr val="FFFF00"/>
                </a:solidFill>
              </a:rPr>
              <a:t>Poutrelles en I dites I.P.E. et </a:t>
            </a:r>
            <a:r>
              <a:rPr lang="fr-FR" sz="4000" dirty="0" smtClean="0">
                <a:solidFill>
                  <a:srgbClr val="FFFF00"/>
                </a:solidFill>
              </a:rPr>
              <a:t>I.P.N:</a:t>
            </a:r>
            <a:endParaRPr lang="fr-FR" sz="4000" dirty="0">
              <a:solidFill>
                <a:srgbClr val="FFFF00"/>
              </a:solidFill>
            </a:endParaRPr>
          </a:p>
        </p:txBody>
      </p:sp>
      <p:sp>
        <p:nvSpPr>
          <p:cNvPr id="6" name="Rectangle 1"/>
          <p:cNvSpPr>
            <a:spLocks noChangeArrowheads="1"/>
          </p:cNvSpPr>
          <p:nvPr/>
        </p:nvSpPr>
        <p:spPr bwMode="auto">
          <a:xfrm>
            <a:off x="212552" y="1124744"/>
            <a:ext cx="8496300" cy="2800350"/>
          </a:xfrm>
          <a:prstGeom prst="rect">
            <a:avLst/>
          </a:prstGeom>
          <a:noFill/>
          <a:ln w="9525">
            <a:noFill/>
            <a:miter lim="800000"/>
            <a:headEnd/>
            <a:tailEnd/>
          </a:ln>
        </p:spPr>
        <p:txBody>
          <a:bodyPr>
            <a:spAutoFit/>
          </a:bodyPr>
          <a:lstStyle/>
          <a:p>
            <a:pPr algn="l"/>
            <a:r>
              <a:rPr lang="fr-FR" sz="1600" dirty="0"/>
              <a:t>Une </a:t>
            </a:r>
            <a:r>
              <a:rPr lang="fr-FR" sz="1600" b="1" dirty="0"/>
              <a:t>poutrelle en I à profil normal</a:t>
            </a:r>
            <a:r>
              <a:rPr lang="fr-FR" sz="1600" dirty="0"/>
              <a:t> (plus communément appelé </a:t>
            </a:r>
            <a:r>
              <a:rPr lang="fr-FR" sz="1600" b="1" dirty="0"/>
              <a:t>IPN</a:t>
            </a:r>
            <a:r>
              <a:rPr lang="fr-FR" sz="1600" dirty="0"/>
              <a:t> ) est un type de profilé standardisé courant de poutre à âme pleine acier en forme de I de section constante portant sur sa semelle inférieure. La dénomination actuelle est "Poutrelles en I à ailes inclinées laminées à chaud" dont les tolérances sont définies dans la norme NF EN 10024 (1995). La norme définissant les caractéristiques géométriques des IPN date de 1983 (NF A45-209).</a:t>
            </a:r>
          </a:p>
          <a:p>
            <a:pPr algn="l"/>
            <a:r>
              <a:rPr lang="fr-FR" sz="1600" dirty="0"/>
              <a:t>Les ailes de l'IPN sont plus épaisses au centre qu'aux bords : elles présentent une pente de 14 % vers le bord, ce qui la distingue de l'IPE (</a:t>
            </a:r>
            <a:r>
              <a:rPr lang="fr-FR" sz="1600" i="1" dirty="0"/>
              <a:t>Poutrelle à Profil Européen</a:t>
            </a:r>
            <a:r>
              <a:rPr lang="fr-FR" sz="1600" dirty="0"/>
              <a:t>) à ailes parallèles (d'épaisseur constante), qui, pour une section équivalente est ainsi plus léger. Le profilé en I à ailes inclinées est utilisé dans la construction aussi bien verticalement (support de panneau de circulation) qu'horizontalement (en construction métallique, comme panne de toiture ou solive de plancher).</a:t>
            </a:r>
          </a:p>
        </p:txBody>
      </p:sp>
      <p:pic>
        <p:nvPicPr>
          <p:cNvPr id="7" name="Picture 12" descr="http://t3.gstatic.com/images?q=tbn:ANd9GcTVCFwqOE1wGe8jdYjkvAzW77W0ZpMDZVg43QCjxMIz1nDpm5gX"/>
          <p:cNvPicPr>
            <a:picLocks noChangeAspect="1" noChangeArrowheads="1"/>
          </p:cNvPicPr>
          <p:nvPr/>
        </p:nvPicPr>
        <p:blipFill>
          <a:blip r:embed="rId3" cstate="print"/>
          <a:srcRect/>
          <a:stretch>
            <a:fillRect/>
          </a:stretch>
        </p:blipFill>
        <p:spPr bwMode="auto">
          <a:xfrm>
            <a:off x="467544" y="4149080"/>
            <a:ext cx="2520950" cy="1863725"/>
          </a:xfrm>
          <a:prstGeom prst="rect">
            <a:avLst/>
          </a:prstGeom>
          <a:noFill/>
          <a:ln w="9525">
            <a:solidFill>
              <a:srgbClr val="FFFF00"/>
            </a:solidFill>
            <a:miter lim="800000"/>
            <a:headEnd/>
            <a:tailEnd/>
          </a:ln>
        </p:spPr>
      </p:pic>
      <p:sp>
        <p:nvSpPr>
          <p:cNvPr id="8" name="AutoShape 11"/>
          <p:cNvSpPr>
            <a:spLocks noChangeArrowheads="1"/>
          </p:cNvSpPr>
          <p:nvPr/>
        </p:nvSpPr>
        <p:spPr bwMode="auto">
          <a:xfrm>
            <a:off x="2555776" y="4835425"/>
            <a:ext cx="1079500" cy="269875"/>
          </a:xfrm>
          <a:prstGeom prst="leftRightArrow">
            <a:avLst>
              <a:gd name="adj1" fmla="val 50000"/>
              <a:gd name="adj2" fmla="val 80000"/>
            </a:avLst>
          </a:prstGeom>
          <a:solidFill>
            <a:srgbClr val="FF0000"/>
          </a:solidFill>
          <a:ln w="9525">
            <a:solidFill>
              <a:srgbClr val="FF0000"/>
            </a:solidFill>
            <a:miter lim="800000"/>
            <a:headEnd/>
            <a:tailEnd/>
          </a:ln>
        </p:spPr>
        <p:txBody>
          <a:bodyPr wrap="none" anchor="ctr"/>
          <a:lstStyle/>
          <a:p>
            <a:endParaRPr lang="fr-FR"/>
          </a:p>
        </p:txBody>
      </p:sp>
      <p:pic>
        <p:nvPicPr>
          <p:cNvPr id="9" name="Picture 14" descr="http://t2.gstatic.com/images?q=tbn:ANd9GcRS7YwrmKfQ5LOnT86sc-uk4v-59uuHoMwhAnQL_YAU5GMufNE52g"/>
          <p:cNvPicPr>
            <a:picLocks noChangeAspect="1" noChangeArrowheads="1"/>
          </p:cNvPicPr>
          <p:nvPr/>
        </p:nvPicPr>
        <p:blipFill>
          <a:blip r:embed="rId4" cstate="print"/>
          <a:srcRect/>
          <a:stretch>
            <a:fillRect/>
          </a:stretch>
        </p:blipFill>
        <p:spPr bwMode="auto">
          <a:xfrm>
            <a:off x="3404741" y="4149080"/>
            <a:ext cx="2305050" cy="1844675"/>
          </a:xfrm>
          <a:prstGeom prst="rect">
            <a:avLst/>
          </a:prstGeom>
          <a:noFill/>
          <a:ln w="9525">
            <a:noFill/>
            <a:miter lim="800000"/>
            <a:headEnd/>
            <a:tailEnd/>
          </a:ln>
        </p:spPr>
      </p:pic>
      <p:pic>
        <p:nvPicPr>
          <p:cNvPr id="10" name="Picture 2" descr="http://www.metal-detail-oise.com/images/IPN%203-400p.jpg"/>
          <p:cNvPicPr>
            <a:picLocks noChangeAspect="1" noChangeArrowheads="1"/>
          </p:cNvPicPr>
          <p:nvPr/>
        </p:nvPicPr>
        <p:blipFill>
          <a:blip r:embed="rId5" cstate="print"/>
          <a:srcRect/>
          <a:stretch>
            <a:fillRect/>
          </a:stretch>
        </p:blipFill>
        <p:spPr bwMode="auto">
          <a:xfrm>
            <a:off x="5972002" y="4152255"/>
            <a:ext cx="2736850" cy="1841500"/>
          </a:xfrm>
          <a:prstGeom prst="rect">
            <a:avLst/>
          </a:prstGeom>
          <a:noFill/>
          <a:ln w="9525">
            <a:solidFill>
              <a:srgbClr val="FFFF00"/>
            </a:solidFill>
            <a:miter lim="800000"/>
            <a:headEnd/>
            <a:tailEnd/>
          </a:ln>
        </p:spPr>
      </p:pic>
      <p:sp>
        <p:nvSpPr>
          <p:cNvPr id="11" name="Line 10"/>
          <p:cNvSpPr>
            <a:spLocks noChangeShapeType="1"/>
          </p:cNvSpPr>
          <p:nvPr/>
        </p:nvSpPr>
        <p:spPr bwMode="auto">
          <a:xfrm flipH="1">
            <a:off x="5317951" y="4433242"/>
            <a:ext cx="1512888" cy="647700"/>
          </a:xfrm>
          <a:prstGeom prst="line">
            <a:avLst/>
          </a:prstGeom>
          <a:noFill/>
          <a:ln w="25400">
            <a:solidFill>
              <a:srgbClr val="FF0000"/>
            </a:solidFill>
            <a:round/>
            <a:headEnd/>
            <a:tailEnd type="triangle" w="med" len="med"/>
          </a:ln>
        </p:spPr>
        <p:txBody>
          <a:bodyPr/>
          <a:lstStyle/>
          <a:p>
            <a:endParaRPr lang="fr-FR"/>
          </a:p>
        </p:txBody>
      </p:sp>
      <p:sp>
        <p:nvSpPr>
          <p:cNvPr id="12" name="Text Box 6"/>
          <p:cNvSpPr txBox="1">
            <a:spLocks noChangeArrowheads="1"/>
          </p:cNvSpPr>
          <p:nvPr/>
        </p:nvSpPr>
        <p:spPr bwMode="auto">
          <a:xfrm>
            <a:off x="6830839" y="4149080"/>
            <a:ext cx="1301750" cy="366712"/>
          </a:xfrm>
          <a:prstGeom prst="rect">
            <a:avLst/>
          </a:prstGeom>
          <a:solidFill>
            <a:srgbClr val="FFFF00"/>
          </a:solidFill>
          <a:ln w="9525">
            <a:noFill/>
            <a:miter lim="800000"/>
            <a:headEnd/>
            <a:tailEnd/>
          </a:ln>
        </p:spPr>
        <p:txBody>
          <a:bodyPr>
            <a:spAutoFit/>
          </a:bodyPr>
          <a:lstStyle/>
          <a:p>
            <a:r>
              <a:rPr lang="fr-FR" dirty="0"/>
              <a:t>Pente 14%</a:t>
            </a:r>
          </a:p>
        </p:txBody>
      </p:sp>
      <p:sp>
        <p:nvSpPr>
          <p:cNvPr id="13" name="Line 10"/>
          <p:cNvSpPr>
            <a:spLocks noChangeShapeType="1"/>
          </p:cNvSpPr>
          <p:nvPr/>
        </p:nvSpPr>
        <p:spPr bwMode="auto">
          <a:xfrm>
            <a:off x="7483623" y="4511575"/>
            <a:ext cx="360363" cy="647700"/>
          </a:xfrm>
          <a:prstGeom prst="line">
            <a:avLst/>
          </a:prstGeom>
          <a:noFill/>
          <a:ln w="25400">
            <a:solidFill>
              <a:srgbClr val="FF0000"/>
            </a:solidFill>
            <a:round/>
            <a:headEnd/>
            <a:tailEnd type="triangle" w="med" len="med"/>
          </a:ln>
        </p:spPr>
        <p:txBody>
          <a:bodyPr/>
          <a:lstStyle/>
          <a:p>
            <a:endParaRPr lang="fr-FR"/>
          </a:p>
        </p:txBody>
      </p:sp>
    </p:spTree>
    <p:extLst>
      <p:ext uri="{BB962C8B-B14F-4D97-AF65-F5344CB8AC3E}">
        <p14:creationId xmlns:p14="http://schemas.microsoft.com/office/powerpoint/2010/main" val="14642543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30</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endParaRPr lang="fr-FR" sz="2800" dirty="0"/>
          </a:p>
        </p:txBody>
      </p:sp>
      <p:pic>
        <p:nvPicPr>
          <p:cNvPr id="5" name="Picture 8" descr="DSC05056"/>
          <p:cNvPicPr>
            <a:picLocks noChangeAspect="1" noChangeArrowheads="1"/>
          </p:cNvPicPr>
          <p:nvPr/>
        </p:nvPicPr>
        <p:blipFill>
          <a:blip r:embed="rId3" cstate="print"/>
          <a:srcRect/>
          <a:stretch>
            <a:fillRect/>
          </a:stretch>
        </p:blipFill>
        <p:spPr bwMode="auto">
          <a:xfrm>
            <a:off x="936073" y="1124744"/>
            <a:ext cx="7271854" cy="4866681"/>
          </a:xfrm>
          <a:prstGeom prst="rect">
            <a:avLst/>
          </a:prstGeom>
          <a:noFill/>
          <a:ln w="38100">
            <a:solidFill>
              <a:srgbClr val="FFFF00"/>
            </a:solidFill>
            <a:miter lim="800000"/>
            <a:headEnd/>
            <a:tailEnd/>
          </a:ln>
        </p:spPr>
      </p:pic>
      <p:sp>
        <p:nvSpPr>
          <p:cNvPr id="7" name="WordArt 2"/>
          <p:cNvSpPr>
            <a:spLocks noChangeArrowheads="1" noChangeShapeType="1" noTextEdit="1"/>
          </p:cNvSpPr>
          <p:nvPr/>
        </p:nvSpPr>
        <p:spPr bwMode="auto">
          <a:xfrm>
            <a:off x="1763711" y="1570050"/>
            <a:ext cx="5616575" cy="19177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fr-FR" sz="3600" kern="10" dirty="0">
                <a:ln w="9525">
                  <a:round/>
                  <a:headEnd/>
                  <a:tailEnd/>
                </a:ln>
                <a:gradFill rotWithShape="1">
                  <a:gsLst>
                    <a:gs pos="0">
                      <a:srgbClr val="FFFF00"/>
                    </a:gs>
                    <a:gs pos="100000">
                      <a:srgbClr val="FF3300"/>
                    </a:gs>
                  </a:gsLst>
                  <a:lin ang="5400000" scaled="1"/>
                </a:gradFill>
                <a:latin typeface="Arial Black"/>
              </a:rPr>
              <a:t>FIN</a:t>
            </a:r>
          </a:p>
          <a:p>
            <a:pPr algn="ctr"/>
            <a:r>
              <a:rPr lang="fr-FR" sz="3600" kern="10" dirty="0">
                <a:ln w="9525">
                  <a:round/>
                  <a:headEnd/>
                  <a:tailEnd/>
                </a:ln>
                <a:gradFill rotWithShape="1">
                  <a:gsLst>
                    <a:gs pos="0">
                      <a:srgbClr val="FFFF00"/>
                    </a:gs>
                    <a:gs pos="100000">
                      <a:srgbClr val="FF3300"/>
                    </a:gs>
                  </a:gsLst>
                  <a:lin ang="5400000" scaled="1"/>
                </a:gradFill>
                <a:latin typeface="Arial Black"/>
              </a:rPr>
              <a:t>merci de votre attention</a:t>
            </a:r>
          </a:p>
        </p:txBody>
      </p:sp>
      <p:pic>
        <p:nvPicPr>
          <p:cNvPr id="8" name="Picture 4" descr="question_float_from_box_hg_clr"/>
          <p:cNvPicPr>
            <a:picLocks noChangeAspect="1" noChangeArrowheads="1" noCrop="1"/>
          </p:cNvPicPr>
          <p:nvPr/>
        </p:nvPicPr>
        <p:blipFill>
          <a:blip r:embed="rId4" cstate="print"/>
          <a:srcRect/>
          <a:stretch>
            <a:fillRect/>
          </a:stretch>
        </p:blipFill>
        <p:spPr bwMode="auto">
          <a:xfrm>
            <a:off x="3887787" y="3933056"/>
            <a:ext cx="1368425" cy="1878012"/>
          </a:xfrm>
          <a:prstGeom prst="rect">
            <a:avLst/>
          </a:prstGeom>
          <a:noFill/>
          <a:ln w="9525">
            <a:noFill/>
            <a:miter lim="800000"/>
            <a:headEnd/>
            <a:tailEnd/>
          </a:ln>
        </p:spPr>
      </p:pic>
    </p:spTree>
    <p:extLst>
      <p:ext uri="{BB962C8B-B14F-4D97-AF65-F5344CB8AC3E}">
        <p14:creationId xmlns:p14="http://schemas.microsoft.com/office/powerpoint/2010/main" val="12887744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4</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lvl="0" algn="ctr" defTabSz="914400" eaLnBrk="1" hangingPunct="1"/>
            <a:r>
              <a:rPr lang="fr-FR" sz="4000" dirty="0" smtClean="0">
                <a:solidFill>
                  <a:srgbClr val="FFFF00"/>
                </a:solidFill>
              </a:rPr>
              <a:t>Poutrelles en H et U:</a:t>
            </a:r>
            <a:endParaRPr lang="fr-FR" sz="4000" dirty="0"/>
          </a:p>
        </p:txBody>
      </p:sp>
      <p:sp>
        <p:nvSpPr>
          <p:cNvPr id="6" name="Rectangle 5"/>
          <p:cNvSpPr>
            <a:spLocks noChangeArrowheads="1"/>
          </p:cNvSpPr>
          <p:nvPr/>
        </p:nvSpPr>
        <p:spPr bwMode="auto">
          <a:xfrm>
            <a:off x="161925" y="1124744"/>
            <a:ext cx="8820150" cy="646113"/>
          </a:xfrm>
          <a:prstGeom prst="rect">
            <a:avLst/>
          </a:prstGeom>
          <a:noFill/>
          <a:ln w="9525">
            <a:noFill/>
            <a:miter lim="800000"/>
            <a:headEnd/>
            <a:tailEnd/>
          </a:ln>
        </p:spPr>
        <p:txBody>
          <a:bodyPr>
            <a:spAutoFit/>
          </a:bodyPr>
          <a:lstStyle/>
          <a:p>
            <a:r>
              <a:rPr lang="fr-FR">
                <a:solidFill>
                  <a:srgbClr val="0070C0"/>
                </a:solidFill>
              </a:rPr>
              <a:t>Le profil de la poutre métallique industrielle à section constante normalisé (IPE, IPN, HEA, UPA etc.), la première lettre correspond toujours à la forme de la section..</a:t>
            </a:r>
          </a:p>
        </p:txBody>
      </p:sp>
      <p:pic>
        <p:nvPicPr>
          <p:cNvPr id="7" name="Picture 4" descr="http://www.metal-detail-oise.com/images/UPN%202%20-%20300p.jpg"/>
          <p:cNvPicPr>
            <a:picLocks noChangeAspect="1" noChangeArrowheads="1"/>
          </p:cNvPicPr>
          <p:nvPr/>
        </p:nvPicPr>
        <p:blipFill>
          <a:blip r:embed="rId3" cstate="print"/>
          <a:srcRect/>
          <a:stretch>
            <a:fillRect/>
          </a:stretch>
        </p:blipFill>
        <p:spPr bwMode="auto">
          <a:xfrm>
            <a:off x="4788024" y="2276872"/>
            <a:ext cx="3770313" cy="2519363"/>
          </a:xfrm>
          <a:prstGeom prst="rect">
            <a:avLst/>
          </a:prstGeom>
          <a:noFill/>
          <a:ln w="9525">
            <a:solidFill>
              <a:srgbClr val="FFFF00"/>
            </a:solidFill>
            <a:miter lim="800000"/>
            <a:headEnd/>
            <a:tailEnd/>
          </a:ln>
        </p:spPr>
      </p:pic>
      <p:sp>
        <p:nvSpPr>
          <p:cNvPr id="8" name="Rectangle 5"/>
          <p:cNvSpPr>
            <a:spLocks noChangeArrowheads="1"/>
          </p:cNvSpPr>
          <p:nvPr/>
        </p:nvSpPr>
        <p:spPr bwMode="auto">
          <a:xfrm>
            <a:off x="4558630" y="1906985"/>
            <a:ext cx="4229100" cy="369887"/>
          </a:xfrm>
          <a:prstGeom prst="rect">
            <a:avLst/>
          </a:prstGeom>
          <a:noFill/>
          <a:ln w="9525">
            <a:noFill/>
            <a:miter lim="800000"/>
            <a:headEnd/>
            <a:tailEnd/>
          </a:ln>
        </p:spPr>
        <p:txBody>
          <a:bodyPr wrap="none">
            <a:spAutoFit/>
          </a:bodyPr>
          <a:lstStyle/>
          <a:p>
            <a:pPr algn="ctr"/>
            <a:r>
              <a:rPr lang="fr-FR" b="1" dirty="0"/>
              <a:t>Poutrelles en U, dites U.P.N. et U.P.A.</a:t>
            </a:r>
          </a:p>
        </p:txBody>
      </p:sp>
      <p:pic>
        <p:nvPicPr>
          <p:cNvPr id="9" name="Picture 2" descr="http://www.metal-detail-oise.com/images/HEB%201-400p.jpg"/>
          <p:cNvPicPr>
            <a:picLocks noChangeAspect="1" noChangeArrowheads="1"/>
          </p:cNvPicPr>
          <p:nvPr/>
        </p:nvPicPr>
        <p:blipFill>
          <a:blip r:embed="rId4" cstate="print"/>
          <a:srcRect/>
          <a:stretch>
            <a:fillRect/>
          </a:stretch>
        </p:blipFill>
        <p:spPr bwMode="auto">
          <a:xfrm>
            <a:off x="408137" y="3645024"/>
            <a:ext cx="3816350" cy="2557463"/>
          </a:xfrm>
          <a:prstGeom prst="rect">
            <a:avLst/>
          </a:prstGeom>
          <a:noFill/>
          <a:ln w="9525">
            <a:solidFill>
              <a:srgbClr val="FFFF00"/>
            </a:solidFill>
            <a:miter lim="800000"/>
            <a:headEnd/>
            <a:tailEnd/>
          </a:ln>
        </p:spPr>
      </p:pic>
      <p:sp>
        <p:nvSpPr>
          <p:cNvPr id="10" name="Rectangle 4"/>
          <p:cNvSpPr>
            <a:spLocks noChangeArrowheads="1"/>
          </p:cNvSpPr>
          <p:nvPr/>
        </p:nvSpPr>
        <p:spPr bwMode="auto">
          <a:xfrm>
            <a:off x="258106" y="3312220"/>
            <a:ext cx="4248150" cy="366712"/>
          </a:xfrm>
          <a:prstGeom prst="rect">
            <a:avLst/>
          </a:prstGeom>
          <a:noFill/>
          <a:ln w="9525">
            <a:noFill/>
            <a:miter lim="800000"/>
            <a:headEnd/>
            <a:tailEnd/>
          </a:ln>
        </p:spPr>
        <p:txBody>
          <a:bodyPr wrap="none">
            <a:spAutoFit/>
          </a:bodyPr>
          <a:lstStyle/>
          <a:p>
            <a:pPr algn="ctr"/>
            <a:r>
              <a:rPr lang="fr-FR" b="1" dirty="0"/>
              <a:t>Poutrelles en H, dites H.E.A. et H.E.B.</a:t>
            </a:r>
          </a:p>
        </p:txBody>
      </p:sp>
    </p:spTree>
    <p:extLst>
      <p:ext uri="{BB962C8B-B14F-4D97-AF65-F5344CB8AC3E}">
        <p14:creationId xmlns:p14="http://schemas.microsoft.com/office/powerpoint/2010/main" val="20023685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5</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a:solidFill>
                  <a:srgbClr val="FFFF00"/>
                </a:solidFill>
              </a:rPr>
              <a:t/>
            </a:r>
            <a:br>
              <a:rPr lang="fr-FR" sz="3200" dirty="0">
                <a:solidFill>
                  <a:srgbClr val="FFFF00"/>
                </a:solidFill>
              </a:rPr>
            </a:br>
            <a:endParaRPr lang="fr-FR" sz="3200" dirty="0"/>
          </a:p>
        </p:txBody>
      </p:sp>
      <p:sp>
        <p:nvSpPr>
          <p:cNvPr id="2" name="Rectangle 1"/>
          <p:cNvSpPr/>
          <p:nvPr/>
        </p:nvSpPr>
        <p:spPr>
          <a:xfrm>
            <a:off x="0" y="188640"/>
            <a:ext cx="9144000" cy="646331"/>
          </a:xfrm>
          <a:prstGeom prst="rect">
            <a:avLst/>
          </a:prstGeom>
        </p:spPr>
        <p:txBody>
          <a:bodyPr wrap="square">
            <a:spAutoFit/>
          </a:bodyPr>
          <a:lstStyle/>
          <a:p>
            <a:r>
              <a:rPr lang="fr-FR" sz="3600" b="1" dirty="0">
                <a:solidFill>
                  <a:srgbClr val="FFFF00"/>
                </a:solidFill>
                <a:latin typeface="Helvetica" pitchFamily="34" charset="0"/>
                <a:cs typeface="Helvetica" pitchFamily="34" charset="0"/>
              </a:rPr>
              <a:t>Terminologie d’une structure </a:t>
            </a:r>
            <a:r>
              <a:rPr lang="fr-FR" sz="3600" b="1" dirty="0" smtClean="0">
                <a:solidFill>
                  <a:srgbClr val="FFFF00"/>
                </a:solidFill>
                <a:latin typeface="Helvetica" pitchFamily="34" charset="0"/>
                <a:cs typeface="Helvetica" pitchFamily="34" charset="0"/>
              </a:rPr>
              <a:t>métallique:</a:t>
            </a:r>
            <a:endParaRPr lang="fr-FR" sz="3600" b="1" dirty="0">
              <a:solidFill>
                <a:srgbClr val="FFFF00"/>
              </a:solidFill>
              <a:latin typeface="Helvetica" pitchFamily="34" charset="0"/>
              <a:cs typeface="Helvetica" pitchFamily="34" charset="0"/>
            </a:endParaRPr>
          </a:p>
        </p:txBody>
      </p:sp>
      <p:pic>
        <p:nvPicPr>
          <p:cNvPr id="9" name="Image 8"/>
          <p:cNvPicPr/>
          <p:nvPr/>
        </p:nvPicPr>
        <p:blipFill rotWithShape="1">
          <a:blip r:embed="rId3"/>
          <a:srcRect l="25628" t="26867" r="5589" b="37379"/>
          <a:stretch/>
        </p:blipFill>
        <p:spPr bwMode="auto">
          <a:xfrm>
            <a:off x="1547664" y="1153492"/>
            <a:ext cx="5581600" cy="2736304"/>
          </a:xfrm>
          <a:prstGeom prst="rect">
            <a:avLst/>
          </a:prstGeom>
          <a:ln w="76200">
            <a:noFill/>
          </a:ln>
          <a:extLst>
            <a:ext uri="{53640926-AAD7-44D8-BBD7-CCE9431645EC}">
              <a14:shadowObscured xmlns:a14="http://schemas.microsoft.com/office/drawing/2010/main"/>
            </a:ext>
          </a:extLst>
        </p:spPr>
      </p:pic>
      <p:graphicFrame>
        <p:nvGraphicFramePr>
          <p:cNvPr id="10" name="Tableau 9"/>
          <p:cNvGraphicFramePr>
            <a:graphicFrameLocks noGrp="1"/>
          </p:cNvGraphicFramePr>
          <p:nvPr>
            <p:extLst>
              <p:ext uri="{D42A27DB-BD31-4B8C-83A1-F6EECF244321}">
                <p14:modId xmlns:p14="http://schemas.microsoft.com/office/powerpoint/2010/main" val="798621007"/>
              </p:ext>
            </p:extLst>
          </p:nvPr>
        </p:nvGraphicFramePr>
        <p:xfrm>
          <a:off x="623888" y="4005064"/>
          <a:ext cx="7848872" cy="1981094"/>
        </p:xfrm>
        <a:graphic>
          <a:graphicData uri="http://schemas.openxmlformats.org/drawingml/2006/table">
            <a:tbl>
              <a:tblPr firstRow="1" bandRow="1">
                <a:tableStyleId>{5C22544A-7EE6-4342-B048-85BDC9FD1C3A}</a:tableStyleId>
              </a:tblPr>
              <a:tblGrid>
                <a:gridCol w="791529"/>
                <a:gridCol w="3343898"/>
                <a:gridCol w="675172"/>
                <a:gridCol w="3038273"/>
              </a:tblGrid>
              <a:tr h="174141">
                <a:tc>
                  <a:txBody>
                    <a:bodyPr/>
                    <a:lstStyle/>
                    <a:p>
                      <a:r>
                        <a:rPr lang="fr-FR" sz="1200" b="1" dirty="0" smtClean="0">
                          <a:solidFill>
                            <a:schemeClr val="tx1"/>
                          </a:solidFill>
                        </a:rPr>
                        <a:t>1</a:t>
                      </a:r>
                      <a:endParaRPr lang="fr-FR" sz="1200" b="1" dirty="0">
                        <a:solidFill>
                          <a:schemeClr val="tx1"/>
                        </a:solidFill>
                      </a:endParaRPr>
                    </a:p>
                  </a:txBody>
                  <a:tcPr>
                    <a:solidFill>
                      <a:schemeClr val="bg1">
                        <a:lumMod val="75000"/>
                      </a:schemeClr>
                    </a:solidFill>
                  </a:tcPr>
                </a:tc>
                <a:tc>
                  <a:txBody>
                    <a:bodyPr/>
                    <a:lstStyle/>
                    <a:p>
                      <a:r>
                        <a:rPr lang="fr-FR" sz="1200" b="1" dirty="0" smtClean="0">
                          <a:solidFill>
                            <a:schemeClr val="tx1"/>
                          </a:solidFill>
                        </a:rPr>
                        <a:t>Potelet</a:t>
                      </a:r>
                      <a:r>
                        <a:rPr lang="fr-FR" sz="1200" b="1" baseline="0" dirty="0" smtClean="0">
                          <a:solidFill>
                            <a:schemeClr val="tx1"/>
                          </a:solidFill>
                        </a:rPr>
                        <a:t> de pignon</a:t>
                      </a:r>
                      <a:r>
                        <a:rPr lang="fr-FR" sz="1200" b="1" dirty="0" smtClean="0">
                          <a:solidFill>
                            <a:schemeClr val="tx1"/>
                          </a:solidFill>
                        </a:rPr>
                        <a:t> IPE</a:t>
                      </a:r>
                      <a:endParaRPr lang="fr-FR" sz="1200" b="1" dirty="0">
                        <a:solidFill>
                          <a:schemeClr val="tx1"/>
                        </a:solidFill>
                      </a:endParaRPr>
                    </a:p>
                  </a:txBody>
                  <a:tcPr>
                    <a:solidFill>
                      <a:schemeClr val="bg1">
                        <a:lumMod val="75000"/>
                      </a:schemeClr>
                    </a:solidFill>
                  </a:tcPr>
                </a:tc>
                <a:tc>
                  <a:txBody>
                    <a:bodyPr/>
                    <a:lstStyle/>
                    <a:p>
                      <a:r>
                        <a:rPr lang="fr-FR" sz="1200" b="1" dirty="0" smtClean="0">
                          <a:solidFill>
                            <a:schemeClr val="tx1"/>
                          </a:solidFill>
                        </a:rPr>
                        <a:t>2</a:t>
                      </a:r>
                      <a:endParaRPr lang="fr-FR" sz="1200" b="1" dirty="0">
                        <a:solidFill>
                          <a:schemeClr val="tx1"/>
                        </a:solidFill>
                      </a:endParaRPr>
                    </a:p>
                  </a:txBody>
                  <a:tcPr>
                    <a:solidFill>
                      <a:schemeClr val="bg1">
                        <a:lumMod val="75000"/>
                      </a:schemeClr>
                    </a:solidFill>
                  </a:tcPr>
                </a:tc>
                <a:tc>
                  <a:txBody>
                    <a:bodyPr/>
                    <a:lstStyle/>
                    <a:p>
                      <a:r>
                        <a:rPr lang="fr-FR" sz="1200" b="1" dirty="0" smtClean="0">
                          <a:solidFill>
                            <a:schemeClr val="tx1"/>
                          </a:solidFill>
                        </a:rPr>
                        <a:t>Poteau IPE</a:t>
                      </a:r>
                      <a:endParaRPr lang="fr-FR" sz="1200" b="1" dirty="0">
                        <a:solidFill>
                          <a:schemeClr val="tx1"/>
                        </a:solidFill>
                      </a:endParaRPr>
                    </a:p>
                  </a:txBody>
                  <a:tcPr>
                    <a:solidFill>
                      <a:schemeClr val="bg1">
                        <a:lumMod val="75000"/>
                      </a:schemeClr>
                    </a:solidFill>
                  </a:tcPr>
                </a:tc>
              </a:tr>
              <a:tr h="174141">
                <a:tc>
                  <a:txBody>
                    <a:bodyPr/>
                    <a:lstStyle/>
                    <a:p>
                      <a:r>
                        <a:rPr lang="fr-FR" sz="1200" b="1" dirty="0" smtClean="0">
                          <a:solidFill>
                            <a:schemeClr val="tx1"/>
                          </a:solidFill>
                        </a:rPr>
                        <a:t>3</a:t>
                      </a:r>
                      <a:endParaRPr lang="fr-FR" sz="1200" b="1" dirty="0">
                        <a:solidFill>
                          <a:schemeClr val="tx1"/>
                        </a:solidFill>
                      </a:endParaRPr>
                    </a:p>
                  </a:txBody>
                  <a:tcPr>
                    <a:solidFill>
                      <a:schemeClr val="bg1">
                        <a:lumMod val="75000"/>
                      </a:schemeClr>
                    </a:solidFill>
                  </a:tcPr>
                </a:tc>
                <a:tc>
                  <a:txBody>
                    <a:bodyPr/>
                    <a:lstStyle/>
                    <a:p>
                      <a:r>
                        <a:rPr lang="fr-FR" sz="1200" b="1" dirty="0" smtClean="0">
                          <a:solidFill>
                            <a:schemeClr val="tx1"/>
                          </a:solidFill>
                        </a:rPr>
                        <a:t>Lisse filante</a:t>
                      </a:r>
                      <a:endParaRPr lang="fr-FR" sz="1200" b="1" dirty="0">
                        <a:solidFill>
                          <a:schemeClr val="tx1"/>
                        </a:solidFill>
                      </a:endParaRPr>
                    </a:p>
                  </a:txBody>
                  <a:tcPr>
                    <a:solidFill>
                      <a:schemeClr val="bg1">
                        <a:lumMod val="75000"/>
                      </a:schemeClr>
                    </a:solidFill>
                  </a:tcPr>
                </a:tc>
                <a:tc>
                  <a:txBody>
                    <a:bodyPr/>
                    <a:lstStyle/>
                    <a:p>
                      <a:r>
                        <a:rPr lang="fr-FR" sz="1200" b="1" dirty="0" smtClean="0">
                          <a:solidFill>
                            <a:schemeClr val="tx1"/>
                          </a:solidFill>
                        </a:rPr>
                        <a:t>4</a:t>
                      </a:r>
                      <a:endParaRPr lang="fr-FR" sz="1200" b="1" dirty="0">
                        <a:solidFill>
                          <a:schemeClr val="tx1"/>
                        </a:solidFill>
                      </a:endParaRPr>
                    </a:p>
                  </a:txBody>
                  <a:tcPr>
                    <a:solidFill>
                      <a:schemeClr val="bg1">
                        <a:lumMod val="75000"/>
                      </a:schemeClr>
                    </a:solidFill>
                  </a:tcPr>
                </a:tc>
                <a:tc>
                  <a:txBody>
                    <a:bodyPr/>
                    <a:lstStyle/>
                    <a:p>
                      <a:r>
                        <a:rPr lang="fr-FR" sz="1200" b="1" dirty="0" smtClean="0">
                          <a:solidFill>
                            <a:schemeClr val="tx1"/>
                          </a:solidFill>
                        </a:rPr>
                        <a:t>Baïonnette</a:t>
                      </a:r>
                      <a:endParaRPr lang="fr-FR" sz="1200" b="1" dirty="0">
                        <a:solidFill>
                          <a:schemeClr val="tx1"/>
                        </a:solidFill>
                      </a:endParaRPr>
                    </a:p>
                  </a:txBody>
                  <a:tcPr>
                    <a:solidFill>
                      <a:schemeClr val="bg1">
                        <a:lumMod val="75000"/>
                      </a:schemeClr>
                    </a:solidFill>
                  </a:tcPr>
                </a:tc>
              </a:tr>
              <a:tr h="174141">
                <a:tc>
                  <a:txBody>
                    <a:bodyPr/>
                    <a:lstStyle/>
                    <a:p>
                      <a:r>
                        <a:rPr lang="fr-FR" sz="1200" b="1" dirty="0" smtClean="0">
                          <a:solidFill>
                            <a:schemeClr val="tx1"/>
                          </a:solidFill>
                        </a:rPr>
                        <a:t>5</a:t>
                      </a:r>
                      <a:endParaRPr lang="fr-FR" sz="1200" b="1" dirty="0">
                        <a:solidFill>
                          <a:schemeClr val="tx1"/>
                        </a:solidFill>
                      </a:endParaRPr>
                    </a:p>
                  </a:txBody>
                  <a:tcPr>
                    <a:solidFill>
                      <a:schemeClr val="bg1">
                        <a:lumMod val="75000"/>
                      </a:schemeClr>
                    </a:solidFill>
                  </a:tcPr>
                </a:tc>
                <a:tc>
                  <a:txBody>
                    <a:bodyPr/>
                    <a:lstStyle/>
                    <a:p>
                      <a:r>
                        <a:rPr lang="fr-FR" sz="1200" b="1" dirty="0" smtClean="0">
                          <a:solidFill>
                            <a:schemeClr val="tx1"/>
                          </a:solidFill>
                        </a:rPr>
                        <a:t>Diagonale de versant</a:t>
                      </a:r>
                      <a:endParaRPr lang="fr-FR" sz="1200" b="1" dirty="0">
                        <a:solidFill>
                          <a:schemeClr val="tx1"/>
                        </a:solidFill>
                      </a:endParaRPr>
                    </a:p>
                  </a:txBody>
                  <a:tcPr>
                    <a:solidFill>
                      <a:schemeClr val="bg1">
                        <a:lumMod val="75000"/>
                      </a:schemeClr>
                    </a:solidFill>
                  </a:tcPr>
                </a:tc>
                <a:tc>
                  <a:txBody>
                    <a:bodyPr/>
                    <a:lstStyle/>
                    <a:p>
                      <a:r>
                        <a:rPr lang="fr-FR" sz="1200" b="1" dirty="0" smtClean="0">
                          <a:solidFill>
                            <a:schemeClr val="tx1"/>
                          </a:solidFill>
                        </a:rPr>
                        <a:t>6</a:t>
                      </a:r>
                      <a:endParaRPr lang="fr-FR" sz="1200" b="1" dirty="0">
                        <a:solidFill>
                          <a:schemeClr val="tx1"/>
                        </a:solidFill>
                      </a:endParaRPr>
                    </a:p>
                  </a:txBody>
                  <a:tcPr>
                    <a:solidFill>
                      <a:schemeClr val="bg1">
                        <a:lumMod val="75000"/>
                      </a:schemeClr>
                    </a:solidFill>
                  </a:tcPr>
                </a:tc>
                <a:tc>
                  <a:txBody>
                    <a:bodyPr/>
                    <a:lstStyle/>
                    <a:p>
                      <a:r>
                        <a:rPr lang="fr-FR" sz="1200" b="1" dirty="0" smtClean="0">
                          <a:solidFill>
                            <a:schemeClr val="tx1"/>
                          </a:solidFill>
                        </a:rPr>
                        <a:t>Panne IPE ou IPN</a:t>
                      </a:r>
                      <a:endParaRPr lang="fr-FR" sz="1200" b="1" dirty="0">
                        <a:solidFill>
                          <a:schemeClr val="tx1"/>
                        </a:solidFill>
                      </a:endParaRPr>
                    </a:p>
                  </a:txBody>
                  <a:tcPr>
                    <a:solidFill>
                      <a:schemeClr val="bg1">
                        <a:lumMod val="75000"/>
                      </a:schemeClr>
                    </a:solidFill>
                  </a:tcPr>
                </a:tc>
              </a:tr>
              <a:tr h="304747">
                <a:tc>
                  <a:txBody>
                    <a:bodyPr/>
                    <a:lstStyle/>
                    <a:p>
                      <a:r>
                        <a:rPr lang="fr-FR" sz="1200" b="1" dirty="0" smtClean="0">
                          <a:solidFill>
                            <a:schemeClr val="tx1"/>
                          </a:solidFill>
                        </a:rPr>
                        <a:t>7</a:t>
                      </a:r>
                      <a:endParaRPr lang="fr-FR" sz="1200" b="1" dirty="0">
                        <a:solidFill>
                          <a:schemeClr val="tx1"/>
                        </a:solidFill>
                      </a:endParaRPr>
                    </a:p>
                  </a:txBody>
                  <a:tcPr>
                    <a:solidFill>
                      <a:schemeClr val="bg1">
                        <a:lumMod val="75000"/>
                      </a:schemeClr>
                    </a:solidFill>
                  </a:tcPr>
                </a:tc>
                <a:tc>
                  <a:txBody>
                    <a:bodyPr/>
                    <a:lstStyle/>
                    <a:p>
                      <a:r>
                        <a:rPr lang="fr-FR" sz="1200" b="1" dirty="0" smtClean="0">
                          <a:solidFill>
                            <a:schemeClr val="tx1"/>
                          </a:solidFill>
                        </a:rPr>
                        <a:t>Faîtière métallique</a:t>
                      </a:r>
                      <a:endParaRPr lang="fr-FR" sz="1200" b="1" dirty="0">
                        <a:solidFill>
                          <a:schemeClr val="tx1"/>
                        </a:solidFill>
                      </a:endParaRPr>
                    </a:p>
                  </a:txBody>
                  <a:tcPr>
                    <a:solidFill>
                      <a:schemeClr val="bg1">
                        <a:lumMod val="75000"/>
                      </a:schemeClr>
                    </a:solidFill>
                  </a:tcPr>
                </a:tc>
                <a:tc>
                  <a:txBody>
                    <a:bodyPr/>
                    <a:lstStyle/>
                    <a:p>
                      <a:r>
                        <a:rPr lang="fr-FR" sz="1200" b="1" dirty="0" smtClean="0">
                          <a:solidFill>
                            <a:schemeClr val="tx1"/>
                          </a:solidFill>
                        </a:rPr>
                        <a:t>8</a:t>
                      </a:r>
                      <a:endParaRPr lang="fr-FR" sz="1200" b="1" dirty="0">
                        <a:solidFill>
                          <a:schemeClr val="tx1"/>
                        </a:solidFill>
                      </a:endParaRPr>
                    </a:p>
                  </a:txBody>
                  <a:tcPr>
                    <a:solidFill>
                      <a:schemeClr val="bg1">
                        <a:lumMod val="75000"/>
                      </a:schemeClr>
                    </a:solidFill>
                  </a:tcPr>
                </a:tc>
                <a:tc>
                  <a:txBody>
                    <a:bodyPr/>
                    <a:lstStyle/>
                    <a:p>
                      <a:r>
                        <a:rPr lang="fr-FR" sz="1200" b="1" dirty="0" smtClean="0">
                          <a:solidFill>
                            <a:schemeClr val="tx1"/>
                          </a:solidFill>
                        </a:rPr>
                        <a:t>Couvertine</a:t>
                      </a:r>
                      <a:r>
                        <a:rPr lang="fr-FR" sz="1200" b="1" baseline="0" dirty="0" smtClean="0">
                          <a:solidFill>
                            <a:schemeClr val="tx1"/>
                          </a:solidFill>
                        </a:rPr>
                        <a:t> métallique</a:t>
                      </a:r>
                      <a:endParaRPr lang="fr-FR" sz="1200" b="1" dirty="0">
                        <a:solidFill>
                          <a:schemeClr val="tx1"/>
                        </a:solidFill>
                      </a:endParaRPr>
                    </a:p>
                  </a:txBody>
                  <a:tcPr>
                    <a:solidFill>
                      <a:schemeClr val="bg1">
                        <a:lumMod val="75000"/>
                      </a:schemeClr>
                    </a:solidFill>
                  </a:tcPr>
                </a:tc>
              </a:tr>
              <a:tr h="304747">
                <a:tc>
                  <a:txBody>
                    <a:bodyPr/>
                    <a:lstStyle/>
                    <a:p>
                      <a:r>
                        <a:rPr lang="fr-FR" sz="1200" b="1" dirty="0" smtClean="0">
                          <a:solidFill>
                            <a:schemeClr val="tx1"/>
                          </a:solidFill>
                        </a:rPr>
                        <a:t>9</a:t>
                      </a:r>
                      <a:endParaRPr lang="fr-FR" sz="1200" b="1" dirty="0">
                        <a:solidFill>
                          <a:schemeClr val="tx1"/>
                        </a:solidFill>
                      </a:endParaRPr>
                    </a:p>
                  </a:txBody>
                  <a:tcPr>
                    <a:solidFill>
                      <a:schemeClr val="bg1">
                        <a:lumMod val="75000"/>
                      </a:schemeClr>
                    </a:solidFill>
                  </a:tcPr>
                </a:tc>
                <a:tc>
                  <a:txBody>
                    <a:bodyPr/>
                    <a:lstStyle/>
                    <a:p>
                      <a:r>
                        <a:rPr lang="fr-FR" sz="1200" b="1" dirty="0" smtClean="0">
                          <a:solidFill>
                            <a:schemeClr val="tx1"/>
                          </a:solidFill>
                        </a:rPr>
                        <a:t>Bardage</a:t>
                      </a:r>
                      <a:r>
                        <a:rPr lang="fr-FR" sz="1200" b="1" baseline="0" dirty="0" smtClean="0">
                          <a:solidFill>
                            <a:schemeClr val="tx1"/>
                          </a:solidFill>
                        </a:rPr>
                        <a:t> </a:t>
                      </a:r>
                      <a:r>
                        <a:rPr lang="fr-FR" sz="1200" b="1" dirty="0" smtClean="0">
                          <a:solidFill>
                            <a:schemeClr val="tx1"/>
                          </a:solidFill>
                        </a:rPr>
                        <a:t>ondes verticales</a:t>
                      </a:r>
                      <a:endParaRPr lang="fr-FR" sz="1200" b="1" dirty="0">
                        <a:solidFill>
                          <a:schemeClr val="tx1"/>
                        </a:solidFill>
                      </a:endParaRPr>
                    </a:p>
                  </a:txBody>
                  <a:tcPr>
                    <a:solidFill>
                      <a:schemeClr val="bg1">
                        <a:lumMod val="75000"/>
                      </a:schemeClr>
                    </a:solidFill>
                  </a:tcPr>
                </a:tc>
                <a:tc>
                  <a:txBody>
                    <a:bodyPr/>
                    <a:lstStyle/>
                    <a:p>
                      <a:r>
                        <a:rPr lang="fr-FR" sz="1200" b="1" dirty="0" smtClean="0">
                          <a:solidFill>
                            <a:schemeClr val="tx1"/>
                          </a:solidFill>
                        </a:rPr>
                        <a:t>10</a:t>
                      </a:r>
                      <a:endParaRPr lang="fr-FR" sz="1200" b="1" dirty="0">
                        <a:solidFill>
                          <a:schemeClr val="tx1"/>
                        </a:solidFill>
                      </a:endParaRPr>
                    </a:p>
                  </a:txBody>
                  <a:tcPr>
                    <a:solidFill>
                      <a:schemeClr val="bg1">
                        <a:lumMod val="75000"/>
                      </a:schemeClr>
                    </a:solidFill>
                  </a:tcPr>
                </a:tc>
                <a:tc>
                  <a:txBody>
                    <a:bodyPr/>
                    <a:lstStyle/>
                    <a:p>
                      <a:r>
                        <a:rPr lang="fr-FR" sz="1200" b="1" dirty="0" smtClean="0">
                          <a:solidFill>
                            <a:schemeClr val="tx1"/>
                          </a:solidFill>
                        </a:rPr>
                        <a:t>Châssis vitré</a:t>
                      </a:r>
                      <a:endParaRPr lang="fr-FR" sz="1200" b="1" dirty="0">
                        <a:solidFill>
                          <a:schemeClr val="tx1"/>
                        </a:solidFill>
                      </a:endParaRPr>
                    </a:p>
                  </a:txBody>
                  <a:tcPr>
                    <a:solidFill>
                      <a:schemeClr val="bg1">
                        <a:lumMod val="75000"/>
                      </a:schemeClr>
                    </a:solidFill>
                  </a:tcPr>
                </a:tc>
              </a:tr>
              <a:tr h="174141">
                <a:tc>
                  <a:txBody>
                    <a:bodyPr/>
                    <a:lstStyle/>
                    <a:p>
                      <a:r>
                        <a:rPr lang="fr-FR" sz="1200" b="1" dirty="0" smtClean="0">
                          <a:solidFill>
                            <a:schemeClr val="tx1"/>
                          </a:solidFill>
                        </a:rPr>
                        <a:t>11</a:t>
                      </a:r>
                      <a:endParaRPr lang="fr-FR" sz="1200" b="1" dirty="0">
                        <a:solidFill>
                          <a:schemeClr val="tx1"/>
                        </a:solidFill>
                      </a:endParaRPr>
                    </a:p>
                  </a:txBody>
                  <a:tcPr>
                    <a:solidFill>
                      <a:schemeClr val="bg1">
                        <a:lumMod val="75000"/>
                      </a:schemeClr>
                    </a:solidFill>
                  </a:tcPr>
                </a:tc>
                <a:tc>
                  <a:txBody>
                    <a:bodyPr/>
                    <a:lstStyle/>
                    <a:p>
                      <a:r>
                        <a:rPr lang="fr-FR" sz="1200" b="1" dirty="0" smtClean="0">
                          <a:solidFill>
                            <a:schemeClr val="tx1"/>
                          </a:solidFill>
                        </a:rPr>
                        <a:t>Lisse de bardage</a:t>
                      </a:r>
                      <a:endParaRPr lang="fr-FR" sz="1200" b="1" dirty="0">
                        <a:solidFill>
                          <a:schemeClr val="tx1"/>
                        </a:solidFill>
                      </a:endParaRPr>
                    </a:p>
                  </a:txBody>
                  <a:tcPr>
                    <a:solidFill>
                      <a:schemeClr val="bg1">
                        <a:lumMod val="75000"/>
                      </a:schemeClr>
                    </a:solidFill>
                  </a:tcPr>
                </a:tc>
                <a:tc>
                  <a:txBody>
                    <a:bodyPr/>
                    <a:lstStyle/>
                    <a:p>
                      <a:r>
                        <a:rPr lang="fr-FR" sz="1200" b="1" dirty="0" smtClean="0">
                          <a:solidFill>
                            <a:schemeClr val="tx1"/>
                          </a:solidFill>
                        </a:rPr>
                        <a:t>12</a:t>
                      </a:r>
                      <a:endParaRPr lang="fr-FR" sz="1200" b="1" dirty="0">
                        <a:solidFill>
                          <a:schemeClr val="tx1"/>
                        </a:solidFill>
                      </a:endParaRPr>
                    </a:p>
                  </a:txBody>
                  <a:tcPr>
                    <a:solidFill>
                      <a:schemeClr val="bg1">
                        <a:lumMod val="75000"/>
                      </a:schemeClr>
                    </a:solidFill>
                  </a:tcPr>
                </a:tc>
                <a:tc>
                  <a:txBody>
                    <a:bodyPr/>
                    <a:lstStyle/>
                    <a:p>
                      <a:r>
                        <a:rPr lang="fr-FR" sz="1200" b="1" dirty="0" smtClean="0">
                          <a:solidFill>
                            <a:schemeClr val="tx1"/>
                          </a:solidFill>
                        </a:rPr>
                        <a:t>Croix de St- André</a:t>
                      </a:r>
                      <a:endParaRPr lang="fr-FR" sz="1200" b="1" dirty="0">
                        <a:solidFill>
                          <a:schemeClr val="tx1"/>
                        </a:solidFill>
                      </a:endParaRPr>
                    </a:p>
                  </a:txBody>
                  <a:tcPr>
                    <a:solidFill>
                      <a:schemeClr val="bg1">
                        <a:lumMod val="75000"/>
                      </a:schemeClr>
                    </a:solidFill>
                  </a:tcPr>
                </a:tc>
              </a:tr>
              <a:tr h="174141">
                <a:tc>
                  <a:txBody>
                    <a:bodyPr/>
                    <a:lstStyle/>
                    <a:p>
                      <a:r>
                        <a:rPr lang="fr-FR" sz="1200" b="1" dirty="0" smtClean="0">
                          <a:solidFill>
                            <a:schemeClr val="tx1"/>
                          </a:solidFill>
                        </a:rPr>
                        <a:t>13</a:t>
                      </a:r>
                      <a:endParaRPr lang="fr-FR" sz="1200" b="1" dirty="0">
                        <a:solidFill>
                          <a:schemeClr val="tx1"/>
                        </a:solidFill>
                      </a:endParaRPr>
                    </a:p>
                  </a:txBody>
                  <a:tcPr>
                    <a:solidFill>
                      <a:schemeClr val="bg1">
                        <a:lumMod val="75000"/>
                      </a:schemeClr>
                    </a:solidFill>
                  </a:tcPr>
                </a:tc>
                <a:tc>
                  <a:txBody>
                    <a:bodyPr/>
                    <a:lstStyle/>
                    <a:p>
                      <a:r>
                        <a:rPr lang="fr-FR" sz="1200" b="1" dirty="0" smtClean="0">
                          <a:solidFill>
                            <a:schemeClr val="tx1"/>
                          </a:solidFill>
                        </a:rPr>
                        <a:t>Traverse</a:t>
                      </a:r>
                      <a:endParaRPr lang="fr-FR" sz="1200" b="1" dirty="0">
                        <a:solidFill>
                          <a:schemeClr val="tx1"/>
                        </a:solidFill>
                      </a:endParaRPr>
                    </a:p>
                  </a:txBody>
                  <a:tcPr>
                    <a:solidFill>
                      <a:schemeClr val="bg1">
                        <a:lumMod val="75000"/>
                      </a:schemeClr>
                    </a:solidFill>
                  </a:tcPr>
                </a:tc>
                <a:tc>
                  <a:txBody>
                    <a:bodyPr/>
                    <a:lstStyle/>
                    <a:p>
                      <a:r>
                        <a:rPr lang="fr-FR" sz="1200" b="1" dirty="0" smtClean="0">
                          <a:solidFill>
                            <a:schemeClr val="tx1"/>
                          </a:solidFill>
                        </a:rPr>
                        <a:t>14</a:t>
                      </a:r>
                      <a:endParaRPr lang="fr-FR" sz="1200" b="1" dirty="0">
                        <a:solidFill>
                          <a:schemeClr val="tx1"/>
                        </a:solidFill>
                      </a:endParaRPr>
                    </a:p>
                  </a:txBody>
                  <a:tcPr>
                    <a:solidFill>
                      <a:schemeClr val="bg1">
                        <a:lumMod val="75000"/>
                      </a:schemeClr>
                    </a:solidFill>
                  </a:tcPr>
                </a:tc>
                <a:tc>
                  <a:txBody>
                    <a:bodyPr/>
                    <a:lstStyle/>
                    <a:p>
                      <a:r>
                        <a:rPr lang="fr-FR" sz="1200" b="1" dirty="0" smtClean="0">
                          <a:solidFill>
                            <a:schemeClr val="tx1"/>
                          </a:solidFill>
                        </a:rPr>
                        <a:t>Jarret</a:t>
                      </a:r>
                      <a:endParaRPr lang="fr-FR" sz="1200" b="1" dirty="0">
                        <a:solidFill>
                          <a:schemeClr val="tx1"/>
                        </a:solidFill>
                      </a:endParaRPr>
                    </a:p>
                  </a:txBody>
                  <a:tcPr>
                    <a:solidFill>
                      <a:schemeClr val="bg1">
                        <a:lumMod val="75000"/>
                      </a:schemeClr>
                    </a:solidFill>
                  </a:tcPr>
                </a:tc>
              </a:tr>
            </a:tbl>
          </a:graphicData>
        </a:graphic>
      </p:graphicFrame>
    </p:spTree>
    <p:extLst>
      <p:ext uri="{BB962C8B-B14F-4D97-AF65-F5344CB8AC3E}">
        <p14:creationId xmlns:p14="http://schemas.microsoft.com/office/powerpoint/2010/main" val="8954448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6</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a:t/>
            </a:r>
            <a:br>
              <a:rPr lang="fr-FR" sz="2800" dirty="0"/>
            </a:br>
            <a:endParaRPr lang="fr-FR" sz="2800" dirty="0"/>
          </a:p>
        </p:txBody>
      </p:sp>
      <p:sp>
        <p:nvSpPr>
          <p:cNvPr id="6" name="Text Box 6"/>
          <p:cNvSpPr txBox="1">
            <a:spLocks noChangeArrowheads="1"/>
          </p:cNvSpPr>
          <p:nvPr/>
        </p:nvSpPr>
        <p:spPr bwMode="auto">
          <a:xfrm>
            <a:off x="1691680" y="188640"/>
            <a:ext cx="5570757" cy="707886"/>
          </a:xfrm>
          <a:prstGeom prst="rect">
            <a:avLst/>
          </a:prstGeom>
          <a:noFill/>
          <a:ln w="9525">
            <a:noFill/>
            <a:miter lim="800000"/>
            <a:headEnd/>
            <a:tailEnd/>
          </a:ln>
        </p:spPr>
        <p:txBody>
          <a:bodyPr wrap="none">
            <a:spAutoFit/>
          </a:bodyPr>
          <a:lstStyle/>
          <a:p>
            <a:r>
              <a:rPr lang="fr-FR" sz="4000" b="1" dirty="0">
                <a:solidFill>
                  <a:srgbClr val="FFFF00"/>
                </a:solidFill>
                <a:latin typeface="Helvetica" pitchFamily="34" charset="0"/>
                <a:cs typeface="Helvetica" pitchFamily="34" charset="0"/>
              </a:rPr>
              <a:t>Structure en </a:t>
            </a:r>
            <a:r>
              <a:rPr lang="fr-FR" sz="4000" b="1" dirty="0" smtClean="0">
                <a:solidFill>
                  <a:srgbClr val="FFFF00"/>
                </a:solidFill>
                <a:latin typeface="Helvetica" pitchFamily="34" charset="0"/>
                <a:cs typeface="Helvetica" pitchFamily="34" charset="0"/>
              </a:rPr>
              <a:t>portique:</a:t>
            </a:r>
            <a:endParaRPr lang="fr-FR" sz="4000" b="1" dirty="0">
              <a:solidFill>
                <a:srgbClr val="FFFF00"/>
              </a:solidFill>
              <a:latin typeface="Helvetica" pitchFamily="34" charset="0"/>
              <a:cs typeface="Helvetica" pitchFamily="34" charset="0"/>
            </a:endParaRPr>
          </a:p>
        </p:txBody>
      </p:sp>
      <p:pic>
        <p:nvPicPr>
          <p:cNvPr id="7" name="Picture 2" descr="G:\DCIM\100MEDIA\IMAG0013.jpg"/>
          <p:cNvPicPr>
            <a:picLocks noChangeAspect="1" noChangeArrowheads="1"/>
          </p:cNvPicPr>
          <p:nvPr/>
        </p:nvPicPr>
        <p:blipFill>
          <a:blip r:embed="rId3" cstate="print"/>
          <a:srcRect/>
          <a:stretch>
            <a:fillRect/>
          </a:stretch>
        </p:blipFill>
        <p:spPr bwMode="auto">
          <a:xfrm>
            <a:off x="899592" y="1196752"/>
            <a:ext cx="7129463" cy="4752975"/>
          </a:xfrm>
          <a:prstGeom prst="rect">
            <a:avLst/>
          </a:prstGeom>
          <a:noFill/>
          <a:ln w="19050">
            <a:solidFill>
              <a:srgbClr val="FFFF00"/>
            </a:solidFill>
            <a:miter lim="800000"/>
            <a:headEnd/>
            <a:tailEnd/>
          </a:ln>
        </p:spPr>
      </p:pic>
    </p:spTree>
    <p:extLst>
      <p:ext uri="{BB962C8B-B14F-4D97-AF65-F5344CB8AC3E}">
        <p14:creationId xmlns:p14="http://schemas.microsoft.com/office/powerpoint/2010/main" val="30025191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7</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algn="ctr"/>
            <a:r>
              <a:rPr lang="fr-FR" sz="4000" dirty="0">
                <a:solidFill>
                  <a:srgbClr val="FFFF00"/>
                </a:solidFill>
              </a:rPr>
              <a:t>Dimensions des poutres </a:t>
            </a:r>
            <a:r>
              <a:rPr lang="fr-FR" sz="4000" dirty="0" smtClean="0">
                <a:solidFill>
                  <a:srgbClr val="FFFF00"/>
                </a:solidFill>
              </a:rPr>
              <a:t>IPE:</a:t>
            </a:r>
            <a:endParaRPr lang="fr-FR" sz="4000" dirty="0">
              <a:solidFill>
                <a:srgbClr val="FFFF00"/>
              </a:solidFill>
            </a:endParaRPr>
          </a:p>
        </p:txBody>
      </p:sp>
      <p:graphicFrame>
        <p:nvGraphicFramePr>
          <p:cNvPr id="6" name="Tableau 5"/>
          <p:cNvGraphicFramePr>
            <a:graphicFrameLocks noGrp="1"/>
          </p:cNvGraphicFramePr>
          <p:nvPr>
            <p:extLst>
              <p:ext uri="{D42A27DB-BD31-4B8C-83A1-F6EECF244321}">
                <p14:modId xmlns:p14="http://schemas.microsoft.com/office/powerpoint/2010/main" val="918520002"/>
              </p:ext>
            </p:extLst>
          </p:nvPr>
        </p:nvGraphicFramePr>
        <p:xfrm>
          <a:off x="588467" y="1268760"/>
          <a:ext cx="7632848" cy="2751237"/>
        </p:xfrm>
        <a:graphic>
          <a:graphicData uri="http://schemas.openxmlformats.org/drawingml/2006/table">
            <a:tbl>
              <a:tblPr/>
              <a:tblGrid>
                <a:gridCol w="954106"/>
                <a:gridCol w="954106"/>
                <a:gridCol w="954106"/>
                <a:gridCol w="954106"/>
                <a:gridCol w="954106"/>
                <a:gridCol w="954106"/>
                <a:gridCol w="954106"/>
                <a:gridCol w="954106"/>
              </a:tblGrid>
              <a:tr h="739581">
                <a:tc>
                  <a:txBody>
                    <a:bodyPr/>
                    <a:lstStyle/>
                    <a:p>
                      <a:pPr algn="ctr"/>
                      <a:r>
                        <a:rPr lang="fr-FR" sz="900" dirty="0"/>
                        <a:t>Type</a:t>
                      </a:r>
                      <a:br>
                        <a:rPr lang="fr-FR" sz="900" dirty="0"/>
                      </a:br>
                      <a:r>
                        <a:rPr lang="fr-FR" sz="900" dirty="0"/>
                        <a:t>(mm)</a:t>
                      </a:r>
                    </a:p>
                  </a:txBody>
                  <a:tcPr marL="43699" marR="43699" marT="21849" marB="21849" anchor="ctr">
                    <a:lnL>
                      <a:noFill/>
                    </a:lnL>
                    <a:lnR>
                      <a:noFill/>
                    </a:lnR>
                    <a:lnT>
                      <a:noFill/>
                    </a:lnT>
                    <a:lnB>
                      <a:noFill/>
                    </a:lnB>
                    <a:solidFill>
                      <a:srgbClr val="EFEFEF"/>
                    </a:solidFill>
                  </a:tcPr>
                </a:tc>
                <a:tc>
                  <a:txBody>
                    <a:bodyPr/>
                    <a:lstStyle/>
                    <a:p>
                      <a:r>
                        <a:rPr lang="fr-FR" sz="900" dirty="0"/>
                        <a:t>Hauteur</a:t>
                      </a:r>
                      <a:br>
                        <a:rPr lang="fr-FR" sz="900" dirty="0"/>
                      </a:br>
                      <a:r>
                        <a:rPr lang="fr-FR" sz="900" dirty="0"/>
                        <a:t>de l'âme</a:t>
                      </a:r>
                      <a:br>
                        <a:rPr lang="fr-FR" sz="900" dirty="0"/>
                      </a:br>
                      <a:r>
                        <a:rPr lang="fr-FR" sz="900" dirty="0"/>
                        <a:t>(mm)</a:t>
                      </a:r>
                    </a:p>
                  </a:txBody>
                  <a:tcPr marL="43699" marR="43699" marT="21849" marB="21849" anchor="ctr">
                    <a:lnL>
                      <a:noFill/>
                    </a:lnL>
                    <a:lnR>
                      <a:noFill/>
                    </a:lnR>
                    <a:lnT>
                      <a:noFill/>
                    </a:lnT>
                    <a:lnB>
                      <a:noFill/>
                    </a:lnB>
                    <a:solidFill>
                      <a:srgbClr val="EFEFEF"/>
                    </a:solidFill>
                  </a:tcPr>
                </a:tc>
                <a:tc>
                  <a:txBody>
                    <a:bodyPr/>
                    <a:lstStyle/>
                    <a:p>
                      <a:r>
                        <a:rPr lang="fr-FR" sz="900" dirty="0"/>
                        <a:t>Largeur</a:t>
                      </a:r>
                      <a:br>
                        <a:rPr lang="fr-FR" sz="900" dirty="0"/>
                      </a:br>
                      <a:r>
                        <a:rPr lang="fr-FR" sz="900" dirty="0"/>
                        <a:t>semelle</a:t>
                      </a:r>
                      <a:br>
                        <a:rPr lang="fr-FR" sz="900" dirty="0"/>
                      </a:br>
                      <a:r>
                        <a:rPr lang="fr-FR" sz="900" dirty="0"/>
                        <a:t>(mm)</a:t>
                      </a:r>
                    </a:p>
                  </a:txBody>
                  <a:tcPr marL="43699" marR="43699" marT="21849" marB="21849" anchor="ctr">
                    <a:lnL>
                      <a:noFill/>
                    </a:lnL>
                    <a:lnR>
                      <a:noFill/>
                    </a:lnR>
                    <a:lnT>
                      <a:noFill/>
                    </a:lnT>
                    <a:lnB>
                      <a:noFill/>
                    </a:lnB>
                    <a:solidFill>
                      <a:srgbClr val="EFEFEF"/>
                    </a:solidFill>
                  </a:tcPr>
                </a:tc>
                <a:tc>
                  <a:txBody>
                    <a:bodyPr/>
                    <a:lstStyle/>
                    <a:p>
                      <a:r>
                        <a:rPr lang="fr-FR" sz="900" dirty="0"/>
                        <a:t>Épaisseur</a:t>
                      </a:r>
                      <a:br>
                        <a:rPr lang="fr-FR" sz="900" dirty="0"/>
                      </a:br>
                      <a:r>
                        <a:rPr lang="fr-FR" sz="900" dirty="0"/>
                        <a:t>âme</a:t>
                      </a:r>
                      <a:br>
                        <a:rPr lang="fr-FR" sz="900" dirty="0"/>
                      </a:br>
                      <a:r>
                        <a:rPr lang="fr-FR" sz="900" dirty="0"/>
                        <a:t>(mm)</a:t>
                      </a:r>
                    </a:p>
                  </a:txBody>
                  <a:tcPr marL="43699" marR="43699" marT="21849" marB="21849" anchor="ctr">
                    <a:lnL>
                      <a:noFill/>
                    </a:lnL>
                    <a:lnR>
                      <a:noFill/>
                    </a:lnR>
                    <a:lnT>
                      <a:noFill/>
                    </a:lnT>
                    <a:lnB>
                      <a:noFill/>
                    </a:lnB>
                    <a:solidFill>
                      <a:srgbClr val="EFEFEF"/>
                    </a:solidFill>
                  </a:tcPr>
                </a:tc>
                <a:tc>
                  <a:txBody>
                    <a:bodyPr/>
                    <a:lstStyle/>
                    <a:p>
                      <a:r>
                        <a:rPr lang="fr-FR" sz="900" dirty="0"/>
                        <a:t>Épaisseur</a:t>
                      </a:r>
                      <a:br>
                        <a:rPr lang="fr-FR" sz="900" dirty="0"/>
                      </a:br>
                      <a:r>
                        <a:rPr lang="fr-FR" sz="900" dirty="0"/>
                        <a:t>semelle</a:t>
                      </a:r>
                      <a:br>
                        <a:rPr lang="fr-FR" sz="900" dirty="0"/>
                      </a:br>
                      <a:r>
                        <a:rPr lang="fr-FR" sz="900" dirty="0"/>
                        <a:t>(mm)</a:t>
                      </a:r>
                    </a:p>
                  </a:txBody>
                  <a:tcPr marL="43699" marR="43699" marT="21849" marB="21849" anchor="ctr">
                    <a:lnL>
                      <a:noFill/>
                    </a:lnL>
                    <a:lnR>
                      <a:noFill/>
                    </a:lnR>
                    <a:lnT>
                      <a:noFill/>
                    </a:lnT>
                    <a:lnB>
                      <a:noFill/>
                    </a:lnB>
                    <a:solidFill>
                      <a:srgbClr val="EFEFEF"/>
                    </a:solidFill>
                  </a:tcPr>
                </a:tc>
                <a:tc>
                  <a:txBody>
                    <a:bodyPr/>
                    <a:lstStyle/>
                    <a:p>
                      <a:r>
                        <a:rPr lang="fr-FR" sz="900" dirty="0"/>
                        <a:t>Poids</a:t>
                      </a:r>
                      <a:br>
                        <a:rPr lang="fr-FR" sz="900" dirty="0"/>
                      </a:br>
                      <a:r>
                        <a:rPr lang="fr-FR" sz="900" dirty="0"/>
                        <a:t>(kg/m)</a:t>
                      </a:r>
                    </a:p>
                  </a:txBody>
                  <a:tcPr marL="43699" marR="43699" marT="21849" marB="21849" anchor="ctr">
                    <a:lnL>
                      <a:noFill/>
                    </a:lnL>
                    <a:lnR>
                      <a:noFill/>
                    </a:lnR>
                    <a:lnT>
                      <a:noFill/>
                    </a:lnT>
                    <a:lnB>
                      <a:noFill/>
                    </a:lnB>
                    <a:solidFill>
                      <a:srgbClr val="EFEFEF"/>
                    </a:solidFill>
                  </a:tcPr>
                </a:tc>
                <a:tc>
                  <a:txBody>
                    <a:bodyPr/>
                    <a:lstStyle/>
                    <a:p>
                      <a:r>
                        <a:rPr lang="fr-FR" sz="900" dirty="0"/>
                        <a:t>Surface</a:t>
                      </a:r>
                      <a:br>
                        <a:rPr lang="fr-FR" sz="900" dirty="0"/>
                      </a:br>
                      <a:r>
                        <a:rPr lang="fr-FR" sz="900" dirty="0"/>
                        <a:t>(cm</a:t>
                      </a:r>
                      <a:r>
                        <a:rPr lang="fr-FR" sz="900" baseline="30000" dirty="0"/>
                        <a:t>2</a:t>
                      </a:r>
                      <a:r>
                        <a:rPr lang="fr-FR" sz="900" dirty="0"/>
                        <a:t>)</a:t>
                      </a:r>
                    </a:p>
                  </a:txBody>
                  <a:tcPr marL="43699" marR="43699" marT="21849" marB="21849" anchor="ctr">
                    <a:lnL>
                      <a:noFill/>
                    </a:lnL>
                    <a:lnR>
                      <a:noFill/>
                    </a:lnR>
                    <a:lnT>
                      <a:noFill/>
                    </a:lnT>
                    <a:lnB>
                      <a:noFill/>
                    </a:lnB>
                    <a:solidFill>
                      <a:srgbClr val="EFEFEF"/>
                    </a:solidFill>
                  </a:tcPr>
                </a:tc>
                <a:tc>
                  <a:txBody>
                    <a:bodyPr/>
                    <a:lstStyle/>
                    <a:p>
                      <a:r>
                        <a:rPr lang="fr-FR" sz="900" dirty="0"/>
                        <a:t>Moments d'inertie</a:t>
                      </a:r>
                      <a:br>
                        <a:rPr lang="fr-FR" sz="900" dirty="0"/>
                      </a:br>
                      <a:r>
                        <a:rPr lang="fr-FR" sz="900" dirty="0"/>
                        <a:t>de torsion J</a:t>
                      </a:r>
                      <a:br>
                        <a:rPr lang="fr-FR" sz="900" dirty="0"/>
                      </a:br>
                      <a:r>
                        <a:rPr lang="fr-FR" sz="900" dirty="0"/>
                        <a:t>(cm</a:t>
                      </a:r>
                      <a:r>
                        <a:rPr lang="fr-FR" sz="900" baseline="30000" dirty="0"/>
                        <a:t>4</a:t>
                      </a:r>
                      <a:r>
                        <a:rPr lang="fr-FR" sz="900" dirty="0"/>
                        <a:t>)</a:t>
                      </a:r>
                    </a:p>
                  </a:txBody>
                  <a:tcPr marL="43699" marR="43699" marT="21849" marB="21849" anchor="ctr">
                    <a:lnL>
                      <a:noFill/>
                    </a:lnL>
                    <a:lnR>
                      <a:noFill/>
                    </a:lnR>
                    <a:lnT>
                      <a:noFill/>
                    </a:lnT>
                    <a:lnB>
                      <a:noFill/>
                    </a:lnB>
                    <a:solidFill>
                      <a:srgbClr val="EFEFEF"/>
                    </a:solidFill>
                  </a:tcPr>
                </a:tc>
              </a:tr>
              <a:tr h="207082">
                <a:tc>
                  <a:txBody>
                    <a:bodyPr/>
                    <a:lstStyle/>
                    <a:p>
                      <a:r>
                        <a:rPr lang="fr-FR" sz="900" dirty="0"/>
                        <a:t>IPE 80</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80</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46</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3,8</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5,2</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6,0</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7,64</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0,70</a:t>
                      </a:r>
                    </a:p>
                  </a:txBody>
                  <a:tcPr marL="43699" marR="43699" marT="21849" marB="21849" anchor="ctr">
                    <a:lnL>
                      <a:noFill/>
                    </a:lnL>
                    <a:lnR>
                      <a:noFill/>
                    </a:lnR>
                    <a:lnT>
                      <a:noFill/>
                    </a:lnT>
                    <a:lnB>
                      <a:noFill/>
                    </a:lnB>
                    <a:solidFill>
                      <a:schemeClr val="bg1">
                        <a:lumMod val="85000"/>
                      </a:schemeClr>
                    </a:solidFill>
                  </a:tcPr>
                </a:tc>
              </a:tr>
              <a:tr h="295832">
                <a:tc>
                  <a:txBody>
                    <a:bodyPr/>
                    <a:lstStyle/>
                    <a:p>
                      <a:r>
                        <a:rPr lang="fr-FR" sz="900" dirty="0"/>
                        <a:t>IPE 750 x 196</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770</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268</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15,6</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25,4</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196</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251</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408,9</a:t>
                      </a:r>
                    </a:p>
                  </a:txBody>
                  <a:tcPr marL="43699" marR="43699" marT="21849" marB="21849" anchor="ctr">
                    <a:lnL>
                      <a:noFill/>
                    </a:lnL>
                    <a:lnR>
                      <a:noFill/>
                    </a:lnR>
                    <a:lnT>
                      <a:noFill/>
                    </a:lnT>
                    <a:lnB>
                      <a:noFill/>
                    </a:lnB>
                    <a:solidFill>
                      <a:schemeClr val="bg1">
                        <a:lumMod val="85000"/>
                      </a:schemeClr>
                    </a:solidFill>
                  </a:tcPr>
                </a:tc>
              </a:tr>
              <a:tr h="295832">
                <a:tc>
                  <a:txBody>
                    <a:bodyPr/>
                    <a:lstStyle/>
                    <a:p>
                      <a:r>
                        <a:rPr lang="fr-FR" sz="900" dirty="0"/>
                        <a:t>IPE 750 x 173</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762</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267</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14,4</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21,6</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173</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221</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273,6</a:t>
                      </a:r>
                    </a:p>
                  </a:txBody>
                  <a:tcPr marL="43699" marR="43699" marT="21849" marB="21849" anchor="ctr">
                    <a:lnL>
                      <a:noFill/>
                    </a:lnL>
                    <a:lnR>
                      <a:noFill/>
                    </a:lnR>
                    <a:lnT>
                      <a:noFill/>
                    </a:lnT>
                    <a:lnB>
                      <a:noFill/>
                    </a:lnB>
                    <a:solidFill>
                      <a:schemeClr val="bg1">
                        <a:lumMod val="85000"/>
                      </a:schemeClr>
                    </a:solidFill>
                  </a:tcPr>
                </a:tc>
              </a:tr>
              <a:tr h="295832">
                <a:tc>
                  <a:txBody>
                    <a:bodyPr/>
                    <a:lstStyle/>
                    <a:p>
                      <a:r>
                        <a:rPr lang="fr-FR" sz="900" dirty="0"/>
                        <a:t>IPE 750 x 147</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753</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265</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13,2</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17</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147</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188</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161,5</a:t>
                      </a:r>
                    </a:p>
                  </a:txBody>
                  <a:tcPr marL="43699" marR="43699" marT="21849" marB="21849" anchor="ctr">
                    <a:lnL>
                      <a:noFill/>
                    </a:lnL>
                    <a:lnR>
                      <a:noFill/>
                    </a:lnR>
                    <a:lnT>
                      <a:noFill/>
                    </a:lnT>
                    <a:lnB>
                      <a:noFill/>
                    </a:lnB>
                    <a:solidFill>
                      <a:schemeClr val="bg1">
                        <a:lumMod val="85000"/>
                      </a:schemeClr>
                    </a:solidFill>
                  </a:tcPr>
                </a:tc>
              </a:tr>
              <a:tr h="295832">
                <a:tc>
                  <a:txBody>
                    <a:bodyPr/>
                    <a:lstStyle/>
                    <a:p>
                      <a:r>
                        <a:rPr lang="fr-FR" sz="900" dirty="0"/>
                        <a:t>IPE 750 x 137</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753</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263</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11,5</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17</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137</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175</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137,1</a:t>
                      </a:r>
                    </a:p>
                  </a:txBody>
                  <a:tcPr marL="43699" marR="43699" marT="21849" marB="21849" anchor="ctr">
                    <a:lnL>
                      <a:noFill/>
                    </a:lnL>
                    <a:lnR>
                      <a:noFill/>
                    </a:lnR>
                    <a:lnT>
                      <a:noFill/>
                    </a:lnT>
                    <a:lnB>
                      <a:noFill/>
                    </a:lnB>
                    <a:solidFill>
                      <a:schemeClr val="bg1">
                        <a:lumMod val="85000"/>
                      </a:schemeClr>
                    </a:solidFill>
                  </a:tcPr>
                </a:tc>
              </a:tr>
              <a:tr h="207082">
                <a:tc>
                  <a:txBody>
                    <a:bodyPr/>
                    <a:lstStyle/>
                    <a:p>
                      <a:r>
                        <a:rPr lang="fr-FR" sz="900" dirty="0"/>
                        <a:t>IPE 140</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140</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73</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4,7</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6,9</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12,9</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16,4</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2,54</a:t>
                      </a:r>
                    </a:p>
                  </a:txBody>
                  <a:tcPr marL="43699" marR="43699" marT="21849" marB="21849" anchor="ctr">
                    <a:lnL>
                      <a:noFill/>
                    </a:lnL>
                    <a:lnR>
                      <a:noFill/>
                    </a:lnR>
                    <a:lnT>
                      <a:noFill/>
                    </a:lnT>
                    <a:lnB>
                      <a:noFill/>
                    </a:lnB>
                    <a:solidFill>
                      <a:schemeClr val="bg1">
                        <a:lumMod val="85000"/>
                      </a:schemeClr>
                    </a:solidFill>
                  </a:tcPr>
                </a:tc>
              </a:tr>
              <a:tr h="207082">
                <a:tc>
                  <a:txBody>
                    <a:bodyPr/>
                    <a:lstStyle/>
                    <a:p>
                      <a:r>
                        <a:rPr lang="fr-FR" sz="900" dirty="0"/>
                        <a:t>IPE 120</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120</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64</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4,4</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6,3</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10,4</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13,2</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1,71</a:t>
                      </a:r>
                    </a:p>
                  </a:txBody>
                  <a:tcPr marL="43699" marR="43699" marT="21849" marB="21849" anchor="ctr">
                    <a:lnL>
                      <a:noFill/>
                    </a:lnL>
                    <a:lnR>
                      <a:noFill/>
                    </a:lnR>
                    <a:lnT>
                      <a:noFill/>
                    </a:lnT>
                    <a:lnB>
                      <a:noFill/>
                    </a:lnB>
                    <a:solidFill>
                      <a:schemeClr val="bg1">
                        <a:lumMod val="85000"/>
                      </a:schemeClr>
                    </a:solidFill>
                  </a:tcPr>
                </a:tc>
              </a:tr>
              <a:tr h="207082">
                <a:tc>
                  <a:txBody>
                    <a:bodyPr/>
                    <a:lstStyle/>
                    <a:p>
                      <a:r>
                        <a:rPr lang="fr-FR" sz="900" dirty="0"/>
                        <a:t>IPE 100</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100</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55</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4,1</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5,7</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8,1</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10,3</a:t>
                      </a:r>
                    </a:p>
                  </a:txBody>
                  <a:tcPr marL="43699" marR="43699" marT="21849" marB="21849" anchor="ctr">
                    <a:lnL>
                      <a:noFill/>
                    </a:lnL>
                    <a:lnR>
                      <a:noFill/>
                    </a:lnR>
                    <a:lnT>
                      <a:noFill/>
                    </a:lnT>
                    <a:lnB>
                      <a:noFill/>
                    </a:lnB>
                    <a:solidFill>
                      <a:schemeClr val="bg1">
                        <a:lumMod val="85000"/>
                      </a:schemeClr>
                    </a:solidFill>
                  </a:tcPr>
                </a:tc>
                <a:tc>
                  <a:txBody>
                    <a:bodyPr/>
                    <a:lstStyle/>
                    <a:p>
                      <a:r>
                        <a:rPr lang="fr-FR" sz="900" dirty="0"/>
                        <a:t>1,10</a:t>
                      </a:r>
                    </a:p>
                  </a:txBody>
                  <a:tcPr marL="43699" marR="43699" marT="21849" marB="21849" anchor="ctr">
                    <a:lnL>
                      <a:noFill/>
                    </a:lnL>
                    <a:lnR>
                      <a:noFill/>
                    </a:lnR>
                    <a:lnT>
                      <a:noFill/>
                    </a:lnT>
                    <a:lnB>
                      <a:noFill/>
                    </a:lnB>
                    <a:solidFill>
                      <a:schemeClr val="bg1">
                        <a:lumMod val="85000"/>
                      </a:schemeClr>
                    </a:solidFill>
                  </a:tcPr>
                </a:tc>
              </a:tr>
            </a:tbl>
          </a:graphicData>
        </a:graphic>
      </p:graphicFrame>
      <p:pic>
        <p:nvPicPr>
          <p:cNvPr id="8" name="Picture 2" descr="G:\DCIM\100MEDIA\IMAG0014.jpg"/>
          <p:cNvPicPr>
            <a:picLocks noChangeAspect="1" noChangeArrowheads="1"/>
          </p:cNvPicPr>
          <p:nvPr/>
        </p:nvPicPr>
        <p:blipFill>
          <a:blip r:embed="rId3" cstate="print"/>
          <a:srcRect/>
          <a:stretch>
            <a:fillRect/>
          </a:stretch>
        </p:blipFill>
        <p:spPr bwMode="auto">
          <a:xfrm>
            <a:off x="899592" y="4204717"/>
            <a:ext cx="3097212" cy="2063750"/>
          </a:xfrm>
          <a:prstGeom prst="rect">
            <a:avLst/>
          </a:prstGeom>
          <a:noFill/>
          <a:ln w="19050">
            <a:solidFill>
              <a:srgbClr val="FFFF00"/>
            </a:solidFill>
            <a:miter lim="800000"/>
            <a:headEnd/>
            <a:tailEnd/>
          </a:ln>
        </p:spPr>
      </p:pic>
      <p:pic>
        <p:nvPicPr>
          <p:cNvPr id="9" name="Picture 4" descr="http://upload.wikimedia.org/wikipedia/commons/thumb/d/d3/Poutrelle.svg/200px-Poutrelle.svg.png">
            <a:hlinkClick r:id="rId4"/>
          </p:cNvPr>
          <p:cNvPicPr>
            <a:picLocks noChangeAspect="1" noChangeArrowheads="1"/>
          </p:cNvPicPr>
          <p:nvPr/>
        </p:nvPicPr>
        <p:blipFill>
          <a:blip r:embed="rId5" cstate="print"/>
          <a:srcRect/>
          <a:stretch>
            <a:fillRect/>
          </a:stretch>
        </p:blipFill>
        <p:spPr bwMode="auto">
          <a:xfrm>
            <a:off x="5868144" y="4278313"/>
            <a:ext cx="1109663" cy="1908175"/>
          </a:xfrm>
          <a:prstGeom prst="rect">
            <a:avLst/>
          </a:prstGeom>
          <a:noFill/>
          <a:ln w="9525">
            <a:noFill/>
            <a:miter lim="800000"/>
            <a:headEnd/>
            <a:tailEnd/>
          </a:ln>
        </p:spPr>
      </p:pic>
      <p:cxnSp>
        <p:nvCxnSpPr>
          <p:cNvPr id="10" name="Connecteur droit avec flèche 9"/>
          <p:cNvCxnSpPr/>
          <p:nvPr/>
        </p:nvCxnSpPr>
        <p:spPr>
          <a:xfrm flipV="1">
            <a:off x="2087835" y="5661248"/>
            <a:ext cx="611957" cy="71438"/>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11" name="Text Box 4"/>
          <p:cNvSpPr txBox="1">
            <a:spLocks noChangeArrowheads="1"/>
          </p:cNvSpPr>
          <p:nvPr/>
        </p:nvSpPr>
        <p:spPr bwMode="auto">
          <a:xfrm>
            <a:off x="1372506" y="5863109"/>
            <a:ext cx="2373312" cy="339725"/>
          </a:xfrm>
          <a:prstGeom prst="rect">
            <a:avLst/>
          </a:prstGeom>
          <a:noFill/>
          <a:ln w="9525">
            <a:noFill/>
            <a:miter lim="800000"/>
            <a:headEnd/>
            <a:tailEnd/>
          </a:ln>
        </p:spPr>
        <p:txBody>
          <a:bodyPr wrap="none">
            <a:spAutoFit/>
          </a:bodyPr>
          <a:lstStyle/>
          <a:p>
            <a:r>
              <a:rPr lang="fr-FR" sz="1600" b="1" dirty="0"/>
              <a:t>Poteau IPE de 750 mm</a:t>
            </a:r>
          </a:p>
        </p:txBody>
      </p:sp>
    </p:spTree>
    <p:extLst>
      <p:ext uri="{BB962C8B-B14F-4D97-AF65-F5344CB8AC3E}">
        <p14:creationId xmlns:p14="http://schemas.microsoft.com/office/powerpoint/2010/main" val="11473407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8</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a:t/>
            </a:r>
            <a:br>
              <a:rPr lang="fr-FR" sz="2800" dirty="0"/>
            </a:br>
            <a:endParaRPr lang="fr-FR" sz="2800" dirty="0"/>
          </a:p>
        </p:txBody>
      </p:sp>
      <p:sp>
        <p:nvSpPr>
          <p:cNvPr id="8" name="Text Box 3"/>
          <p:cNvSpPr txBox="1">
            <a:spLocks noChangeArrowheads="1"/>
          </p:cNvSpPr>
          <p:nvPr/>
        </p:nvSpPr>
        <p:spPr bwMode="auto">
          <a:xfrm>
            <a:off x="899592" y="1124744"/>
            <a:ext cx="7423150" cy="641350"/>
          </a:xfrm>
          <a:prstGeom prst="rect">
            <a:avLst/>
          </a:prstGeom>
          <a:noFill/>
          <a:ln w="9525">
            <a:noFill/>
            <a:miter lim="800000"/>
            <a:headEnd/>
            <a:tailEnd/>
          </a:ln>
        </p:spPr>
        <p:txBody>
          <a:bodyPr wrap="none">
            <a:spAutoFit/>
          </a:bodyPr>
          <a:lstStyle/>
          <a:p>
            <a:r>
              <a:rPr lang="fr-FR" dirty="0">
                <a:solidFill>
                  <a:srgbClr val="0000FF"/>
                </a:solidFill>
              </a:rPr>
              <a:t>Schématiquement la destruction d’une structure et d’une charpente </a:t>
            </a:r>
          </a:p>
          <a:p>
            <a:r>
              <a:rPr lang="fr-FR" dirty="0">
                <a:solidFill>
                  <a:srgbClr val="0000FF"/>
                </a:solidFill>
              </a:rPr>
              <a:t>métallique suit le déroulement représenté par les illustrations suivantes:</a:t>
            </a:r>
          </a:p>
        </p:txBody>
      </p:sp>
      <p:pic>
        <p:nvPicPr>
          <p:cNvPr id="11" name="Picture 1" descr="E:\Documents and Settings\FLACHER LAURENT\archives photos\Archive clichés RCCI\RCCI 7Ferme\DSC00866.JPG"/>
          <p:cNvPicPr>
            <a:picLocks noChangeAspect="1" noChangeArrowheads="1"/>
          </p:cNvPicPr>
          <p:nvPr/>
        </p:nvPicPr>
        <p:blipFill>
          <a:blip r:embed="rId3" cstate="print"/>
          <a:srcRect/>
          <a:stretch>
            <a:fillRect/>
          </a:stretch>
        </p:blipFill>
        <p:spPr bwMode="auto">
          <a:xfrm>
            <a:off x="383357" y="1977405"/>
            <a:ext cx="5184775" cy="3470275"/>
          </a:xfrm>
          <a:prstGeom prst="rect">
            <a:avLst/>
          </a:prstGeom>
          <a:noFill/>
          <a:ln w="9525">
            <a:solidFill>
              <a:srgbClr val="FFFF00"/>
            </a:solidFill>
            <a:miter lim="800000"/>
            <a:headEnd/>
            <a:tailEnd/>
          </a:ln>
        </p:spPr>
      </p:pic>
      <p:sp>
        <p:nvSpPr>
          <p:cNvPr id="12" name="Line 8"/>
          <p:cNvSpPr>
            <a:spLocks noChangeShapeType="1"/>
          </p:cNvSpPr>
          <p:nvPr/>
        </p:nvSpPr>
        <p:spPr bwMode="auto">
          <a:xfrm flipH="1" flipV="1">
            <a:off x="2759844" y="3933056"/>
            <a:ext cx="431800" cy="73025"/>
          </a:xfrm>
          <a:prstGeom prst="line">
            <a:avLst/>
          </a:prstGeom>
          <a:noFill/>
          <a:ln w="57150">
            <a:solidFill>
              <a:srgbClr val="FFFF66"/>
            </a:solidFill>
            <a:round/>
            <a:headEnd/>
            <a:tailEnd type="triangle" w="med" len="med"/>
          </a:ln>
        </p:spPr>
        <p:txBody>
          <a:bodyPr/>
          <a:lstStyle/>
          <a:p>
            <a:endParaRPr lang="fr-FR"/>
          </a:p>
        </p:txBody>
      </p:sp>
      <p:sp>
        <p:nvSpPr>
          <p:cNvPr id="13" name="Line 7"/>
          <p:cNvSpPr>
            <a:spLocks noChangeShapeType="1"/>
          </p:cNvSpPr>
          <p:nvPr/>
        </p:nvSpPr>
        <p:spPr bwMode="auto">
          <a:xfrm flipV="1">
            <a:off x="1475656" y="4077072"/>
            <a:ext cx="431800" cy="144462"/>
          </a:xfrm>
          <a:prstGeom prst="line">
            <a:avLst/>
          </a:prstGeom>
          <a:noFill/>
          <a:ln w="57150">
            <a:solidFill>
              <a:srgbClr val="FFFF66"/>
            </a:solidFill>
            <a:round/>
            <a:headEnd/>
            <a:tailEnd type="triangle" w="med" len="med"/>
          </a:ln>
        </p:spPr>
        <p:txBody>
          <a:bodyPr/>
          <a:lstStyle/>
          <a:p>
            <a:endParaRPr lang="fr-FR"/>
          </a:p>
        </p:txBody>
      </p:sp>
      <p:sp>
        <p:nvSpPr>
          <p:cNvPr id="14" name="Text Box 6"/>
          <p:cNvSpPr txBox="1">
            <a:spLocks noChangeArrowheads="1"/>
          </p:cNvSpPr>
          <p:nvPr/>
        </p:nvSpPr>
        <p:spPr bwMode="auto">
          <a:xfrm>
            <a:off x="693713" y="5598789"/>
            <a:ext cx="4564062" cy="461963"/>
          </a:xfrm>
          <a:prstGeom prst="rect">
            <a:avLst/>
          </a:prstGeom>
          <a:noFill/>
          <a:ln w="9525">
            <a:noFill/>
            <a:miter lim="800000"/>
            <a:headEnd/>
            <a:tailEnd/>
          </a:ln>
        </p:spPr>
        <p:txBody>
          <a:bodyPr wrap="none">
            <a:spAutoFit/>
          </a:bodyPr>
          <a:lstStyle/>
          <a:p>
            <a:r>
              <a:rPr lang="fr-FR" sz="2400" b="1" dirty="0">
                <a:solidFill>
                  <a:srgbClr val="FF0000"/>
                </a:solidFill>
              </a:rPr>
              <a:t>Charpente corrodée et cintrée</a:t>
            </a:r>
          </a:p>
        </p:txBody>
      </p:sp>
      <p:sp>
        <p:nvSpPr>
          <p:cNvPr id="15" name="Text Box 9"/>
          <p:cNvSpPr txBox="1">
            <a:spLocks noChangeArrowheads="1"/>
          </p:cNvSpPr>
          <p:nvPr/>
        </p:nvSpPr>
        <p:spPr bwMode="auto">
          <a:xfrm>
            <a:off x="7001346" y="2348880"/>
            <a:ext cx="1279525" cy="461963"/>
          </a:xfrm>
          <a:prstGeom prst="rect">
            <a:avLst/>
          </a:prstGeom>
          <a:noFill/>
          <a:ln w="9525">
            <a:noFill/>
            <a:miter lim="800000"/>
            <a:headEnd/>
            <a:tailEnd/>
          </a:ln>
        </p:spPr>
        <p:txBody>
          <a:bodyPr wrap="none">
            <a:spAutoFit/>
          </a:bodyPr>
          <a:lstStyle/>
          <a:p>
            <a:r>
              <a:rPr lang="fr-FR" sz="2400" b="1" dirty="0">
                <a:solidFill>
                  <a:srgbClr val="FF0000"/>
                </a:solidFill>
              </a:rPr>
              <a:t>Etape 1</a:t>
            </a:r>
          </a:p>
        </p:txBody>
      </p:sp>
      <p:sp>
        <p:nvSpPr>
          <p:cNvPr id="16" name="Rectangle 4"/>
          <p:cNvSpPr>
            <a:spLocks noChangeArrowheads="1"/>
          </p:cNvSpPr>
          <p:nvPr/>
        </p:nvSpPr>
        <p:spPr bwMode="auto">
          <a:xfrm>
            <a:off x="7001346" y="2967707"/>
            <a:ext cx="1274763" cy="1562100"/>
          </a:xfrm>
          <a:prstGeom prst="rect">
            <a:avLst/>
          </a:prstGeom>
          <a:noFill/>
          <a:ln w="38100">
            <a:solidFill>
              <a:schemeClr val="tx1"/>
            </a:solidFill>
            <a:miter lim="800000"/>
            <a:headEnd/>
            <a:tailEnd/>
          </a:ln>
        </p:spPr>
        <p:txBody>
          <a:bodyPr wrap="none" anchor="ctr"/>
          <a:lstStyle/>
          <a:p>
            <a:endParaRPr lang="fr-FR"/>
          </a:p>
        </p:txBody>
      </p:sp>
      <p:pic>
        <p:nvPicPr>
          <p:cNvPr id="17" name="Image 17" descr="lumiere-feu-44.gif"/>
          <p:cNvPicPr>
            <a:picLocks noChangeAspect="1"/>
          </p:cNvPicPr>
          <p:nvPr/>
        </p:nvPicPr>
        <p:blipFill>
          <a:blip r:embed="rId4" cstate="print"/>
          <a:srcRect/>
          <a:stretch>
            <a:fillRect/>
          </a:stretch>
        </p:blipFill>
        <p:spPr bwMode="auto">
          <a:xfrm>
            <a:off x="7422827" y="3896394"/>
            <a:ext cx="431800" cy="633413"/>
          </a:xfrm>
          <a:prstGeom prst="rect">
            <a:avLst/>
          </a:prstGeom>
          <a:noFill/>
          <a:ln w="9525">
            <a:noFill/>
            <a:miter lim="800000"/>
            <a:headEnd/>
            <a:tailEnd/>
          </a:ln>
        </p:spPr>
      </p:pic>
      <p:sp>
        <p:nvSpPr>
          <p:cNvPr id="18" name="Text Box 6"/>
          <p:cNvSpPr txBox="1">
            <a:spLocks noChangeArrowheads="1"/>
          </p:cNvSpPr>
          <p:nvPr/>
        </p:nvSpPr>
        <p:spPr bwMode="auto">
          <a:xfrm>
            <a:off x="-142667" y="188640"/>
            <a:ext cx="9594294" cy="707886"/>
          </a:xfrm>
          <a:prstGeom prst="rect">
            <a:avLst/>
          </a:prstGeom>
          <a:noFill/>
          <a:ln w="9525">
            <a:noFill/>
            <a:miter lim="800000"/>
            <a:headEnd/>
            <a:tailEnd/>
          </a:ln>
        </p:spPr>
        <p:txBody>
          <a:bodyPr wrap="none">
            <a:spAutoFit/>
          </a:bodyPr>
          <a:lstStyle/>
          <a:p>
            <a:r>
              <a:rPr lang="fr-FR" sz="4000" b="1" dirty="0" smtClean="0">
                <a:solidFill>
                  <a:srgbClr val="FFFF00"/>
                </a:solidFill>
                <a:latin typeface="Helvetica" pitchFamily="34" charset="0"/>
                <a:cs typeface="Helvetica" pitchFamily="34" charset="0"/>
              </a:rPr>
              <a:t>Destruction par étape des structures:</a:t>
            </a:r>
            <a:endParaRPr lang="fr-FR" sz="4000" b="1" dirty="0">
              <a:solidFill>
                <a:srgbClr val="FFFF00"/>
              </a:solidFill>
              <a:latin typeface="Helvetica" pitchFamily="34" charset="0"/>
              <a:cs typeface="Helvetica" pitchFamily="34" charset="0"/>
            </a:endParaRPr>
          </a:p>
        </p:txBody>
      </p:sp>
    </p:spTree>
    <p:extLst>
      <p:ext uri="{BB962C8B-B14F-4D97-AF65-F5344CB8AC3E}">
        <p14:creationId xmlns:p14="http://schemas.microsoft.com/office/powerpoint/2010/main" val="39234883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9</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a:t/>
            </a:r>
            <a:br>
              <a:rPr lang="fr-FR" sz="2800" dirty="0"/>
            </a:br>
            <a:endParaRPr lang="fr-FR" sz="2800" dirty="0"/>
          </a:p>
        </p:txBody>
      </p:sp>
      <p:sp>
        <p:nvSpPr>
          <p:cNvPr id="7" name="Text Box 3"/>
          <p:cNvSpPr txBox="1">
            <a:spLocks noChangeArrowheads="1"/>
          </p:cNvSpPr>
          <p:nvPr/>
        </p:nvSpPr>
        <p:spPr bwMode="auto">
          <a:xfrm>
            <a:off x="1619672" y="1196752"/>
            <a:ext cx="3057525" cy="461963"/>
          </a:xfrm>
          <a:prstGeom prst="rect">
            <a:avLst/>
          </a:prstGeom>
          <a:noFill/>
          <a:ln w="9525">
            <a:noFill/>
            <a:miter lim="800000"/>
            <a:headEnd/>
            <a:tailEnd/>
          </a:ln>
        </p:spPr>
        <p:txBody>
          <a:bodyPr wrap="none">
            <a:spAutoFit/>
          </a:bodyPr>
          <a:lstStyle/>
          <a:p>
            <a:r>
              <a:rPr lang="fr-FR" sz="2400" b="1" dirty="0">
                <a:solidFill>
                  <a:srgbClr val="FF0000"/>
                </a:solidFill>
              </a:rPr>
              <a:t>Ruines importantes</a:t>
            </a:r>
          </a:p>
        </p:txBody>
      </p:sp>
      <p:pic>
        <p:nvPicPr>
          <p:cNvPr id="8" name="Picture 10" descr="637500_19315828_460x306"/>
          <p:cNvPicPr>
            <a:picLocks noChangeAspect="1" noChangeArrowheads="1"/>
          </p:cNvPicPr>
          <p:nvPr/>
        </p:nvPicPr>
        <p:blipFill>
          <a:blip r:embed="rId3" cstate="print"/>
          <a:srcRect/>
          <a:stretch>
            <a:fillRect/>
          </a:stretch>
        </p:blipFill>
        <p:spPr bwMode="auto">
          <a:xfrm>
            <a:off x="179512" y="1772816"/>
            <a:ext cx="6270404" cy="4169519"/>
          </a:xfrm>
          <a:prstGeom prst="rect">
            <a:avLst/>
          </a:prstGeom>
          <a:noFill/>
          <a:ln w="9525">
            <a:solidFill>
              <a:srgbClr val="FFFF00"/>
            </a:solidFill>
            <a:miter lim="800000"/>
            <a:headEnd/>
            <a:tailEnd/>
          </a:ln>
        </p:spPr>
      </p:pic>
      <p:sp>
        <p:nvSpPr>
          <p:cNvPr id="9" name="Text Box 9"/>
          <p:cNvSpPr txBox="1">
            <a:spLocks noChangeArrowheads="1"/>
          </p:cNvSpPr>
          <p:nvPr/>
        </p:nvSpPr>
        <p:spPr bwMode="auto">
          <a:xfrm>
            <a:off x="6660232" y="3851424"/>
            <a:ext cx="1279525" cy="461963"/>
          </a:xfrm>
          <a:prstGeom prst="rect">
            <a:avLst/>
          </a:prstGeom>
          <a:noFill/>
          <a:ln w="9525">
            <a:noFill/>
            <a:miter lim="800000"/>
            <a:headEnd/>
            <a:tailEnd/>
          </a:ln>
        </p:spPr>
        <p:txBody>
          <a:bodyPr wrap="none">
            <a:spAutoFit/>
          </a:bodyPr>
          <a:lstStyle/>
          <a:p>
            <a:r>
              <a:rPr lang="fr-FR" sz="2400" b="1" dirty="0">
                <a:solidFill>
                  <a:srgbClr val="FF0000"/>
                </a:solidFill>
              </a:rPr>
              <a:t>Etape 2</a:t>
            </a:r>
          </a:p>
        </p:txBody>
      </p:sp>
      <p:sp>
        <p:nvSpPr>
          <p:cNvPr id="10" name="Arc 7"/>
          <p:cNvSpPr>
            <a:spLocks/>
          </p:cNvSpPr>
          <p:nvPr/>
        </p:nvSpPr>
        <p:spPr bwMode="auto">
          <a:xfrm rot="9674782">
            <a:off x="6859788" y="3631839"/>
            <a:ext cx="815975" cy="914400"/>
          </a:xfrm>
          <a:custGeom>
            <a:avLst/>
            <a:gdLst>
              <a:gd name="T0" fmla="*/ 0 w 19306"/>
              <a:gd name="T1" fmla="*/ 2147483647 h 21600"/>
              <a:gd name="T2" fmla="*/ 2147483647 w 19306"/>
              <a:gd name="T3" fmla="*/ 2147483647 h 21600"/>
              <a:gd name="T4" fmla="*/ 2147483647 w 19306"/>
              <a:gd name="T5" fmla="*/ 2147483647 h 21600"/>
              <a:gd name="T6" fmla="*/ 0 60000 65536"/>
              <a:gd name="T7" fmla="*/ 0 60000 65536"/>
              <a:gd name="T8" fmla="*/ 0 60000 65536"/>
              <a:gd name="T9" fmla="*/ 0 w 19306"/>
              <a:gd name="T10" fmla="*/ 0 h 21600"/>
              <a:gd name="T11" fmla="*/ 19306 w 19306"/>
              <a:gd name="T12" fmla="*/ 21600 h 21600"/>
            </a:gdLst>
            <a:ahLst/>
            <a:cxnLst>
              <a:cxn ang="T6">
                <a:pos x="T0" y="T1"/>
              </a:cxn>
              <a:cxn ang="T7">
                <a:pos x="T2" y="T3"/>
              </a:cxn>
              <a:cxn ang="T8">
                <a:pos x="T4" y="T5"/>
              </a:cxn>
            </a:cxnLst>
            <a:rect l="T9" t="T10" r="T11" b="T12"/>
            <a:pathLst>
              <a:path w="19306" h="21600" fill="none" extrusionOk="0">
                <a:moveTo>
                  <a:pt x="0" y="373"/>
                </a:moveTo>
                <a:cubicBezTo>
                  <a:pt x="1317" y="124"/>
                  <a:pt x="2655" y="-1"/>
                  <a:pt x="3997" y="0"/>
                </a:cubicBezTo>
                <a:cubicBezTo>
                  <a:pt x="9743" y="0"/>
                  <a:pt x="15252" y="2289"/>
                  <a:pt x="19305" y="6362"/>
                </a:cubicBezTo>
              </a:path>
              <a:path w="19306" h="21600" stroke="0" extrusionOk="0">
                <a:moveTo>
                  <a:pt x="0" y="373"/>
                </a:moveTo>
                <a:cubicBezTo>
                  <a:pt x="1317" y="124"/>
                  <a:pt x="2655" y="-1"/>
                  <a:pt x="3997" y="0"/>
                </a:cubicBezTo>
                <a:cubicBezTo>
                  <a:pt x="9743" y="0"/>
                  <a:pt x="15252" y="2289"/>
                  <a:pt x="19305" y="6362"/>
                </a:cubicBezTo>
                <a:lnTo>
                  <a:pt x="3997" y="21600"/>
                </a:lnTo>
                <a:close/>
              </a:path>
            </a:pathLst>
          </a:custGeom>
          <a:noFill/>
          <a:ln w="38100">
            <a:solidFill>
              <a:schemeClr val="tx1"/>
            </a:solidFill>
            <a:round/>
            <a:headEnd/>
            <a:tailEnd/>
          </a:ln>
        </p:spPr>
        <p:txBody>
          <a:bodyPr wrap="none" anchor="ctr"/>
          <a:lstStyle/>
          <a:p>
            <a:endParaRPr lang="fr-FR"/>
          </a:p>
        </p:txBody>
      </p:sp>
      <p:sp>
        <p:nvSpPr>
          <p:cNvPr id="11" name="Arc 5"/>
          <p:cNvSpPr>
            <a:spLocks/>
          </p:cNvSpPr>
          <p:nvPr/>
        </p:nvSpPr>
        <p:spPr bwMode="auto">
          <a:xfrm rot="-7926552">
            <a:off x="6526290" y="4536474"/>
            <a:ext cx="912813" cy="912812"/>
          </a:xfrm>
          <a:custGeom>
            <a:avLst/>
            <a:gdLst>
              <a:gd name="T0" fmla="*/ 2147483647 w 21578"/>
              <a:gd name="T1" fmla="*/ 0 h 21566"/>
              <a:gd name="T2" fmla="*/ 2147483647 w 21578"/>
              <a:gd name="T3" fmla="*/ 2147483647 h 21566"/>
              <a:gd name="T4" fmla="*/ 0 w 21578"/>
              <a:gd name="T5" fmla="*/ 2147483647 h 21566"/>
              <a:gd name="T6" fmla="*/ 0 60000 65536"/>
              <a:gd name="T7" fmla="*/ 0 60000 65536"/>
              <a:gd name="T8" fmla="*/ 0 60000 65536"/>
              <a:gd name="T9" fmla="*/ 0 w 21578"/>
              <a:gd name="T10" fmla="*/ 0 h 21566"/>
              <a:gd name="T11" fmla="*/ 21578 w 21578"/>
              <a:gd name="T12" fmla="*/ 21566 h 21566"/>
            </a:gdLst>
            <a:ahLst/>
            <a:cxnLst>
              <a:cxn ang="T6">
                <a:pos x="T0" y="T1"/>
              </a:cxn>
              <a:cxn ang="T7">
                <a:pos x="T2" y="T3"/>
              </a:cxn>
              <a:cxn ang="T8">
                <a:pos x="T4" y="T5"/>
              </a:cxn>
            </a:cxnLst>
            <a:rect l="T9" t="T10" r="T11" b="T12"/>
            <a:pathLst>
              <a:path w="21578" h="21566" fill="none" extrusionOk="0">
                <a:moveTo>
                  <a:pt x="1217" y="0"/>
                </a:moveTo>
                <a:cubicBezTo>
                  <a:pt x="12285" y="625"/>
                  <a:pt x="21083" y="9526"/>
                  <a:pt x="21578" y="20600"/>
                </a:cubicBezTo>
              </a:path>
              <a:path w="21578" h="21566" stroke="0" extrusionOk="0">
                <a:moveTo>
                  <a:pt x="1217" y="0"/>
                </a:moveTo>
                <a:cubicBezTo>
                  <a:pt x="12285" y="625"/>
                  <a:pt x="21083" y="9526"/>
                  <a:pt x="21578" y="20600"/>
                </a:cubicBezTo>
                <a:lnTo>
                  <a:pt x="0" y="21566"/>
                </a:lnTo>
                <a:close/>
              </a:path>
            </a:pathLst>
          </a:custGeom>
          <a:noFill/>
          <a:ln w="38100">
            <a:solidFill>
              <a:schemeClr val="tx1"/>
            </a:solidFill>
            <a:round/>
            <a:headEnd/>
            <a:tailEnd/>
          </a:ln>
        </p:spPr>
        <p:txBody>
          <a:bodyPr wrap="none" anchor="ctr"/>
          <a:lstStyle/>
          <a:p>
            <a:endParaRPr lang="fr-FR"/>
          </a:p>
        </p:txBody>
      </p:sp>
      <p:sp>
        <p:nvSpPr>
          <p:cNvPr id="12" name="Arc 4"/>
          <p:cNvSpPr>
            <a:spLocks/>
          </p:cNvSpPr>
          <p:nvPr/>
        </p:nvSpPr>
        <p:spPr bwMode="auto">
          <a:xfrm rot="2309636">
            <a:off x="7429890" y="4574206"/>
            <a:ext cx="933601" cy="837345"/>
          </a:xfrm>
          <a:custGeom>
            <a:avLst/>
            <a:gdLst>
              <a:gd name="T0" fmla="*/ 0 w 22166"/>
              <a:gd name="T1" fmla="*/ 2147483647 h 21600"/>
              <a:gd name="T2" fmla="*/ 2147483647 w 22166"/>
              <a:gd name="T3" fmla="*/ 2147483647 h 21600"/>
              <a:gd name="T4" fmla="*/ 2147483647 w 22166"/>
              <a:gd name="T5" fmla="*/ 2147483647 h 21600"/>
              <a:gd name="T6" fmla="*/ 0 60000 65536"/>
              <a:gd name="T7" fmla="*/ 0 60000 65536"/>
              <a:gd name="T8" fmla="*/ 0 60000 65536"/>
              <a:gd name="T9" fmla="*/ 0 w 22166"/>
              <a:gd name="T10" fmla="*/ 0 h 21600"/>
              <a:gd name="T11" fmla="*/ 22166 w 22166"/>
              <a:gd name="T12" fmla="*/ 21600 h 21600"/>
            </a:gdLst>
            <a:ahLst/>
            <a:cxnLst>
              <a:cxn ang="T6">
                <a:pos x="T0" y="T1"/>
              </a:cxn>
              <a:cxn ang="T7">
                <a:pos x="T2" y="T3"/>
              </a:cxn>
              <a:cxn ang="T8">
                <a:pos x="T4" y="T5"/>
              </a:cxn>
            </a:cxnLst>
            <a:rect l="T9" t="T10" r="T11" b="T12"/>
            <a:pathLst>
              <a:path w="22166" h="21600" fill="none" extrusionOk="0">
                <a:moveTo>
                  <a:pt x="-1" y="7"/>
                </a:moveTo>
                <a:cubicBezTo>
                  <a:pt x="191" y="2"/>
                  <a:pt x="383" y="-1"/>
                  <a:pt x="575" y="0"/>
                </a:cubicBezTo>
                <a:cubicBezTo>
                  <a:pt x="12267" y="0"/>
                  <a:pt x="21836" y="9303"/>
                  <a:pt x="22166" y="20990"/>
                </a:cubicBezTo>
              </a:path>
              <a:path w="22166" h="21600" stroke="0" extrusionOk="0">
                <a:moveTo>
                  <a:pt x="-1" y="7"/>
                </a:moveTo>
                <a:cubicBezTo>
                  <a:pt x="191" y="2"/>
                  <a:pt x="383" y="-1"/>
                  <a:pt x="575" y="0"/>
                </a:cubicBezTo>
                <a:cubicBezTo>
                  <a:pt x="12267" y="0"/>
                  <a:pt x="21836" y="9303"/>
                  <a:pt x="22166" y="20990"/>
                </a:cubicBezTo>
                <a:lnTo>
                  <a:pt x="575" y="21600"/>
                </a:lnTo>
                <a:close/>
              </a:path>
            </a:pathLst>
          </a:custGeom>
          <a:noFill/>
          <a:ln w="38100">
            <a:solidFill>
              <a:schemeClr val="tx1"/>
            </a:solidFill>
            <a:round/>
            <a:headEnd/>
            <a:tailEnd/>
          </a:ln>
        </p:spPr>
        <p:txBody>
          <a:bodyPr wrap="none" anchor="ctr"/>
          <a:lstStyle/>
          <a:p>
            <a:endParaRPr lang="fr-FR"/>
          </a:p>
        </p:txBody>
      </p:sp>
      <p:sp>
        <p:nvSpPr>
          <p:cNvPr id="13" name="Line 6"/>
          <p:cNvSpPr>
            <a:spLocks noChangeShapeType="1"/>
          </p:cNvSpPr>
          <p:nvPr/>
        </p:nvSpPr>
        <p:spPr bwMode="auto">
          <a:xfrm>
            <a:off x="6887244" y="5589240"/>
            <a:ext cx="1152525" cy="0"/>
          </a:xfrm>
          <a:prstGeom prst="line">
            <a:avLst/>
          </a:prstGeom>
          <a:noFill/>
          <a:ln w="38100">
            <a:solidFill>
              <a:schemeClr val="tx1"/>
            </a:solidFill>
            <a:round/>
            <a:headEnd/>
            <a:tailEnd/>
          </a:ln>
        </p:spPr>
        <p:txBody>
          <a:bodyPr/>
          <a:lstStyle/>
          <a:p>
            <a:endParaRPr lang="fr-FR"/>
          </a:p>
        </p:txBody>
      </p:sp>
      <p:pic>
        <p:nvPicPr>
          <p:cNvPr id="14" name="Image 17" descr="lumiere-feu-44.gif"/>
          <p:cNvPicPr>
            <a:picLocks noChangeAspect="1"/>
          </p:cNvPicPr>
          <p:nvPr/>
        </p:nvPicPr>
        <p:blipFill>
          <a:blip r:embed="rId4" cstate="print"/>
          <a:srcRect/>
          <a:stretch>
            <a:fillRect/>
          </a:stretch>
        </p:blipFill>
        <p:spPr bwMode="auto">
          <a:xfrm>
            <a:off x="7183987" y="4779976"/>
            <a:ext cx="530225" cy="777875"/>
          </a:xfrm>
          <a:prstGeom prst="rect">
            <a:avLst/>
          </a:prstGeom>
          <a:noFill/>
          <a:ln w="9525">
            <a:noFill/>
            <a:miter lim="800000"/>
            <a:headEnd/>
            <a:tailEnd/>
          </a:ln>
        </p:spPr>
      </p:pic>
    </p:spTree>
    <p:extLst>
      <p:ext uri="{BB962C8B-B14F-4D97-AF65-F5344CB8AC3E}">
        <p14:creationId xmlns:p14="http://schemas.microsoft.com/office/powerpoint/2010/main" val="3394791411"/>
      </p:ext>
    </p:extLst>
  </p:cSld>
  <p:clrMapOvr>
    <a:masterClrMapping/>
  </p:clrMapOvr>
  <p:timing>
    <p:tnLst>
      <p:par>
        <p:cTn id="1" dur="indefinite" restart="never" nodeType="tmRoot"/>
      </p:par>
    </p:tnLst>
  </p:timing>
</p:sld>
</file>

<file path=ppt/theme/theme1.xml><?xml version="1.0" encoding="utf-8"?>
<a:theme xmlns:a="http://schemas.openxmlformats.org/drawingml/2006/main" name="Réseau">
  <a:themeElements>
    <a:clrScheme name="Personnalisée 2">
      <a:dk1>
        <a:srgbClr val="1A212B"/>
      </a:dk1>
      <a:lt1>
        <a:srgbClr val="FFFFFF"/>
      </a:lt1>
      <a:dk2>
        <a:srgbClr val="1A212B"/>
      </a:dk2>
      <a:lt2>
        <a:srgbClr val="808080"/>
      </a:lt2>
      <a:accent1>
        <a:srgbClr val="CD0920"/>
      </a:accent1>
      <a:accent2>
        <a:srgbClr val="669999"/>
      </a:accent2>
      <a:accent3>
        <a:srgbClr val="FFFFFF"/>
      </a:accent3>
      <a:accent4>
        <a:srgbClr val="1A212B"/>
      </a:accent4>
      <a:accent5>
        <a:srgbClr val="E2E2AA"/>
      </a:accent5>
      <a:accent6>
        <a:srgbClr val="5C8A8A"/>
      </a:accent6>
      <a:hlink>
        <a:srgbClr val="7E9CE8"/>
      </a:hlink>
      <a:folHlink>
        <a:srgbClr val="D8D8EC"/>
      </a:folHlink>
    </a:clrScheme>
    <a:fontScheme name="Réseau">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lnDef>
  </a:objectDefaults>
  <a:extraClrSchemeLst>
    <a:extraClrScheme>
      <a:clrScheme name="Réseau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Réseau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Réseau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Réseau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Réseau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Réseau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Réseau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Réseau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Réseau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Réseau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15713</TotalTime>
  <Words>1484</Words>
  <Application>Microsoft Office PowerPoint</Application>
  <PresentationFormat>Affichage à l'écran (4:3)</PresentationFormat>
  <Paragraphs>267</Paragraphs>
  <Slides>30</Slides>
  <Notes>12</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30</vt:i4>
      </vt:variant>
    </vt:vector>
  </HeadingPairs>
  <TitlesOfParts>
    <vt:vector size="38" baseType="lpstr">
      <vt:lpstr>Arial Unicode MS</vt:lpstr>
      <vt:lpstr>ＭＳ Ｐゴシック</vt:lpstr>
      <vt:lpstr>Arial</vt:lpstr>
      <vt:lpstr>Arial Black</vt:lpstr>
      <vt:lpstr>Helvetica</vt:lpstr>
      <vt:lpstr>Times New Roman</vt:lpstr>
      <vt:lpstr>Wingdings</vt:lpstr>
      <vt:lpstr>Réseau</vt:lpstr>
      <vt:lpstr>Les structures métalliques </vt:lpstr>
      <vt:lpstr>Les différentes structures métalliques: </vt:lpstr>
      <vt:lpstr>Poutrelles en I dites I.P.E. et I.P.N:</vt:lpstr>
      <vt:lpstr>Poutrelles en H et U:</vt:lpstr>
      <vt:lpstr> </vt:lpstr>
      <vt:lpstr> </vt:lpstr>
      <vt:lpstr>Dimensions des poutres IPE:</vt:lpstr>
      <vt:lpstr> </vt:lpstr>
      <vt:lpstr> </vt:lpstr>
      <vt:lpstr>Présentation PowerPoint</vt:lpstr>
      <vt:lpstr>Les différents types de bardage:</vt:lpstr>
      <vt:lpstr>Bardage simple peau:</vt:lpstr>
      <vt:lpstr>Bardage double peau :</vt:lpstr>
      <vt:lpstr> Bardage par panneaux sandwichs </vt:lpstr>
      <vt:lpstr>Présentation PowerPoint</vt:lpstr>
      <vt:lpstr>Présentation PowerPoint</vt:lpstr>
      <vt:lpstr>Présentation PowerPoint</vt:lpstr>
      <vt:lpstr>Présentation PowerPoint</vt:lpstr>
      <vt:lpstr>Présentation PowerPoint</vt:lpstr>
      <vt:lpstr>Résistance au feu des structures métalliques: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CG94</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CODIR 080702</dc:title>
  <dc:subject>PROJET PORTAIL  INTRANET</dc:subject>
  <dc:creator>BERLIER Sébastien</dc:creator>
  <cp:lastModifiedBy>FLACHER Laurent</cp:lastModifiedBy>
  <cp:revision>755</cp:revision>
  <cp:lastPrinted>2000-07-04T10:18:08Z</cp:lastPrinted>
  <dcterms:created xsi:type="dcterms:W3CDTF">2000-07-03T06:07:31Z</dcterms:created>
  <dcterms:modified xsi:type="dcterms:W3CDTF">2020-07-09T09:35:54Z</dcterms:modified>
</cp:coreProperties>
</file>