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notesMasterIdLst>
    <p:notesMasterId r:id="rId26"/>
  </p:notesMasterIdLst>
  <p:handoutMasterIdLst>
    <p:handoutMasterId r:id="rId27"/>
  </p:handoutMasterIdLst>
  <p:sldIdLst>
    <p:sldId id="332" r:id="rId2"/>
    <p:sldId id="333" r:id="rId3"/>
    <p:sldId id="334" r:id="rId4"/>
    <p:sldId id="335" r:id="rId5"/>
    <p:sldId id="336" r:id="rId6"/>
    <p:sldId id="338" r:id="rId7"/>
    <p:sldId id="337" r:id="rId8"/>
    <p:sldId id="339" r:id="rId9"/>
    <p:sldId id="340" r:id="rId10"/>
    <p:sldId id="342" r:id="rId11"/>
    <p:sldId id="341" r:id="rId12"/>
    <p:sldId id="343" r:id="rId13"/>
    <p:sldId id="344" r:id="rId14"/>
    <p:sldId id="345" r:id="rId15"/>
    <p:sldId id="346" r:id="rId16"/>
    <p:sldId id="347" r:id="rId17"/>
    <p:sldId id="348" r:id="rId18"/>
    <p:sldId id="349" r:id="rId19"/>
    <p:sldId id="350" r:id="rId20"/>
    <p:sldId id="351" r:id="rId21"/>
    <p:sldId id="352" r:id="rId22"/>
    <p:sldId id="353" r:id="rId23"/>
    <p:sldId id="354" r:id="rId24"/>
    <p:sldId id="355" r:id="rId25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1pPr>
    <a:lvl2pPr marL="4572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2pPr>
    <a:lvl3pPr marL="9144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3pPr>
    <a:lvl4pPr marL="13716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4pPr>
    <a:lvl5pPr marL="18288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5pPr>
    <a:lvl6pPr marL="22860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6pPr>
    <a:lvl7pPr marL="27432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7pPr>
    <a:lvl8pPr marL="32004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8pPr>
    <a:lvl9pPr marL="36576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5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_landry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50021"/>
    <a:srgbClr val="990033"/>
    <a:srgbClr val="0000FF"/>
    <a:srgbClr val="008000"/>
    <a:srgbClr val="009900"/>
    <a:srgbClr val="6BE73F"/>
    <a:srgbClr val="F1FD7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12" autoAdjust="0"/>
    <p:restoredTop sz="94675" autoAdjust="0"/>
  </p:normalViewPr>
  <p:slideViewPr>
    <p:cSldViewPr snapToObjects="1">
      <p:cViewPr varScale="1">
        <p:scale>
          <a:sx n="72" d="100"/>
          <a:sy n="72" d="100"/>
        </p:scale>
        <p:origin x="1488" y="54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58" d="100"/>
          <a:sy n="58" d="100"/>
        </p:scale>
        <p:origin x="-2683" y="-58"/>
      </p:cViewPr>
      <p:guideLst>
        <p:guide orient="horz" pos="3225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t" anchorCtr="0" compatLnSpc="1">
            <a:prstTxWarp prst="textNoShape">
              <a:avLst/>
            </a:prstTxWarp>
          </a:bodyPr>
          <a:lstStyle>
            <a:lvl1pPr defTabSz="960438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578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t" anchorCtr="0" compatLnSpc="1">
            <a:prstTxWarp prst="textNoShape">
              <a:avLst/>
            </a:prstTxWarp>
          </a:bodyPr>
          <a:lstStyle>
            <a:lvl1pPr algn="r" defTabSz="960438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578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5025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b" anchorCtr="0" compatLnSpc="1">
            <a:prstTxWarp prst="textNoShape">
              <a:avLst/>
            </a:prstTxWarp>
          </a:bodyPr>
          <a:lstStyle>
            <a:lvl1pPr defTabSz="960438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r>
              <a:rPr lang="fr-FR" altLang="fr-FR"/>
              <a:t>Informations données par ERP 2.0</a:t>
            </a:r>
          </a:p>
        </p:txBody>
      </p:sp>
      <p:sp>
        <p:nvSpPr>
          <p:cNvPr id="578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5025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b" anchorCtr="0" compatLnSpc="1">
            <a:prstTxWarp prst="textNoShape">
              <a:avLst/>
            </a:prstTxWarp>
          </a:bodyPr>
          <a:lstStyle>
            <a:lvl1pPr algn="r" defTabSz="960438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A41544D1-334C-4F1B-8023-07313700D02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54960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t" anchorCtr="0" compatLnSpc="1">
            <a:prstTxWarp prst="textNoShape">
              <a:avLst/>
            </a:prstTxWarp>
          </a:bodyPr>
          <a:lstStyle>
            <a:lvl1pPr defTabSz="960438">
              <a:defRPr sz="1200">
                <a:latin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t" anchorCtr="0" compatLnSpc="1">
            <a:prstTxWarp prst="textNoShape">
              <a:avLst/>
            </a:prstTxWarp>
          </a:bodyPr>
          <a:lstStyle>
            <a:lvl1pPr algn="r" defTabSz="960438">
              <a:defRPr sz="1200">
                <a:latin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628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28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628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5025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b" anchorCtr="0" compatLnSpc="1">
            <a:prstTxWarp prst="textNoShape">
              <a:avLst/>
            </a:prstTxWarp>
          </a:bodyPr>
          <a:lstStyle>
            <a:lvl1pPr defTabSz="960438">
              <a:defRPr sz="1200">
                <a:latin typeface="Arial" charset="0"/>
              </a:defRPr>
            </a:lvl1pPr>
          </a:lstStyle>
          <a:p>
            <a:r>
              <a:rPr lang="fr-FR" altLang="fr-FR"/>
              <a:t>Informations données par ERP 2.0</a:t>
            </a:r>
          </a:p>
        </p:txBody>
      </p:sp>
      <p:sp>
        <p:nvSpPr>
          <p:cNvPr id="628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5025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b" anchorCtr="0" compatLnSpc="1">
            <a:prstTxWarp prst="textNoShape">
              <a:avLst/>
            </a:prstTxWarp>
          </a:bodyPr>
          <a:lstStyle>
            <a:lvl1pPr algn="r" defTabSz="960438">
              <a:defRPr sz="1200">
                <a:latin typeface="Arial" charset="0"/>
              </a:defRPr>
            </a:lvl1pPr>
          </a:lstStyle>
          <a:p>
            <a:fld id="{08D99487-6916-461E-A337-B8C85BD660B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41055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10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11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12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13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14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15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16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17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18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19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20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21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22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23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24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3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4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5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6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7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8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9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Line 7"/>
          <p:cNvSpPr>
            <a:spLocks noChangeShapeType="1"/>
          </p:cNvSpPr>
          <p:nvPr userDrawn="1"/>
        </p:nvSpPr>
        <p:spPr bwMode="auto">
          <a:xfrm>
            <a:off x="0" y="1484313"/>
            <a:ext cx="7667625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" name="Line 9"/>
          <p:cNvSpPr>
            <a:spLocks noChangeShapeType="1"/>
          </p:cNvSpPr>
          <p:nvPr userDrawn="1"/>
        </p:nvSpPr>
        <p:spPr bwMode="auto">
          <a:xfrm>
            <a:off x="7662863" y="0"/>
            <a:ext cx="4762" cy="14843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187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058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115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3596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31119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2456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9836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9324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546830"/>
            <a:ext cx="8388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1600" dirty="0" smtClean="0">
                <a:solidFill>
                  <a:srgbClr val="C00000"/>
                </a:solidFill>
              </a:rPr>
              <a:t>Service départemental d’incendie et de secours du Puy-de-Dôme</a:t>
            </a:r>
            <a:endParaRPr lang="fr-FR" altLang="fr-FR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606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8599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1190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94" r="40573" b="2439"/>
          <a:stretch/>
        </p:blipFill>
        <p:spPr>
          <a:xfrm rot="5400000">
            <a:off x="4285138" y="2233104"/>
            <a:ext cx="319000" cy="893079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 rotWithShape="1"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31" r="40573" b="2439"/>
          <a:stretch/>
        </p:blipFill>
        <p:spPr>
          <a:xfrm>
            <a:off x="8388350" y="0"/>
            <a:ext cx="755650" cy="6858000"/>
          </a:xfrm>
          <a:prstGeom prst="rect">
            <a:avLst/>
          </a:prstGeom>
        </p:spPr>
      </p:pic>
      <p:pic>
        <p:nvPicPr>
          <p:cNvPr id="603143" name="Picture 7" descr="logo SDIS rouge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148388"/>
            <a:ext cx="598487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758788" name="Text Box 4"/>
          <p:cNvSpPr txBox="1">
            <a:spLocks noChangeArrowheads="1"/>
          </p:cNvSpPr>
          <p:nvPr/>
        </p:nvSpPr>
        <p:spPr bwMode="auto">
          <a:xfrm>
            <a:off x="2771800" y="101599"/>
            <a:ext cx="5616624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fr-FR" altLang="fr-FR" sz="2800" dirty="0" smtClean="0">
                <a:solidFill>
                  <a:srgbClr val="A50021"/>
                </a:solidFill>
              </a:rPr>
              <a:t>Les dangers des produits de piscines individuelles et collectives</a:t>
            </a:r>
            <a:endParaRPr lang="fr-FR" altLang="fr-FR" sz="2800" dirty="0">
              <a:solidFill>
                <a:srgbClr val="A5002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1520" y="5688449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dirty="0" smtClean="0">
                <a:solidFill>
                  <a:schemeClr val="bg1"/>
                </a:solidFill>
              </a:rPr>
              <a:t>Service départemental d’incendie et de secours </a:t>
            </a:r>
          </a:p>
          <a:p>
            <a:pPr algn="ctr"/>
            <a:r>
              <a:rPr lang="fr-FR" altLang="fr-FR" dirty="0" smtClean="0">
                <a:solidFill>
                  <a:schemeClr val="bg1"/>
                </a:solidFill>
              </a:rPr>
              <a:t>du Puy-de-Dôme</a:t>
            </a:r>
            <a:endParaRPr lang="fr-FR" altLang="fr-FR" dirty="0">
              <a:solidFill>
                <a:schemeClr val="bg1"/>
              </a:solidFill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0" y="692696"/>
            <a:ext cx="8388424" cy="432048"/>
            <a:chOff x="0" y="692696"/>
            <a:chExt cx="8388424" cy="432048"/>
          </a:xfrm>
        </p:grpSpPr>
        <p:cxnSp>
          <p:nvCxnSpPr>
            <p:cNvPr id="6" name="Connecteur droit 5"/>
            <p:cNvCxnSpPr/>
            <p:nvPr/>
          </p:nvCxnSpPr>
          <p:spPr bwMode="auto">
            <a:xfrm>
              <a:off x="0" y="692696"/>
              <a:ext cx="3419872" cy="0"/>
            </a:xfrm>
            <a:prstGeom prst="line">
              <a:avLst/>
            </a:prstGeom>
            <a:noFill/>
            <a:ln w="28575" cap="flat" cmpd="sng" algn="ctr">
              <a:solidFill>
                <a:srgbClr val="A5002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Connecteur droit 15"/>
            <p:cNvCxnSpPr/>
            <p:nvPr/>
          </p:nvCxnSpPr>
          <p:spPr bwMode="auto">
            <a:xfrm>
              <a:off x="4499992" y="1124744"/>
              <a:ext cx="3888432" cy="0"/>
            </a:xfrm>
            <a:prstGeom prst="line">
              <a:avLst/>
            </a:prstGeom>
            <a:noFill/>
            <a:ln w="28575" cap="flat" cmpd="sng" algn="ctr">
              <a:solidFill>
                <a:srgbClr val="A5002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Connecteur droit 16"/>
            <p:cNvCxnSpPr/>
            <p:nvPr/>
          </p:nvCxnSpPr>
          <p:spPr bwMode="auto">
            <a:xfrm>
              <a:off x="3419872" y="692696"/>
              <a:ext cx="1080120" cy="432048"/>
            </a:xfrm>
            <a:prstGeom prst="line">
              <a:avLst/>
            </a:prstGeom>
            <a:noFill/>
            <a:ln w="28575" cap="flat" cmpd="sng" algn="ctr">
              <a:solidFill>
                <a:srgbClr val="A5002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935599"/>
            <a:ext cx="6324600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301117" y="6242446"/>
            <a:ext cx="60873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>
                <a:solidFill>
                  <a:schemeClr val="tx1"/>
                </a:solidFill>
              </a:rPr>
              <a:t>d</a:t>
            </a:r>
            <a:r>
              <a:rPr lang="fr-FR" sz="1400" dirty="0" smtClean="0">
                <a:solidFill>
                  <a:schemeClr val="tx1"/>
                </a:solidFill>
              </a:rPr>
              <a:t>’après une présentation du Pharmacien Commandant Vivien VEYRAT (SDIS 78)</a:t>
            </a:r>
            <a:endParaRPr lang="fr-FR" sz="1400" dirty="0">
              <a:solidFill>
                <a:schemeClr val="tx1"/>
              </a:solidFill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-8213" y="709245"/>
            <a:ext cx="342808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fr-FR" altLang="fr-FR" sz="1400" dirty="0" smtClean="0">
                <a:solidFill>
                  <a:schemeClr val="tx1"/>
                </a:solidFill>
              </a:rPr>
              <a:t>FMAPA RCH 1&amp;2 / SDIS 63 / 2019</a:t>
            </a:r>
            <a:endParaRPr lang="fr-FR" altLang="fr-FR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inorganiques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067944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33400" y="1443841"/>
            <a:ext cx="4682436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u="sng" dirty="0" smtClean="0"/>
              <a:t>Principalement 2 produits  utilisés :</a:t>
            </a:r>
          </a:p>
          <a:p>
            <a:endParaRPr lang="fr-FR" dirty="0"/>
          </a:p>
          <a:p>
            <a:pPr marL="342900" indent="-342900">
              <a:buFontTx/>
              <a:buChar char="-"/>
            </a:pPr>
            <a:r>
              <a:rPr lang="fr-FR" sz="2800" dirty="0" smtClean="0"/>
              <a:t>L’hypochlorite de sodium</a:t>
            </a:r>
          </a:p>
          <a:p>
            <a:pPr lvl="1"/>
            <a:r>
              <a:rPr lang="fr-FR" b="0" i="1" dirty="0" smtClean="0"/>
              <a:t>en solution dans l’eau</a:t>
            </a:r>
          </a:p>
          <a:p>
            <a:pPr marL="342900" indent="-342900">
              <a:buFontTx/>
              <a:buChar char="-"/>
            </a:pPr>
            <a:endParaRPr lang="fr-FR" b="0" i="1" dirty="0"/>
          </a:p>
          <a:p>
            <a:pPr marL="342900" indent="-342900">
              <a:buFontTx/>
              <a:buChar char="-"/>
            </a:pPr>
            <a:endParaRPr lang="fr-FR" dirty="0" smtClean="0"/>
          </a:p>
          <a:p>
            <a:pPr marL="342900" indent="-342900">
              <a:buFontTx/>
              <a:buChar char="-"/>
            </a:pPr>
            <a:r>
              <a:rPr lang="fr-FR" sz="2800" dirty="0" smtClean="0"/>
              <a:t>L’hypochlorite de calcium</a:t>
            </a:r>
          </a:p>
          <a:p>
            <a:pPr lvl="1"/>
            <a:r>
              <a:rPr lang="fr-FR" b="0" i="1" dirty="0"/>
              <a:t>s</a:t>
            </a:r>
            <a:r>
              <a:rPr lang="fr-FR" b="0" i="1" dirty="0" smtClean="0"/>
              <a:t>ous forme de granulés</a:t>
            </a:r>
            <a:endParaRPr lang="fr-FR" b="0" i="1" dirty="0"/>
          </a:p>
        </p:txBody>
      </p:sp>
      <p:pic>
        <p:nvPicPr>
          <p:cNvPr id="7170" name="Picture 2" descr="Résultat de recherche d'images pour &quot;hypochlorite de sodium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8109" y="1700808"/>
            <a:ext cx="1997643" cy="2362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207422"/>
            <a:ext cx="2115370" cy="2115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3705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inorganiques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139952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2696"/>
            <a:ext cx="4572884" cy="248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999980" y="1268760"/>
            <a:ext cx="230832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Eaux de javel :</a:t>
            </a:r>
          </a:p>
          <a:p>
            <a:r>
              <a:rPr lang="fr-FR" sz="2800" dirty="0" smtClean="0"/>
              <a:t>9°Chl ou 2,6%</a:t>
            </a:r>
            <a:endParaRPr lang="fr-FR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772" y="3429001"/>
            <a:ext cx="6118644" cy="312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866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inorganiques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139952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89" y="620688"/>
            <a:ext cx="747712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5076056" y="3808720"/>
            <a:ext cx="3103984" cy="20928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Question : </a:t>
            </a:r>
          </a:p>
          <a:p>
            <a:pPr algn="ctr"/>
            <a:r>
              <a:rPr lang="fr-FR" dirty="0" smtClean="0"/>
              <a:t>combien de litres de chlore sont susceptibles d’être libérés par 1 litre de cette solution industrielle d’hypochlorite de sodium 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35549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inorganiques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139952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89" y="620688"/>
            <a:ext cx="7477125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llipse 1"/>
          <p:cNvSpPr/>
          <p:nvPr/>
        </p:nvSpPr>
        <p:spPr bwMode="auto">
          <a:xfrm>
            <a:off x="2267744" y="4221088"/>
            <a:ext cx="2520280" cy="432048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>
                <a:tab pos="952500" algn="l"/>
                <a:tab pos="1711325" algn="l"/>
                <a:tab pos="2857500" algn="l"/>
              </a:tabLst>
            </a:pPr>
            <a:endParaRPr kumimoji="1" lang="fr-FR" sz="2000" b="1" i="0" u="none" strike="noStrike" cap="none" normalizeH="0" baseline="0" smtClean="0">
              <a:ln>
                <a:noFill/>
              </a:ln>
              <a:solidFill>
                <a:srgbClr val="0000FF"/>
              </a:solidFill>
              <a:effectLst/>
              <a:latin typeface="Calibri" pitchFamily="34" charset="0"/>
              <a:sym typeface="Wingdings" pitchFamily="2" charset="2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076056" y="3284984"/>
            <a:ext cx="3175992" cy="28623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Degré chlorométrique de Gay Lussac</a:t>
            </a:r>
          </a:p>
          <a:p>
            <a:pPr algn="ctr"/>
            <a:r>
              <a:rPr lang="fr-FR" dirty="0" smtClean="0"/>
              <a:t>=</a:t>
            </a:r>
          </a:p>
          <a:p>
            <a:pPr algn="ctr"/>
            <a:r>
              <a:rPr lang="fr-FR" dirty="0" smtClean="0"/>
              <a:t>Le nombre de litres de chlore gazeux qu’un litre de solution est capable de dégager en présence d’un acide</a:t>
            </a:r>
          </a:p>
        </p:txBody>
      </p:sp>
      <p:cxnSp>
        <p:nvCxnSpPr>
          <p:cNvPr id="9" name="Connecteur droit 8"/>
          <p:cNvCxnSpPr>
            <a:stCxn id="2" idx="0"/>
          </p:cNvCxnSpPr>
          <p:nvPr/>
        </p:nvCxnSpPr>
        <p:spPr bwMode="auto">
          <a:xfrm flipV="1">
            <a:off x="3527884" y="3284984"/>
            <a:ext cx="1548172" cy="936104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Connecteur droit 10"/>
          <p:cNvCxnSpPr>
            <a:stCxn id="2" idx="4"/>
          </p:cNvCxnSpPr>
          <p:nvPr/>
        </p:nvCxnSpPr>
        <p:spPr bwMode="auto">
          <a:xfrm>
            <a:off x="3527884" y="4653136"/>
            <a:ext cx="1548172" cy="1494170"/>
          </a:xfrm>
          <a:prstGeom prst="lin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8423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Résultat de recherche d'images pour &quot;hypochlorite de sodium 9,6%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154634"/>
            <a:ext cx="2308528" cy="322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inorganiques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139952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42"/>
          <a:stretch/>
        </p:blipFill>
        <p:spPr bwMode="auto">
          <a:xfrm>
            <a:off x="251520" y="764704"/>
            <a:ext cx="7218025" cy="227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683568" y="4142875"/>
            <a:ext cx="42829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0" dirty="0" smtClean="0"/>
              <a:t>Par exemple, 100g de cette solution à 9,6% de chlore actif génèrent 9,6g de chlore gazeux</a:t>
            </a:r>
            <a:endParaRPr lang="fr-FR" sz="2400" b="0" dirty="0"/>
          </a:p>
        </p:txBody>
      </p:sp>
    </p:spTree>
    <p:extLst>
      <p:ext uri="{BB962C8B-B14F-4D97-AF65-F5344CB8AC3E}">
        <p14:creationId xmlns:p14="http://schemas.microsoft.com/office/powerpoint/2010/main" val="152770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inorganiques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139952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79512" y="1124744"/>
            <a:ext cx="814454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u="sng" dirty="0" smtClean="0"/>
              <a:t>Risque principal</a:t>
            </a:r>
            <a:r>
              <a:rPr lang="fr-FR" sz="2800" dirty="0" smtClean="0"/>
              <a:t> : </a:t>
            </a:r>
            <a:r>
              <a:rPr lang="fr-FR" sz="2800" dirty="0" smtClean="0">
                <a:solidFill>
                  <a:srgbClr val="FF0000"/>
                </a:solidFill>
              </a:rPr>
              <a:t>incompatibilité avec les acides (correcteurs de pH) et les désinfectants chlorés </a:t>
            </a:r>
            <a:r>
              <a:rPr lang="fr-FR" sz="2800" u="sng" dirty="0" smtClean="0">
                <a:solidFill>
                  <a:srgbClr val="FF0000"/>
                </a:solidFill>
              </a:rPr>
              <a:t>organiques </a:t>
            </a:r>
            <a:r>
              <a:rPr lang="fr-FR" sz="2800" dirty="0" smtClean="0">
                <a:solidFill>
                  <a:srgbClr val="FF0000"/>
                </a:solidFill>
              </a:rPr>
              <a:t>(ATCC et </a:t>
            </a:r>
            <a:r>
              <a:rPr lang="fr-FR" sz="2800" dirty="0" err="1" smtClean="0">
                <a:solidFill>
                  <a:srgbClr val="FF0000"/>
                </a:solidFill>
              </a:rPr>
              <a:t>DCCNa</a:t>
            </a:r>
            <a:r>
              <a:rPr lang="fr-FR" sz="2800" dirty="0" smtClean="0">
                <a:solidFill>
                  <a:srgbClr val="FF0000"/>
                </a:solidFill>
              </a:rPr>
              <a:t>) </a:t>
            </a:r>
            <a:r>
              <a:rPr lang="fr-FR" sz="2800" dirty="0" smtClean="0">
                <a:solidFill>
                  <a:srgbClr val="FF0000"/>
                </a:solidFill>
                <a:sym typeface="Wingdings"/>
              </a:rPr>
              <a:t> formation de </a:t>
            </a:r>
            <a:r>
              <a:rPr lang="fr-FR" sz="2800" dirty="0" err="1" smtClean="0">
                <a:solidFill>
                  <a:srgbClr val="FF0000"/>
                </a:solidFill>
                <a:sym typeface="Wingdings"/>
              </a:rPr>
              <a:t>dichlore</a:t>
            </a:r>
            <a:endParaRPr lang="fr-FR" sz="2800" dirty="0" smtClean="0">
              <a:solidFill>
                <a:srgbClr val="FF0000"/>
              </a:solidFill>
              <a:sym typeface="Wingdings"/>
            </a:endParaRPr>
          </a:p>
          <a:p>
            <a:endParaRPr lang="fr-FR" sz="2800" u="sng" dirty="0">
              <a:solidFill>
                <a:srgbClr val="FF0000"/>
              </a:solidFill>
              <a:sym typeface="Wingdings"/>
            </a:endParaRPr>
          </a:p>
          <a:p>
            <a:r>
              <a:rPr lang="fr-FR" u="sng" dirty="0" smtClean="0">
                <a:solidFill>
                  <a:schemeClr val="tx1"/>
                </a:solidFill>
                <a:sym typeface="Wingdings"/>
              </a:rPr>
              <a:t>NB</a:t>
            </a:r>
            <a:r>
              <a:rPr lang="fr-FR" dirty="0" smtClean="0">
                <a:solidFill>
                  <a:schemeClr val="tx1"/>
                </a:solidFill>
                <a:sym typeface="Wingdings"/>
              </a:rPr>
              <a:t> : </a:t>
            </a:r>
            <a:r>
              <a:rPr lang="fr-FR" b="0" dirty="0" smtClean="0">
                <a:solidFill>
                  <a:schemeClr val="tx1"/>
                </a:solidFill>
                <a:sym typeface="Wingdings"/>
              </a:rPr>
              <a:t>un déversement accidentel d’acide dans une solution d’hypochlorite de sodium pour piscine dégagera </a:t>
            </a:r>
            <a:r>
              <a:rPr lang="fr-FR" dirty="0" smtClean="0">
                <a:solidFill>
                  <a:srgbClr val="FF0000"/>
                </a:solidFill>
                <a:sym typeface="Wingdings"/>
              </a:rPr>
              <a:t>5 fois plus </a:t>
            </a:r>
            <a:r>
              <a:rPr lang="fr-FR" b="0" dirty="0" smtClean="0">
                <a:solidFill>
                  <a:schemeClr val="tx1"/>
                </a:solidFill>
                <a:sym typeface="Wingdings"/>
              </a:rPr>
              <a:t>de </a:t>
            </a:r>
            <a:r>
              <a:rPr lang="fr-FR" b="0" dirty="0" err="1" smtClean="0">
                <a:solidFill>
                  <a:schemeClr val="tx1"/>
                </a:solidFill>
                <a:sym typeface="Wingdings"/>
              </a:rPr>
              <a:t>dichlore</a:t>
            </a:r>
            <a:r>
              <a:rPr lang="fr-FR" b="0" dirty="0" smtClean="0">
                <a:solidFill>
                  <a:schemeClr val="tx1"/>
                </a:solidFill>
                <a:sym typeface="Wingdings"/>
              </a:rPr>
              <a:t> qu’une solution d’eau de javel</a:t>
            </a:r>
          </a:p>
          <a:p>
            <a:r>
              <a:rPr lang="fr-FR" b="0" dirty="0" smtClean="0">
                <a:solidFill>
                  <a:schemeClr val="tx1"/>
                </a:solidFill>
                <a:sym typeface="Wingdings"/>
              </a:rPr>
              <a:t>Cette réaction peut être stoppée en introduisant </a:t>
            </a:r>
            <a:r>
              <a:rPr lang="fr-FR" u="sng" dirty="0" smtClean="0">
                <a:solidFill>
                  <a:schemeClr val="tx1"/>
                </a:solidFill>
                <a:sym typeface="Wingdings"/>
              </a:rPr>
              <a:t>progressivement</a:t>
            </a:r>
            <a:r>
              <a:rPr lang="fr-FR" b="0" dirty="0" smtClean="0">
                <a:solidFill>
                  <a:schemeClr val="tx1"/>
                </a:solidFill>
                <a:sym typeface="Wingdings"/>
              </a:rPr>
              <a:t> de l’hydroxyde de sodium (soude) jusqu’à obtenir un </a:t>
            </a:r>
            <a:r>
              <a:rPr lang="fr-FR" dirty="0" smtClean="0">
                <a:solidFill>
                  <a:schemeClr val="tx1"/>
                </a:solidFill>
                <a:sym typeface="Wingdings"/>
              </a:rPr>
              <a:t>pH &gt; 5.</a:t>
            </a:r>
          </a:p>
          <a:p>
            <a:r>
              <a:rPr lang="fr-FR" b="0" dirty="0" smtClean="0">
                <a:solidFill>
                  <a:schemeClr val="tx1"/>
                </a:solidFill>
                <a:sym typeface="Wingdings"/>
              </a:rPr>
              <a:t>La soude est fréquemment stockée dans les piscines (correcteurs de pH)</a:t>
            </a:r>
            <a:endParaRPr lang="fr-FR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671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Résultat de recherche d'images pour &quot;hypochlorite de calcium choc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996575"/>
            <a:ext cx="2493050" cy="249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inorganiques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139952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157164" y="692696"/>
            <a:ext cx="814454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u="sng" dirty="0" smtClean="0">
                <a:solidFill>
                  <a:schemeClr val="tx1"/>
                </a:solidFill>
              </a:rPr>
              <a:t>Hypochlorite de calcium</a:t>
            </a:r>
            <a:r>
              <a:rPr lang="fr-FR" sz="2800" dirty="0" smtClean="0">
                <a:solidFill>
                  <a:schemeClr val="tx1"/>
                </a:solidFill>
              </a:rPr>
              <a:t> :</a:t>
            </a:r>
            <a:endParaRPr lang="fr-FR" sz="2800" u="sng" dirty="0" smtClean="0">
              <a:solidFill>
                <a:schemeClr val="tx1"/>
              </a:solidFill>
            </a:endParaRPr>
          </a:p>
          <a:p>
            <a:r>
              <a:rPr lang="fr-FR" sz="2400" u="sng" dirty="0" smtClean="0"/>
              <a:t>Risques principaux</a:t>
            </a:r>
            <a:r>
              <a:rPr lang="fr-FR" sz="2400" dirty="0" smtClean="0"/>
              <a:t> 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0" dirty="0" smtClean="0">
                <a:solidFill>
                  <a:srgbClr val="FF0000"/>
                </a:solidFill>
              </a:rPr>
              <a:t>incompatibilité avec les acides (correcteurs de pH) et les désinfectants chlorés </a:t>
            </a:r>
            <a:r>
              <a:rPr lang="fr-FR" b="0" u="sng" dirty="0" smtClean="0">
                <a:solidFill>
                  <a:srgbClr val="FF0000"/>
                </a:solidFill>
              </a:rPr>
              <a:t>organiques </a:t>
            </a:r>
            <a:r>
              <a:rPr lang="fr-FR" b="0" dirty="0" smtClean="0">
                <a:solidFill>
                  <a:srgbClr val="FF0000"/>
                </a:solidFill>
              </a:rPr>
              <a:t>(ATCC et </a:t>
            </a:r>
            <a:r>
              <a:rPr lang="fr-FR" b="0" dirty="0" err="1" smtClean="0">
                <a:solidFill>
                  <a:srgbClr val="FF0000"/>
                </a:solidFill>
              </a:rPr>
              <a:t>DCCNa</a:t>
            </a:r>
            <a:r>
              <a:rPr lang="fr-FR" b="0" dirty="0" smtClean="0">
                <a:solidFill>
                  <a:srgbClr val="FF0000"/>
                </a:solidFill>
              </a:rPr>
              <a:t>) </a:t>
            </a:r>
            <a:r>
              <a:rPr lang="fr-FR" b="0" dirty="0" smtClean="0">
                <a:solidFill>
                  <a:srgbClr val="FF0000"/>
                </a:solidFill>
                <a:sym typeface="Wingdings"/>
              </a:rPr>
              <a:t> formation de </a:t>
            </a:r>
            <a:r>
              <a:rPr lang="fr-FR" b="0" dirty="0" err="1" smtClean="0">
                <a:solidFill>
                  <a:srgbClr val="FF0000"/>
                </a:solidFill>
                <a:sym typeface="Wingdings"/>
              </a:rPr>
              <a:t>dichlore</a:t>
            </a:r>
            <a:endParaRPr lang="fr-FR" b="0" dirty="0" smtClean="0">
              <a:solidFill>
                <a:srgbClr val="FF0000"/>
              </a:solidFill>
              <a:sym typeface="Wingding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0" dirty="0" smtClean="0">
                <a:solidFill>
                  <a:srgbClr val="FF0000"/>
                </a:solidFill>
                <a:sym typeface="Wingdings"/>
              </a:rPr>
              <a:t>Réaction exothermique avec une faible quantité d’eau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0" dirty="0" smtClean="0">
                <a:solidFill>
                  <a:srgbClr val="FF0000"/>
                </a:solidFill>
                <a:sym typeface="Wingdings"/>
              </a:rPr>
              <a:t>Risque d’incendie avec matières organiques (huile, graisse, sciure, etc.), les solvants, les alcools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0" dirty="0" smtClean="0">
                <a:solidFill>
                  <a:srgbClr val="FF0000"/>
                </a:solidFill>
                <a:sym typeface="Wingdings"/>
              </a:rPr>
              <a:t>En cas d’incendie ou température &gt; 180°C : décomposition violente avec production de chaleur et d’oxygène</a:t>
            </a:r>
          </a:p>
        </p:txBody>
      </p:sp>
      <p:pic>
        <p:nvPicPr>
          <p:cNvPr id="12290" name="Picture 2" descr="Résultat de recherche d'images pour &quot;panneau attention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5" y="4697909"/>
            <a:ext cx="1533281" cy="134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691680" y="4708301"/>
            <a:ext cx="42352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>
                <a:solidFill>
                  <a:schemeClr val="tx1"/>
                </a:solidFill>
              </a:rPr>
              <a:t>Peut aussi se trouver sous le nom de « chlore choc » !!!!!!!!!!</a:t>
            </a:r>
            <a:endParaRPr lang="fr-FR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290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bromés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5292080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44" y="3429000"/>
            <a:ext cx="5248275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 descr="Résultat de recherche d'images pour &quot;désinfectant bromé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14400"/>
            <a:ext cx="3182906" cy="318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8227" y="1204769"/>
            <a:ext cx="1676400" cy="123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359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</a:t>
            </a:r>
            <a:r>
              <a:rPr lang="fr-FR" altLang="fr-FR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autres désinfectants</a:t>
            </a:r>
            <a:endParaRPr lang="fr-FR" altLang="fr-FR" sz="2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5292080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5362" name="Picture 2" descr="Résultat de recherche d'images pour &quot;oxygène actif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60" y="692696"/>
            <a:ext cx="4084823" cy="408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223480" y="5157192"/>
            <a:ext cx="47099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Poudre corrosive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Dégage du SO</a:t>
            </a:r>
            <a:r>
              <a:rPr lang="fr-FR" sz="2400" baseline="-25000" dirty="0" smtClean="0"/>
              <a:t>2</a:t>
            </a:r>
            <a:r>
              <a:rPr lang="fr-FR" sz="2400" dirty="0" smtClean="0"/>
              <a:t> en cas d’incendie</a:t>
            </a:r>
          </a:p>
        </p:txBody>
      </p:sp>
    </p:spTree>
    <p:extLst>
      <p:ext uri="{BB962C8B-B14F-4D97-AF65-F5344CB8AC3E}">
        <p14:creationId xmlns:p14="http://schemas.microsoft.com/office/powerpoint/2010/main" val="24299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</a:t>
            </a:r>
            <a:r>
              <a:rPr lang="fr-FR" altLang="fr-FR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stabilisants du chlore</a:t>
            </a:r>
            <a:endParaRPr lang="fr-FR" altLang="fr-FR" sz="2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5292080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18" y="914400"/>
            <a:ext cx="7111306" cy="3555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305031" y="4345940"/>
            <a:ext cx="801902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Produit non classé </a:t>
            </a:r>
            <a:r>
              <a:rPr lang="fr-FR" sz="2800" dirty="0" smtClean="0">
                <a:sym typeface="Wingdings"/>
              </a:rPr>
              <a:t> absence d’étiquetage</a:t>
            </a:r>
          </a:p>
          <a:p>
            <a:r>
              <a:rPr lang="fr-FR" sz="2800" dirty="0" smtClean="0">
                <a:solidFill>
                  <a:srgbClr val="FF0000"/>
                </a:solidFill>
              </a:rPr>
              <a:t>Attention en cas de décomposition thermique : </a:t>
            </a:r>
            <a:r>
              <a:rPr lang="fr-FR" sz="2800" b="0" dirty="0" smtClean="0">
                <a:solidFill>
                  <a:srgbClr val="FF0000"/>
                </a:solidFill>
              </a:rPr>
              <a:t>formation de cyanure (CN), oxydes d’azote (</a:t>
            </a:r>
            <a:r>
              <a:rPr lang="fr-FR" sz="2800" b="0" dirty="0" err="1" smtClean="0">
                <a:solidFill>
                  <a:srgbClr val="FF0000"/>
                </a:solidFill>
              </a:rPr>
              <a:t>Nox</a:t>
            </a:r>
            <a:r>
              <a:rPr lang="fr-FR" sz="2800" b="0" dirty="0" smtClean="0">
                <a:solidFill>
                  <a:srgbClr val="FF0000"/>
                </a:solidFill>
              </a:rPr>
              <a:t>), CO</a:t>
            </a:r>
            <a:endParaRPr lang="fr-FR" sz="2800" b="0" dirty="0">
              <a:solidFill>
                <a:srgbClr val="FF0000"/>
              </a:solidFill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1507010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4572000" y="46038"/>
            <a:ext cx="3810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SOMMAIRE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6660232" y="62736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9" name="Text Box 440"/>
          <p:cNvSpPr txBox="1">
            <a:spLocks noChangeArrowheads="1"/>
          </p:cNvSpPr>
          <p:nvPr/>
        </p:nvSpPr>
        <p:spPr bwMode="auto">
          <a:xfrm>
            <a:off x="228600" y="908720"/>
            <a:ext cx="7315200" cy="5524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altLang="fr-FR" sz="3200" u="sng" dirty="0" smtClean="0">
                <a:solidFill>
                  <a:schemeClr val="tx1"/>
                </a:solidFill>
                <a:cs typeface="Times New Roman" pitchFamily="18" charset="0"/>
              </a:rPr>
              <a:t>PRESENTATION DES PRODUITS UTILISES</a:t>
            </a:r>
          </a:p>
          <a:p>
            <a:pPr marL="285750" indent="-285750">
              <a:buFontTx/>
              <a:buChar char="-"/>
            </a:pPr>
            <a:endParaRPr lang="fr-FR" altLang="fr-FR" sz="1800" b="0" dirty="0">
              <a:solidFill>
                <a:schemeClr val="tx1"/>
              </a:solidFill>
              <a:cs typeface="Times New Roman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altLang="fr-FR" sz="2800" b="0" dirty="0" smtClean="0">
                <a:solidFill>
                  <a:schemeClr val="tx1"/>
                </a:solidFill>
                <a:cs typeface="Times New Roman" pitchFamily="18" charset="0"/>
              </a:rPr>
              <a:t>Les désinfectants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altLang="fr-FR" sz="2800" b="0" dirty="0" smtClean="0">
                <a:solidFill>
                  <a:schemeClr val="tx1"/>
                </a:solidFill>
                <a:cs typeface="Times New Roman" pitchFamily="18" charset="0"/>
              </a:rPr>
              <a:t>Les stabilisants du chlore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altLang="fr-FR" sz="2800" b="0" dirty="0" smtClean="0">
                <a:solidFill>
                  <a:schemeClr val="tx1"/>
                </a:solidFill>
                <a:cs typeface="Times New Roman" pitchFamily="18" charset="0"/>
              </a:rPr>
              <a:t>Les floculants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altLang="fr-FR" sz="2800" b="0" dirty="0" smtClean="0">
                <a:solidFill>
                  <a:schemeClr val="tx1"/>
                </a:solidFill>
                <a:cs typeface="Times New Roman" pitchFamily="18" charset="0"/>
              </a:rPr>
              <a:t>Les correcteurs de pH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altLang="fr-FR" sz="2800" b="0" dirty="0" smtClean="0">
                <a:solidFill>
                  <a:schemeClr val="tx1"/>
                </a:solidFill>
                <a:cs typeface="Times New Roman" pitchFamily="18" charset="0"/>
              </a:rPr>
              <a:t>Les neutralisateurs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altLang="fr-FR" sz="2800" b="0" dirty="0" smtClean="0">
                <a:solidFill>
                  <a:schemeClr val="tx1"/>
                </a:solidFill>
                <a:cs typeface="Times New Roman" pitchFamily="18" charset="0"/>
              </a:rPr>
              <a:t>Les piscines collectives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FR" altLang="fr-FR" sz="2800" b="0" dirty="0" smtClean="0">
                <a:solidFill>
                  <a:schemeClr val="tx1"/>
                </a:solidFill>
                <a:cs typeface="Times New Roman" pitchFamily="18" charset="0"/>
              </a:rPr>
              <a:t>Le mésusage des produits de piscine</a:t>
            </a:r>
            <a:endParaRPr lang="fr-FR" altLang="fr-FR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66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539552" y="373887"/>
            <a:ext cx="3507435" cy="461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fr-FR" sz="2400" u="sng" dirty="0" smtClean="0"/>
              <a:t>En liquide ou en pastilles </a:t>
            </a:r>
            <a:r>
              <a:rPr lang="fr-FR" sz="2400" dirty="0" smtClean="0"/>
              <a:t>:</a:t>
            </a:r>
            <a:endParaRPr lang="fr-FR" sz="2400" dirty="0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</a:t>
            </a:r>
            <a:r>
              <a:rPr lang="fr-FR" altLang="fr-FR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floculants</a:t>
            </a:r>
            <a:endParaRPr lang="fr-FR" altLang="fr-FR" sz="2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6732240" y="62736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914400"/>
            <a:ext cx="59912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0" y="3789040"/>
            <a:ext cx="3104046" cy="2319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355976" y="4082296"/>
            <a:ext cx="39680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À base de sels d’aluminium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Non dangereux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pH acide = </a:t>
            </a:r>
            <a:r>
              <a:rPr lang="fr-FR" sz="2400" dirty="0" smtClean="0">
                <a:solidFill>
                  <a:srgbClr val="FF0000"/>
                </a:solidFill>
              </a:rPr>
              <a:t>incompatibilité avec les produits chlorés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160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</a:t>
            </a:r>
            <a:r>
              <a:rPr lang="fr-FR" altLang="fr-FR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correcteurs de pH</a:t>
            </a:r>
            <a:endParaRPr lang="fr-FR" altLang="fr-FR" sz="2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5868144" y="46038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2486025" cy="276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1016" y="980728"/>
            <a:ext cx="51054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73355"/>
            <a:ext cx="2276475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958"/>
          <a:stretch/>
        </p:blipFill>
        <p:spPr bwMode="auto">
          <a:xfrm>
            <a:off x="3259495" y="3501008"/>
            <a:ext cx="3688769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0" name="Picture 8" descr="Résultat de recherche d'images pour &quot;corrosif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319" y="4144884"/>
            <a:ext cx="1967170" cy="158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2237590" y="5694347"/>
            <a:ext cx="61148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  <a:sym typeface="Wingdings"/>
              </a:rPr>
              <a:t> Dégagement de Cl</a:t>
            </a:r>
            <a:r>
              <a:rPr lang="fr-FR" sz="2400" baseline="-25000" dirty="0" smtClean="0">
                <a:solidFill>
                  <a:srgbClr val="FF0000"/>
                </a:solidFill>
                <a:sym typeface="Wingdings"/>
              </a:rPr>
              <a:t>2</a:t>
            </a:r>
            <a:r>
              <a:rPr lang="fr-FR" sz="2400" dirty="0" smtClean="0">
                <a:solidFill>
                  <a:srgbClr val="FF0000"/>
                </a:solidFill>
                <a:sym typeface="Wingdings"/>
              </a:rPr>
              <a:t> en grande quantité si contact avec désinfectants chlorés</a:t>
            </a:r>
            <a:endParaRPr lang="fr-F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68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</a:t>
            </a:r>
            <a:r>
              <a:rPr lang="fr-FR" altLang="fr-FR" sz="2000" dirty="0" smtClean="0">
                <a:solidFill>
                  <a:srgbClr val="C00000"/>
                </a:solidFill>
                <a:latin typeface="Calibri" panose="020F0502020204030204" pitchFamily="34" charset="0"/>
              </a:rPr>
              <a:t>neutralisateurs</a:t>
            </a:r>
          </a:p>
          <a:p>
            <a:pPr algn="r">
              <a:spcBef>
                <a:spcPct val="50000"/>
              </a:spcBef>
            </a:pPr>
            <a:endParaRPr lang="fr-FR" altLang="fr-FR" sz="2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5868144" y="46038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356658"/>
            <a:ext cx="5256585" cy="3504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4" descr="Résultat de recherche d'images pour &quot;neutralisateur piscine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8148" y="3933056"/>
            <a:ext cx="4215556" cy="253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67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piscines collectives</a:t>
            </a:r>
            <a:endParaRPr lang="fr-FR" altLang="fr-FR" sz="20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r">
              <a:spcBef>
                <a:spcPct val="50000"/>
              </a:spcBef>
            </a:pPr>
            <a:endParaRPr lang="fr-FR" altLang="fr-FR" sz="2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5796136" y="46038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pic>
        <p:nvPicPr>
          <p:cNvPr id="20482" name="Picture 2" descr="Résultat de recherche d'images pour &quot;piscine coubertin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4013084" cy="244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211960" y="1139260"/>
            <a:ext cx="44832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Les mêmes produits 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En plus grande quantité 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 smtClean="0"/>
              <a:t>À concentrations plus élevées !</a:t>
            </a:r>
            <a:endParaRPr lang="fr-FR" sz="2400" dirty="0"/>
          </a:p>
        </p:txBody>
      </p:sp>
      <p:sp>
        <p:nvSpPr>
          <p:cNvPr id="3" name="ZoneTexte 2"/>
          <p:cNvSpPr txBox="1"/>
          <p:nvPr/>
        </p:nvSpPr>
        <p:spPr>
          <a:xfrm>
            <a:off x="38546" y="3933056"/>
            <a:ext cx="83986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3200" dirty="0" smtClean="0">
                <a:solidFill>
                  <a:srgbClr val="FF0000"/>
                </a:solidFill>
              </a:rPr>
              <a:t>Autre désinfectant chloré non organique utilisé :</a:t>
            </a:r>
          </a:p>
          <a:p>
            <a:pPr algn="ctr"/>
            <a:r>
              <a:rPr lang="fr-FR" sz="3200" dirty="0" smtClean="0">
                <a:solidFill>
                  <a:srgbClr val="FF0000"/>
                </a:solidFill>
              </a:rPr>
              <a:t>le chlore gazeux</a:t>
            </a:r>
            <a:endParaRPr lang="fr-FR" sz="3200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84979" y="5269555"/>
            <a:ext cx="755924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0" dirty="0" smtClean="0"/>
              <a:t>Ne peut être utilisé que dans des locaux sécurisés pour éviter les fuites</a:t>
            </a:r>
          </a:p>
          <a:p>
            <a:r>
              <a:rPr lang="fr-FR" b="0" dirty="0" smtClean="0"/>
              <a:t>Stockage en bouteilles, liquéfié sous pression</a:t>
            </a:r>
            <a:endParaRPr lang="fr-FR" b="0" dirty="0"/>
          </a:p>
        </p:txBody>
      </p:sp>
    </p:spTree>
    <p:extLst>
      <p:ext uri="{BB962C8B-B14F-4D97-AF65-F5344CB8AC3E}">
        <p14:creationId xmlns:p14="http://schemas.microsoft.com/office/powerpoint/2010/main" val="51644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Mésusage des produits chlorés</a:t>
            </a:r>
            <a:endParaRPr lang="fr-FR" altLang="fr-FR" sz="2000" dirty="0" smtClean="0">
              <a:solidFill>
                <a:srgbClr val="C00000"/>
              </a:solidFill>
              <a:latin typeface="Calibri" panose="020F0502020204030204" pitchFamily="34" charset="0"/>
            </a:endParaRPr>
          </a:p>
          <a:p>
            <a:pPr algn="r">
              <a:spcBef>
                <a:spcPct val="50000"/>
              </a:spcBef>
            </a:pPr>
            <a:endParaRPr lang="fr-FR" altLang="fr-FR" sz="200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860032" y="76199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467544" y="1340768"/>
            <a:ext cx="7517443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Fumigènes artisanaux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Fabrication de trichlorure d’azote explosif : </a:t>
            </a:r>
            <a:r>
              <a:rPr lang="fr-FR" dirty="0" err="1" smtClean="0"/>
              <a:t>DCCNa</a:t>
            </a:r>
            <a:r>
              <a:rPr lang="fr-FR" dirty="0" smtClean="0"/>
              <a:t> + ammoniaque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Bombe chlore / lait (</a:t>
            </a:r>
            <a:r>
              <a:rPr lang="fr-FR" dirty="0" err="1" smtClean="0"/>
              <a:t>DCCNa</a:t>
            </a:r>
            <a:r>
              <a:rPr lang="fr-FR" dirty="0" smtClean="0"/>
              <a:t> + lait en poudre)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/>
              <a:t>Mélanges avec produits chlorés et combustibles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969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4572000" y="46038"/>
            <a:ext cx="3810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Les désinfectants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6300192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3008018" y="1331596"/>
            <a:ext cx="31385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LES DESINFECTANTS</a:t>
            </a:r>
            <a:endParaRPr lang="fr-FR" sz="2800" dirty="0"/>
          </a:p>
        </p:txBody>
      </p:sp>
      <p:sp>
        <p:nvSpPr>
          <p:cNvPr id="10" name="ZoneTexte 9"/>
          <p:cNvSpPr txBox="1"/>
          <p:nvPr/>
        </p:nvSpPr>
        <p:spPr>
          <a:xfrm>
            <a:off x="1725878" y="2708920"/>
            <a:ext cx="12963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Chlorés</a:t>
            </a:r>
            <a:endParaRPr lang="fr-FR" sz="2800" dirty="0"/>
          </a:p>
        </p:txBody>
      </p:sp>
      <p:sp>
        <p:nvSpPr>
          <p:cNvPr id="11" name="ZoneTexte 10"/>
          <p:cNvSpPr txBox="1"/>
          <p:nvPr/>
        </p:nvSpPr>
        <p:spPr>
          <a:xfrm>
            <a:off x="3921962" y="2708920"/>
            <a:ext cx="1318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Bromés</a:t>
            </a:r>
            <a:endParaRPr lang="fr-FR" sz="2800" dirty="0"/>
          </a:p>
        </p:txBody>
      </p:sp>
      <p:sp>
        <p:nvSpPr>
          <p:cNvPr id="12" name="ZoneTexte 11"/>
          <p:cNvSpPr txBox="1"/>
          <p:nvPr/>
        </p:nvSpPr>
        <p:spPr>
          <a:xfrm>
            <a:off x="6146569" y="2708920"/>
            <a:ext cx="20609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Autres types</a:t>
            </a:r>
            <a:endParaRPr lang="fr-FR" sz="2800" dirty="0"/>
          </a:p>
        </p:txBody>
      </p:sp>
      <p:sp>
        <p:nvSpPr>
          <p:cNvPr id="13" name="ZoneTexte 12"/>
          <p:cNvSpPr txBox="1"/>
          <p:nvPr/>
        </p:nvSpPr>
        <p:spPr>
          <a:xfrm>
            <a:off x="397300" y="4149080"/>
            <a:ext cx="1881477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Organiques</a:t>
            </a:r>
          </a:p>
          <a:p>
            <a:pPr algn="ctr"/>
            <a:r>
              <a:rPr lang="fr-FR" sz="2800" dirty="0" smtClean="0"/>
              <a:t>(solide)</a:t>
            </a:r>
            <a:endParaRPr lang="fr-FR" sz="2800" dirty="0"/>
          </a:p>
        </p:txBody>
      </p:sp>
      <p:sp>
        <p:nvSpPr>
          <p:cNvPr id="14" name="ZoneTexte 13"/>
          <p:cNvSpPr txBox="1"/>
          <p:nvPr/>
        </p:nvSpPr>
        <p:spPr>
          <a:xfrm>
            <a:off x="2555776" y="4149080"/>
            <a:ext cx="212032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Inorganiques</a:t>
            </a:r>
          </a:p>
          <a:p>
            <a:pPr algn="ctr"/>
            <a:r>
              <a:rPr lang="fr-FR" sz="2800" dirty="0" smtClean="0"/>
              <a:t>(en solution)</a:t>
            </a:r>
            <a:endParaRPr lang="fr-FR" sz="2800" dirty="0"/>
          </a:p>
        </p:txBody>
      </p:sp>
      <p:cxnSp>
        <p:nvCxnSpPr>
          <p:cNvPr id="15" name="Connecteur en angle 14"/>
          <p:cNvCxnSpPr>
            <a:stCxn id="2" idx="2"/>
            <a:endCxn id="10" idx="0"/>
          </p:cNvCxnSpPr>
          <p:nvPr/>
        </p:nvCxnSpPr>
        <p:spPr bwMode="auto">
          <a:xfrm rot="5400000">
            <a:off x="3048614" y="1180240"/>
            <a:ext cx="854104" cy="2203257"/>
          </a:xfrm>
          <a:prstGeom prst="bentConnector3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Connecteur en angle 17"/>
          <p:cNvCxnSpPr>
            <a:stCxn id="2" idx="2"/>
            <a:endCxn id="11" idx="0"/>
          </p:cNvCxnSpPr>
          <p:nvPr/>
        </p:nvCxnSpPr>
        <p:spPr bwMode="auto">
          <a:xfrm rot="16200000" flipH="1">
            <a:off x="4152185" y="2279924"/>
            <a:ext cx="854104" cy="3887"/>
          </a:xfrm>
          <a:prstGeom prst="bentConnector3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Connecteur en angle 19"/>
          <p:cNvCxnSpPr>
            <a:stCxn id="12" idx="0"/>
            <a:endCxn id="2" idx="2"/>
          </p:cNvCxnSpPr>
          <p:nvPr/>
        </p:nvCxnSpPr>
        <p:spPr bwMode="auto">
          <a:xfrm rot="16200000" flipV="1">
            <a:off x="5450117" y="981993"/>
            <a:ext cx="854104" cy="2599750"/>
          </a:xfrm>
          <a:prstGeom prst="bentConnector3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Connecteur en angle 21"/>
          <p:cNvCxnSpPr>
            <a:stCxn id="13" idx="0"/>
            <a:endCxn id="10" idx="2"/>
          </p:cNvCxnSpPr>
          <p:nvPr/>
        </p:nvCxnSpPr>
        <p:spPr bwMode="auto">
          <a:xfrm rot="5400000" flipH="1" flipV="1">
            <a:off x="1397568" y="3172611"/>
            <a:ext cx="916940" cy="1035998"/>
          </a:xfrm>
          <a:prstGeom prst="bentConnector3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Connecteur en angle 23"/>
          <p:cNvCxnSpPr>
            <a:stCxn id="14" idx="0"/>
            <a:endCxn id="10" idx="2"/>
          </p:cNvCxnSpPr>
          <p:nvPr/>
        </p:nvCxnSpPr>
        <p:spPr bwMode="auto">
          <a:xfrm rot="16200000" flipV="1">
            <a:off x="2536518" y="3069659"/>
            <a:ext cx="916940" cy="1241901"/>
          </a:xfrm>
          <a:prstGeom prst="bentConnector3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830482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0338">
            <a:off x="7402666" y="1449313"/>
            <a:ext cx="1481494" cy="192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4770" y="4077072"/>
            <a:ext cx="1708398" cy="1708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211960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533400" y="1443841"/>
            <a:ext cx="737721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u="sng" dirty="0" smtClean="0"/>
              <a:t>Principalement 2 </a:t>
            </a:r>
            <a:r>
              <a:rPr lang="fr-FR" sz="2400" u="sng" dirty="0" smtClean="0"/>
              <a:t>produits </a:t>
            </a:r>
            <a:r>
              <a:rPr lang="fr-FR" sz="2400" u="sng" dirty="0" smtClean="0"/>
              <a:t>utilisés :</a:t>
            </a:r>
          </a:p>
          <a:p>
            <a:endParaRPr lang="fr-FR" dirty="0"/>
          </a:p>
          <a:p>
            <a:pPr marL="342900" indent="-342900">
              <a:buFontTx/>
              <a:buChar char="-"/>
            </a:pPr>
            <a:r>
              <a:rPr lang="fr-FR" sz="2800" dirty="0" smtClean="0"/>
              <a:t>l’acide </a:t>
            </a:r>
            <a:r>
              <a:rPr lang="fr-FR" sz="2800" dirty="0" err="1" smtClean="0"/>
              <a:t>trichloroisocyanurique</a:t>
            </a:r>
            <a:endParaRPr lang="fr-FR" sz="2800" dirty="0" smtClean="0"/>
          </a:p>
          <a:p>
            <a:pPr lvl="1"/>
            <a:r>
              <a:rPr lang="fr-FR" b="0" i="1" dirty="0" smtClean="0"/>
              <a:t>ATCC ou TCAC ou « </a:t>
            </a:r>
            <a:r>
              <a:rPr lang="fr-FR" b="0" i="1" dirty="0" err="1" smtClean="0"/>
              <a:t>trichlor</a:t>
            </a:r>
            <a:r>
              <a:rPr lang="fr-FR" b="0" i="1" dirty="0" smtClean="0"/>
              <a:t> » ou « chlore lent » ou « </a:t>
            </a:r>
            <a:r>
              <a:rPr lang="fr-FR" b="0" i="1" dirty="0" err="1" smtClean="0"/>
              <a:t>symclosène</a:t>
            </a:r>
            <a:r>
              <a:rPr lang="fr-FR" b="0" i="1" dirty="0" smtClean="0"/>
              <a:t> »</a:t>
            </a:r>
          </a:p>
          <a:p>
            <a:pPr marL="342900" indent="-342900">
              <a:buFontTx/>
              <a:buChar char="-"/>
            </a:pPr>
            <a:endParaRPr lang="fr-FR" b="0" i="1" dirty="0"/>
          </a:p>
          <a:p>
            <a:pPr marL="342900" indent="-342900">
              <a:buFontTx/>
              <a:buChar char="-"/>
            </a:pPr>
            <a:endParaRPr lang="fr-FR" dirty="0" smtClean="0"/>
          </a:p>
          <a:p>
            <a:pPr marL="342900" indent="-342900">
              <a:buFontTx/>
              <a:buChar char="-"/>
            </a:pPr>
            <a:r>
              <a:rPr lang="fr-FR" sz="2400" dirty="0" smtClean="0"/>
              <a:t>le </a:t>
            </a:r>
            <a:r>
              <a:rPr lang="fr-FR" sz="2400" dirty="0" err="1" smtClean="0"/>
              <a:t>dichloroisocyanurate</a:t>
            </a:r>
            <a:r>
              <a:rPr lang="fr-FR" sz="2400" dirty="0" smtClean="0"/>
              <a:t> de sodium</a:t>
            </a:r>
          </a:p>
          <a:p>
            <a:pPr lvl="1"/>
            <a:r>
              <a:rPr lang="fr-FR" b="0" i="1" dirty="0" err="1" smtClean="0"/>
              <a:t>DCCNa</a:t>
            </a:r>
            <a:r>
              <a:rPr lang="fr-FR" b="0" i="1" dirty="0" smtClean="0"/>
              <a:t> ou « </a:t>
            </a:r>
            <a:r>
              <a:rPr lang="fr-FR" b="0" i="1" dirty="0" err="1" smtClean="0"/>
              <a:t>dichlor</a:t>
            </a:r>
            <a:r>
              <a:rPr lang="fr-FR" b="0" i="1" dirty="0" smtClean="0"/>
              <a:t> » ou « chlore choc »</a:t>
            </a:r>
            <a:endParaRPr lang="fr-FR" b="0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870551"/>
            <a:ext cx="1523583" cy="1523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Résultat de recherche d'images pour &quot;chlore lent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22" y="1743736"/>
            <a:ext cx="1438112" cy="1340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321734" y="6125234"/>
            <a:ext cx="42502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0" dirty="0" smtClean="0"/>
              <a:t>…sous forme de galets ou de granulés.</a:t>
            </a:r>
            <a:endParaRPr lang="fr-FR" b="0" dirty="0"/>
          </a:p>
        </p:txBody>
      </p:sp>
    </p:spTree>
    <p:extLst>
      <p:ext uri="{BB962C8B-B14F-4D97-AF65-F5344CB8AC3E}">
        <p14:creationId xmlns:p14="http://schemas.microsoft.com/office/powerpoint/2010/main" val="140133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211960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grpSp>
        <p:nvGrpSpPr>
          <p:cNvPr id="4" name="Groupe 3"/>
          <p:cNvGrpSpPr/>
          <p:nvPr/>
        </p:nvGrpSpPr>
        <p:grpSpPr>
          <a:xfrm>
            <a:off x="876597" y="1358496"/>
            <a:ext cx="805279" cy="744448"/>
            <a:chOff x="5868144" y="2364582"/>
            <a:chExt cx="805279" cy="744448"/>
          </a:xfrm>
        </p:grpSpPr>
        <p:sp>
          <p:nvSpPr>
            <p:cNvPr id="11" name="Rectangle 10"/>
            <p:cNvSpPr/>
            <p:nvPr/>
          </p:nvSpPr>
          <p:spPr bwMode="auto">
            <a:xfrm>
              <a:off x="5868144" y="2364582"/>
              <a:ext cx="805279" cy="40011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952500" algn="l"/>
                  <a:tab pos="1711325" algn="l"/>
                  <a:tab pos="2857500" algn="l"/>
                </a:tabLst>
              </a:pPr>
              <a:r>
                <a:rPr kumimoji="1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sym typeface="Wingdings" pitchFamily="2" charset="2"/>
                </a:rPr>
                <a:t>50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868144" y="2708920"/>
              <a:ext cx="805279" cy="40011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952500" algn="l"/>
                  <a:tab pos="1711325" algn="l"/>
                  <a:tab pos="2857500" algn="l"/>
                </a:tabLst>
              </a:pPr>
              <a:r>
                <a:rPr kumimoji="1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sym typeface="Wingdings" pitchFamily="2" charset="2"/>
                </a:rPr>
                <a:t>2468</a:t>
              </a: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2339752" y="1358496"/>
            <a:ext cx="805279" cy="744448"/>
            <a:chOff x="5929513" y="4452814"/>
            <a:chExt cx="805279" cy="744448"/>
          </a:xfrm>
        </p:grpSpPr>
        <p:sp>
          <p:nvSpPr>
            <p:cNvPr id="13" name="Rectangle 12"/>
            <p:cNvSpPr/>
            <p:nvPr/>
          </p:nvSpPr>
          <p:spPr bwMode="auto">
            <a:xfrm>
              <a:off x="5929513" y="4452814"/>
              <a:ext cx="805279" cy="40011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952500" algn="l"/>
                  <a:tab pos="1711325" algn="l"/>
                  <a:tab pos="2857500" algn="l"/>
                </a:tabLst>
              </a:pPr>
              <a:r>
                <a:rPr kumimoji="1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sym typeface="Wingdings" pitchFamily="2" charset="2"/>
                </a:rPr>
                <a:t>50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5929513" y="4797152"/>
              <a:ext cx="805279" cy="400110"/>
            </a:xfrm>
            <a:prstGeom prst="rect">
              <a:avLst/>
            </a:prstGeom>
            <a:solidFill>
              <a:srgbClr val="FFC000"/>
            </a:solidFill>
            <a:ln w="19050"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>
                  <a:tab pos="952500" algn="l"/>
                  <a:tab pos="1711325" algn="l"/>
                  <a:tab pos="2857500" algn="l"/>
                </a:tabLst>
              </a:pPr>
              <a:r>
                <a:rPr kumimoji="1" lang="fr-FR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sym typeface="Wingdings" pitchFamily="2" charset="2"/>
                </a:rPr>
                <a:t>2465</a:t>
              </a: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922441" y="1001672"/>
            <a:ext cx="7135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ATCC</a:t>
            </a:r>
            <a:endParaRPr lang="fr-FR" dirty="0"/>
          </a:p>
        </p:txBody>
      </p:sp>
      <p:sp>
        <p:nvSpPr>
          <p:cNvPr id="17" name="ZoneTexte 16"/>
          <p:cNvSpPr txBox="1"/>
          <p:nvPr/>
        </p:nvSpPr>
        <p:spPr>
          <a:xfrm>
            <a:off x="2285376" y="1001672"/>
            <a:ext cx="9140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DCCNa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995" y="1001672"/>
            <a:ext cx="3741397" cy="2611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ZoneTexte 9"/>
          <p:cNvSpPr txBox="1"/>
          <p:nvPr/>
        </p:nvSpPr>
        <p:spPr>
          <a:xfrm>
            <a:off x="686587" y="4077072"/>
            <a:ext cx="73448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INGESTION : </a:t>
            </a:r>
            <a:r>
              <a:rPr lang="fr-FR" b="0" dirty="0" smtClean="0"/>
              <a:t>irritation buccale, ulcérations gastriques, dyspnée, troubles neurologiques voire mort dans les cas graves ;</a:t>
            </a:r>
          </a:p>
          <a:p>
            <a:endParaRPr lang="fr-FR" dirty="0"/>
          </a:p>
          <a:p>
            <a:r>
              <a:rPr lang="fr-FR" dirty="0" smtClean="0"/>
              <a:t>CONTACT CUTANE : </a:t>
            </a:r>
            <a:r>
              <a:rPr lang="fr-FR" b="0" dirty="0" smtClean="0"/>
              <a:t>si peau sèche, peu irritant sinon très irritant sur peau humide</a:t>
            </a:r>
            <a:endParaRPr lang="fr-FR" b="0" dirty="0"/>
          </a:p>
        </p:txBody>
      </p:sp>
      <p:sp>
        <p:nvSpPr>
          <p:cNvPr id="15" name="ZoneTexte 14"/>
          <p:cNvSpPr txBox="1"/>
          <p:nvPr/>
        </p:nvSpPr>
        <p:spPr>
          <a:xfrm>
            <a:off x="323528" y="2636912"/>
            <a:ext cx="35253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0" dirty="0" smtClean="0"/>
              <a:t>Stabilisés chimiquement pour éviter la dégradation par les UV</a:t>
            </a:r>
            <a:endParaRPr lang="fr-FR" b="0" dirty="0"/>
          </a:p>
        </p:txBody>
      </p:sp>
    </p:spTree>
    <p:extLst>
      <p:ext uri="{BB962C8B-B14F-4D97-AF65-F5344CB8AC3E}">
        <p14:creationId xmlns:p14="http://schemas.microsoft.com/office/powerpoint/2010/main" val="359099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211960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251520" y="466326"/>
            <a:ext cx="2542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rgbClr val="FF0000"/>
                </a:solidFill>
              </a:rPr>
              <a:t>Quels dangers ?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148296" y="1268760"/>
            <a:ext cx="47999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1. Dégagement de gaz toxiques</a:t>
            </a:r>
            <a:endParaRPr lang="fr-FR" sz="2800" dirty="0"/>
          </a:p>
        </p:txBody>
      </p:sp>
      <p:sp>
        <p:nvSpPr>
          <p:cNvPr id="19" name="ZoneTexte 18"/>
          <p:cNvSpPr txBox="1"/>
          <p:nvPr/>
        </p:nvSpPr>
        <p:spPr>
          <a:xfrm>
            <a:off x="5592106" y="2308810"/>
            <a:ext cx="2580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En cas d’incendie ou température &gt; 230°C</a:t>
            </a:r>
            <a:endParaRPr lang="fr-FR" dirty="0"/>
          </a:p>
        </p:txBody>
      </p:sp>
      <p:sp>
        <p:nvSpPr>
          <p:cNvPr id="20" name="ZoneTexte 19"/>
          <p:cNvSpPr txBox="1"/>
          <p:nvPr/>
        </p:nvSpPr>
        <p:spPr>
          <a:xfrm>
            <a:off x="647565" y="2308810"/>
            <a:ext cx="28803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P</a:t>
            </a:r>
            <a:r>
              <a:rPr lang="fr-FR" dirty="0" smtClean="0"/>
              <a:t>ar incompatibilité avec :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107504" y="3429000"/>
            <a:ext cx="39604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faible quantité d’eau / humidité</a:t>
            </a:r>
          </a:p>
          <a:p>
            <a:pPr marL="342900" indent="-34290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les acides </a:t>
            </a:r>
            <a:r>
              <a:rPr lang="fr-FR" dirty="0" smtClean="0">
                <a:solidFill>
                  <a:schemeClr val="tx1"/>
                </a:solidFill>
                <a:sym typeface="Wingdings"/>
              </a:rPr>
              <a:t>Cl</a:t>
            </a:r>
            <a:r>
              <a:rPr lang="fr-FR" baseline="-25000" dirty="0" smtClean="0">
                <a:solidFill>
                  <a:schemeClr val="tx1"/>
                </a:solidFill>
                <a:sym typeface="Wingdings"/>
              </a:rPr>
              <a:t>2</a:t>
            </a:r>
            <a:endParaRPr lang="fr-FR" baseline="-25000" dirty="0" smtClean="0">
              <a:solidFill>
                <a:schemeClr val="tx1"/>
              </a:solidFill>
            </a:endParaRPr>
          </a:p>
          <a:p>
            <a:pPr marL="342900" indent="-342900">
              <a:buFontTx/>
              <a:buChar char="-"/>
            </a:pPr>
            <a:r>
              <a:rPr lang="fr-FR" dirty="0" smtClean="0">
                <a:solidFill>
                  <a:schemeClr val="tx1"/>
                </a:solidFill>
              </a:rPr>
              <a:t>les désinfectants chlorés</a:t>
            </a:r>
            <a:r>
              <a:rPr lang="fr-FR" dirty="0" smtClean="0"/>
              <a:t> </a:t>
            </a:r>
            <a:r>
              <a:rPr lang="fr-FR" u="sng" dirty="0" smtClean="0">
                <a:solidFill>
                  <a:srgbClr val="FF0000"/>
                </a:solidFill>
              </a:rPr>
              <a:t>inorganiques </a:t>
            </a:r>
            <a:r>
              <a:rPr lang="fr-FR" u="sng" dirty="0" smtClean="0">
                <a:solidFill>
                  <a:srgbClr val="FF0000"/>
                </a:solidFill>
              </a:rPr>
              <a:t>(javel...)</a:t>
            </a:r>
            <a:r>
              <a:rPr lang="fr-FR" dirty="0" smtClean="0">
                <a:solidFill>
                  <a:schemeClr val="tx1"/>
                </a:solidFill>
                <a:sym typeface="Wingdings"/>
              </a:rPr>
              <a:t> </a:t>
            </a:r>
            <a:r>
              <a:rPr lang="fr-FR" dirty="0" smtClean="0">
                <a:solidFill>
                  <a:schemeClr val="tx1"/>
                </a:solidFill>
                <a:sym typeface="Wingdings"/>
              </a:rPr>
              <a:t>Cl</a:t>
            </a:r>
            <a:r>
              <a:rPr lang="fr-FR" baseline="-25000" dirty="0" smtClean="0">
                <a:solidFill>
                  <a:schemeClr val="tx1"/>
                </a:solidFill>
                <a:sym typeface="Wingdings"/>
              </a:rPr>
              <a:t>2</a:t>
            </a:r>
            <a:endParaRPr lang="fr-FR" baseline="-25000" dirty="0">
              <a:solidFill>
                <a:schemeClr val="tx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81382" y="5373216"/>
            <a:ext cx="301268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fr-FR" b="0" dirty="0" smtClean="0"/>
              <a:t>1 galet de chlore solide</a:t>
            </a:r>
          </a:p>
          <a:p>
            <a:pPr algn="ctr">
              <a:spcBef>
                <a:spcPts val="0"/>
              </a:spcBef>
            </a:pPr>
            <a:r>
              <a:rPr lang="fr-FR" b="0" dirty="0" smtClean="0"/>
              <a:t>=</a:t>
            </a:r>
          </a:p>
          <a:p>
            <a:pPr algn="ctr">
              <a:spcBef>
                <a:spcPts val="0"/>
              </a:spcBef>
            </a:pPr>
            <a:r>
              <a:rPr lang="fr-FR" b="0" dirty="0" smtClean="0"/>
              <a:t>20 litres de </a:t>
            </a:r>
            <a:r>
              <a:rPr lang="fr-FR" b="0" dirty="0" err="1" smtClean="0"/>
              <a:t>dichlore</a:t>
            </a:r>
            <a:r>
              <a:rPr lang="fr-FR" b="0" dirty="0" smtClean="0"/>
              <a:t> gazeux</a:t>
            </a:r>
            <a:endParaRPr lang="fr-FR" b="0" dirty="0"/>
          </a:p>
        </p:txBody>
      </p:sp>
      <p:sp>
        <p:nvSpPr>
          <p:cNvPr id="23" name="ZoneTexte 22"/>
          <p:cNvSpPr txBox="1"/>
          <p:nvPr/>
        </p:nvSpPr>
        <p:spPr>
          <a:xfrm>
            <a:off x="4902033" y="3396077"/>
            <a:ext cx="396044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</a:rPr>
              <a:t>Production de </a:t>
            </a:r>
            <a:r>
              <a:rPr lang="fr-FR" dirty="0" err="1" smtClean="0">
                <a:solidFill>
                  <a:schemeClr val="tx1"/>
                </a:solidFill>
              </a:rPr>
              <a:t>HCl</a:t>
            </a:r>
            <a:r>
              <a:rPr lang="fr-FR" dirty="0" smtClean="0">
                <a:solidFill>
                  <a:schemeClr val="tx1"/>
                </a:solidFill>
              </a:rPr>
              <a:t>, Phosgène (COCl</a:t>
            </a:r>
            <a:r>
              <a:rPr lang="fr-FR" baseline="-25000" dirty="0" smtClean="0">
                <a:solidFill>
                  <a:schemeClr val="tx1"/>
                </a:solidFill>
              </a:rPr>
              <a:t>2</a:t>
            </a:r>
            <a:r>
              <a:rPr lang="fr-FR" dirty="0" smtClean="0">
                <a:solidFill>
                  <a:schemeClr val="tx1"/>
                </a:solidFill>
              </a:rPr>
              <a:t>), CO, Chlorure de cyanogène (CNCl</a:t>
            </a:r>
            <a:r>
              <a:rPr lang="fr-FR" baseline="-25000" dirty="0" smtClean="0">
                <a:solidFill>
                  <a:schemeClr val="tx1"/>
                </a:solidFill>
              </a:rPr>
              <a:t>2</a:t>
            </a:r>
            <a:r>
              <a:rPr lang="fr-FR" dirty="0" smtClean="0">
                <a:solidFill>
                  <a:schemeClr val="tx1"/>
                </a:solidFill>
              </a:rPr>
              <a:t>) et Acide cyanhydrique (HCN)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</a:rPr>
              <a:t>DAE difficile à arrêter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</a:rPr>
              <a:t>Risque d’explosion si confinement des gaz émis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dirty="0" smtClean="0">
                <a:solidFill>
                  <a:schemeClr val="tx1"/>
                </a:solidFill>
              </a:rPr>
              <a:t>Produits comburants</a:t>
            </a:r>
          </a:p>
        </p:txBody>
      </p:sp>
      <p:cxnSp>
        <p:nvCxnSpPr>
          <p:cNvPr id="22" name="Connecteur en angle 21"/>
          <p:cNvCxnSpPr>
            <a:stCxn id="18" idx="2"/>
            <a:endCxn id="20" idx="0"/>
          </p:cNvCxnSpPr>
          <p:nvPr/>
        </p:nvCxnSpPr>
        <p:spPr bwMode="auto">
          <a:xfrm rot="5400000">
            <a:off x="3059588" y="820118"/>
            <a:ext cx="516830" cy="2460555"/>
          </a:xfrm>
          <a:prstGeom prst="bentConnector3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Connecteur en angle 24"/>
          <p:cNvCxnSpPr>
            <a:stCxn id="18" idx="2"/>
            <a:endCxn id="19" idx="0"/>
          </p:cNvCxnSpPr>
          <p:nvPr/>
        </p:nvCxnSpPr>
        <p:spPr bwMode="auto">
          <a:xfrm rot="16200000" flipH="1">
            <a:off x="5456851" y="883408"/>
            <a:ext cx="516830" cy="2333973"/>
          </a:xfrm>
          <a:prstGeom prst="bentConnector3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Connecteur droit 26"/>
          <p:cNvCxnSpPr/>
          <p:nvPr/>
        </p:nvCxnSpPr>
        <p:spPr bwMode="auto">
          <a:xfrm flipH="1">
            <a:off x="2087724" y="2708920"/>
            <a:ext cx="1" cy="72008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Connecteur droit 28"/>
          <p:cNvCxnSpPr>
            <a:stCxn id="19" idx="2"/>
            <a:endCxn id="23" idx="0"/>
          </p:cNvCxnSpPr>
          <p:nvPr/>
        </p:nvCxnSpPr>
        <p:spPr bwMode="auto">
          <a:xfrm>
            <a:off x="6882253" y="3016696"/>
            <a:ext cx="0" cy="379381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715179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Résultat de recherche d'images pour &quot;etiquette explosif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443" y="1264939"/>
            <a:ext cx="1299965" cy="129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211960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251520" y="466326"/>
            <a:ext cx="2542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rgbClr val="FF0000"/>
                </a:solidFill>
              </a:rPr>
              <a:t>Quels dangers ?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817057" y="1268760"/>
            <a:ext cx="54912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2. Formation de composés explosifs</a:t>
            </a:r>
            <a:endParaRPr lang="fr-FR" sz="2800" dirty="0"/>
          </a:p>
        </p:txBody>
      </p:sp>
      <p:sp>
        <p:nvSpPr>
          <p:cNvPr id="21" name="ZoneTexte 20"/>
          <p:cNvSpPr txBox="1"/>
          <p:nvPr/>
        </p:nvSpPr>
        <p:spPr>
          <a:xfrm>
            <a:off x="107504" y="3083476"/>
            <a:ext cx="44551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fr-FR" sz="2400" dirty="0" smtClean="0">
                <a:solidFill>
                  <a:schemeClr val="tx1"/>
                </a:solidFill>
              </a:rPr>
              <a:t>En présence d’humidité ou d’une petite quantité d’eau</a:t>
            </a:r>
          </a:p>
          <a:p>
            <a:pPr algn="ctr">
              <a:spcBef>
                <a:spcPts val="0"/>
              </a:spcBef>
            </a:pPr>
            <a:r>
              <a:rPr lang="fr-FR" sz="2400" dirty="0" smtClean="0">
                <a:solidFill>
                  <a:schemeClr val="tx1"/>
                </a:solidFill>
              </a:rPr>
              <a:t>=</a:t>
            </a:r>
          </a:p>
          <a:p>
            <a:pPr algn="ctr">
              <a:spcBef>
                <a:spcPts val="0"/>
              </a:spcBef>
            </a:pPr>
            <a:r>
              <a:rPr lang="fr-FR" sz="2400" dirty="0" smtClean="0">
                <a:solidFill>
                  <a:schemeClr val="tx1"/>
                </a:solidFill>
              </a:rPr>
              <a:t>formation de </a:t>
            </a:r>
            <a:r>
              <a:rPr lang="fr-FR" sz="2400" dirty="0" err="1" smtClean="0">
                <a:solidFill>
                  <a:schemeClr val="tx1"/>
                </a:solidFill>
              </a:rPr>
              <a:t>dichlore</a:t>
            </a:r>
            <a:r>
              <a:rPr lang="fr-FR" sz="2400" dirty="0" smtClean="0">
                <a:solidFill>
                  <a:schemeClr val="tx1"/>
                </a:solidFill>
              </a:rPr>
              <a:t> et de trichlorure d’azote (NCl</a:t>
            </a:r>
            <a:r>
              <a:rPr lang="fr-FR" sz="2400" baseline="-25000" dirty="0" smtClean="0">
                <a:solidFill>
                  <a:schemeClr val="tx1"/>
                </a:solidFill>
              </a:rPr>
              <a:t>3</a:t>
            </a:r>
            <a:r>
              <a:rPr lang="fr-FR" sz="2400" dirty="0" smtClean="0">
                <a:solidFill>
                  <a:schemeClr val="tx1"/>
                </a:solidFill>
              </a:rPr>
              <a:t>)</a:t>
            </a:r>
            <a:endParaRPr lang="fr-FR" sz="2400" baseline="-25000" dirty="0" smtClean="0">
              <a:solidFill>
                <a:schemeClr val="tx1"/>
              </a:solidFill>
            </a:endParaRPr>
          </a:p>
          <a:p>
            <a:pPr algn="ctr">
              <a:spcBef>
                <a:spcPts val="0"/>
              </a:spcBef>
            </a:pPr>
            <a:r>
              <a:rPr lang="fr-FR" sz="1800" b="0" dirty="0" smtClean="0">
                <a:solidFill>
                  <a:schemeClr val="tx1"/>
                </a:solidFill>
              </a:rPr>
              <a:t>(ou </a:t>
            </a:r>
            <a:r>
              <a:rPr lang="fr-FR" sz="1800" b="0" dirty="0" err="1" smtClean="0">
                <a:solidFill>
                  <a:schemeClr val="tx1"/>
                </a:solidFill>
              </a:rPr>
              <a:t>trichloramine</a:t>
            </a:r>
            <a:r>
              <a:rPr lang="fr-FR" sz="1800" b="0" dirty="0" smtClean="0">
                <a:solidFill>
                  <a:schemeClr val="tx1"/>
                </a:solidFill>
              </a:rPr>
              <a:t>, composé lacrymogène)</a:t>
            </a:r>
          </a:p>
        </p:txBody>
      </p:sp>
      <p:cxnSp>
        <p:nvCxnSpPr>
          <p:cNvPr id="22" name="Connecteur en angle 21"/>
          <p:cNvCxnSpPr>
            <a:stCxn id="18" idx="2"/>
            <a:endCxn id="21" idx="0"/>
          </p:cNvCxnSpPr>
          <p:nvPr/>
        </p:nvCxnSpPr>
        <p:spPr bwMode="auto">
          <a:xfrm rot="5400000">
            <a:off x="2803139" y="1323934"/>
            <a:ext cx="1291496" cy="2227589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054" y="5319902"/>
            <a:ext cx="1794833" cy="1117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à coins arrondis 2050"/>
          <p:cNvSpPr/>
          <p:nvPr/>
        </p:nvSpPr>
        <p:spPr bwMode="auto">
          <a:xfrm>
            <a:off x="5076056" y="2965192"/>
            <a:ext cx="3744416" cy="3056096"/>
          </a:xfrm>
          <a:prstGeom prst="roundRect">
            <a:avLst>
              <a:gd name="adj" fmla="val 11498"/>
            </a:avLst>
          </a:prstGeom>
          <a:solidFill>
            <a:schemeClr val="bg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chemeClr val="bg2"/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952500" algn="l"/>
                <a:tab pos="1711325" algn="l"/>
                <a:tab pos="2857500" algn="l"/>
              </a:tabLst>
            </a:pPr>
            <a:r>
              <a:rPr kumimoji="1" lang="fr-FR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sym typeface="Wingdings" pitchFamily="2" charset="2"/>
              </a:rPr>
              <a:t>Se méfier des inondations de caves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952500" algn="l"/>
                <a:tab pos="1711325" algn="l"/>
                <a:tab pos="2857500" algn="l"/>
              </a:tabLst>
            </a:pPr>
            <a:r>
              <a:rPr lang="fr-FR" b="0" dirty="0" smtClean="0"/>
              <a:t>Ne pas manipuler des récipients non hermétiques ou mal conservés</a:t>
            </a:r>
          </a:p>
          <a:p>
            <a:pPr marL="457200" marR="0" indent="-4572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AutoNum type="arabicPeriod"/>
              <a:tabLst>
                <a:tab pos="952500" algn="l"/>
                <a:tab pos="1711325" algn="l"/>
                <a:tab pos="2857500" algn="l"/>
              </a:tabLst>
            </a:pPr>
            <a:r>
              <a:rPr kumimoji="1" lang="fr-FR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sym typeface="Wingdings" pitchFamily="2" charset="2"/>
              </a:rPr>
              <a:t>Un</a:t>
            </a:r>
            <a:r>
              <a:rPr kumimoji="1" lang="fr-FR" sz="2000" b="0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sym typeface="Wingdings" pitchFamily="2" charset="2"/>
              </a:rPr>
              <a:t> bidon déformé peut être le signe d’une réaction chimique en cours</a:t>
            </a:r>
            <a:endParaRPr kumimoji="1" lang="fr-FR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75374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211960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251520" y="466326"/>
            <a:ext cx="2542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rgbClr val="FF0000"/>
                </a:solidFill>
              </a:rPr>
              <a:t>Quels dangers ?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2123728" y="1268760"/>
            <a:ext cx="48523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/>
              <a:t>3. Instabilité en cas de mélange</a:t>
            </a:r>
            <a:endParaRPr lang="fr-FR" sz="2800" dirty="0"/>
          </a:p>
        </p:txBody>
      </p:sp>
      <p:sp>
        <p:nvSpPr>
          <p:cNvPr id="21" name="ZoneTexte 20"/>
          <p:cNvSpPr txBox="1"/>
          <p:nvPr/>
        </p:nvSpPr>
        <p:spPr>
          <a:xfrm>
            <a:off x="107504" y="3429000"/>
            <a:ext cx="44551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fr-FR" sz="2400" dirty="0" smtClean="0">
                <a:solidFill>
                  <a:schemeClr val="tx1"/>
                </a:solidFill>
              </a:rPr>
              <a:t>Les produits chlorés solides ne doivent pas être mélangés avec sciures, poussières combustibles, matériau en bois, etc.</a:t>
            </a:r>
            <a:endParaRPr lang="fr-FR" sz="1800" b="0" dirty="0" smtClean="0">
              <a:solidFill>
                <a:schemeClr val="tx1"/>
              </a:solidFill>
            </a:endParaRPr>
          </a:p>
        </p:txBody>
      </p:sp>
      <p:cxnSp>
        <p:nvCxnSpPr>
          <p:cNvPr id="22" name="Connecteur en angle 21"/>
          <p:cNvCxnSpPr>
            <a:stCxn id="18" idx="2"/>
            <a:endCxn id="21" idx="0"/>
          </p:cNvCxnSpPr>
          <p:nvPr/>
        </p:nvCxnSpPr>
        <p:spPr bwMode="auto">
          <a:xfrm rot="5400000">
            <a:off x="2623989" y="1503084"/>
            <a:ext cx="1637020" cy="2214813"/>
          </a:xfrm>
          <a:prstGeom prst="bentConnector3">
            <a:avLst>
              <a:gd name="adj1" fmla="val 50000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5122" name="Picture 2" descr="Résultat de recherche d'images pour &quot;comburant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423330"/>
            <a:ext cx="2559918" cy="2559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81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3615938" y="46038"/>
            <a:ext cx="476606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 smtClean="0">
                <a:latin typeface="Calibri" panose="020F0502020204030204" pitchFamily="34" charset="0"/>
              </a:rPr>
              <a:t>Les désinfectants </a:t>
            </a:r>
            <a:r>
              <a:rPr lang="fr-FR" altLang="fr-FR" sz="2000" dirty="0" smtClean="0">
                <a:solidFill>
                  <a:srgbClr val="A50021"/>
                </a:solidFill>
                <a:latin typeface="Calibri" panose="020F0502020204030204" pitchFamily="34" charset="0"/>
              </a:rPr>
              <a:t>chlorés organiques</a:t>
            </a:r>
            <a:endParaRPr lang="fr-FR" altLang="fr-FR" sz="2000" dirty="0">
              <a:solidFill>
                <a:srgbClr val="A5002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211960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3" name="ZoneTexte 2"/>
          <p:cNvSpPr txBox="1"/>
          <p:nvPr/>
        </p:nvSpPr>
        <p:spPr>
          <a:xfrm>
            <a:off x="251520" y="466326"/>
            <a:ext cx="25424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smtClean="0">
                <a:solidFill>
                  <a:srgbClr val="FF0000"/>
                </a:solidFill>
              </a:rPr>
              <a:t>Quels dangers ?</a:t>
            </a:r>
            <a:endParaRPr lang="fr-FR" sz="2800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1198021" y="1412776"/>
            <a:ext cx="659507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dirty="0" err="1" smtClean="0"/>
              <a:t>DCCNa</a:t>
            </a:r>
            <a:r>
              <a:rPr lang="fr-FR" sz="2800" dirty="0" smtClean="0"/>
              <a:t> et NH</a:t>
            </a:r>
            <a:r>
              <a:rPr lang="fr-FR" sz="2800" baseline="-25000" dirty="0" smtClean="0"/>
              <a:t>4</a:t>
            </a:r>
            <a:r>
              <a:rPr lang="fr-FR" sz="2800" dirty="0" smtClean="0"/>
              <a:t>NO</a:t>
            </a:r>
            <a:r>
              <a:rPr lang="fr-FR" sz="2800" baseline="-25000" dirty="0" smtClean="0"/>
              <a:t>3</a:t>
            </a:r>
            <a:r>
              <a:rPr lang="fr-FR" sz="2800" dirty="0"/>
              <a:t> </a:t>
            </a:r>
            <a:r>
              <a:rPr lang="fr-FR" sz="2800" dirty="0" smtClean="0"/>
              <a:t>(nitrate d’ammonium)…</a:t>
            </a:r>
          </a:p>
          <a:p>
            <a:r>
              <a:rPr lang="fr-FR" sz="2800" dirty="0" smtClean="0"/>
              <a:t>=&gt;AZF</a:t>
            </a:r>
            <a:endParaRPr lang="fr-FR" sz="2800" dirty="0"/>
          </a:p>
          <a:p>
            <a:r>
              <a:rPr lang="fr-FR" sz="2800" dirty="0" smtClean="0"/>
              <a:t>			31 morts, 2500 blessés…</a:t>
            </a:r>
            <a:endParaRPr lang="fr-FR" sz="28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07" y="3452687"/>
            <a:ext cx="8716186" cy="2355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198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u 1">
  <a:themeElements>
    <a:clrScheme name="contenu 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>
            <a:tab pos="952500" algn="l"/>
            <a:tab pos="1711325" algn="l"/>
            <a:tab pos="2857500" algn="l"/>
          </a:tabLst>
          <a:defRPr kumimoji="1" lang="en-US" altLang="fr-FR" sz="20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Calibri" pitchFamily="34" charset="0"/>
            <a:sym typeface="Wingdings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>
            <a:tab pos="952500" algn="l"/>
            <a:tab pos="1711325" algn="l"/>
            <a:tab pos="2857500" algn="l"/>
          </a:tabLst>
          <a:defRPr kumimoji="1" lang="en-US" altLang="fr-FR" sz="20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Calibri" pitchFamily="34" charset="0"/>
            <a:sym typeface="Wingdings" pitchFamily="2" charset="2"/>
          </a:defRPr>
        </a:defPPr>
      </a:lstStyle>
    </a:lnDef>
  </a:objectDefaults>
  <a:extraClrSchemeLst>
    <a:extraClrScheme>
      <a:clrScheme name="contenu 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u 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T:\COMMUN\A_partager\Maquettes PowerPoint\début - fin 1.ppt</Template>
  <TotalTime>6640</TotalTime>
  <Words>890</Words>
  <Application>Microsoft Office PowerPoint</Application>
  <PresentationFormat>Affichage à l'écran (4:3)</PresentationFormat>
  <Paragraphs>166</Paragraphs>
  <Slides>24</Slides>
  <Notes>24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0" baseType="lpstr">
      <vt:lpstr>Arial</vt:lpstr>
      <vt:lpstr>Arial Narrow</vt:lpstr>
      <vt:lpstr>Calibri</vt:lpstr>
      <vt:lpstr>Times New Roman</vt:lpstr>
      <vt:lpstr>Wingdings</vt:lpstr>
      <vt:lpstr>contenu 1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SDIS 63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 CONSULTATIVE DEPARTEMENTALE  DE LA SECURITE ET DE L’ACCESSIBILITE Séance du 6 Mai 2003</dc:title>
  <dc:creator>c_cournol</dc:creator>
  <cp:lastModifiedBy>LUCAS Christophe</cp:lastModifiedBy>
  <cp:revision>403</cp:revision>
  <cp:lastPrinted>1601-01-01T00:00:00Z</cp:lastPrinted>
  <dcterms:created xsi:type="dcterms:W3CDTF">2003-04-30T08:47:15Z</dcterms:created>
  <dcterms:modified xsi:type="dcterms:W3CDTF">2024-10-25T10:14:43Z</dcterms:modified>
</cp:coreProperties>
</file>