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2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3665" r:id="rId2"/>
    <p:sldMasterId id="2147483668" r:id="rId3"/>
  </p:sldMasterIdLst>
  <p:notesMasterIdLst>
    <p:notesMasterId r:id="rId41"/>
  </p:notesMasterIdLst>
  <p:sldIdLst>
    <p:sldId id="256" r:id="rId4"/>
    <p:sldId id="293" r:id="rId5"/>
    <p:sldId id="262" r:id="rId6"/>
    <p:sldId id="263" r:id="rId7"/>
    <p:sldId id="264" r:id="rId8"/>
    <p:sldId id="265" r:id="rId9"/>
    <p:sldId id="257" r:id="rId10"/>
    <p:sldId id="258" r:id="rId11"/>
    <p:sldId id="259" r:id="rId12"/>
    <p:sldId id="260" r:id="rId13"/>
    <p:sldId id="261" r:id="rId14"/>
    <p:sldId id="266" r:id="rId15"/>
    <p:sldId id="267" r:id="rId16"/>
    <p:sldId id="268" r:id="rId17"/>
    <p:sldId id="290" r:id="rId18"/>
    <p:sldId id="284" r:id="rId19"/>
    <p:sldId id="281" r:id="rId20"/>
    <p:sldId id="289" r:id="rId21"/>
    <p:sldId id="285" r:id="rId22"/>
    <p:sldId id="270" r:id="rId23"/>
    <p:sldId id="292" r:id="rId24"/>
    <p:sldId id="271" r:id="rId25"/>
    <p:sldId id="272" r:id="rId26"/>
    <p:sldId id="273" r:id="rId27"/>
    <p:sldId id="283" r:id="rId28"/>
    <p:sldId id="274" r:id="rId29"/>
    <p:sldId id="275" r:id="rId30"/>
    <p:sldId id="288" r:id="rId31"/>
    <p:sldId id="276" r:id="rId32"/>
    <p:sldId id="280" r:id="rId33"/>
    <p:sldId id="291" r:id="rId34"/>
    <p:sldId id="279" r:id="rId35"/>
    <p:sldId id="287" r:id="rId36"/>
    <p:sldId id="277" r:id="rId37"/>
    <p:sldId id="295" r:id="rId38"/>
    <p:sldId id="294" r:id="rId39"/>
    <p:sldId id="296" r:id="rId40"/>
  </p:sldIdLst>
  <p:sldSz cx="12192000" cy="6858000"/>
  <p:notesSz cx="6858000" cy="9144000"/>
  <p:custDataLst>
    <p:tags r:id="rId42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3" roundtripDataSignature="AMtx7mia4VIulStW7BrHTBn1N4gLn5fl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customschemas.google.com/relationships/presentationmetadata" Target="meta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3" name="Google Shape;12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1" name="Google Shape;16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8" name="Google Shape;1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28609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1" name="Google Shape;13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1" name="Google Shape;23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7" name="Google Shape;2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7" name="Google Shape;2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1" name="Google Shape;25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8" name="Google Shape;25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8" name="Google Shape;25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387210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9" name="Google Shape;14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5" name="Google Shape;15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" name="Google Shape;10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5" name="Google Shape;11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10344665" y="6320138"/>
            <a:ext cx="1760649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174789" y="6356350"/>
            <a:ext cx="8169876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944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10715368" y="6356349"/>
            <a:ext cx="147663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075935" y="6356350"/>
            <a:ext cx="8221362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7773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Diapositive de titr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0781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Titre et contenu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8224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9520881" y="6310571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F4F177C-6933-40C8-92AB-5DF244348DA7}" type="datetimeFigureOut">
              <a:rPr lang="fr-FR" smtClean="0"/>
              <a:pPr/>
              <a:t>26/02/2026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4212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266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A32F2-1376-4163-BB73-C9D3202C8071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3B817-A48A-467B-8A4C-2E7F5E1375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0318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A32F2-1376-4163-BB73-C9D3202C8071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3B817-A48A-467B-8A4C-2E7F5E1375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0352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44" b="1"/>
          <a:stretch/>
        </p:blipFill>
        <p:spPr>
          <a:xfrm>
            <a:off x="-217335" y="5661550"/>
            <a:ext cx="12383699" cy="1486931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981" b="91776"/>
          <a:stretch/>
        </p:blipFill>
        <p:spPr>
          <a:xfrm>
            <a:off x="1" y="-1"/>
            <a:ext cx="4785644" cy="163654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761" y="231730"/>
            <a:ext cx="2375260" cy="981774"/>
          </a:xfrm>
          <a:prstGeom prst="rect">
            <a:avLst/>
          </a:prstGeom>
        </p:spPr>
      </p:pic>
      <p:cxnSp>
        <p:nvCxnSpPr>
          <p:cNvPr id="16" name="Connecteur droit 15"/>
          <p:cNvCxnSpPr/>
          <p:nvPr/>
        </p:nvCxnSpPr>
        <p:spPr>
          <a:xfrm>
            <a:off x="9306294" y="483672"/>
            <a:ext cx="0" cy="72983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44665" y="6320138"/>
            <a:ext cx="1760649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174789" y="6356350"/>
            <a:ext cx="8169876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118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200" b="1" kern="1200" baseline="0">
          <a:solidFill>
            <a:srgbClr val="FF0000"/>
          </a:solidFill>
          <a:latin typeface="+mn-lt"/>
          <a:ea typeface="+mj-ea"/>
          <a:cs typeface="+mj-cs"/>
        </a:defRPr>
      </a:lvl1pPr>
    </p:titleStyle>
    <p:bodyStyle>
      <a:lvl1pPr marL="0" indent="0" algn="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44" b="1"/>
          <a:stretch/>
        </p:blipFill>
        <p:spPr>
          <a:xfrm>
            <a:off x="-191699" y="5601730"/>
            <a:ext cx="12383699" cy="1486931"/>
          </a:xfrm>
          <a:prstGeom prst="rect">
            <a:avLst/>
          </a:prstGeom>
        </p:spPr>
      </p:pic>
      <p:sp>
        <p:nvSpPr>
          <p:cNvPr id="20" name="Espace réservé du titre 1"/>
          <p:cNvSpPr>
            <a:spLocks noGrp="1"/>
          </p:cNvSpPr>
          <p:nvPr>
            <p:ph type="title"/>
          </p:nvPr>
        </p:nvSpPr>
        <p:spPr>
          <a:xfrm>
            <a:off x="1961727" y="354481"/>
            <a:ext cx="8255482" cy="50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Titre de la partie</a:t>
            </a:r>
          </a:p>
        </p:txBody>
      </p:sp>
      <p:sp>
        <p:nvSpPr>
          <p:cNvPr id="21" name="Espace réservé du texte 2"/>
          <p:cNvSpPr>
            <a:spLocks noGrp="1"/>
          </p:cNvSpPr>
          <p:nvPr>
            <p:ph type="body" idx="1"/>
          </p:nvPr>
        </p:nvSpPr>
        <p:spPr>
          <a:xfrm>
            <a:off x="2503917" y="854579"/>
            <a:ext cx="9973409" cy="463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Titre sous partie</a:t>
            </a: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26" y="180413"/>
            <a:ext cx="1282116" cy="529941"/>
          </a:xfrm>
          <a:prstGeom prst="rect">
            <a:avLst/>
          </a:prstGeom>
        </p:spPr>
      </p:pic>
      <p:cxnSp>
        <p:nvCxnSpPr>
          <p:cNvPr id="23" name="Connecteur droit 22"/>
          <p:cNvCxnSpPr/>
          <p:nvPr/>
        </p:nvCxnSpPr>
        <p:spPr>
          <a:xfrm>
            <a:off x="1760434" y="124747"/>
            <a:ext cx="0" cy="72983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490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2060"/>
          </a:solidFill>
          <a:latin typeface="+mn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A32F2-1376-4163-BB73-C9D3202C8071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3B817-A48A-467B-8A4C-2E7F5E137529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419872" y="2584063"/>
            <a:ext cx="548335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600" dirty="0"/>
              <a:t>Lorem ipsum dolor sit </a:t>
            </a:r>
            <a:r>
              <a:rPr lang="fr-FR" sz="1600" dirty="0" err="1"/>
              <a:t>amet</a:t>
            </a:r>
            <a:r>
              <a:rPr lang="fr-FR" sz="1600" dirty="0"/>
              <a:t>, </a:t>
            </a:r>
            <a:r>
              <a:rPr lang="fr-FR" sz="1600" dirty="0" err="1"/>
              <a:t>consectetur</a:t>
            </a:r>
            <a:r>
              <a:rPr lang="fr-FR" sz="1600" dirty="0"/>
              <a:t> </a:t>
            </a:r>
            <a:r>
              <a:rPr lang="fr-FR" sz="1600" dirty="0" err="1"/>
              <a:t>adipiscing</a:t>
            </a:r>
            <a:r>
              <a:rPr lang="fr-FR" sz="1600" dirty="0"/>
              <a:t> </a:t>
            </a:r>
            <a:r>
              <a:rPr lang="fr-FR" sz="1600" dirty="0" err="1"/>
              <a:t>elit</a:t>
            </a:r>
            <a:r>
              <a:rPr lang="fr-FR" sz="1600" dirty="0"/>
              <a:t>.</a:t>
            </a:r>
          </a:p>
          <a:p>
            <a:endParaRPr lang="fr-FR" sz="1600" dirty="0"/>
          </a:p>
          <a:p>
            <a:pPr marL="285750" indent="-285750">
              <a:buFontTx/>
              <a:buChar char="-"/>
            </a:pPr>
            <a:r>
              <a:rPr lang="fr-FR" sz="1600" dirty="0"/>
              <a:t>Sed non </a:t>
            </a:r>
            <a:r>
              <a:rPr lang="fr-FR" sz="1600" dirty="0" err="1"/>
              <a:t>risus</a:t>
            </a:r>
            <a:r>
              <a:rPr lang="fr-FR" sz="1600" dirty="0"/>
              <a:t>. Suspendisse </a:t>
            </a:r>
            <a:r>
              <a:rPr lang="fr-FR" sz="1600" dirty="0" err="1"/>
              <a:t>lectus</a:t>
            </a:r>
            <a:r>
              <a:rPr lang="fr-FR" sz="1600" dirty="0"/>
              <a:t> </a:t>
            </a:r>
            <a:r>
              <a:rPr lang="fr-FR" sz="1600" dirty="0" err="1"/>
              <a:t>tortor</a:t>
            </a:r>
            <a:r>
              <a:rPr lang="fr-FR" sz="1600" dirty="0"/>
              <a:t>, </a:t>
            </a:r>
            <a:r>
              <a:rPr lang="fr-FR" sz="1600" dirty="0" err="1"/>
              <a:t>dignissim</a:t>
            </a:r>
            <a:r>
              <a:rPr lang="fr-FR" sz="1600" dirty="0"/>
              <a:t> sit </a:t>
            </a:r>
            <a:r>
              <a:rPr lang="fr-FR" sz="1600" dirty="0" err="1"/>
              <a:t>amet</a:t>
            </a:r>
            <a:r>
              <a:rPr lang="fr-FR" sz="1600" dirty="0"/>
              <a:t>, </a:t>
            </a:r>
            <a:r>
              <a:rPr lang="fr-FR" sz="1600" dirty="0" err="1"/>
              <a:t>adipiscing</a:t>
            </a:r>
            <a:r>
              <a:rPr lang="fr-FR" sz="1600" dirty="0"/>
              <a:t> nec, </a:t>
            </a:r>
            <a:r>
              <a:rPr lang="fr-FR" sz="1600" dirty="0" err="1"/>
              <a:t>ultricies</a:t>
            </a:r>
            <a:r>
              <a:rPr lang="fr-FR" sz="1600" dirty="0"/>
              <a:t> sed, dolor.</a:t>
            </a:r>
          </a:p>
          <a:p>
            <a:pPr marL="285750" indent="-285750">
              <a:buFontTx/>
              <a:buChar char="-"/>
            </a:pPr>
            <a:endParaRPr lang="fr-FR" sz="1600" dirty="0"/>
          </a:p>
          <a:p>
            <a:pPr marL="285750" indent="-285750">
              <a:buFontTx/>
              <a:buChar char="-"/>
            </a:pPr>
            <a:r>
              <a:rPr lang="fr-FR" sz="1600" dirty="0" err="1"/>
              <a:t>Cras</a:t>
            </a:r>
            <a:r>
              <a:rPr lang="fr-FR" sz="1600" dirty="0"/>
              <a:t> </a:t>
            </a:r>
            <a:r>
              <a:rPr lang="fr-FR" sz="1600" dirty="0" err="1"/>
              <a:t>elementum</a:t>
            </a:r>
            <a:r>
              <a:rPr lang="fr-FR" sz="1600" dirty="0"/>
              <a:t> </a:t>
            </a:r>
            <a:r>
              <a:rPr lang="fr-FR" sz="1600" dirty="0" err="1"/>
              <a:t>ultrices</a:t>
            </a:r>
            <a:r>
              <a:rPr lang="fr-FR" sz="1600" dirty="0"/>
              <a:t> diam. </a:t>
            </a:r>
            <a:r>
              <a:rPr lang="fr-FR" sz="1600" dirty="0" err="1"/>
              <a:t>Maecenas</a:t>
            </a:r>
            <a:r>
              <a:rPr lang="fr-FR" sz="1600" dirty="0"/>
              <a:t> </a:t>
            </a:r>
            <a:r>
              <a:rPr lang="fr-FR" sz="1600" dirty="0" err="1"/>
              <a:t>ligula</a:t>
            </a:r>
            <a:r>
              <a:rPr lang="fr-FR" sz="1600" dirty="0"/>
              <a:t> massa, </a:t>
            </a:r>
            <a:r>
              <a:rPr lang="fr-FR" sz="1600" dirty="0" err="1"/>
              <a:t>varius</a:t>
            </a:r>
            <a:r>
              <a:rPr lang="fr-FR" sz="1600" dirty="0"/>
              <a:t> a, semper </a:t>
            </a:r>
            <a:r>
              <a:rPr lang="fr-FR" sz="1600" dirty="0" err="1"/>
              <a:t>congue</a:t>
            </a:r>
            <a:r>
              <a:rPr lang="fr-FR" sz="1600" dirty="0"/>
              <a:t>, </a:t>
            </a:r>
            <a:r>
              <a:rPr lang="fr-FR" sz="1600" dirty="0" err="1"/>
              <a:t>euismod</a:t>
            </a:r>
            <a:r>
              <a:rPr lang="fr-FR" sz="1600" dirty="0"/>
              <a:t> non, mi.</a:t>
            </a:r>
          </a:p>
          <a:p>
            <a:pPr marL="285750" indent="-285750">
              <a:buFontTx/>
              <a:buChar char="-"/>
            </a:pPr>
            <a:endParaRPr lang="fr-FR" sz="1600" dirty="0"/>
          </a:p>
          <a:p>
            <a:pPr marL="285750" indent="-285750">
              <a:buFontTx/>
              <a:buChar char="-"/>
            </a:pPr>
            <a:r>
              <a:rPr lang="fr-FR" sz="1600" dirty="0" err="1"/>
              <a:t>Proin</a:t>
            </a:r>
            <a:r>
              <a:rPr lang="fr-FR" sz="1600" dirty="0"/>
              <a:t> </a:t>
            </a:r>
            <a:r>
              <a:rPr lang="fr-FR" sz="1600" dirty="0" err="1"/>
              <a:t>porttitor</a:t>
            </a:r>
            <a:r>
              <a:rPr lang="fr-FR" sz="1600" dirty="0"/>
              <a:t>, </a:t>
            </a:r>
            <a:r>
              <a:rPr lang="fr-FR" sz="1600" dirty="0" err="1"/>
              <a:t>orci</a:t>
            </a:r>
            <a:r>
              <a:rPr lang="fr-FR" sz="1600" dirty="0"/>
              <a:t> nec </a:t>
            </a:r>
            <a:r>
              <a:rPr lang="fr-FR" sz="1600" dirty="0" err="1"/>
              <a:t>nonummy</a:t>
            </a:r>
            <a:r>
              <a:rPr lang="fr-FR" sz="1600" dirty="0"/>
              <a:t> </a:t>
            </a:r>
            <a:r>
              <a:rPr lang="fr-FR" sz="1600" dirty="0" err="1"/>
              <a:t>molestie</a:t>
            </a:r>
            <a:r>
              <a:rPr lang="fr-FR" sz="1600" dirty="0"/>
              <a:t>, </a:t>
            </a:r>
            <a:r>
              <a:rPr lang="fr-FR" sz="1600" dirty="0" err="1"/>
              <a:t>enim</a:t>
            </a:r>
            <a:r>
              <a:rPr lang="fr-FR" sz="1600" dirty="0"/>
              <a:t> est </a:t>
            </a:r>
            <a:r>
              <a:rPr lang="fr-FR" sz="1600" dirty="0" err="1"/>
              <a:t>eleifend</a:t>
            </a:r>
            <a:r>
              <a:rPr lang="fr-FR" sz="1600" dirty="0"/>
              <a:t> mi, non </a:t>
            </a:r>
            <a:r>
              <a:rPr lang="fr-FR" sz="1600" dirty="0" err="1"/>
              <a:t>fermentum</a:t>
            </a:r>
            <a:r>
              <a:rPr lang="fr-FR" sz="1600" dirty="0"/>
              <a:t> diam </a:t>
            </a:r>
            <a:r>
              <a:rPr lang="fr-FR" sz="1600" dirty="0" err="1"/>
              <a:t>nisl</a:t>
            </a:r>
            <a:r>
              <a:rPr lang="fr-FR" sz="1600" dirty="0"/>
              <a:t> sit </a:t>
            </a:r>
            <a:r>
              <a:rPr lang="fr-FR" sz="1600" dirty="0" err="1"/>
              <a:t>amet</a:t>
            </a:r>
            <a:r>
              <a:rPr lang="fr-FR" sz="1600" dirty="0"/>
              <a:t> erat.</a:t>
            </a:r>
          </a:p>
          <a:p>
            <a:pPr marL="285750" indent="-285750">
              <a:buFontTx/>
              <a:buChar char="-"/>
            </a:pPr>
            <a:endParaRPr lang="fr-FR" sz="1600" dirty="0"/>
          </a:p>
          <a:p>
            <a:pPr marL="285750" indent="-285750">
              <a:buFontTx/>
              <a:buChar char="-"/>
            </a:pPr>
            <a:r>
              <a:rPr lang="fr-FR" sz="1600" dirty="0"/>
              <a:t>Duis semper. Duis </a:t>
            </a:r>
            <a:r>
              <a:rPr lang="fr-FR" sz="1600" dirty="0" err="1"/>
              <a:t>arcu</a:t>
            </a:r>
            <a:r>
              <a:rPr lang="fr-FR" sz="1600" dirty="0"/>
              <a:t> massa, </a:t>
            </a:r>
            <a:r>
              <a:rPr lang="fr-FR" sz="1600" dirty="0" err="1"/>
              <a:t>scelerisque</a:t>
            </a:r>
            <a:r>
              <a:rPr lang="fr-FR" sz="1600" dirty="0"/>
              <a:t> vitae, </a:t>
            </a:r>
            <a:r>
              <a:rPr lang="fr-FR" sz="1600" dirty="0" err="1"/>
              <a:t>consequat</a:t>
            </a:r>
            <a:r>
              <a:rPr lang="fr-FR" sz="1600" dirty="0"/>
              <a:t> in, pretium a, </a:t>
            </a:r>
            <a:r>
              <a:rPr lang="fr-FR" sz="1600" dirty="0" err="1"/>
              <a:t>enim</a:t>
            </a:r>
            <a:r>
              <a:rPr lang="fr-FR" sz="1600" dirty="0"/>
              <a:t>. </a:t>
            </a:r>
            <a:r>
              <a:rPr lang="fr-FR" sz="1600" dirty="0" err="1"/>
              <a:t>Pellentesque</a:t>
            </a:r>
            <a:r>
              <a:rPr lang="fr-FR" sz="1600" dirty="0"/>
              <a:t> </a:t>
            </a:r>
            <a:r>
              <a:rPr lang="fr-FR" sz="1600" dirty="0" err="1"/>
              <a:t>congue</a:t>
            </a:r>
            <a:r>
              <a:rPr lang="fr-FR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81465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pnrs.ensosp.fr/Default/doc/SYRACUSE/100101/retex-feu-de-panneaux-photovoltaiques-sur-toiture-beton-d-une-ecole-primaire?_lg=en-U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524000" y="2388973"/>
            <a:ext cx="8822724" cy="1120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fr-FR" dirty="0"/>
              <a:t>LE RISQUE SOLAIRE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5"/>
          <p:cNvSpPr/>
          <p:nvPr/>
        </p:nvSpPr>
        <p:spPr>
          <a:xfrm>
            <a:off x="-41937" y="2171763"/>
            <a:ext cx="3690551" cy="1373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Courbe de production d’une installation 2.2kWc </a:t>
            </a:r>
            <a:r>
              <a:rPr lang="fr-F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plein sud</a:t>
            </a:r>
            <a:endParaRPr b="1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 novembre 2025, nuageux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5"/>
          <p:cNvSpPr/>
          <p:nvPr/>
        </p:nvSpPr>
        <p:spPr>
          <a:xfrm>
            <a:off x="359853" y="3744283"/>
            <a:ext cx="3128010" cy="1868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-production nulle la nuit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-la courbe s’effondre en fonction des nuages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-puissance max limité (max -300W)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-la production débute vers 9h et se termine vers 16h30</a:t>
            </a:r>
            <a:endParaRPr dirty="0"/>
          </a:p>
        </p:txBody>
      </p:sp>
      <p:pic>
        <p:nvPicPr>
          <p:cNvPr id="119" name="Google Shape;119;p25" descr="C:\Users\guill\Downloads\17 novembre nuageux.png"/>
          <p:cNvPicPr preferRelativeResize="0"/>
          <p:nvPr/>
        </p:nvPicPr>
        <p:blipFill rotWithShape="1">
          <a:blip r:embed="rId3">
            <a:alphaModFix/>
          </a:blip>
          <a:srcRect t="5235"/>
          <a:stretch/>
        </p:blipFill>
        <p:spPr>
          <a:xfrm>
            <a:off x="3661263" y="1499286"/>
            <a:ext cx="8200550" cy="518085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Ellipse 5"/>
          <p:cNvSpPr/>
          <p:nvPr/>
        </p:nvSpPr>
        <p:spPr>
          <a:xfrm>
            <a:off x="4508237" y="4668017"/>
            <a:ext cx="2529444" cy="468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9519625" y="4648967"/>
            <a:ext cx="2312522" cy="468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5039806" y="3016902"/>
            <a:ext cx="2194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Production nulle la nuit</a:t>
            </a:r>
          </a:p>
        </p:txBody>
      </p:sp>
      <p:cxnSp>
        <p:nvCxnSpPr>
          <p:cNvPr id="9" name="Connecteur droit avec flèche 8"/>
          <p:cNvCxnSpPr/>
          <p:nvPr/>
        </p:nvCxnSpPr>
        <p:spPr>
          <a:xfrm rot="5400000">
            <a:off x="5341514" y="3926478"/>
            <a:ext cx="1225088" cy="16031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6038743" y="3395865"/>
            <a:ext cx="4395281" cy="128269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rot="5400000">
            <a:off x="7797702" y="3740405"/>
            <a:ext cx="2339439" cy="11876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9027937" y="2314279"/>
            <a:ext cx="2194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Puissance max 300W</a:t>
            </a:r>
          </a:p>
        </p:txBody>
      </p:sp>
      <p:sp>
        <p:nvSpPr>
          <p:cNvPr id="13" name="Ellipse 12"/>
          <p:cNvSpPr/>
          <p:nvPr/>
        </p:nvSpPr>
        <p:spPr>
          <a:xfrm>
            <a:off x="7797700" y="3502900"/>
            <a:ext cx="1033155" cy="12825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7320709" y="4403445"/>
            <a:ext cx="354278" cy="3562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8900127" y="4118437"/>
            <a:ext cx="354278" cy="3562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9394093" y="3179199"/>
            <a:ext cx="2194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La courbe s’effondre en fonction des nuages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44860" y="3692788"/>
            <a:ext cx="3123210" cy="21731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Accolade ouvrante 24"/>
          <p:cNvSpPr/>
          <p:nvPr/>
        </p:nvSpPr>
        <p:spPr>
          <a:xfrm rot="5400000">
            <a:off x="7085182" y="2445996"/>
            <a:ext cx="2375065" cy="2493818"/>
          </a:xfrm>
          <a:prstGeom prst="leftBrace">
            <a:avLst>
              <a:gd name="adj1" fmla="val 26000"/>
              <a:gd name="adj2" fmla="val 49524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7327787" y="2051043"/>
            <a:ext cx="2194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Production 9h 16h30</a:t>
            </a:r>
          </a:p>
        </p:txBody>
      </p:sp>
      <p:sp>
        <p:nvSpPr>
          <p:cNvPr id="22" name="Google Shape;102;p23">
            <a:extLst>
              <a:ext uri="{FF2B5EF4-FFF2-40B4-BE49-F238E27FC236}">
                <a16:creationId xmlns:a16="http://schemas.microsoft.com/office/drawing/2014/main" id="{32548653-BB10-4B6C-83E1-FBF74484B243}"/>
              </a:ext>
            </a:extLst>
          </p:cNvPr>
          <p:cNvSpPr txBox="1">
            <a:spLocks/>
          </p:cNvSpPr>
          <p:nvPr/>
        </p:nvSpPr>
        <p:spPr>
          <a:xfrm>
            <a:off x="102258" y="1226434"/>
            <a:ext cx="5532421" cy="7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1" kern="1200" baseline="0">
                <a:solidFill>
                  <a:srgbClr val="FF0000"/>
                </a:solidFill>
                <a:latin typeface="+mn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SzPts val="4400"/>
            </a:pPr>
            <a:r>
              <a:rPr lang="fr-FR" u="sng" dirty="0"/>
              <a:t>III-Photovoltaïque ; Idées reçues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/>
      <p:bldP spid="8" grpId="1"/>
      <p:bldP spid="12" grpId="0"/>
      <p:bldP spid="12" grpId="1"/>
      <p:bldP spid="13" grpId="0" animBg="1"/>
      <p:bldP spid="13" grpId="1" animBg="1"/>
      <p:bldP spid="15" grpId="0" animBg="1"/>
      <p:bldP spid="15" grpId="1" animBg="1"/>
      <p:bldP spid="19" grpId="0" animBg="1"/>
      <p:bldP spid="19" grpId="1" animBg="1"/>
      <p:bldP spid="20" grpId="0"/>
      <p:bldP spid="20" grpId="1"/>
      <p:bldP spid="25" grpId="0" animBg="1"/>
      <p:bldP spid="26" grpId="0"/>
      <p:bldP spid="2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6"/>
          <p:cNvSpPr/>
          <p:nvPr/>
        </p:nvSpPr>
        <p:spPr>
          <a:xfrm>
            <a:off x="26373" y="2731066"/>
            <a:ext cx="3690551" cy="1868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Courbe de production d’une installation 1.5kWc </a:t>
            </a:r>
            <a:r>
              <a:rPr lang="fr-F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plein sud</a:t>
            </a:r>
            <a:endParaRPr b="1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 décembre 2024, très sombre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6"/>
          <p:cNvSpPr/>
          <p:nvPr/>
        </p:nvSpPr>
        <p:spPr>
          <a:xfrm>
            <a:off x="196718" y="4778297"/>
            <a:ext cx="3437361" cy="1021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-production nulle la nuit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-petit pic de puissance (</a:t>
            </a:r>
            <a:r>
              <a:rPr lang="fr-FR" sz="1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</a:t>
            </a: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45w)</a:t>
            </a:r>
            <a:endParaRPr dirty="0"/>
          </a:p>
        </p:txBody>
      </p:sp>
      <p:pic>
        <p:nvPicPr>
          <p:cNvPr id="127" name="Google Shape;127;p26" descr="C:\Users\guill\Downloads\9 décembre tres nuageux.png"/>
          <p:cNvPicPr preferRelativeResize="0"/>
          <p:nvPr/>
        </p:nvPicPr>
        <p:blipFill rotWithShape="1">
          <a:blip r:embed="rId3">
            <a:alphaModFix/>
          </a:blip>
          <a:srcRect t="3950"/>
          <a:stretch/>
        </p:blipFill>
        <p:spPr>
          <a:xfrm>
            <a:off x="3518636" y="1351004"/>
            <a:ext cx="8331249" cy="53348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Ellipse 5"/>
          <p:cNvSpPr/>
          <p:nvPr/>
        </p:nvSpPr>
        <p:spPr>
          <a:xfrm>
            <a:off x="4292020" y="4280146"/>
            <a:ext cx="3194462" cy="10212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9529038" y="4327647"/>
            <a:ext cx="2315689" cy="9500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5132348" y="2737244"/>
            <a:ext cx="2194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Production nulle la nuit</a:t>
            </a:r>
          </a:p>
          <a:p>
            <a:r>
              <a:rPr lang="fr-FR" dirty="0">
                <a:solidFill>
                  <a:srgbClr val="FF0000"/>
                </a:solidFill>
              </a:rPr>
              <a:t>Parasite sur la courbe</a:t>
            </a:r>
          </a:p>
        </p:txBody>
      </p:sp>
      <p:cxnSp>
        <p:nvCxnSpPr>
          <p:cNvPr id="9" name="Connecteur droit avec flèche 8"/>
          <p:cNvCxnSpPr/>
          <p:nvPr/>
        </p:nvCxnSpPr>
        <p:spPr>
          <a:xfrm rot="5400000">
            <a:off x="5659686" y="3718073"/>
            <a:ext cx="904456" cy="12469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6178786" y="3329963"/>
            <a:ext cx="3884642" cy="10451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rot="16200000" flipH="1">
            <a:off x="6382079" y="3401371"/>
            <a:ext cx="2873825" cy="23751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7956697" y="1702112"/>
            <a:ext cx="2194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Puissance max 45W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65831" y="4778297"/>
            <a:ext cx="3280748" cy="9610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ysClr val="windowText" lastClr="000000"/>
              </a:solidFill>
            </a:endParaRPr>
          </a:p>
        </p:txBody>
      </p:sp>
      <p:sp>
        <p:nvSpPr>
          <p:cNvPr id="16" name="Google Shape;102;p23">
            <a:extLst>
              <a:ext uri="{FF2B5EF4-FFF2-40B4-BE49-F238E27FC236}">
                <a16:creationId xmlns:a16="http://schemas.microsoft.com/office/drawing/2014/main" id="{EA7051C6-8CDB-4014-92C6-1FC8774C6BD9}"/>
              </a:ext>
            </a:extLst>
          </p:cNvPr>
          <p:cNvSpPr txBox="1">
            <a:spLocks/>
          </p:cNvSpPr>
          <p:nvPr/>
        </p:nvSpPr>
        <p:spPr>
          <a:xfrm>
            <a:off x="26373" y="1196213"/>
            <a:ext cx="5532421" cy="7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1" kern="1200" baseline="0">
                <a:solidFill>
                  <a:srgbClr val="FF0000"/>
                </a:solidFill>
                <a:latin typeface="+mn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SzPts val="4400"/>
            </a:pPr>
            <a:r>
              <a:rPr lang="fr-FR" u="sng" dirty="0"/>
              <a:t>III-Photovoltaïque ; Idées reçues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/>
      <p:bldP spid="8" grpId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"/>
          <p:cNvSpPr txBox="1">
            <a:spLocks noGrp="1"/>
          </p:cNvSpPr>
          <p:nvPr>
            <p:ph type="title"/>
          </p:nvPr>
        </p:nvSpPr>
        <p:spPr>
          <a:xfrm>
            <a:off x="162698" y="89873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u="sng" dirty="0"/>
              <a:t>IV-Photovoltaïque</a:t>
            </a:r>
            <a:endParaRPr u="sng" dirty="0"/>
          </a:p>
        </p:txBody>
      </p:sp>
      <p:sp>
        <p:nvSpPr>
          <p:cNvPr id="164" name="Google Shape;164;p5"/>
          <p:cNvSpPr txBox="1">
            <a:spLocks noGrp="1"/>
          </p:cNvSpPr>
          <p:nvPr>
            <p:ph type="body" idx="1"/>
          </p:nvPr>
        </p:nvSpPr>
        <p:spPr>
          <a:xfrm>
            <a:off x="162698" y="1821163"/>
            <a:ext cx="11642124" cy="4795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fr-FR" dirty="0"/>
              <a:t>L'effet photovoltaïque est une propriété de certains matériaux à convertir la lumière en électricité.</a:t>
            </a:r>
            <a:endParaRPr sz="3200" dirty="0"/>
          </a:p>
        </p:txBody>
      </p:sp>
      <p:pic>
        <p:nvPicPr>
          <p:cNvPr id="165" name="Google Shape;165;p5" descr="C:\Users\guill\Downloads\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43721" y="2507789"/>
            <a:ext cx="7452645" cy="38257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73B5A4-55A1-4B9C-8803-DE44ADC5DCBE}"/>
              </a:ext>
            </a:extLst>
          </p:cNvPr>
          <p:cNvSpPr/>
          <p:nvPr/>
        </p:nvSpPr>
        <p:spPr>
          <a:xfrm>
            <a:off x="6326659" y="5148649"/>
            <a:ext cx="642552" cy="304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"/>
          <p:cNvSpPr txBox="1">
            <a:spLocks noGrp="1"/>
          </p:cNvSpPr>
          <p:nvPr>
            <p:ph type="title"/>
          </p:nvPr>
        </p:nvSpPr>
        <p:spPr>
          <a:xfrm>
            <a:off x="96795" y="89137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Type d’installations</a:t>
            </a:r>
            <a:endParaRPr dirty="0"/>
          </a:p>
        </p:txBody>
      </p:sp>
      <p:sp>
        <p:nvSpPr>
          <p:cNvPr id="171" name="Google Shape;171;p6"/>
          <p:cNvSpPr txBox="1">
            <a:spLocks noGrp="1"/>
          </p:cNvSpPr>
          <p:nvPr>
            <p:ph type="body" idx="1"/>
          </p:nvPr>
        </p:nvSpPr>
        <p:spPr>
          <a:xfrm>
            <a:off x="862553" y="1790998"/>
            <a:ext cx="10557510" cy="58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Installation résidentielles</a:t>
            </a:r>
            <a:endParaRPr dirty="0"/>
          </a:p>
        </p:txBody>
      </p:sp>
      <p:pic>
        <p:nvPicPr>
          <p:cNvPr id="172" name="Google Shape;17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7043" y="3250602"/>
            <a:ext cx="4478957" cy="2985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2028" y="3250603"/>
            <a:ext cx="4478957" cy="298597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4" name="Google Shape;174;p6"/>
          <p:cNvCxnSpPr>
            <a:cxnSpLocks/>
            <a:endCxn id="176" idx="0"/>
          </p:cNvCxnSpPr>
          <p:nvPr/>
        </p:nvCxnSpPr>
        <p:spPr>
          <a:xfrm flipH="1">
            <a:off x="3710734" y="2211786"/>
            <a:ext cx="1814024" cy="45588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75" name="Google Shape;175;p6"/>
          <p:cNvCxnSpPr>
            <a:cxnSpLocks/>
            <a:endCxn id="177" idx="0"/>
          </p:cNvCxnSpPr>
          <p:nvPr/>
        </p:nvCxnSpPr>
        <p:spPr>
          <a:xfrm>
            <a:off x="6542028" y="2211786"/>
            <a:ext cx="2132930" cy="45436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76" name="Google Shape;176;p6"/>
          <p:cNvSpPr txBox="1"/>
          <p:nvPr/>
        </p:nvSpPr>
        <p:spPr>
          <a:xfrm>
            <a:off x="1177084" y="2667672"/>
            <a:ext cx="5067300" cy="58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508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r-FR" sz="2800" b="0" i="0" u="none" strike="noStrike" cap="none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String solaire sur onduleur</a:t>
            </a:r>
            <a:endParaRPr dirty="0"/>
          </a:p>
        </p:txBody>
      </p:sp>
      <p:sp>
        <p:nvSpPr>
          <p:cNvPr id="177" name="Google Shape;177;p6"/>
          <p:cNvSpPr txBox="1"/>
          <p:nvPr/>
        </p:nvSpPr>
        <p:spPr>
          <a:xfrm>
            <a:off x="6141308" y="2666153"/>
            <a:ext cx="5067300" cy="58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508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r-FR" sz="2800" b="0" i="0" u="none" strike="noStrike" cap="none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Panneaux sur micro-onduleurs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9"/>
          <p:cNvSpPr txBox="1">
            <a:spLocks noGrp="1"/>
          </p:cNvSpPr>
          <p:nvPr>
            <p:ph type="title"/>
          </p:nvPr>
        </p:nvSpPr>
        <p:spPr>
          <a:xfrm>
            <a:off x="68721" y="90204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Type d’installations</a:t>
            </a:r>
            <a:endParaRPr dirty="0"/>
          </a:p>
        </p:txBody>
      </p:sp>
      <p:sp>
        <p:nvSpPr>
          <p:cNvPr id="183" name="Google Shape;183;p29"/>
          <p:cNvSpPr txBox="1"/>
          <p:nvPr/>
        </p:nvSpPr>
        <p:spPr>
          <a:xfrm>
            <a:off x="5883333" y="1585074"/>
            <a:ext cx="5067300" cy="58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508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r-FR" sz="28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String solaire sur onduleur</a:t>
            </a:r>
            <a:endParaRPr dirty="0"/>
          </a:p>
        </p:txBody>
      </p:sp>
      <p:sp>
        <p:nvSpPr>
          <p:cNvPr id="185" name="Google Shape;185;p29"/>
          <p:cNvSpPr txBox="1"/>
          <p:nvPr/>
        </p:nvSpPr>
        <p:spPr>
          <a:xfrm>
            <a:off x="-1" y="2068486"/>
            <a:ext cx="4769707" cy="1163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508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r-FR" sz="2400" b="0" i="0" u="none" strike="noStrike" cap="none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Ensemble de panneaux montés en série et raccordés a un onduleur unique.</a:t>
            </a:r>
            <a:endParaRPr sz="2400" dirty="0"/>
          </a:p>
        </p:txBody>
      </p:sp>
      <p:pic>
        <p:nvPicPr>
          <p:cNvPr id="188" name="Google Shape;188;p29" descr="C:\Users\guill\Downloads\Designsanstitrepng_65cc87cddf956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9708" y="2068486"/>
            <a:ext cx="7294551" cy="4424389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9"/>
          <p:cNvSpPr txBox="1"/>
          <p:nvPr/>
        </p:nvSpPr>
        <p:spPr>
          <a:xfrm>
            <a:off x="6172200" y="1276351"/>
            <a:ext cx="5067300" cy="58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508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/>
          </a:p>
        </p:txBody>
      </p:sp>
      <p:sp>
        <p:nvSpPr>
          <p:cNvPr id="10" name="Google Shape;197;p30"/>
          <p:cNvSpPr txBox="1"/>
          <p:nvPr/>
        </p:nvSpPr>
        <p:spPr>
          <a:xfrm>
            <a:off x="1" y="3387585"/>
            <a:ext cx="4769708" cy="2568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7647"/>
              <a:buFont typeface="Arial"/>
              <a:buNone/>
            </a:pPr>
            <a:r>
              <a:rPr lang="fr-FR" sz="2400" b="0" i="0" u="none" strike="noStrike" cap="none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-En cas de coupure de courant, il reste de la tension continu entre l’ensemble des panneaux et l’onduleur.</a:t>
            </a:r>
            <a:endParaRPr sz="2400" dirty="0"/>
          </a:p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7647"/>
              <a:buFont typeface="Arial"/>
              <a:buNone/>
            </a:pPr>
            <a:r>
              <a:rPr lang="fr-FR" sz="2400" b="0" i="0" u="none" strike="noStrike" cap="none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-Les onduleurs les plus anciens stockent de l’énergie, risque de décharge.</a:t>
            </a:r>
            <a:endParaRPr sz="2400" b="0" i="0" u="none" strike="noStrike" cap="none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4EB999-1C76-45BC-A6B2-90C8D4C16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279" y="1400961"/>
            <a:ext cx="2986482" cy="514676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b="1" dirty="0"/>
              <a:t>Onduleur central</a:t>
            </a:r>
            <a:endParaRPr lang="fr-FR" sz="32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A7E0420-487C-4545-AA6E-5F9F8CEA8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612" y="1314962"/>
            <a:ext cx="8747753" cy="531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001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nuit"/>
          <p:cNvSpPr/>
          <p:nvPr/>
        </p:nvSpPr>
        <p:spPr>
          <a:xfrm>
            <a:off x="-952549" y="0"/>
            <a:ext cx="13144549" cy="68580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8CB3E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jour"/>
          <p:cNvSpPr/>
          <p:nvPr/>
        </p:nvSpPr>
        <p:spPr>
          <a:xfrm>
            <a:off x="-762091" y="-285800"/>
            <a:ext cx="12954091" cy="7143800"/>
          </a:xfrm>
          <a:prstGeom prst="rect">
            <a:avLst/>
          </a:prstGeom>
          <a:solidFill>
            <a:srgbClr val="FFFFCC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oogle Shape;146;p2"/>
          <p:cNvGrpSpPr/>
          <p:nvPr/>
        </p:nvGrpSpPr>
        <p:grpSpPr>
          <a:xfrm>
            <a:off x="-952550" y="428604"/>
            <a:ext cx="12668339" cy="6057936"/>
            <a:chOff x="-714412" y="428604"/>
            <a:chExt cx="9501254" cy="6057936"/>
          </a:xfrm>
        </p:grpSpPr>
        <p:grpSp>
          <p:nvGrpSpPr>
            <p:cNvPr id="3" name="Google Shape;147;p2"/>
            <p:cNvGrpSpPr/>
            <p:nvPr/>
          </p:nvGrpSpPr>
          <p:grpSpPr>
            <a:xfrm>
              <a:off x="-714412" y="428604"/>
              <a:ext cx="9501254" cy="6057936"/>
              <a:chOff x="-714412" y="428604"/>
              <a:chExt cx="9501254" cy="6057936"/>
            </a:xfrm>
          </p:grpSpPr>
          <p:sp>
            <p:nvSpPr>
              <p:cNvPr id="148" name="Google Shape;148;p2"/>
              <p:cNvSpPr/>
              <p:nvPr/>
            </p:nvSpPr>
            <p:spPr>
              <a:xfrm>
                <a:off x="4286248" y="1571612"/>
                <a:ext cx="4500594" cy="1357322"/>
              </a:xfrm>
              <a:prstGeom prst="rect">
                <a:avLst/>
              </a:prstGeom>
              <a:solidFill>
                <a:srgbClr val="D99593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>
                <a:off x="5072066" y="1714488"/>
                <a:ext cx="3143272" cy="928694"/>
              </a:xfrm>
              <a:prstGeom prst="rect">
                <a:avLst/>
              </a:prstGeom>
              <a:solidFill>
                <a:schemeClr val="dk1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4286248" y="2928934"/>
                <a:ext cx="4500594" cy="3286148"/>
              </a:xfrm>
              <a:prstGeom prst="rect">
                <a:avLst/>
              </a:prstGeom>
              <a:solidFill>
                <a:schemeClr val="lt1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714348" y="571480"/>
                <a:ext cx="285752" cy="5915060"/>
              </a:xfrm>
              <a:prstGeom prst="rect">
                <a:avLst/>
              </a:prstGeom>
              <a:solidFill>
                <a:srgbClr val="BFBFBF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>
                <a:off x="-714412" y="428604"/>
                <a:ext cx="3276624" cy="347666"/>
              </a:xfrm>
              <a:prstGeom prst="rect">
                <a:avLst/>
              </a:prstGeom>
              <a:solidFill>
                <a:srgbClr val="BFBFBF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" name="Google Shape;153;p2"/>
              <p:cNvGrpSpPr/>
              <p:nvPr/>
            </p:nvGrpSpPr>
            <p:grpSpPr>
              <a:xfrm>
                <a:off x="4572000" y="4214818"/>
                <a:ext cx="1000132" cy="1071570"/>
                <a:chOff x="4572000" y="4214818"/>
                <a:chExt cx="1000132" cy="1071570"/>
              </a:xfrm>
            </p:grpSpPr>
            <p:sp>
              <p:nvSpPr>
                <p:cNvPr id="154" name="Google Shape;154;p2"/>
                <p:cNvSpPr/>
                <p:nvPr/>
              </p:nvSpPr>
              <p:spPr>
                <a:xfrm>
                  <a:off x="4572000" y="4214818"/>
                  <a:ext cx="1000132" cy="1071570"/>
                </a:xfrm>
                <a:prstGeom prst="rect">
                  <a:avLst/>
                </a:prstGeom>
                <a:solidFill>
                  <a:srgbClr val="D8D8D8"/>
                </a:solidFill>
                <a:ln w="254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155" name="Google Shape;155;p2"/>
                <p:cNvCxnSpPr/>
                <p:nvPr/>
              </p:nvCxnSpPr>
              <p:spPr>
                <a:xfrm rot="5400000">
                  <a:off x="4536281" y="4250537"/>
                  <a:ext cx="1071570" cy="1000132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</p:grpSp>
        </p:grpSp>
        <p:sp>
          <p:nvSpPr>
            <p:cNvPr id="156" name="Google Shape;156;p2"/>
            <p:cNvSpPr/>
            <p:nvPr/>
          </p:nvSpPr>
          <p:spPr>
            <a:xfrm>
              <a:off x="4857752" y="4286256"/>
              <a:ext cx="428628" cy="785818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" name="disjoncteur OFF"/>
          <p:cNvSpPr/>
          <p:nvPr/>
        </p:nvSpPr>
        <p:spPr>
          <a:xfrm>
            <a:off x="6477003" y="4714884"/>
            <a:ext cx="571504" cy="357190"/>
          </a:xfrm>
          <a:prstGeom prst="rect">
            <a:avLst/>
          </a:prstGeom>
          <a:solidFill>
            <a:srgbClr val="FF0000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disjoncteur ON"/>
          <p:cNvSpPr/>
          <p:nvPr/>
        </p:nvSpPr>
        <p:spPr>
          <a:xfrm>
            <a:off x="6477003" y="4286256"/>
            <a:ext cx="571504" cy="428628"/>
          </a:xfrm>
          <a:prstGeom prst="rect">
            <a:avLst/>
          </a:prstGeom>
          <a:solidFill>
            <a:srgbClr val="41FE0E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soleil"/>
          <p:cNvSpPr/>
          <p:nvPr/>
        </p:nvSpPr>
        <p:spPr>
          <a:xfrm>
            <a:off x="10572781" y="428604"/>
            <a:ext cx="1219200" cy="914400"/>
          </a:xfrm>
          <a:prstGeom prst="sun">
            <a:avLst>
              <a:gd name="adj" fmla="val 25000"/>
            </a:avLst>
          </a:prstGeom>
          <a:solidFill>
            <a:srgbClr val="FFC000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lune"/>
          <p:cNvSpPr/>
          <p:nvPr/>
        </p:nvSpPr>
        <p:spPr>
          <a:xfrm>
            <a:off x="10953784" y="357166"/>
            <a:ext cx="609600" cy="914400"/>
          </a:xfrm>
          <a:prstGeom prst="moon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" name="cable"/>
          <p:cNvGrpSpPr/>
          <p:nvPr/>
        </p:nvGrpSpPr>
        <p:grpSpPr>
          <a:xfrm>
            <a:off x="1142965" y="785795"/>
            <a:ext cx="8667811" cy="5546445"/>
            <a:chOff x="857224" y="785794"/>
            <a:chExt cx="6500858" cy="5546445"/>
          </a:xfrm>
        </p:grpSpPr>
        <p:sp>
          <p:nvSpPr>
            <p:cNvPr id="162" name="Google Shape;162;p2"/>
            <p:cNvSpPr/>
            <p:nvPr/>
          </p:nvSpPr>
          <p:spPr>
            <a:xfrm>
              <a:off x="5572132" y="4286256"/>
              <a:ext cx="1785950" cy="45719"/>
            </a:xfrm>
            <a:prstGeom prst="rect">
              <a:avLst/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7286644" y="2571744"/>
              <a:ext cx="71438" cy="1714512"/>
            </a:xfrm>
            <a:prstGeom prst="rect">
              <a:avLst/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4643438" y="5286388"/>
              <a:ext cx="45719" cy="1000132"/>
            </a:xfrm>
            <a:prstGeom prst="rect">
              <a:avLst/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857224" y="6286520"/>
              <a:ext cx="3857652" cy="45719"/>
            </a:xfrm>
            <a:prstGeom prst="rect">
              <a:avLst/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857224" y="785794"/>
              <a:ext cx="45719" cy="5500726"/>
            </a:xfrm>
            <a:prstGeom prst="rect">
              <a:avLst/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" name="réseau"/>
          <p:cNvGrpSpPr/>
          <p:nvPr/>
        </p:nvGrpSpPr>
        <p:grpSpPr>
          <a:xfrm>
            <a:off x="1142965" y="785795"/>
            <a:ext cx="5143536" cy="5546445"/>
            <a:chOff x="857224" y="785794"/>
            <a:chExt cx="3857652" cy="5546445"/>
          </a:xfrm>
          <a:solidFill>
            <a:srgbClr val="FFC000"/>
          </a:solidFill>
        </p:grpSpPr>
        <p:sp>
          <p:nvSpPr>
            <p:cNvPr id="168" name="Google Shape;168;p2"/>
            <p:cNvSpPr/>
            <p:nvPr/>
          </p:nvSpPr>
          <p:spPr>
            <a:xfrm>
              <a:off x="4643438" y="5286388"/>
              <a:ext cx="45719" cy="1000132"/>
            </a:xfrm>
            <a:prstGeom prst="rect">
              <a:avLst/>
            </a:prstGeom>
            <a:grpFill/>
            <a:ln w="254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857224" y="6286520"/>
              <a:ext cx="3857652" cy="45719"/>
            </a:xfrm>
            <a:prstGeom prst="rect">
              <a:avLst/>
            </a:prstGeom>
            <a:grpFill/>
            <a:ln w="254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857224" y="785794"/>
              <a:ext cx="45719" cy="5500726"/>
            </a:xfrm>
            <a:prstGeom prst="rect">
              <a:avLst/>
            </a:prstGeom>
            <a:grpFill/>
            <a:ln w="254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" name="prod panneaux"/>
          <p:cNvGrpSpPr/>
          <p:nvPr/>
        </p:nvGrpSpPr>
        <p:grpSpPr>
          <a:xfrm>
            <a:off x="7143758" y="1857364"/>
            <a:ext cx="3333773" cy="642942"/>
            <a:chOff x="5357818" y="1857364"/>
            <a:chExt cx="2500330" cy="642942"/>
          </a:xfrm>
        </p:grpSpPr>
        <p:sp>
          <p:nvSpPr>
            <p:cNvPr id="172" name="Google Shape;172;p2"/>
            <p:cNvSpPr/>
            <p:nvPr/>
          </p:nvSpPr>
          <p:spPr>
            <a:xfrm>
              <a:off x="5357818" y="1857364"/>
              <a:ext cx="571504" cy="642942"/>
            </a:xfrm>
            <a:prstGeom prst="lightningBolt">
              <a:avLst/>
            </a:prstGeom>
            <a:solidFill>
              <a:srgbClr val="FFFF0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6357950" y="1857364"/>
              <a:ext cx="571504" cy="642942"/>
            </a:xfrm>
            <a:prstGeom prst="lightningBolt">
              <a:avLst/>
            </a:prstGeom>
            <a:solidFill>
              <a:srgbClr val="FFFF0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7286644" y="1857364"/>
              <a:ext cx="571504" cy="642942"/>
            </a:xfrm>
            <a:prstGeom prst="lightningBolt">
              <a:avLst/>
            </a:prstGeom>
            <a:solidFill>
              <a:srgbClr val="FFFF0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" name="courant DC"/>
          <p:cNvGrpSpPr/>
          <p:nvPr/>
        </p:nvGrpSpPr>
        <p:grpSpPr>
          <a:xfrm>
            <a:off x="6957109" y="1988123"/>
            <a:ext cx="3747404" cy="2294928"/>
            <a:chOff x="5217831" y="1988123"/>
            <a:chExt cx="2810553" cy="2294928"/>
          </a:xfrm>
          <a:solidFill>
            <a:srgbClr val="FFC000"/>
          </a:solidFill>
        </p:grpSpPr>
        <p:sp>
          <p:nvSpPr>
            <p:cNvPr id="176" name="Google Shape;176;p2"/>
            <p:cNvSpPr/>
            <p:nvPr/>
          </p:nvSpPr>
          <p:spPr>
            <a:xfrm>
              <a:off x="7286644" y="2448363"/>
              <a:ext cx="71438" cy="1834688"/>
            </a:xfrm>
            <a:prstGeom prst="rect">
              <a:avLst/>
            </a:prstGeom>
            <a:grpFill/>
            <a:ln w="254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77" name="Google Shape;177;p2"/>
            <p:cNvCxnSpPr/>
            <p:nvPr/>
          </p:nvCxnSpPr>
          <p:spPr>
            <a:xfrm>
              <a:off x="8028384" y="2020938"/>
              <a:ext cx="0" cy="424220"/>
            </a:xfrm>
            <a:prstGeom prst="straightConnector1">
              <a:avLst/>
            </a:prstGeom>
            <a:grpFill/>
            <a:ln w="254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</p:cxnSp>
        <p:pic>
          <p:nvPicPr>
            <p:cNvPr id="178" name="Google Shape;178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217831" y="1988123"/>
              <a:ext cx="109738" cy="524301"/>
            </a:xfrm>
            <a:prstGeom prst="rect">
              <a:avLst/>
            </a:prstGeom>
            <a:grpFill/>
            <a:ln>
              <a:solidFill>
                <a:srgbClr val="FFFF00"/>
              </a:solidFill>
            </a:ln>
          </p:spPr>
        </p:pic>
        <p:cxnSp>
          <p:nvCxnSpPr>
            <p:cNvPr id="179" name="Google Shape;179;p2"/>
            <p:cNvCxnSpPr/>
            <p:nvPr/>
          </p:nvCxnSpPr>
          <p:spPr>
            <a:xfrm rot="10800000" flipH="1">
              <a:off x="5232909" y="2428032"/>
              <a:ext cx="2755684" cy="12118"/>
            </a:xfrm>
            <a:prstGeom prst="straightConnector1">
              <a:avLst/>
            </a:prstGeom>
            <a:grpFill/>
            <a:ln w="254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</p:cxnSp>
      </p:grpSp>
      <p:sp>
        <p:nvSpPr>
          <p:cNvPr id="180" name="cable"/>
          <p:cNvSpPr/>
          <p:nvPr/>
        </p:nvSpPr>
        <p:spPr>
          <a:xfrm>
            <a:off x="8102835" y="4286589"/>
            <a:ext cx="60959" cy="1346111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cabl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35297" y="4843374"/>
            <a:ext cx="60959" cy="787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cabl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9495215" y="4117435"/>
            <a:ext cx="85885" cy="29375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elec interieur"/>
          <p:cNvGrpSpPr/>
          <p:nvPr/>
        </p:nvGrpSpPr>
        <p:grpSpPr>
          <a:xfrm>
            <a:off x="7431692" y="4286257"/>
            <a:ext cx="3568211" cy="1346111"/>
            <a:chOff x="5539181" y="4283051"/>
            <a:chExt cx="2676158" cy="1346111"/>
          </a:xfrm>
          <a:solidFill>
            <a:srgbClr val="FFC000"/>
          </a:solidFill>
        </p:grpSpPr>
        <p:sp>
          <p:nvSpPr>
            <p:cNvPr id="184" name="Google Shape;184;p2"/>
            <p:cNvSpPr/>
            <p:nvPr/>
          </p:nvSpPr>
          <p:spPr>
            <a:xfrm>
              <a:off x="5539181" y="4283051"/>
              <a:ext cx="1785950" cy="48924"/>
            </a:xfrm>
            <a:prstGeom prst="rect">
              <a:avLst/>
            </a:prstGeom>
            <a:grpFill/>
            <a:ln w="254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5" name="Google Shape;185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012161" y="5540145"/>
              <a:ext cx="2203178" cy="89017"/>
            </a:xfrm>
            <a:prstGeom prst="rect">
              <a:avLst/>
            </a:prstGeom>
            <a:grpFill/>
            <a:ln>
              <a:noFill/>
            </a:ln>
          </p:spPr>
        </p:pic>
        <p:pic>
          <p:nvPicPr>
            <p:cNvPr id="186" name="Google Shape;186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5400000" flipH="1">
              <a:off x="5398886" y="4926645"/>
              <a:ext cx="1323963" cy="53493"/>
            </a:xfrm>
            <a:prstGeom prst="rect">
              <a:avLst/>
            </a:prstGeom>
            <a:grpFill/>
            <a:ln>
              <a:noFill/>
            </a:ln>
          </p:spPr>
        </p:pic>
        <p:pic>
          <p:nvPicPr>
            <p:cNvPr id="187" name="Google Shape;187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5400000">
              <a:off x="7626691" y="5040514"/>
              <a:ext cx="1131575" cy="45720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188" name="onduleur"/>
          <p:cNvSpPr/>
          <p:nvPr/>
        </p:nvSpPr>
        <p:spPr>
          <a:xfrm>
            <a:off x="8620144" y="4253633"/>
            <a:ext cx="1245729" cy="815812"/>
          </a:xfrm>
          <a:prstGeom prst="rect">
            <a:avLst/>
          </a:prstGeom>
          <a:solidFill>
            <a:srgbClr val="E36C09"/>
          </a:solidFill>
          <a:ln w="2540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Onduleur</a:t>
            </a:r>
            <a:endParaRPr/>
          </a:p>
        </p:txBody>
      </p:sp>
      <p:pic>
        <p:nvPicPr>
          <p:cNvPr id="189" name="ampoul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271921" y="4249096"/>
            <a:ext cx="1146851" cy="860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</p:childTnLst>
        </p:cTn>
      </p:par>
    </p:tnLst>
    <p:bldLst>
      <p:bldP spid="145" grpId="0" animBg="1"/>
      <p:bldP spid="145" grpId="1" animBg="1"/>
      <p:bldP spid="145" grpId="2" animBg="1"/>
      <p:bldP spid="157" grpId="0" animBg="1"/>
      <p:bldP spid="157" grpId="1" animBg="1"/>
      <p:bldP spid="157" grpId="2" animBg="1"/>
      <p:bldP spid="158" grpId="0" animBg="1"/>
      <p:bldP spid="158" grpId="1" animBg="1"/>
      <p:bldP spid="159" grpId="0" animBg="1"/>
      <p:bldP spid="159" grpId="1" animBg="1"/>
      <p:bldP spid="159" grpId="2" animBg="1"/>
      <p:bldP spid="16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9"/>
          <p:cNvSpPr txBox="1">
            <a:spLocks noGrp="1"/>
          </p:cNvSpPr>
          <p:nvPr>
            <p:ph type="title"/>
          </p:nvPr>
        </p:nvSpPr>
        <p:spPr>
          <a:xfrm>
            <a:off x="102524" y="88136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Type d’installations</a:t>
            </a:r>
            <a:endParaRPr dirty="0"/>
          </a:p>
        </p:txBody>
      </p:sp>
      <p:pic>
        <p:nvPicPr>
          <p:cNvPr id="186" name="Google Shape;186;p29" descr="C:\Users\guill\Downloads\Capture d’écran_23-11-2025_204943_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6945" y="1293091"/>
            <a:ext cx="6679212" cy="534257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9"/>
          <p:cNvSpPr txBox="1"/>
          <p:nvPr/>
        </p:nvSpPr>
        <p:spPr>
          <a:xfrm>
            <a:off x="0" y="3682421"/>
            <a:ext cx="4477789" cy="73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marR="0" lvl="0" indent="-508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r-F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Plusieurs micro-onduleurs fixés sous les panneaux.</a:t>
            </a:r>
            <a:endParaRPr sz="2400" dirty="0"/>
          </a:p>
        </p:txBody>
      </p:sp>
      <p:sp>
        <p:nvSpPr>
          <p:cNvPr id="189" name="Google Shape;189;p29"/>
          <p:cNvSpPr txBox="1"/>
          <p:nvPr/>
        </p:nvSpPr>
        <p:spPr>
          <a:xfrm>
            <a:off x="102524" y="2653209"/>
            <a:ext cx="4808938" cy="58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508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r-FR" sz="28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Panneaux sur micro-onduleurs</a:t>
            </a:r>
            <a:endParaRPr dirty="0"/>
          </a:p>
        </p:txBody>
      </p:sp>
      <p:sp>
        <p:nvSpPr>
          <p:cNvPr id="10" name="Google Shape;199;p30"/>
          <p:cNvSpPr txBox="1"/>
          <p:nvPr/>
        </p:nvSpPr>
        <p:spPr>
          <a:xfrm>
            <a:off x="57266" y="4516204"/>
            <a:ext cx="5147310" cy="1395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r-FR" sz="2400" b="0" i="0" u="none" strike="noStrike" cap="none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-en cas de coupure, la tension continu reste au niveau des panneaux, absence de courant entre micro onduleur et tableau général</a:t>
            </a:r>
            <a:endParaRPr sz="2400" b="0" i="0" u="none" strike="noStrike" cap="none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56B547-0081-4D72-ABAE-7F2EDA6AF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82273"/>
            <a:ext cx="2890982" cy="48537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M</a:t>
            </a:r>
            <a:r>
              <a:rPr lang="fr-FR" b="1" dirty="0"/>
              <a:t>icro onduleur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F25E1F7-C269-406F-B6EB-95BAF9142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6902" y="1270190"/>
            <a:ext cx="8854953" cy="540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067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nuit"/>
          <p:cNvSpPr/>
          <p:nvPr/>
        </p:nvSpPr>
        <p:spPr>
          <a:xfrm>
            <a:off x="-952549" y="0"/>
            <a:ext cx="13144549" cy="68580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8CB3E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jour"/>
          <p:cNvSpPr/>
          <p:nvPr/>
        </p:nvSpPr>
        <p:spPr>
          <a:xfrm>
            <a:off x="-762091" y="-285800"/>
            <a:ext cx="12954091" cy="7143800"/>
          </a:xfrm>
          <a:prstGeom prst="rect">
            <a:avLst/>
          </a:prstGeom>
          <a:solidFill>
            <a:srgbClr val="FFFFCC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décor"/>
          <p:cNvGrpSpPr/>
          <p:nvPr/>
        </p:nvGrpSpPr>
        <p:grpSpPr>
          <a:xfrm>
            <a:off x="-823963" y="657204"/>
            <a:ext cx="12668339" cy="6057936"/>
            <a:chOff x="-714412" y="428604"/>
            <a:chExt cx="9501254" cy="6057936"/>
          </a:xfrm>
        </p:grpSpPr>
        <p:grpSp>
          <p:nvGrpSpPr>
            <p:cNvPr id="3" name="Google Shape;92;p1"/>
            <p:cNvGrpSpPr/>
            <p:nvPr/>
          </p:nvGrpSpPr>
          <p:grpSpPr>
            <a:xfrm>
              <a:off x="-714412" y="428604"/>
              <a:ext cx="9501254" cy="6057936"/>
              <a:chOff x="-714412" y="428604"/>
              <a:chExt cx="9501254" cy="6057936"/>
            </a:xfrm>
          </p:grpSpPr>
          <p:sp>
            <p:nvSpPr>
              <p:cNvPr id="93" name="Google Shape;93;p1"/>
              <p:cNvSpPr/>
              <p:nvPr/>
            </p:nvSpPr>
            <p:spPr>
              <a:xfrm>
                <a:off x="4286248" y="1571612"/>
                <a:ext cx="4500594" cy="1357322"/>
              </a:xfrm>
              <a:prstGeom prst="rect">
                <a:avLst/>
              </a:prstGeom>
              <a:solidFill>
                <a:srgbClr val="D99593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1"/>
              <p:cNvSpPr/>
              <p:nvPr/>
            </p:nvSpPr>
            <p:spPr>
              <a:xfrm>
                <a:off x="5072066" y="1714488"/>
                <a:ext cx="3143272" cy="928694"/>
              </a:xfrm>
              <a:prstGeom prst="rect">
                <a:avLst/>
              </a:prstGeom>
              <a:solidFill>
                <a:schemeClr val="dk1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1"/>
              <p:cNvSpPr/>
              <p:nvPr/>
            </p:nvSpPr>
            <p:spPr>
              <a:xfrm>
                <a:off x="4286248" y="2928934"/>
                <a:ext cx="4500594" cy="3286148"/>
              </a:xfrm>
              <a:prstGeom prst="rect">
                <a:avLst/>
              </a:prstGeom>
              <a:solidFill>
                <a:schemeClr val="lt1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1"/>
              <p:cNvSpPr/>
              <p:nvPr/>
            </p:nvSpPr>
            <p:spPr>
              <a:xfrm>
                <a:off x="714348" y="571480"/>
                <a:ext cx="285752" cy="5915060"/>
              </a:xfrm>
              <a:prstGeom prst="rect">
                <a:avLst/>
              </a:prstGeom>
              <a:solidFill>
                <a:srgbClr val="BFBFBF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1"/>
              <p:cNvSpPr/>
              <p:nvPr/>
            </p:nvSpPr>
            <p:spPr>
              <a:xfrm>
                <a:off x="-714412" y="428604"/>
                <a:ext cx="3276624" cy="347666"/>
              </a:xfrm>
              <a:prstGeom prst="rect">
                <a:avLst/>
              </a:prstGeom>
              <a:solidFill>
                <a:srgbClr val="BFBFBF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1"/>
              <p:cNvSpPr/>
              <p:nvPr/>
            </p:nvSpPr>
            <p:spPr>
              <a:xfrm>
                <a:off x="4465582" y="3931039"/>
                <a:ext cx="1000132" cy="1071570"/>
              </a:xfrm>
              <a:prstGeom prst="rect">
                <a:avLst/>
              </a:prstGeom>
              <a:solidFill>
                <a:srgbClr val="D8D8D8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1" name="Google Shape;101;p1"/>
            <p:cNvSpPr/>
            <p:nvPr/>
          </p:nvSpPr>
          <p:spPr>
            <a:xfrm>
              <a:off x="4751335" y="4065538"/>
              <a:ext cx="428628" cy="785818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2" name="disjoncteur OFF"/>
          <p:cNvSpPr/>
          <p:nvPr/>
        </p:nvSpPr>
        <p:spPr>
          <a:xfrm>
            <a:off x="6483396" y="4709581"/>
            <a:ext cx="571504" cy="357190"/>
          </a:xfrm>
          <a:prstGeom prst="rect">
            <a:avLst/>
          </a:prstGeom>
          <a:solidFill>
            <a:srgbClr val="FF0000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disjoncteur ON"/>
          <p:cNvSpPr/>
          <p:nvPr/>
        </p:nvSpPr>
        <p:spPr>
          <a:xfrm>
            <a:off x="6477003" y="4286256"/>
            <a:ext cx="571504" cy="428628"/>
          </a:xfrm>
          <a:prstGeom prst="rect">
            <a:avLst/>
          </a:prstGeom>
          <a:solidFill>
            <a:srgbClr val="41FE0E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oleil"/>
          <p:cNvSpPr/>
          <p:nvPr/>
        </p:nvSpPr>
        <p:spPr>
          <a:xfrm>
            <a:off x="10376232" y="357179"/>
            <a:ext cx="1219200" cy="914400"/>
          </a:xfrm>
          <a:prstGeom prst="sun">
            <a:avLst>
              <a:gd name="adj" fmla="val 25000"/>
            </a:avLst>
          </a:prstGeom>
          <a:solidFill>
            <a:srgbClr val="FFC000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lune"/>
          <p:cNvSpPr/>
          <p:nvPr/>
        </p:nvSpPr>
        <p:spPr>
          <a:xfrm>
            <a:off x="10953784" y="357166"/>
            <a:ext cx="609600" cy="914400"/>
          </a:xfrm>
          <a:prstGeom prst="moon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" name="cable"/>
          <p:cNvGrpSpPr/>
          <p:nvPr/>
        </p:nvGrpSpPr>
        <p:grpSpPr>
          <a:xfrm>
            <a:off x="1142965" y="785795"/>
            <a:ext cx="8667811" cy="5546445"/>
            <a:chOff x="857224" y="785794"/>
            <a:chExt cx="6500858" cy="5546445"/>
          </a:xfrm>
        </p:grpSpPr>
        <p:sp>
          <p:nvSpPr>
            <p:cNvPr id="107" name="Google Shape;107;p1"/>
            <p:cNvSpPr/>
            <p:nvPr/>
          </p:nvSpPr>
          <p:spPr>
            <a:xfrm>
              <a:off x="5572132" y="4286256"/>
              <a:ext cx="1785950" cy="45719"/>
            </a:xfrm>
            <a:prstGeom prst="rect">
              <a:avLst/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7286644" y="2571744"/>
              <a:ext cx="71438" cy="1714512"/>
            </a:xfrm>
            <a:prstGeom prst="rect">
              <a:avLst/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4643438" y="5286388"/>
              <a:ext cx="45719" cy="1000132"/>
            </a:xfrm>
            <a:prstGeom prst="rect">
              <a:avLst/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1"/>
            <p:cNvSpPr/>
            <p:nvPr/>
          </p:nvSpPr>
          <p:spPr>
            <a:xfrm>
              <a:off x="857224" y="6286520"/>
              <a:ext cx="3857652" cy="45719"/>
            </a:xfrm>
            <a:prstGeom prst="rect">
              <a:avLst/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857224" y="785794"/>
              <a:ext cx="45719" cy="5500726"/>
            </a:xfrm>
            <a:prstGeom prst="rect">
              <a:avLst/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" name="fil interieur2"/>
          <p:cNvGrpSpPr/>
          <p:nvPr/>
        </p:nvGrpSpPr>
        <p:grpSpPr>
          <a:xfrm>
            <a:off x="7429509" y="2577969"/>
            <a:ext cx="2381267" cy="1760231"/>
            <a:chOff x="5572132" y="2571744"/>
            <a:chExt cx="1785950" cy="1760231"/>
          </a:xfrm>
        </p:grpSpPr>
        <p:sp>
          <p:nvSpPr>
            <p:cNvPr id="113" name="Google Shape;113;p1"/>
            <p:cNvSpPr/>
            <p:nvPr/>
          </p:nvSpPr>
          <p:spPr>
            <a:xfrm>
              <a:off x="5572132" y="4286256"/>
              <a:ext cx="1785950" cy="45719"/>
            </a:xfrm>
            <a:prstGeom prst="rect">
              <a:avLst/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1"/>
            <p:cNvSpPr/>
            <p:nvPr/>
          </p:nvSpPr>
          <p:spPr>
            <a:xfrm>
              <a:off x="7286644" y="2571744"/>
              <a:ext cx="71438" cy="1714512"/>
            </a:xfrm>
            <a:prstGeom prst="rect">
              <a:avLst/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" name="alim réseau"/>
          <p:cNvGrpSpPr/>
          <p:nvPr/>
        </p:nvGrpSpPr>
        <p:grpSpPr>
          <a:xfrm>
            <a:off x="1142965" y="785795"/>
            <a:ext cx="5143536" cy="5546445"/>
            <a:chOff x="857224" y="785794"/>
            <a:chExt cx="3857652" cy="5546445"/>
          </a:xfrm>
        </p:grpSpPr>
        <p:sp>
          <p:nvSpPr>
            <p:cNvPr id="116" name="Google Shape;116;p1"/>
            <p:cNvSpPr/>
            <p:nvPr/>
          </p:nvSpPr>
          <p:spPr>
            <a:xfrm>
              <a:off x="4642583" y="5237783"/>
              <a:ext cx="46575" cy="1048737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ln>
                  <a:solidFill>
                    <a:sysClr val="windowText" lastClr="000000"/>
                  </a:solidFill>
                </a:ln>
                <a:noFill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857224" y="6286520"/>
              <a:ext cx="3857652" cy="45719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1"/>
            <p:cNvSpPr/>
            <p:nvPr/>
          </p:nvSpPr>
          <p:spPr>
            <a:xfrm>
              <a:off x="857224" y="785794"/>
              <a:ext cx="45719" cy="5500726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" name="Google Shape;120;p1"/>
          <p:cNvGrpSpPr/>
          <p:nvPr/>
        </p:nvGrpSpPr>
        <p:grpSpPr>
          <a:xfrm>
            <a:off x="6991087" y="2042156"/>
            <a:ext cx="1196365" cy="487722"/>
            <a:chOff x="5243315" y="2042155"/>
            <a:chExt cx="897274" cy="487722"/>
          </a:xfrm>
          <a:solidFill>
            <a:schemeClr val="tx1"/>
          </a:solidFill>
        </p:grpSpPr>
        <p:cxnSp>
          <p:nvCxnSpPr>
            <p:cNvPr id="121" name="Google Shape;121;p1"/>
            <p:cNvCxnSpPr/>
            <p:nvPr/>
          </p:nvCxnSpPr>
          <p:spPr>
            <a:xfrm flipH="1">
              <a:off x="5243315" y="2060848"/>
              <a:ext cx="7347" cy="388038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headEnd type="none" w="sm" len="sm"/>
              <a:tailEnd type="none" w="sm" len="sm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122" name="Google Shape;122;p1"/>
            <p:cNvCxnSpPr/>
            <p:nvPr/>
          </p:nvCxnSpPr>
          <p:spPr>
            <a:xfrm>
              <a:off x="5243315" y="2448886"/>
              <a:ext cx="840853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headEnd type="none" w="sm" len="sm"/>
              <a:tailEnd type="none" w="sm" len="sm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pic>
          <p:nvPicPr>
            <p:cNvPr id="123" name="Google Shape;123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024755" y="2042155"/>
              <a:ext cx="115834" cy="487722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</p:grpSp>
      <p:grpSp>
        <p:nvGrpSpPr>
          <p:cNvPr id="10" name="Google Shape;124;p1"/>
          <p:cNvGrpSpPr/>
          <p:nvPr/>
        </p:nvGrpSpPr>
        <p:grpSpPr>
          <a:xfrm>
            <a:off x="8171760" y="2039083"/>
            <a:ext cx="2674908" cy="500043"/>
            <a:chOff x="6128820" y="2039082"/>
            <a:chExt cx="2006181" cy="500043"/>
          </a:xfrm>
          <a:solidFill>
            <a:schemeClr val="tx1"/>
          </a:solidFill>
        </p:grpSpPr>
        <p:pic>
          <p:nvPicPr>
            <p:cNvPr id="125" name="Google Shape;125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128820" y="2045306"/>
              <a:ext cx="951058" cy="49381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  <p:pic>
          <p:nvPicPr>
            <p:cNvPr id="126" name="Google Shape;126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183943" y="2039082"/>
              <a:ext cx="951058" cy="49381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</p:grpSp>
      <p:pic>
        <p:nvPicPr>
          <p:cNvPr id="128" name="micro onduleur 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01858" y="2314678"/>
            <a:ext cx="788484" cy="317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micro onduleur 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41718" y="2290378"/>
            <a:ext cx="788484" cy="31701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cable interieur 2"/>
          <p:cNvSpPr/>
          <p:nvPr/>
        </p:nvSpPr>
        <p:spPr>
          <a:xfrm>
            <a:off x="8110229" y="4248322"/>
            <a:ext cx="61531" cy="134091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cable interieur 3"/>
          <p:cNvSpPr/>
          <p:nvPr/>
        </p:nvSpPr>
        <p:spPr>
          <a:xfrm>
            <a:off x="8112225" y="5517233"/>
            <a:ext cx="2902044" cy="8841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cable interieur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957367" y="4248321"/>
            <a:ext cx="56901" cy="1341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elec interieur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29510" y="4248321"/>
            <a:ext cx="3584759" cy="1359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ampoul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286401" y="3998460"/>
            <a:ext cx="1146148" cy="859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12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6200000">
            <a:off x="7623743" y="1819292"/>
            <a:ext cx="154445" cy="12191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grpSp>
        <p:nvGrpSpPr>
          <p:cNvPr id="53" name="Google Shape;120;p1"/>
          <p:cNvGrpSpPr/>
          <p:nvPr/>
        </p:nvGrpSpPr>
        <p:grpSpPr>
          <a:xfrm>
            <a:off x="6052874" y="2037394"/>
            <a:ext cx="1196365" cy="487722"/>
            <a:chOff x="5243315" y="2042155"/>
            <a:chExt cx="897274" cy="487722"/>
          </a:xfrm>
          <a:noFill/>
        </p:grpSpPr>
        <p:cxnSp>
          <p:nvCxnSpPr>
            <p:cNvPr id="54" name="Google Shape;121;p1"/>
            <p:cNvCxnSpPr/>
            <p:nvPr/>
          </p:nvCxnSpPr>
          <p:spPr>
            <a:xfrm flipH="1">
              <a:off x="5243315" y="2060848"/>
              <a:ext cx="7347" cy="388038"/>
            </a:xfrm>
            <a:prstGeom prst="straightConnector1">
              <a:avLst/>
            </a:prstGeom>
            <a:grpFill/>
            <a:ln>
              <a:noFill/>
              <a:headEnd type="none" w="sm" len="sm"/>
              <a:tailEnd type="none" w="sm" len="sm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55" name="Google Shape;122;p1"/>
            <p:cNvCxnSpPr/>
            <p:nvPr/>
          </p:nvCxnSpPr>
          <p:spPr>
            <a:xfrm>
              <a:off x="5243315" y="2448886"/>
              <a:ext cx="840853" cy="0"/>
            </a:xfrm>
            <a:prstGeom prst="straightConnector1">
              <a:avLst/>
            </a:prstGeom>
            <a:grpFill/>
            <a:ln>
              <a:noFill/>
              <a:headEnd type="none" w="sm" len="sm"/>
              <a:tailEnd type="none" w="sm" len="sm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pic>
          <p:nvPicPr>
            <p:cNvPr id="56" name="Google Shape;123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024755" y="2042155"/>
              <a:ext cx="115834" cy="48772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</p:grpSp>
      <p:sp>
        <p:nvSpPr>
          <p:cNvPr id="127" name="micro onduleur 1"/>
          <p:cNvSpPr/>
          <p:nvPr/>
        </p:nvSpPr>
        <p:spPr>
          <a:xfrm>
            <a:off x="7248128" y="2301736"/>
            <a:ext cx="762005" cy="294302"/>
          </a:xfrm>
          <a:prstGeom prst="rect">
            <a:avLst/>
          </a:prstGeom>
          <a:solidFill>
            <a:srgbClr val="E36C09"/>
          </a:solidFill>
          <a:ln w="2540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" name="prod panneau"/>
          <p:cNvGrpSpPr/>
          <p:nvPr/>
        </p:nvGrpSpPr>
        <p:grpSpPr>
          <a:xfrm>
            <a:off x="7301413" y="2093846"/>
            <a:ext cx="3333773" cy="642942"/>
            <a:chOff x="5357818" y="1857364"/>
            <a:chExt cx="2500330" cy="642942"/>
          </a:xfrm>
        </p:grpSpPr>
        <p:sp>
          <p:nvSpPr>
            <p:cNvPr id="131" name="prod panneau 1"/>
            <p:cNvSpPr/>
            <p:nvPr/>
          </p:nvSpPr>
          <p:spPr>
            <a:xfrm>
              <a:off x="5357818" y="1857364"/>
              <a:ext cx="571504" cy="642942"/>
            </a:xfrm>
            <a:prstGeom prst="lightningBolt">
              <a:avLst/>
            </a:prstGeom>
            <a:solidFill>
              <a:srgbClr val="FFFF0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prod panneau 2"/>
            <p:cNvSpPr/>
            <p:nvPr/>
          </p:nvSpPr>
          <p:spPr>
            <a:xfrm>
              <a:off x="6357950" y="1857364"/>
              <a:ext cx="571504" cy="642942"/>
            </a:xfrm>
            <a:prstGeom prst="lightningBolt">
              <a:avLst/>
            </a:prstGeom>
            <a:solidFill>
              <a:srgbClr val="FFFF0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prod panneaux 3"/>
            <p:cNvSpPr/>
            <p:nvPr/>
          </p:nvSpPr>
          <p:spPr>
            <a:xfrm>
              <a:off x="7286644" y="1857364"/>
              <a:ext cx="571504" cy="642942"/>
            </a:xfrm>
            <a:prstGeom prst="lightningBolt">
              <a:avLst/>
            </a:prstGeom>
            <a:solidFill>
              <a:srgbClr val="FFFF0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</p:childTnLst>
        </p:cTn>
      </p:par>
    </p:tnLst>
    <p:bldLst>
      <p:bldP spid="9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79D438-5D3B-4364-AE8D-F1C7141DF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46" y="974725"/>
            <a:ext cx="10515600" cy="1325563"/>
          </a:xfrm>
        </p:spPr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0AAB81-D2DB-4FF0-A423-5887535A7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953" y="1859117"/>
            <a:ext cx="10515600" cy="4024158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I-Différences Photovoltaïque/Photo thermique</a:t>
            </a:r>
          </a:p>
          <a:p>
            <a:r>
              <a:rPr lang="fr-FR" dirty="0"/>
              <a:t>II-Photo thermique</a:t>
            </a:r>
          </a:p>
          <a:p>
            <a:r>
              <a:rPr lang="fr-FR" dirty="0"/>
              <a:t>III-Photovoltaïque ; Idées reçues</a:t>
            </a:r>
          </a:p>
          <a:p>
            <a:r>
              <a:rPr lang="fr-FR" dirty="0"/>
              <a:t>IV-Photovoltaïque</a:t>
            </a:r>
          </a:p>
          <a:p>
            <a:r>
              <a:rPr lang="fr-FR" dirty="0"/>
              <a:t>V-Conduite a tenir</a:t>
            </a:r>
          </a:p>
          <a:p>
            <a:r>
              <a:rPr lang="fr-FR" dirty="0"/>
              <a:t>VI-Batterie</a:t>
            </a:r>
          </a:p>
          <a:p>
            <a:r>
              <a:rPr lang="fr-FR" dirty="0"/>
              <a:t>VII-SCHEMA</a:t>
            </a:r>
          </a:p>
          <a:p>
            <a:r>
              <a:rPr lang="fr-FR" dirty="0"/>
              <a:t>VIII-VIDEO</a:t>
            </a:r>
          </a:p>
          <a:p>
            <a:r>
              <a:rPr lang="fr-FR" dirty="0"/>
              <a:t>IX-Annexe 1</a:t>
            </a:r>
          </a:p>
          <a:p>
            <a:r>
              <a:rPr lang="fr-FR" dirty="0"/>
              <a:t>X-Annexe 2</a:t>
            </a:r>
          </a:p>
        </p:txBody>
      </p:sp>
    </p:spTree>
    <p:extLst>
      <p:ext uri="{BB962C8B-B14F-4D97-AF65-F5344CB8AC3E}">
        <p14:creationId xmlns:p14="http://schemas.microsoft.com/office/powerpoint/2010/main" val="6146103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"/>
          <p:cNvSpPr txBox="1">
            <a:spLocks noGrp="1"/>
          </p:cNvSpPr>
          <p:nvPr>
            <p:ph type="title"/>
          </p:nvPr>
        </p:nvSpPr>
        <p:spPr>
          <a:xfrm>
            <a:off x="71582" y="88077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Type d’installations</a:t>
            </a:r>
            <a:endParaRPr dirty="0"/>
          </a:p>
        </p:txBody>
      </p:sp>
      <p:pic>
        <p:nvPicPr>
          <p:cNvPr id="207" name="Google Shape;207;p31"/>
          <p:cNvPicPr preferRelativeResize="0"/>
          <p:nvPr/>
        </p:nvPicPr>
        <p:blipFill rotWithShape="1">
          <a:blip r:embed="rId3">
            <a:alphaModFix/>
          </a:blip>
          <a:srcRect l="5584"/>
          <a:stretch/>
        </p:blipFill>
        <p:spPr>
          <a:xfrm>
            <a:off x="1293091" y="1746183"/>
            <a:ext cx="7691038" cy="4582084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1"/>
          <p:cNvSpPr/>
          <p:nvPr/>
        </p:nvSpPr>
        <p:spPr>
          <a:xfrm>
            <a:off x="2572871" y="2820734"/>
            <a:ext cx="331694" cy="325063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1"/>
          <p:cNvSpPr/>
          <p:nvPr/>
        </p:nvSpPr>
        <p:spPr>
          <a:xfrm>
            <a:off x="3818965" y="3381028"/>
            <a:ext cx="331694" cy="325063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31"/>
          <p:cNvSpPr/>
          <p:nvPr/>
        </p:nvSpPr>
        <p:spPr>
          <a:xfrm>
            <a:off x="6531429" y="4564083"/>
            <a:ext cx="774108" cy="787440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1" name="Google Shape;211;p31"/>
          <p:cNvCxnSpPr>
            <a:cxnSpLocks/>
            <a:stCxn id="213" idx="1"/>
          </p:cNvCxnSpPr>
          <p:nvPr/>
        </p:nvCxnSpPr>
        <p:spPr>
          <a:xfrm flipH="1">
            <a:off x="2904567" y="1809570"/>
            <a:ext cx="6772990" cy="1228649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212" name="Google Shape;212;p31"/>
          <p:cNvCxnSpPr>
            <a:stCxn id="213" idx="1"/>
          </p:cNvCxnSpPr>
          <p:nvPr/>
        </p:nvCxnSpPr>
        <p:spPr>
          <a:xfrm flipH="1">
            <a:off x="4565257" y="1809570"/>
            <a:ext cx="5112300" cy="1526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214" name="Google Shape;214;p31"/>
          <p:cNvCxnSpPr>
            <a:stCxn id="213" idx="1"/>
            <a:endCxn id="210" idx="7"/>
          </p:cNvCxnSpPr>
          <p:nvPr/>
        </p:nvCxnSpPr>
        <p:spPr>
          <a:xfrm flipH="1">
            <a:off x="7192172" y="1809570"/>
            <a:ext cx="2485385" cy="2869831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213" name="Google Shape;213;p31"/>
          <p:cNvSpPr txBox="1"/>
          <p:nvPr/>
        </p:nvSpPr>
        <p:spPr>
          <a:xfrm>
            <a:off x="9677557" y="1517182"/>
            <a:ext cx="19812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onduleurs</a:t>
            </a:r>
            <a:endParaRPr dirty="0"/>
          </a:p>
        </p:txBody>
      </p:sp>
      <p:sp>
        <p:nvSpPr>
          <p:cNvPr id="215" name="Google Shape;215;p31"/>
          <p:cNvSpPr/>
          <p:nvPr/>
        </p:nvSpPr>
        <p:spPr>
          <a:xfrm>
            <a:off x="9167017" y="2598171"/>
            <a:ext cx="2886438" cy="1131570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0" i="0" u="none" strike="noStrike" cap="none" dirty="0">
                <a:solidFill>
                  <a:srgbClr val="000000"/>
                </a:solidFill>
                <a:ea typeface="Arial"/>
                <a:cs typeface="Arial" panose="020B0604020202020204" pitchFamily="34" charset="0"/>
                <a:sym typeface="Arial"/>
              </a:rPr>
              <a:t>Avant toutes interventions liées à la production solaire, coupure des énergies obligatoires. </a:t>
            </a:r>
            <a:endParaRPr sz="1600" b="0" i="0" u="none" strike="noStrike" cap="none" dirty="0">
              <a:solidFill>
                <a:srgbClr val="000000"/>
              </a:solidFill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16" name="Google Shape;216;p31"/>
          <p:cNvSpPr/>
          <p:nvPr/>
        </p:nvSpPr>
        <p:spPr>
          <a:xfrm>
            <a:off x="9167017" y="3897434"/>
            <a:ext cx="2886438" cy="113157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0" i="0" u="none" strike="noStrike" cap="none">
                <a:solidFill>
                  <a:srgbClr val="000000"/>
                </a:solidFill>
                <a:ea typeface="Arial"/>
                <a:cs typeface="Arial" panose="020B0604020202020204" pitchFamily="34" charset="0"/>
                <a:sym typeface="Arial"/>
              </a:rPr>
              <a:t>Néanmoins, même après coupure, il peut rester de la tension continue entre l’onduleur concerné les PPV</a:t>
            </a:r>
            <a:endParaRPr sz="1600" b="0" i="0" u="none" strike="noStrike" cap="none">
              <a:solidFill>
                <a:srgbClr val="000000"/>
              </a:solidFill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17" name="Google Shape;217;p31"/>
          <p:cNvSpPr/>
          <p:nvPr/>
        </p:nvSpPr>
        <p:spPr>
          <a:xfrm>
            <a:off x="9167017" y="5196697"/>
            <a:ext cx="2886438" cy="113157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0" i="0" u="none" strike="noStrike" cap="none">
                <a:solidFill>
                  <a:srgbClr val="000000"/>
                </a:solidFill>
                <a:ea typeface="Arial"/>
                <a:cs typeface="Arial" panose="020B0604020202020204" pitchFamily="34" charset="0"/>
                <a:sym typeface="Arial"/>
              </a:rPr>
              <a:t>De plus, risque de décharge de l’onduleur en cas de contact avec un élément conducteur</a:t>
            </a:r>
            <a:endParaRPr sz="1600" b="0" i="0" u="none" strike="noStrike" cap="none">
              <a:solidFill>
                <a:srgbClr val="000000"/>
              </a:solidFill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5" name="Google Shape;207;p31"/>
          <p:cNvPicPr preferRelativeResize="0"/>
          <p:nvPr/>
        </p:nvPicPr>
        <p:blipFill rotWithShape="1">
          <a:blip r:embed="rId3">
            <a:alphaModFix/>
          </a:blip>
          <a:srcRect l="71348" t="63312" r="21654" b="23989"/>
          <a:stretch/>
        </p:blipFill>
        <p:spPr>
          <a:xfrm>
            <a:off x="6650182" y="4659085"/>
            <a:ext cx="570015" cy="58189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664CBE-1A44-B2BD-0331-3B1D82CA2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93198"/>
            <a:ext cx="6966527" cy="1325563"/>
          </a:xfrm>
        </p:spPr>
        <p:txBody>
          <a:bodyPr>
            <a:normAutofit/>
          </a:bodyPr>
          <a:lstStyle/>
          <a:p>
            <a:pPr algn="ctr"/>
            <a:r>
              <a:rPr lang="fr-FR" sz="2800" dirty="0"/>
              <a:t>ONDULEURS INSTALLATION CHAMP SOLAIRE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FCA2AD-E6D3-2CF6-44EB-6B506613F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035" y="1874982"/>
            <a:ext cx="9630899" cy="461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47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"/>
          <p:cNvSpPr txBox="1">
            <a:spLocks noGrp="1"/>
          </p:cNvSpPr>
          <p:nvPr>
            <p:ph type="title"/>
          </p:nvPr>
        </p:nvSpPr>
        <p:spPr>
          <a:xfrm>
            <a:off x="0" y="87359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Type d’installations</a:t>
            </a:r>
            <a:endParaRPr dirty="0"/>
          </a:p>
        </p:txBody>
      </p:sp>
      <p:pic>
        <p:nvPicPr>
          <p:cNvPr id="223" name="Google Shape;223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55500" y="2095301"/>
            <a:ext cx="4805700" cy="4355166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2"/>
          <p:cNvSpPr txBox="1"/>
          <p:nvPr/>
        </p:nvSpPr>
        <p:spPr>
          <a:xfrm>
            <a:off x="3043915" y="1633635"/>
            <a:ext cx="242887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0" i="0" u="none" strike="noStrike" cap="none" dirty="0">
                <a:solidFill>
                  <a:srgbClr val="000000"/>
                </a:solidFill>
                <a:ea typeface="Arial"/>
                <a:cs typeface="Arial" panose="020B0604020202020204" pitchFamily="34" charset="0"/>
                <a:sym typeface="Arial"/>
              </a:rPr>
              <a:t>Toiture d’hangar</a:t>
            </a:r>
            <a:endParaRPr dirty="0">
              <a:cs typeface="Arial" panose="020B0604020202020204" pitchFamily="34" charset="0"/>
            </a:endParaRPr>
          </a:p>
        </p:txBody>
      </p:sp>
      <p:pic>
        <p:nvPicPr>
          <p:cNvPr id="225" name="Google Shape;225;p32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6999716" y="2160148"/>
            <a:ext cx="4908674" cy="2761129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2"/>
          <p:cNvSpPr txBox="1"/>
          <p:nvPr/>
        </p:nvSpPr>
        <p:spPr>
          <a:xfrm>
            <a:off x="8605376" y="1633636"/>
            <a:ext cx="217239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Champ solaire</a:t>
            </a:r>
            <a:endParaRPr dirty="0"/>
          </a:p>
        </p:txBody>
      </p:sp>
      <p:sp>
        <p:nvSpPr>
          <p:cNvPr id="227" name="Google Shape;227;p32"/>
          <p:cNvSpPr txBox="1"/>
          <p:nvPr/>
        </p:nvSpPr>
        <p:spPr>
          <a:xfrm>
            <a:off x="7237234" y="4932163"/>
            <a:ext cx="4908674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ea typeface="Arial"/>
                <a:cs typeface="Arial" panose="020B0604020202020204" pitchFamily="34" charset="0"/>
                <a:sym typeface="Arial"/>
              </a:rPr>
              <a:t>Ces installations pouvant fournir de grosses puissances peuvent avoir une partie haute tension (supérieur a 1000V). </a:t>
            </a:r>
            <a:endParaRPr sz="2400" b="0" i="0" u="none" strike="noStrike" cap="none">
              <a:solidFill>
                <a:srgbClr val="000000"/>
              </a:solidFill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28" name="Google Shape;228;p32"/>
          <p:cNvSpPr txBox="1"/>
          <p:nvPr/>
        </p:nvSpPr>
        <p:spPr>
          <a:xfrm>
            <a:off x="8702123" y="6078915"/>
            <a:ext cx="307424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0" i="0" u="none" strike="noStrike" cap="none" dirty="0">
                <a:solidFill>
                  <a:srgbClr val="000000"/>
                </a:solidFill>
                <a:ea typeface="Arial"/>
                <a:cs typeface="Arial" panose="020B0604020202020204" pitchFamily="34" charset="0"/>
                <a:sym typeface="Arial"/>
              </a:rPr>
              <a:t>En effet a partir de 500kWc installés, le raccordement se fera en haute tension</a:t>
            </a:r>
            <a:endParaRPr sz="1400" b="0" i="0" u="none" strike="noStrike" cap="none" dirty="0">
              <a:solidFill>
                <a:srgbClr val="000000"/>
              </a:solidFill>
              <a:ea typeface="Arial"/>
              <a:cs typeface="Arial" panose="020B0604020202020204" pitchFamily="34" charset="0"/>
              <a:sym typeface="Arial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3"/>
          <p:cNvSpPr txBox="1">
            <a:spLocks noGrp="1"/>
          </p:cNvSpPr>
          <p:nvPr>
            <p:ph type="title"/>
          </p:nvPr>
        </p:nvSpPr>
        <p:spPr>
          <a:xfrm>
            <a:off x="71582" y="96548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V-Conduite a tenir</a:t>
            </a:r>
            <a:endParaRPr dirty="0"/>
          </a:p>
        </p:txBody>
      </p:sp>
      <p:sp>
        <p:nvSpPr>
          <p:cNvPr id="234" name="Google Shape;234;p33"/>
          <p:cNvSpPr txBox="1">
            <a:spLocks noGrp="1"/>
          </p:cNvSpPr>
          <p:nvPr>
            <p:ph type="body" idx="1"/>
          </p:nvPr>
        </p:nvSpPr>
        <p:spPr>
          <a:xfrm>
            <a:off x="492991" y="2191658"/>
            <a:ext cx="11206018" cy="262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		</a:t>
            </a:r>
            <a:r>
              <a:rPr lang="fr-FR" u="sng" dirty="0"/>
              <a:t>1-risque de chutes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-les installations étant la plupart du temps situées en hauteur, le risque de chute est présent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-utilisation du LSPCC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-utilisation de MEA (respecter une distance minimum de 1 mètre entre la plateforme et les panneaux)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-faire appel aux unités spécialisés, SMPM, USAR…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7"/>
          <p:cNvSpPr txBox="1">
            <a:spLocks noGrp="1"/>
          </p:cNvSpPr>
          <p:nvPr>
            <p:ph type="title"/>
          </p:nvPr>
        </p:nvSpPr>
        <p:spPr>
          <a:xfrm>
            <a:off x="0" y="86364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V-Conduite a tenir</a:t>
            </a:r>
            <a:endParaRPr dirty="0"/>
          </a:p>
        </p:txBody>
      </p:sp>
      <p:sp>
        <p:nvSpPr>
          <p:cNvPr id="240" name="Google Shape;240;p7"/>
          <p:cNvSpPr txBox="1">
            <a:spLocks noGrp="1"/>
          </p:cNvSpPr>
          <p:nvPr>
            <p:ph type="body" idx="1"/>
          </p:nvPr>
        </p:nvSpPr>
        <p:spPr>
          <a:xfrm>
            <a:off x="73891" y="1847458"/>
            <a:ext cx="12016509" cy="3906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		</a:t>
            </a:r>
            <a:r>
              <a:rPr lang="fr-FR" u="sng" dirty="0"/>
              <a:t>2-risque électrique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-la coupure de courant est obligatoire.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-le jour, présence de tension entre les panneaux et les convertisseurs (micro-onduleurs/onduleurs), ne pas toucher les panneaux.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-limiter les contacts avec les surfaces métalliques.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-Interdiction de pénétrer dans un local haute tension!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-en cas d’incendie, jet diffusé d’attaque en impulsion à 5m, ou jet droit a 10m (réf interventions risques électriques p69).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r-FR" dirty="0"/>
              <a:t>-observer le comportement des éléments lors de l’attaque, analyser (fumées, flammes, chaleur, sons, réactions), agir en conséquence.</a:t>
            </a:r>
          </a:p>
        </p:txBody>
      </p:sp>
      <p:sp>
        <p:nvSpPr>
          <p:cNvPr id="241" name="Google Shape;241;p7"/>
          <p:cNvSpPr/>
          <p:nvPr/>
        </p:nvSpPr>
        <p:spPr>
          <a:xfrm>
            <a:off x="2373744" y="5892802"/>
            <a:ext cx="9716655" cy="711198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CCDA5D5-467C-4D47-840B-0C048BAF8AB7}"/>
              </a:ext>
            </a:extLst>
          </p:cNvPr>
          <p:cNvSpPr txBox="1"/>
          <p:nvPr/>
        </p:nvSpPr>
        <p:spPr>
          <a:xfrm>
            <a:off x="2216516" y="5828147"/>
            <a:ext cx="9873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RETEX SDIS01 suite a un incendie de nuit, reprise de feu le jour à cause de conducteurs détériorés.</a:t>
            </a:r>
          </a:p>
          <a:p>
            <a:pPr algn="ctr"/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7"/>
          <p:cNvSpPr txBox="1">
            <a:spLocks noGrp="1"/>
          </p:cNvSpPr>
          <p:nvPr>
            <p:ph type="title"/>
          </p:nvPr>
        </p:nvSpPr>
        <p:spPr>
          <a:xfrm>
            <a:off x="80818" y="91007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V-Conduite a tenir</a:t>
            </a:r>
            <a:endParaRPr dirty="0"/>
          </a:p>
        </p:txBody>
      </p:sp>
      <p:sp>
        <p:nvSpPr>
          <p:cNvPr id="240" name="Google Shape;240;p7"/>
          <p:cNvSpPr txBox="1">
            <a:spLocks noGrp="1"/>
          </p:cNvSpPr>
          <p:nvPr>
            <p:ph type="body" idx="1"/>
          </p:nvPr>
        </p:nvSpPr>
        <p:spPr>
          <a:xfrm>
            <a:off x="80818" y="1804719"/>
            <a:ext cx="11224491" cy="3248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		</a:t>
            </a:r>
            <a:r>
              <a:rPr lang="fr-FR" u="sng" dirty="0"/>
              <a:t>2-risque électrique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fr-FR"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Tension de sécurité Alternative (AC) U&lt;50V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Tension de sécurité Continu (DC) U&lt;120V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228600" lvl="0" indent="-50800">
              <a:spcBef>
                <a:spcPts val="0"/>
              </a:spcBef>
              <a:buSzPts val="2800"/>
              <a:buNone/>
            </a:pPr>
            <a:r>
              <a:rPr lang="fr-FR" dirty="0"/>
              <a:t>Tension de sécurité Alternative U&lt;25V</a:t>
            </a:r>
          </a:p>
          <a:p>
            <a:pPr marL="228600" lvl="0" indent="-50800">
              <a:spcBef>
                <a:spcPts val="0"/>
              </a:spcBef>
              <a:buSzPts val="2800"/>
              <a:buNone/>
            </a:pPr>
            <a:r>
              <a:rPr lang="fr-FR" dirty="0"/>
              <a:t>Tension de sécurité Continu U&lt;60V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sp>
        <p:nvSpPr>
          <p:cNvPr id="5" name="Accolade fermante 4"/>
          <p:cNvSpPr/>
          <p:nvPr/>
        </p:nvSpPr>
        <p:spPr>
          <a:xfrm>
            <a:off x="6470823" y="2521804"/>
            <a:ext cx="53545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Google Shape;240;p7"/>
          <p:cNvSpPr txBox="1">
            <a:spLocks/>
          </p:cNvSpPr>
          <p:nvPr/>
        </p:nvSpPr>
        <p:spPr>
          <a:xfrm>
            <a:off x="7006281" y="2739200"/>
            <a:ext cx="2731325" cy="619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508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fr-FR" sz="2800" b="0" i="0" u="sng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milieux </a:t>
            </a:r>
            <a:r>
              <a:rPr kumimoji="0" lang="fr-FR" sz="2800" b="1" i="0" u="sng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sec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endParaRPr kumimoji="0" lang="fr-FR" sz="28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endParaRPr kumimoji="0" lang="fr-FR" sz="28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Accolade fermante 6"/>
          <p:cNvSpPr/>
          <p:nvPr/>
        </p:nvSpPr>
        <p:spPr>
          <a:xfrm>
            <a:off x="6470822" y="3753688"/>
            <a:ext cx="53545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Google Shape;240;p7"/>
          <p:cNvSpPr txBox="1">
            <a:spLocks/>
          </p:cNvSpPr>
          <p:nvPr/>
        </p:nvSpPr>
        <p:spPr>
          <a:xfrm>
            <a:off x="7006280" y="3920573"/>
            <a:ext cx="2731325" cy="619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508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fr-FR" sz="2800" b="0" i="0" u="sng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milieux </a:t>
            </a:r>
            <a:r>
              <a:rPr kumimoji="0" lang="fr-FR" sz="2800" b="1" i="0" u="sng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humide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endParaRPr kumimoji="0" lang="fr-FR" sz="28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endParaRPr kumimoji="0" lang="fr-FR" sz="28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240;p7">
            <a:extLst>
              <a:ext uri="{FF2B5EF4-FFF2-40B4-BE49-F238E27FC236}">
                <a16:creationId xmlns:a16="http://schemas.microsoft.com/office/drawing/2014/main" id="{1B009634-5A38-F602-0AC7-EA59F61C880A}"/>
              </a:ext>
            </a:extLst>
          </p:cNvPr>
          <p:cNvSpPr txBox="1">
            <a:spLocks/>
          </p:cNvSpPr>
          <p:nvPr/>
        </p:nvSpPr>
        <p:spPr>
          <a:xfrm>
            <a:off x="-100414" y="4728268"/>
            <a:ext cx="12211595" cy="997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-50800">
              <a:spcBef>
                <a:spcPts val="0"/>
              </a:spcBef>
              <a:buSzPts val="2800"/>
              <a:buFont typeface="Arial"/>
              <a:buNone/>
            </a:pPr>
            <a:r>
              <a:rPr lang="fr-FR" sz="2000" dirty="0"/>
              <a:t>Pour info un panneau solaire a une tension continue généralement comprise entre 30V et 50V.</a:t>
            </a:r>
          </a:p>
          <a:p>
            <a:pPr marL="228600" indent="-50800">
              <a:spcBef>
                <a:spcPts val="0"/>
              </a:spcBef>
              <a:buSzPts val="2800"/>
              <a:buFont typeface="Arial"/>
              <a:buNone/>
            </a:pPr>
            <a:r>
              <a:rPr lang="fr-FR" sz="2000" dirty="0">
                <a:solidFill>
                  <a:schemeClr val="tx1"/>
                </a:solidFill>
              </a:rPr>
              <a:t>En cas d’installation avec onduleur central, les tensions des panneaux s’additionnent et dépassent facilement les 60V!</a:t>
            </a:r>
          </a:p>
          <a:p>
            <a:pPr marL="228600" indent="-50800">
              <a:spcBef>
                <a:spcPts val="0"/>
              </a:spcBef>
              <a:buSzPts val="2800"/>
              <a:buFont typeface="Arial"/>
              <a:buNone/>
            </a:pPr>
            <a:endParaRPr lang="fr-FR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D7EAE6-F268-6E6F-601B-3B48E8E73D1B}"/>
              </a:ext>
            </a:extLst>
          </p:cNvPr>
          <p:cNvSpPr/>
          <p:nvPr/>
        </p:nvSpPr>
        <p:spPr>
          <a:xfrm>
            <a:off x="80818" y="4713713"/>
            <a:ext cx="12030363" cy="9970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CD07369-D8B7-4E6C-A79E-70C8D597C46C}"/>
              </a:ext>
            </a:extLst>
          </p:cNvPr>
          <p:cNvSpPr txBox="1"/>
          <p:nvPr/>
        </p:nvSpPr>
        <p:spPr>
          <a:xfrm>
            <a:off x="2199503" y="5931243"/>
            <a:ext cx="9613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3"/>
              </a:rPr>
              <a:t>https://pnrs.ensosp.fr/Default/doc/SYRACUSE/100101/retex-feu-de-panneaux-photovoltaiques-sur-toiture-beton-d-une-ecole-primaire?_lg=en-US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EE834B-F4B6-4FB5-A1C0-02C95BCD3DA1}"/>
              </a:ext>
            </a:extLst>
          </p:cNvPr>
          <p:cNvSpPr/>
          <p:nvPr/>
        </p:nvSpPr>
        <p:spPr>
          <a:xfrm>
            <a:off x="2199502" y="5845657"/>
            <a:ext cx="9761837" cy="7319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2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2" grpId="0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4"/>
          <p:cNvSpPr txBox="1">
            <a:spLocks noGrp="1"/>
          </p:cNvSpPr>
          <p:nvPr>
            <p:ph type="title"/>
          </p:nvPr>
        </p:nvSpPr>
        <p:spPr>
          <a:xfrm>
            <a:off x="92363" y="86887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V-Conduite a tenir</a:t>
            </a:r>
            <a:endParaRPr dirty="0"/>
          </a:p>
        </p:txBody>
      </p:sp>
      <p:sp>
        <p:nvSpPr>
          <p:cNvPr id="247" name="Google Shape;247;p34"/>
          <p:cNvSpPr txBox="1">
            <a:spLocks noGrp="1"/>
          </p:cNvSpPr>
          <p:nvPr>
            <p:ph type="body" idx="1"/>
          </p:nvPr>
        </p:nvSpPr>
        <p:spPr>
          <a:xfrm>
            <a:off x="92363" y="2034639"/>
            <a:ext cx="11933381" cy="4668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		</a:t>
            </a:r>
            <a:r>
              <a:rPr lang="fr-FR" u="sng" dirty="0"/>
              <a:t>3-risque de brulure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-les matériaux composant les panneaux et les couleurs plutôt sombres accumulent la chaleur, le risque de brulure est important. 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-le port de gant est obligatoire.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-risque de brulure en cas d’arc électrique ou de contact avec les eaux de ruissèlement.</a:t>
            </a:r>
            <a:endParaRPr dirty="0"/>
          </a:p>
          <a:p>
            <a:pPr marL="228600" indent="-50800">
              <a:spcBef>
                <a:spcPts val="0"/>
              </a:spcBef>
              <a:buSzPts val="2800"/>
              <a:buNone/>
            </a:pPr>
            <a:r>
              <a:rPr lang="fr-FR" dirty="0"/>
              <a:t>-les supports étant en aluminium, ils risquent de fondre soumis à la chaleur de l’incendie (chute d’aluminium a l’état liquide provoquant des brulures aux intervenants, et propageant l’incendie.)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5"/>
          <p:cNvSpPr txBox="1">
            <a:spLocks noGrp="1"/>
          </p:cNvSpPr>
          <p:nvPr>
            <p:ph type="title"/>
          </p:nvPr>
        </p:nvSpPr>
        <p:spPr>
          <a:xfrm>
            <a:off x="117764" y="9008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/>
              <a:t>V-Conduite a tenir</a:t>
            </a:r>
            <a:endParaRPr/>
          </a:p>
        </p:txBody>
      </p:sp>
      <p:sp>
        <p:nvSpPr>
          <p:cNvPr id="254" name="Google Shape;254;p35"/>
          <p:cNvSpPr txBox="1">
            <a:spLocks noGrp="1"/>
          </p:cNvSpPr>
          <p:nvPr>
            <p:ph type="body" idx="1"/>
          </p:nvPr>
        </p:nvSpPr>
        <p:spPr>
          <a:xfrm>
            <a:off x="117764" y="2043875"/>
            <a:ext cx="10515600" cy="4668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		</a:t>
            </a:r>
            <a:r>
              <a:rPr lang="fr-FR" u="sng" dirty="0"/>
              <a:t>4-risque de coupures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-les panneaux étant composés d’une couche de verre, le risque de coupure est présent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-le port de gant est obligatoire.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-éviter de passer en dessous, risque de chute de verre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-ne pas marcher sur les panneaux, aucune résistance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255" name="Google Shape;255;p35"/>
          <p:cNvSpPr/>
          <p:nvPr/>
        </p:nvSpPr>
        <p:spPr>
          <a:xfrm>
            <a:off x="117764" y="4704595"/>
            <a:ext cx="11875529" cy="890649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B02E123-3CE6-4D0F-BF0B-AEAB54242355}"/>
              </a:ext>
            </a:extLst>
          </p:cNvPr>
          <p:cNvSpPr txBox="1"/>
          <p:nvPr/>
        </p:nvSpPr>
        <p:spPr>
          <a:xfrm>
            <a:off x="198707" y="4704595"/>
            <a:ext cx="11794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RETEX Meaux, Seine et marne, chute de verre d’une hauteur de 7m, avec chute d’aluminium a l’état liquide propageant l’incendie.</a:t>
            </a:r>
          </a:p>
          <a:p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1E37B9-B1C2-4CC2-B32D-579405A30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26309" y="1175657"/>
            <a:ext cx="10515600" cy="1325563"/>
          </a:xfrm>
        </p:spPr>
        <p:txBody>
          <a:bodyPr/>
          <a:lstStyle/>
          <a:p>
            <a:pPr algn="ctr"/>
            <a:r>
              <a:rPr lang="fr-FR" b="1" dirty="0"/>
              <a:t>Conception d’un module bi verre bi faciale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8813C8-99FA-4C2D-887B-30D8791F96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75657"/>
            <a:ext cx="10515600" cy="5001306"/>
          </a:xfrm>
        </p:spPr>
        <p:txBody>
          <a:bodyPr/>
          <a:lstStyle/>
          <a:p>
            <a:endParaRPr lang="fr-FR" b="0" i="0" dirty="0">
              <a:solidFill>
                <a:srgbClr val="333333"/>
              </a:solidFill>
              <a:effectLst/>
              <a:latin typeface="Montserrat" panose="00000500000000000000" pitchFamily="2" charset="0"/>
            </a:endParaRPr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E3F62E-CF1D-4F3A-8729-B85B44819B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9" t="7447" r="10006" b="12417"/>
          <a:stretch/>
        </p:blipFill>
        <p:spPr>
          <a:xfrm>
            <a:off x="3393371" y="1903333"/>
            <a:ext cx="8379368" cy="470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4494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0"/>
          <p:cNvSpPr txBox="1">
            <a:spLocks noGrp="1"/>
          </p:cNvSpPr>
          <p:nvPr>
            <p:ph type="title"/>
          </p:nvPr>
        </p:nvSpPr>
        <p:spPr>
          <a:xfrm>
            <a:off x="90055" y="91007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VI-Batterie</a:t>
            </a:r>
            <a:endParaRPr dirty="0"/>
          </a:p>
        </p:txBody>
      </p:sp>
      <p:sp>
        <p:nvSpPr>
          <p:cNvPr id="261" name="Google Shape;261;p10"/>
          <p:cNvSpPr txBox="1">
            <a:spLocks noGrp="1"/>
          </p:cNvSpPr>
          <p:nvPr>
            <p:ph type="body" idx="1"/>
          </p:nvPr>
        </p:nvSpPr>
        <p:spPr>
          <a:xfrm>
            <a:off x="0" y="1945699"/>
            <a:ext cx="11898745" cy="3808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Il existe désormais des batteries domestiques de technologies différentes (plug and </a:t>
            </a:r>
            <a:r>
              <a:rPr lang="fr-FR" dirty="0" err="1"/>
              <a:t>play</a:t>
            </a:r>
            <a:r>
              <a:rPr lang="fr-FR" dirty="0"/>
              <a:t>…). 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Celle-ci sont conçu pour se mettre en sécurité lors de la coupure du courant (comme les micro-onduleurs), certaines ont néanmoins une sortie « secouru » pour alimenter une habitation en cas de coupure….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fr-FR"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En cas d’incendie, le comportement sera identique aux autres batteries lithium (VL électrique, trottinette…).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En cas de surchauffe, refroidissement impératif!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"/>
          <p:cNvSpPr txBox="1">
            <a:spLocks noGrp="1"/>
          </p:cNvSpPr>
          <p:nvPr>
            <p:ph type="title"/>
          </p:nvPr>
        </p:nvSpPr>
        <p:spPr>
          <a:xfrm>
            <a:off x="80319" y="1285688"/>
            <a:ext cx="10515600" cy="683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u="sng" dirty="0"/>
              <a:t>I-Différences Photovoltaïque/Photo thermique</a:t>
            </a:r>
            <a:endParaRPr u="sng" dirty="0"/>
          </a:p>
        </p:txBody>
      </p:sp>
      <p:sp>
        <p:nvSpPr>
          <p:cNvPr id="134" name="Google Shape;134;p3"/>
          <p:cNvSpPr txBox="1">
            <a:spLocks noGrp="1"/>
          </p:cNvSpPr>
          <p:nvPr>
            <p:ph type="body" idx="1"/>
          </p:nvPr>
        </p:nvSpPr>
        <p:spPr>
          <a:xfrm>
            <a:off x="971550" y="2192897"/>
            <a:ext cx="437925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Photovoltaïque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lumière          électricité</a:t>
            </a:r>
            <a:endParaRPr dirty="0"/>
          </a:p>
        </p:txBody>
      </p:sp>
      <p:pic>
        <p:nvPicPr>
          <p:cNvPr id="135" name="Google Shape;13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1000" y="3190992"/>
            <a:ext cx="4478957" cy="2985971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3"/>
          <p:cNvSpPr/>
          <p:nvPr/>
        </p:nvSpPr>
        <p:spPr>
          <a:xfrm>
            <a:off x="2446573" y="2598037"/>
            <a:ext cx="645459" cy="385482"/>
          </a:xfrm>
          <a:prstGeom prst="rightArrow">
            <a:avLst>
              <a:gd name="adj1" fmla="val 50000"/>
              <a:gd name="adj2" fmla="val 50000"/>
            </a:avLst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"/>
          <p:cNvSpPr txBox="1"/>
          <p:nvPr/>
        </p:nvSpPr>
        <p:spPr>
          <a:xfrm>
            <a:off x="6216660" y="2192897"/>
            <a:ext cx="437925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r-FR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 thermique</a:t>
            </a:r>
            <a:endParaRPr dirty="0"/>
          </a:p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r-FR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lumière          chaleur</a:t>
            </a:r>
            <a:endParaRPr dirty="0"/>
          </a:p>
        </p:txBody>
      </p:sp>
      <p:sp>
        <p:nvSpPr>
          <p:cNvPr id="138" name="Google Shape;138;p3"/>
          <p:cNvSpPr/>
          <p:nvPr/>
        </p:nvSpPr>
        <p:spPr>
          <a:xfrm>
            <a:off x="7707041" y="2626378"/>
            <a:ext cx="645459" cy="385482"/>
          </a:xfrm>
          <a:prstGeom prst="rightArrow">
            <a:avLst>
              <a:gd name="adj1" fmla="val 50000"/>
              <a:gd name="adj2" fmla="val 50000"/>
            </a:avLst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" name="Google Shape;139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41141" y="3184525"/>
            <a:ext cx="4105710" cy="298597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0" name="Google Shape;140;p3"/>
          <p:cNvCxnSpPr>
            <a:cxnSpLocks/>
          </p:cNvCxnSpPr>
          <p:nvPr/>
        </p:nvCxnSpPr>
        <p:spPr>
          <a:xfrm>
            <a:off x="6096000" y="2117124"/>
            <a:ext cx="0" cy="4427111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0"/>
          <p:cNvSpPr txBox="1">
            <a:spLocks noGrp="1"/>
          </p:cNvSpPr>
          <p:nvPr>
            <p:ph type="title"/>
          </p:nvPr>
        </p:nvSpPr>
        <p:spPr>
          <a:xfrm>
            <a:off x="80260" y="87406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VI-Batterie</a:t>
            </a:r>
            <a:endParaRPr dirty="0"/>
          </a:p>
        </p:txBody>
      </p:sp>
      <p:sp>
        <p:nvSpPr>
          <p:cNvPr id="261" name="Google Shape;261;p10"/>
          <p:cNvSpPr txBox="1">
            <a:spLocks noGrp="1"/>
          </p:cNvSpPr>
          <p:nvPr>
            <p:ph type="body" idx="1"/>
          </p:nvPr>
        </p:nvSpPr>
        <p:spPr>
          <a:xfrm>
            <a:off x="1050636" y="187180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Exemple la batterie </a:t>
            </a:r>
            <a:r>
              <a:rPr lang="fr-FR" dirty="0" err="1"/>
              <a:t>zendure</a:t>
            </a:r>
            <a:r>
              <a:rPr lang="fr-FR" dirty="0"/>
              <a:t>.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E91415C-613C-4910-A256-CF400076D1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531" y="1736870"/>
            <a:ext cx="2714625" cy="428625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989DFAD4-0FCF-4F76-8BBD-40C0B7FFA8F8}"/>
              </a:ext>
            </a:extLst>
          </p:cNvPr>
          <p:cNvCxnSpPr>
            <a:stCxn id="13" idx="3"/>
          </p:cNvCxnSpPr>
          <p:nvPr/>
        </p:nvCxnSpPr>
        <p:spPr>
          <a:xfrm flipV="1">
            <a:off x="3914612" y="2743662"/>
            <a:ext cx="2104264" cy="9464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12B16863-6E3A-412B-BF6B-3598B499413B}"/>
              </a:ext>
            </a:extLst>
          </p:cNvPr>
          <p:cNvCxnSpPr>
            <a:stCxn id="13" idx="3"/>
          </p:cNvCxnSpPr>
          <p:nvPr/>
        </p:nvCxnSpPr>
        <p:spPr>
          <a:xfrm>
            <a:off x="3914612" y="3690066"/>
            <a:ext cx="2014919" cy="13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3D077F9-FBFF-42D4-B44A-970680104352}"/>
              </a:ext>
            </a:extLst>
          </p:cNvPr>
          <p:cNvCxnSpPr>
            <a:stCxn id="13" idx="3"/>
          </p:cNvCxnSpPr>
          <p:nvPr/>
        </p:nvCxnSpPr>
        <p:spPr>
          <a:xfrm>
            <a:off x="3914612" y="3690066"/>
            <a:ext cx="2014919" cy="1010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CE37AF3-0AC8-4C99-B963-A95003D4894B}"/>
              </a:ext>
            </a:extLst>
          </p:cNvPr>
          <p:cNvCxnSpPr>
            <a:stCxn id="13" idx="3"/>
          </p:cNvCxnSpPr>
          <p:nvPr/>
        </p:nvCxnSpPr>
        <p:spPr>
          <a:xfrm>
            <a:off x="3914612" y="3690066"/>
            <a:ext cx="2014919" cy="18667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87A1FAC1-F4DA-4AE6-BC23-FA3E6B46DDD2}"/>
              </a:ext>
            </a:extLst>
          </p:cNvPr>
          <p:cNvSpPr txBox="1"/>
          <p:nvPr/>
        </p:nvSpPr>
        <p:spPr>
          <a:xfrm>
            <a:off x="1199987" y="3428456"/>
            <a:ext cx="2714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4 batterie 3kW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77767D73-E702-48E6-A744-AF43A3EEE1EA}"/>
              </a:ext>
            </a:extLst>
          </p:cNvPr>
          <p:cNvCxnSpPr/>
          <p:nvPr/>
        </p:nvCxnSpPr>
        <p:spPr>
          <a:xfrm flipH="1">
            <a:off x="8780364" y="1975566"/>
            <a:ext cx="102412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87A1FAC1-F4DA-4AE6-BC23-FA3E6B46DDD2}"/>
              </a:ext>
            </a:extLst>
          </p:cNvPr>
          <p:cNvSpPr txBox="1"/>
          <p:nvPr/>
        </p:nvSpPr>
        <p:spPr>
          <a:xfrm>
            <a:off x="9915441" y="1360171"/>
            <a:ext cx="21723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Onduleur avec prise « secouru »</a:t>
            </a:r>
          </a:p>
        </p:txBody>
      </p:sp>
      <p:sp>
        <p:nvSpPr>
          <p:cNvPr id="19" name="Accolade fermante 18"/>
          <p:cNvSpPr/>
          <p:nvPr/>
        </p:nvSpPr>
        <p:spPr>
          <a:xfrm>
            <a:off x="8679542" y="2243117"/>
            <a:ext cx="749215" cy="3800104"/>
          </a:xfrm>
          <a:prstGeom prst="rightBrac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7A1FAC1-F4DA-4AE6-BC23-FA3E6B46DDD2}"/>
              </a:ext>
            </a:extLst>
          </p:cNvPr>
          <p:cNvSpPr txBox="1"/>
          <p:nvPr/>
        </p:nvSpPr>
        <p:spPr>
          <a:xfrm>
            <a:off x="9509700" y="3887636"/>
            <a:ext cx="217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Bloc 12kWh</a:t>
            </a:r>
          </a:p>
        </p:txBody>
      </p:sp>
      <p:cxnSp>
        <p:nvCxnSpPr>
          <p:cNvPr id="16" name="Connecteur droit avec flèche 15"/>
          <p:cNvCxnSpPr/>
          <p:nvPr/>
        </p:nvCxnSpPr>
        <p:spPr>
          <a:xfrm flipV="1">
            <a:off x="5971969" y="6161974"/>
            <a:ext cx="2636322" cy="1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87A1FAC1-F4DA-4AE6-BC23-FA3E6B46DDD2}"/>
              </a:ext>
            </a:extLst>
          </p:cNvPr>
          <p:cNvSpPr txBox="1"/>
          <p:nvPr/>
        </p:nvSpPr>
        <p:spPr>
          <a:xfrm>
            <a:off x="6265758" y="6177595"/>
            <a:ext cx="217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48cm</a:t>
            </a:r>
          </a:p>
        </p:txBody>
      </p:sp>
      <p:cxnSp>
        <p:nvCxnSpPr>
          <p:cNvPr id="24" name="Connecteur droit avec flèche 23"/>
          <p:cNvCxnSpPr/>
          <p:nvPr/>
        </p:nvCxnSpPr>
        <p:spPr>
          <a:xfrm rot="5400000">
            <a:off x="6672612" y="3870037"/>
            <a:ext cx="4203869" cy="1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87A1FAC1-F4DA-4AE6-BC23-FA3E6B46DDD2}"/>
              </a:ext>
            </a:extLst>
          </p:cNvPr>
          <p:cNvSpPr txBox="1"/>
          <p:nvPr/>
        </p:nvSpPr>
        <p:spPr>
          <a:xfrm>
            <a:off x="8781348" y="3456167"/>
            <a:ext cx="217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85cm</a:t>
            </a:r>
          </a:p>
        </p:txBody>
      </p:sp>
      <p:cxnSp>
        <p:nvCxnSpPr>
          <p:cNvPr id="29" name="Connecteur droit avec flèche 28"/>
          <p:cNvCxnSpPr/>
          <p:nvPr/>
        </p:nvCxnSpPr>
        <p:spPr>
          <a:xfrm flipV="1">
            <a:off x="8774545" y="5461330"/>
            <a:ext cx="795647" cy="64126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87A1FAC1-F4DA-4AE6-BC23-FA3E6B46DDD2}"/>
              </a:ext>
            </a:extLst>
          </p:cNvPr>
          <p:cNvSpPr txBox="1"/>
          <p:nvPr/>
        </p:nvSpPr>
        <p:spPr>
          <a:xfrm>
            <a:off x="9266257" y="5603623"/>
            <a:ext cx="217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32cm</a:t>
            </a:r>
          </a:p>
        </p:txBody>
      </p:sp>
    </p:spTree>
    <p:extLst>
      <p:ext uri="{BB962C8B-B14F-4D97-AF65-F5344CB8AC3E}">
        <p14:creationId xmlns:p14="http://schemas.microsoft.com/office/powerpoint/2010/main" val="102585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8" grpId="0"/>
      <p:bldP spid="18" grpId="1"/>
      <p:bldP spid="19" grpId="0" animBg="1"/>
      <p:bldP spid="19" grpId="1" animBg="1"/>
      <p:bldP spid="20" grpId="0"/>
      <p:bldP spid="20" grpId="1"/>
      <p:bldP spid="22" grpId="0"/>
      <p:bldP spid="22" grpId="1"/>
      <p:bldP spid="27" grpId="0"/>
      <p:bldP spid="27" grpId="1"/>
      <p:bldP spid="32" grpId="0"/>
      <p:bldP spid="32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E92FADB-D7B6-7E57-8E89-1B5A5233E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7709" y="140356"/>
            <a:ext cx="4139823" cy="650195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CB6E95A-421D-8E04-5ACE-6F6917E47A1B}"/>
              </a:ext>
            </a:extLst>
          </p:cNvPr>
          <p:cNvSpPr txBox="1"/>
          <p:nvPr/>
        </p:nvSpPr>
        <p:spPr>
          <a:xfrm>
            <a:off x="396605" y="3188934"/>
            <a:ext cx="4941455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sz="2800" dirty="0"/>
              <a:t>Batterie avec onduleur intégré</a:t>
            </a:r>
          </a:p>
        </p:txBody>
      </p:sp>
      <p:sp>
        <p:nvSpPr>
          <p:cNvPr id="6" name="Google Shape;260;p10">
            <a:extLst>
              <a:ext uri="{FF2B5EF4-FFF2-40B4-BE49-F238E27FC236}">
                <a16:creationId xmlns:a16="http://schemas.microsoft.com/office/drawing/2014/main" id="{B71398C4-1B58-4CD9-A061-B01BD94606BB}"/>
              </a:ext>
            </a:extLst>
          </p:cNvPr>
          <p:cNvSpPr txBox="1">
            <a:spLocks/>
          </p:cNvSpPr>
          <p:nvPr/>
        </p:nvSpPr>
        <p:spPr>
          <a:xfrm>
            <a:off x="80260" y="87406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rgbClr val="FF0000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VI-Batterie</a:t>
            </a:r>
          </a:p>
        </p:txBody>
      </p:sp>
    </p:spTree>
    <p:extLst>
      <p:ext uri="{BB962C8B-B14F-4D97-AF65-F5344CB8AC3E}">
        <p14:creationId xmlns:p14="http://schemas.microsoft.com/office/powerpoint/2010/main" val="21673497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657C63C-AE0B-0E85-9E5B-8B2EB1D41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2435" y="1219164"/>
            <a:ext cx="7824729" cy="5448751"/>
          </a:xfrm>
          <a:prstGeom prst="rect">
            <a:avLst/>
          </a:prstGeom>
        </p:spPr>
      </p:pic>
      <p:sp>
        <p:nvSpPr>
          <p:cNvPr id="4" name="Google Shape;260;p10">
            <a:extLst>
              <a:ext uri="{FF2B5EF4-FFF2-40B4-BE49-F238E27FC236}">
                <a16:creationId xmlns:a16="http://schemas.microsoft.com/office/drawing/2014/main" id="{3C81CEC9-A853-476C-806B-AD17C0F8E4D6}"/>
              </a:ext>
            </a:extLst>
          </p:cNvPr>
          <p:cNvSpPr txBox="1">
            <a:spLocks/>
          </p:cNvSpPr>
          <p:nvPr/>
        </p:nvSpPr>
        <p:spPr>
          <a:xfrm>
            <a:off x="80260" y="87406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rgbClr val="FF0000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VII-SCHEMA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BC8A7CBE-76D6-4AEB-B2A1-1232ADEDAA2B}"/>
              </a:ext>
            </a:extLst>
          </p:cNvPr>
          <p:cNvSpPr txBox="1">
            <a:spLocks/>
          </p:cNvSpPr>
          <p:nvPr/>
        </p:nvSpPr>
        <p:spPr>
          <a:xfrm>
            <a:off x="212436" y="3542911"/>
            <a:ext cx="2205293" cy="801255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rgbClr val="FF0000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fr-FR" sz="2400" dirty="0">
                <a:solidFill>
                  <a:schemeClr val="tx1"/>
                </a:solidFill>
              </a:rPr>
              <a:t>Avec onduleur central</a:t>
            </a:r>
          </a:p>
        </p:txBody>
      </p:sp>
    </p:spTree>
    <p:extLst>
      <p:ext uri="{BB962C8B-B14F-4D97-AF65-F5344CB8AC3E}">
        <p14:creationId xmlns:p14="http://schemas.microsoft.com/office/powerpoint/2010/main" val="34662612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56B547-0081-4D72-ABAE-7F2EDA6AF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60" y="3605746"/>
            <a:ext cx="1967345" cy="781901"/>
          </a:xfrm>
        </p:spPr>
        <p:txBody>
          <a:bodyPr>
            <a:normAutofit/>
          </a:bodyPr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Avec micro onduleur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F25E1F7-C269-406F-B6EB-95BAF9142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321" y="1294795"/>
            <a:ext cx="8754423" cy="5403804"/>
          </a:xfrm>
          <a:prstGeom prst="rect">
            <a:avLst/>
          </a:prstGeom>
        </p:spPr>
      </p:pic>
      <p:sp>
        <p:nvSpPr>
          <p:cNvPr id="4" name="Google Shape;260;p10">
            <a:extLst>
              <a:ext uri="{FF2B5EF4-FFF2-40B4-BE49-F238E27FC236}">
                <a16:creationId xmlns:a16="http://schemas.microsoft.com/office/drawing/2014/main" id="{048E80DF-6444-4D74-A27E-F3EF81C18C1C}"/>
              </a:ext>
            </a:extLst>
          </p:cNvPr>
          <p:cNvSpPr txBox="1">
            <a:spLocks/>
          </p:cNvSpPr>
          <p:nvPr/>
        </p:nvSpPr>
        <p:spPr>
          <a:xfrm>
            <a:off x="80260" y="87406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rgbClr val="FF0000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VII-SCHEMA</a:t>
            </a:r>
          </a:p>
        </p:txBody>
      </p:sp>
    </p:spTree>
    <p:extLst>
      <p:ext uri="{BB962C8B-B14F-4D97-AF65-F5344CB8AC3E}">
        <p14:creationId xmlns:p14="http://schemas.microsoft.com/office/powerpoint/2010/main" val="39501292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-20251226-WA000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76165" y="1149312"/>
            <a:ext cx="6741975" cy="5056482"/>
          </a:xfrm>
          <a:prstGeom prst="rect">
            <a:avLst/>
          </a:prstGeom>
        </p:spPr>
      </p:pic>
      <p:sp>
        <p:nvSpPr>
          <p:cNvPr id="3" name="Google Shape;260;p10">
            <a:extLst>
              <a:ext uri="{FF2B5EF4-FFF2-40B4-BE49-F238E27FC236}">
                <a16:creationId xmlns:a16="http://schemas.microsoft.com/office/drawing/2014/main" id="{1A2E6E39-0942-4380-94BD-9BB2975A4233}"/>
              </a:ext>
            </a:extLst>
          </p:cNvPr>
          <p:cNvSpPr txBox="1">
            <a:spLocks/>
          </p:cNvSpPr>
          <p:nvPr/>
        </p:nvSpPr>
        <p:spPr>
          <a:xfrm>
            <a:off x="80260" y="972918"/>
            <a:ext cx="2300475" cy="1119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rgbClr val="FF0000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VIII-VIDEO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0C26738-3969-4EFE-84FA-9630860B2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498" y="564972"/>
            <a:ext cx="6404396" cy="6124152"/>
          </a:xfrm>
          <a:prstGeom prst="rect">
            <a:avLst/>
          </a:prstGeom>
        </p:spPr>
      </p:pic>
      <p:sp>
        <p:nvSpPr>
          <p:cNvPr id="4" name="Google Shape;260;p10">
            <a:extLst>
              <a:ext uri="{FF2B5EF4-FFF2-40B4-BE49-F238E27FC236}">
                <a16:creationId xmlns:a16="http://schemas.microsoft.com/office/drawing/2014/main" id="{2E03AB48-BF59-487F-B784-7496D3974004}"/>
              </a:ext>
            </a:extLst>
          </p:cNvPr>
          <p:cNvSpPr txBox="1">
            <a:spLocks/>
          </p:cNvSpPr>
          <p:nvPr/>
        </p:nvSpPr>
        <p:spPr>
          <a:xfrm>
            <a:off x="80260" y="87406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rgbClr val="FF0000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IX-ANNEXE 1</a:t>
            </a:r>
          </a:p>
        </p:txBody>
      </p:sp>
    </p:spTree>
    <p:extLst>
      <p:ext uri="{BB962C8B-B14F-4D97-AF65-F5344CB8AC3E}">
        <p14:creationId xmlns:p14="http://schemas.microsoft.com/office/powerpoint/2010/main" val="27631946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0;p10">
            <a:extLst>
              <a:ext uri="{FF2B5EF4-FFF2-40B4-BE49-F238E27FC236}">
                <a16:creationId xmlns:a16="http://schemas.microsoft.com/office/drawing/2014/main" id="{2E03AB48-BF59-487F-B784-7496D3974004}"/>
              </a:ext>
            </a:extLst>
          </p:cNvPr>
          <p:cNvSpPr txBox="1">
            <a:spLocks/>
          </p:cNvSpPr>
          <p:nvPr/>
        </p:nvSpPr>
        <p:spPr>
          <a:xfrm>
            <a:off x="80260" y="87406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rgbClr val="FF0000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IX-ANNEXE 1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382961C-3993-438E-898E-BE5F454E9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098" y="1000"/>
            <a:ext cx="6291993" cy="669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052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0;p10">
            <a:extLst>
              <a:ext uri="{FF2B5EF4-FFF2-40B4-BE49-F238E27FC236}">
                <a16:creationId xmlns:a16="http://schemas.microsoft.com/office/drawing/2014/main" id="{2E03AB48-BF59-487F-B784-7496D3974004}"/>
              </a:ext>
            </a:extLst>
          </p:cNvPr>
          <p:cNvSpPr txBox="1">
            <a:spLocks/>
          </p:cNvSpPr>
          <p:nvPr/>
        </p:nvSpPr>
        <p:spPr>
          <a:xfrm>
            <a:off x="80260" y="87406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rgbClr val="FF0000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X-ANNEXE 2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77B46F-AB2D-4E3F-8F7D-A31A100ED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7946" y="0"/>
            <a:ext cx="4708433" cy="669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936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"/>
          <p:cNvSpPr txBox="1">
            <a:spLocks noGrp="1"/>
          </p:cNvSpPr>
          <p:nvPr>
            <p:ph type="title"/>
          </p:nvPr>
        </p:nvSpPr>
        <p:spPr>
          <a:xfrm>
            <a:off x="121508" y="95001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u="sng" dirty="0"/>
              <a:t>II-Photo thermique</a:t>
            </a:r>
            <a:endParaRPr u="sng" dirty="0"/>
          </a:p>
        </p:txBody>
      </p:sp>
      <p:sp>
        <p:nvSpPr>
          <p:cNvPr id="146" name="Google Shape;146;p4"/>
          <p:cNvSpPr txBox="1">
            <a:spLocks noGrp="1"/>
          </p:cNvSpPr>
          <p:nvPr>
            <p:ph type="body" idx="1"/>
          </p:nvPr>
        </p:nvSpPr>
        <p:spPr>
          <a:xfrm>
            <a:off x="422669" y="1938170"/>
            <a:ext cx="11316249" cy="31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9498"/>
              <a:buNone/>
            </a:pPr>
            <a:r>
              <a:rPr lang="fr-FR" dirty="0"/>
              <a:t>Le panneau solaire thermique est une solution pour produire de l’eau chaude et même chauffer un logement. </a:t>
            </a: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9498"/>
              <a:buNone/>
            </a:pPr>
            <a:r>
              <a:rPr lang="fr-FR" dirty="0"/>
              <a:t>Il capte l’énergie du soleil pour </a:t>
            </a:r>
            <a:r>
              <a:rPr lang="fr-FR" b="1" dirty="0"/>
              <a:t>chauffer un fluide caloporteur</a:t>
            </a:r>
            <a:r>
              <a:rPr lang="fr-FR" dirty="0"/>
              <a:t>, qui transfère ensuite la chaleur à un </a:t>
            </a:r>
            <a:r>
              <a:rPr lang="fr-FR" b="1" dirty="0"/>
              <a:t>ballon d’eau chaude</a:t>
            </a:r>
            <a:r>
              <a:rPr lang="fr-FR" dirty="0"/>
              <a:t> ou à un </a:t>
            </a:r>
            <a:r>
              <a:rPr lang="fr-FR" b="1" dirty="0"/>
              <a:t>système de chauffage</a:t>
            </a:r>
            <a:r>
              <a:rPr lang="fr-FR" dirty="0"/>
              <a:t>. </a:t>
            </a:r>
            <a:endParaRPr dirty="0"/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9498"/>
              <a:buNone/>
            </a:pPr>
            <a:r>
              <a:rPr lang="fr-FR" dirty="0"/>
              <a:t>Contrairement aux panneaux photovoltaïques qui transforment l'énergie solaire en électricité, le </a:t>
            </a:r>
            <a:r>
              <a:rPr lang="fr-FR" b="1" dirty="0"/>
              <a:t>solaire thermique transforme le rayonnement solaire en chaleur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7"/>
          <p:cNvSpPr txBox="1">
            <a:spLocks noGrp="1"/>
          </p:cNvSpPr>
          <p:nvPr>
            <p:ph type="title"/>
          </p:nvPr>
        </p:nvSpPr>
        <p:spPr>
          <a:xfrm>
            <a:off x="105032" y="93353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u="sng" dirty="0"/>
              <a:t>II-Photo thermique</a:t>
            </a:r>
            <a:r>
              <a:rPr lang="fr-FR" sz="3600" dirty="0"/>
              <a:t> </a:t>
            </a:r>
            <a:r>
              <a:rPr lang="fr-FR" dirty="0"/>
              <a:t>/</a:t>
            </a:r>
            <a:r>
              <a:rPr lang="fr-FR" sz="3600" dirty="0"/>
              <a:t> </a:t>
            </a:r>
            <a:r>
              <a:rPr lang="fr-FR" dirty="0"/>
              <a:t>P</a:t>
            </a:r>
            <a:r>
              <a:rPr lang="fr-FR" sz="3200" dirty="0"/>
              <a:t>rincipe de fonctionnement</a:t>
            </a:r>
            <a:endParaRPr sz="3200" u="sng" dirty="0"/>
          </a:p>
        </p:txBody>
      </p:sp>
      <p:pic>
        <p:nvPicPr>
          <p:cNvPr id="152" name="Google Shape;15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2014" y="2083718"/>
            <a:ext cx="7975226" cy="45917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"/>
          <p:cNvSpPr txBox="1">
            <a:spLocks noGrp="1"/>
          </p:cNvSpPr>
          <p:nvPr>
            <p:ph type="title"/>
          </p:nvPr>
        </p:nvSpPr>
        <p:spPr>
          <a:xfrm>
            <a:off x="162697" y="96648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u="sng" dirty="0"/>
              <a:t>II-Photo thermique </a:t>
            </a:r>
            <a:r>
              <a:rPr lang="fr-FR" dirty="0"/>
              <a:t>/ Risques</a:t>
            </a:r>
            <a:endParaRPr dirty="0"/>
          </a:p>
        </p:txBody>
      </p:sp>
      <p:sp>
        <p:nvSpPr>
          <p:cNvPr id="158" name="Google Shape;158;p28"/>
          <p:cNvSpPr txBox="1">
            <a:spLocks noGrp="1"/>
          </p:cNvSpPr>
          <p:nvPr>
            <p:ph type="body" idx="1"/>
          </p:nvPr>
        </p:nvSpPr>
        <p:spPr>
          <a:xfrm>
            <a:off x="838200" y="2525624"/>
            <a:ext cx="10515600" cy="2960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-50800">
              <a:spcBef>
                <a:spcPts val="0"/>
              </a:spcBef>
              <a:buSzPts val="2800"/>
              <a:buNone/>
            </a:pPr>
            <a:endParaRPr lang="fr-FR" dirty="0"/>
          </a:p>
          <a:p>
            <a:pPr marL="228600" indent="-50800">
              <a:spcBef>
                <a:spcPts val="0"/>
              </a:spcBef>
              <a:buSzPts val="2800"/>
              <a:buNone/>
            </a:pPr>
            <a:r>
              <a:rPr lang="fr-FR" dirty="0"/>
              <a:t>-BRULURE </a:t>
            </a:r>
            <a:r>
              <a:rPr lang="fr-FR" sz="1800" dirty="0"/>
              <a:t>au contact des matériaux (jusqu’à 200°C) et/ou du fluide caloporteur (jusqu’à 150°C)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fr-FR"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-INCENDIE</a:t>
            </a:r>
            <a:r>
              <a:rPr lang="fr-FR" sz="1600" dirty="0"/>
              <a:t> par conduction des éléments chauds</a:t>
            </a:r>
            <a:endParaRPr lang="fr-FR" sz="1800"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r-FR" dirty="0"/>
              <a:t>-CHIMIQUE </a:t>
            </a:r>
            <a:r>
              <a:rPr lang="fr-FR" sz="1800" dirty="0"/>
              <a:t>FLUIDE CALOPORTEUR A BASE DE GLYCOL (fiche toxicologique Annexe 1)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title"/>
          </p:nvPr>
        </p:nvSpPr>
        <p:spPr>
          <a:xfrm>
            <a:off x="82566" y="1265371"/>
            <a:ext cx="6466515" cy="8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fr-FR" u="sng" dirty="0"/>
              <a:t>III-Photovoltaïque ; Idées reçues</a:t>
            </a:r>
            <a:endParaRPr u="sng" dirty="0"/>
          </a:p>
        </p:txBody>
      </p:sp>
      <p:sp>
        <p:nvSpPr>
          <p:cNvPr id="91" name="Google Shape;91;p2"/>
          <p:cNvSpPr/>
          <p:nvPr/>
        </p:nvSpPr>
        <p:spPr>
          <a:xfrm>
            <a:off x="1160942" y="1820562"/>
            <a:ext cx="9968378" cy="4831188"/>
          </a:xfrm>
          <a:prstGeom prst="cloud">
            <a:avLst/>
          </a:prstGeom>
          <a:solidFill>
            <a:srgbClr val="DDEAF6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"/>
          <p:cNvSpPr/>
          <p:nvPr/>
        </p:nvSpPr>
        <p:spPr>
          <a:xfrm>
            <a:off x="2205270" y="2288148"/>
            <a:ext cx="3690551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PV produisent la nuit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6096000" y="2249362"/>
            <a:ext cx="3690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PV produisent avec l’éclairage publique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2205221" y="4573901"/>
            <a:ext cx="3690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PV émettent des ondes nocives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5895821" y="4856361"/>
            <a:ext cx="3690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PV ne produisent pas par temps nuageux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3527314" y="3485008"/>
            <a:ext cx="5624924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 </a:t>
            </a:r>
            <a:r>
              <a:rPr lang="fr-F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y </a:t>
            </a:r>
            <a:r>
              <a:rPr lang="fr-F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des panneaux, il faut laisser </a:t>
            </a:r>
            <a:r>
              <a:rPr lang="fr-F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bruler </a:t>
            </a:r>
            <a:r>
              <a:rPr lang="fr-F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3" descr="C:\Users\guill\Downloads\12 juillet grand solei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0920" y="1293340"/>
            <a:ext cx="8214360" cy="5273829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3"/>
          <p:cNvSpPr txBox="1">
            <a:spLocks noGrp="1"/>
          </p:cNvSpPr>
          <p:nvPr>
            <p:ph type="title"/>
          </p:nvPr>
        </p:nvSpPr>
        <p:spPr>
          <a:xfrm>
            <a:off x="143448" y="1447744"/>
            <a:ext cx="5532421" cy="7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fr-FR" u="sng" dirty="0"/>
              <a:t>III-Photovoltaïque ; Idées reçues</a:t>
            </a:r>
            <a:endParaRPr u="sng" dirty="0"/>
          </a:p>
        </p:txBody>
      </p:sp>
      <p:sp>
        <p:nvSpPr>
          <p:cNvPr id="103" name="Google Shape;103;p23"/>
          <p:cNvSpPr/>
          <p:nvPr/>
        </p:nvSpPr>
        <p:spPr>
          <a:xfrm>
            <a:off x="6281" y="2319088"/>
            <a:ext cx="3690551" cy="1868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Courbe de production d’une installation 2.2kWc (4 à 6 panneaux) </a:t>
            </a:r>
            <a:r>
              <a:rPr lang="fr-F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plein sud</a:t>
            </a:r>
            <a:endParaRPr b="1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 juillet 2025, grand soleil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3"/>
          <p:cNvSpPr/>
          <p:nvPr/>
        </p:nvSpPr>
        <p:spPr>
          <a:xfrm>
            <a:off x="0" y="3975992"/>
            <a:ext cx="3690551" cy="1868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-production nulle la nuit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-puissance max 1800W</a:t>
            </a:r>
            <a:endParaRPr/>
          </a:p>
        </p:txBody>
      </p:sp>
      <p:sp>
        <p:nvSpPr>
          <p:cNvPr id="6" name="Ellipse 5"/>
          <p:cNvSpPr/>
          <p:nvPr/>
        </p:nvSpPr>
        <p:spPr>
          <a:xfrm>
            <a:off x="4503420" y="4537710"/>
            <a:ext cx="1965960" cy="468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10652760" y="4518660"/>
            <a:ext cx="1112520" cy="468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4949190" y="2720340"/>
            <a:ext cx="2194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Production nulle la nuit</a:t>
            </a:r>
          </a:p>
        </p:txBody>
      </p:sp>
      <p:cxnSp>
        <p:nvCxnSpPr>
          <p:cNvPr id="10" name="Connecteur droit avec flèche 9"/>
          <p:cNvCxnSpPr/>
          <p:nvPr/>
        </p:nvCxnSpPr>
        <p:spPr>
          <a:xfrm rot="5400000">
            <a:off x="5177790" y="3669030"/>
            <a:ext cx="1337310" cy="1943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5948127" y="3099303"/>
            <a:ext cx="4773213" cy="14612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cxnSpLocks/>
          </p:cNvCxnSpPr>
          <p:nvPr/>
        </p:nvCxnSpPr>
        <p:spPr>
          <a:xfrm>
            <a:off x="8847116" y="2051222"/>
            <a:ext cx="0" cy="2698911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8842318" y="1483327"/>
            <a:ext cx="2194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Puissance max 1800W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93766" y="4488873"/>
            <a:ext cx="2565070" cy="8668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/>
      <p:bldP spid="8" grpId="1"/>
      <p:bldP spid="2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4" descr="C:\Users\guill\Downloads\2 juin nuageux.png"/>
          <p:cNvPicPr preferRelativeResize="0"/>
          <p:nvPr/>
        </p:nvPicPr>
        <p:blipFill rotWithShape="1">
          <a:blip r:embed="rId3">
            <a:alphaModFix/>
          </a:blip>
          <a:srcRect t="8319"/>
          <a:stretch/>
        </p:blipFill>
        <p:spPr>
          <a:xfrm>
            <a:off x="3280635" y="1375719"/>
            <a:ext cx="8656955" cy="531589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4"/>
          <p:cNvSpPr/>
          <p:nvPr/>
        </p:nvSpPr>
        <p:spPr>
          <a:xfrm>
            <a:off x="135551" y="2597541"/>
            <a:ext cx="3265782" cy="1553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Courbe de production d’une installation 2.2kWc </a:t>
            </a:r>
            <a:r>
              <a:rPr lang="fr-F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plein sud</a:t>
            </a:r>
            <a:endParaRPr b="1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juin 2025, nuageux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4"/>
          <p:cNvSpPr/>
          <p:nvPr/>
        </p:nvSpPr>
        <p:spPr>
          <a:xfrm>
            <a:off x="332971" y="4128686"/>
            <a:ext cx="3128010" cy="1868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-production nulle la nuit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-la courbe s’effondre en fonction des nuages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-puissance max limité (max -750W)</a:t>
            </a:r>
            <a:endParaRPr dirty="0"/>
          </a:p>
        </p:txBody>
      </p:sp>
      <p:sp>
        <p:nvSpPr>
          <p:cNvPr id="6" name="Ellipse 5"/>
          <p:cNvSpPr/>
          <p:nvPr/>
        </p:nvSpPr>
        <p:spPr>
          <a:xfrm>
            <a:off x="4206537" y="4442707"/>
            <a:ext cx="2170512" cy="468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10533413" y="4411782"/>
            <a:ext cx="1338745" cy="468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4949190" y="2720340"/>
            <a:ext cx="2194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Production nulle la nuit</a:t>
            </a:r>
          </a:p>
        </p:txBody>
      </p:sp>
      <p:cxnSp>
        <p:nvCxnSpPr>
          <p:cNvPr id="9" name="Connecteur droit avec flèche 8"/>
          <p:cNvCxnSpPr/>
          <p:nvPr/>
        </p:nvCxnSpPr>
        <p:spPr>
          <a:xfrm rot="5400000">
            <a:off x="5177790" y="3669030"/>
            <a:ext cx="1337310" cy="1943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5948127" y="3099303"/>
            <a:ext cx="4656538" cy="14133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rot="5400000">
            <a:off x="6650186" y="3431969"/>
            <a:ext cx="2446312" cy="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7809165" y="1934590"/>
            <a:ext cx="2194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Puissance max 750W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64350" y="4332627"/>
            <a:ext cx="2743200" cy="1460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/>
          <p:cNvSpPr/>
          <p:nvPr/>
        </p:nvSpPr>
        <p:spPr>
          <a:xfrm>
            <a:off x="8105497" y="3198316"/>
            <a:ext cx="581891" cy="6650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8633361" y="2612572"/>
            <a:ext cx="354278" cy="3562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6826332" y="3840278"/>
            <a:ext cx="354278" cy="3562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7456688" y="2923952"/>
            <a:ext cx="354278" cy="3562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/>
        </p:nvSpPr>
        <p:spPr>
          <a:xfrm>
            <a:off x="7776359" y="2669969"/>
            <a:ext cx="354278" cy="3562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9582371" y="3897728"/>
            <a:ext cx="354278" cy="3562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9045307" y="3697774"/>
            <a:ext cx="354278" cy="3562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/>
          <p:cNvSpPr txBox="1"/>
          <p:nvPr/>
        </p:nvSpPr>
        <p:spPr>
          <a:xfrm>
            <a:off x="9303477" y="2882637"/>
            <a:ext cx="2194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La courbe s’effondre en fonction des nuages</a:t>
            </a:r>
          </a:p>
        </p:txBody>
      </p:sp>
      <p:sp>
        <p:nvSpPr>
          <p:cNvPr id="24" name="Google Shape;102;p23">
            <a:extLst>
              <a:ext uri="{FF2B5EF4-FFF2-40B4-BE49-F238E27FC236}">
                <a16:creationId xmlns:a16="http://schemas.microsoft.com/office/drawing/2014/main" id="{3E8ECA02-5C9F-4C84-BBEE-6C727269B4D7}"/>
              </a:ext>
            </a:extLst>
          </p:cNvPr>
          <p:cNvSpPr txBox="1">
            <a:spLocks/>
          </p:cNvSpPr>
          <p:nvPr/>
        </p:nvSpPr>
        <p:spPr>
          <a:xfrm>
            <a:off x="135551" y="1265905"/>
            <a:ext cx="5532421" cy="7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1" kern="1200" baseline="0">
                <a:solidFill>
                  <a:srgbClr val="FF0000"/>
                </a:solidFill>
                <a:latin typeface="+mn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SzPts val="4400"/>
            </a:pPr>
            <a:r>
              <a:rPr lang="fr-FR" u="sng"/>
              <a:t>III-Photovoltaïque ; Idées reçues</a:t>
            </a:r>
            <a:endParaRPr lang="fr-FR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/>
      <p:bldP spid="8" grpId="1"/>
      <p:bldP spid="12" grpId="0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1"/>
      <p:bldP spid="23" grpId="2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3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SDIS6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SDIS63" id="{BC7BC7CE-6FE1-4372-99E8-25D9D7A7E7CC}" vid="{21269003-E840-4E6E-8229-EEDB87E7CF82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B616643-6535-410A-9252-054458BF6C8D}">
  <we:reference id="wa104380526" version="1.2.0.0" store="fr-FR" storeType="OMEX"/>
  <we:alternateReferences>
    <we:reference id="WA104380526" version="1.2.0.0" store="WA10438052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ThèmeSDIS63</Template>
  <TotalTime>202</TotalTime>
  <Words>1215</Words>
  <Application>Microsoft Office PowerPoint</Application>
  <PresentationFormat>Grand écran</PresentationFormat>
  <Paragraphs>171</Paragraphs>
  <Slides>37</Slides>
  <Notes>27</Notes>
  <HiddenSlides>0</HiddenSlides>
  <MMClips>1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37</vt:i4>
      </vt:variant>
    </vt:vector>
  </HeadingPairs>
  <TitlesOfParts>
    <vt:vector size="45" baseType="lpstr">
      <vt:lpstr>Arial</vt:lpstr>
      <vt:lpstr>Calibri</vt:lpstr>
      <vt:lpstr>Calibri Light</vt:lpstr>
      <vt:lpstr>Montserrat</vt:lpstr>
      <vt:lpstr>Wingdings</vt:lpstr>
      <vt:lpstr>ThèmeSDIS63</vt:lpstr>
      <vt:lpstr>Thème Office</vt:lpstr>
      <vt:lpstr>1_Conception personnalisée</vt:lpstr>
      <vt:lpstr>LE RISQUE SOLAIRE</vt:lpstr>
      <vt:lpstr>SOMMAIRE</vt:lpstr>
      <vt:lpstr>I-Différences Photovoltaïque/Photo thermique</vt:lpstr>
      <vt:lpstr>II-Photo thermique</vt:lpstr>
      <vt:lpstr>II-Photo thermique / Principe de fonctionnement</vt:lpstr>
      <vt:lpstr>II-Photo thermique / Risques</vt:lpstr>
      <vt:lpstr>III-Photovoltaïque ; Idées reçues</vt:lpstr>
      <vt:lpstr>III-Photovoltaïque ; Idées reçues</vt:lpstr>
      <vt:lpstr>Présentation PowerPoint</vt:lpstr>
      <vt:lpstr>Présentation PowerPoint</vt:lpstr>
      <vt:lpstr>Présentation PowerPoint</vt:lpstr>
      <vt:lpstr>IV-Photovoltaïque</vt:lpstr>
      <vt:lpstr>Type d’installations</vt:lpstr>
      <vt:lpstr>Type d’installations</vt:lpstr>
      <vt:lpstr>Onduleur central</vt:lpstr>
      <vt:lpstr>Présentation PowerPoint</vt:lpstr>
      <vt:lpstr>Type d’installations</vt:lpstr>
      <vt:lpstr>Micro onduleur</vt:lpstr>
      <vt:lpstr>Présentation PowerPoint</vt:lpstr>
      <vt:lpstr>Type d’installations</vt:lpstr>
      <vt:lpstr>ONDULEURS INSTALLATION CHAMP SOLAIRE</vt:lpstr>
      <vt:lpstr>Type d’installations</vt:lpstr>
      <vt:lpstr>V-Conduite a tenir</vt:lpstr>
      <vt:lpstr>V-Conduite a tenir</vt:lpstr>
      <vt:lpstr>V-Conduite a tenir</vt:lpstr>
      <vt:lpstr>V-Conduite a tenir</vt:lpstr>
      <vt:lpstr>V-Conduite a tenir</vt:lpstr>
      <vt:lpstr>Conception d’un module bi verre bi faciale </vt:lpstr>
      <vt:lpstr>VI-Batterie</vt:lpstr>
      <vt:lpstr>VI-Batterie</vt:lpstr>
      <vt:lpstr>Présentation PowerPoint</vt:lpstr>
      <vt:lpstr>Présentation PowerPoint</vt:lpstr>
      <vt:lpstr>Avec micro onduleur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</dc:title>
  <dc:creator>CSP CLERMONT COMMUN</dc:creator>
  <cp:lastModifiedBy>f_jarrige</cp:lastModifiedBy>
  <cp:revision>60</cp:revision>
  <dcterms:created xsi:type="dcterms:W3CDTF">2025-11-01T16:33:20Z</dcterms:created>
  <dcterms:modified xsi:type="dcterms:W3CDTF">2026-02-26T13:19:24Z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8E67A793-F325-40CE-AF66-EECC30E575CA</vt:lpwstr>
  </property>
  <property fmtid="{D5CDD505-2E9C-101B-9397-08002B2CF9AE}" pid="3" name="ArticulatePath">
    <vt:lpwstr>risque solaire_dept_V2</vt:lpwstr>
  </property>
</Properties>
</file>