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2.xml" ContentType="application/vnd.openxmlformats-officedocument.presentationml.notesSlide+xml"/>
  <Override PartName="/ppt/tags/tag5.xml" ContentType="application/vnd.openxmlformats-officedocument.presentationml.tags+xml"/>
  <Override PartName="/ppt/notesSlides/notesSlide3.xml" ContentType="application/vnd.openxmlformats-officedocument.presentationml.notesSlide+xml"/>
  <Override PartName="/ppt/tags/tag6.xml" ContentType="application/vnd.openxmlformats-officedocument.presentationml.tags+xml"/>
  <Override PartName="/ppt/notesSlides/notesSlide4.xml" ContentType="application/vnd.openxmlformats-officedocument.presentationml.notesSlide+xml"/>
  <Override PartName="/ppt/tags/tag7.xml" ContentType="application/vnd.openxmlformats-officedocument.presentationml.tags+xml"/>
  <Override PartName="/ppt/notesSlides/notesSlide5.xml" ContentType="application/vnd.openxmlformats-officedocument.presentationml.notesSlide+xml"/>
  <Override PartName="/ppt/tags/tag8.xml" ContentType="application/vnd.openxmlformats-officedocument.presentationml.tags+xml"/>
  <Override PartName="/ppt/notesSlides/notesSlide6.xml" ContentType="application/vnd.openxmlformats-officedocument.presentationml.notesSlide+xml"/>
  <Override PartName="/ppt/tags/tag9.xml" ContentType="application/vnd.openxmlformats-officedocument.presentationml.tags+xml"/>
  <Override PartName="/ppt/notesSlides/notesSlide7.xml" ContentType="application/vnd.openxmlformats-officedocument.presentationml.notesSlide+xml"/>
  <Override PartName="/ppt/tags/tag10.xml" ContentType="application/vnd.openxmlformats-officedocument.presentationml.tags+xml"/>
  <Override PartName="/ppt/notesSlides/notesSlide8.xml" ContentType="application/vnd.openxmlformats-officedocument.presentationml.notesSlide+xml"/>
  <Override PartName="/ppt/tags/tag11.xml" ContentType="application/vnd.openxmlformats-officedocument.presentationml.tags+xml"/>
  <Override PartName="/ppt/notesSlides/notesSlide9.xml" ContentType="application/vnd.openxmlformats-officedocument.presentationml.notesSlide+xml"/>
  <Override PartName="/ppt/tags/tag12.xml" ContentType="application/vnd.openxmlformats-officedocument.presentationml.tags+xml"/>
  <Override PartName="/ppt/notesSlides/notesSlide10.xml" ContentType="application/vnd.openxmlformats-officedocument.presentationml.notesSlide+xml"/>
  <Override PartName="/ppt/tags/tag13.xml" ContentType="application/vnd.openxmlformats-officedocument.presentationml.tags+xml"/>
  <Override PartName="/ppt/notesSlides/notesSlide11.xml" ContentType="application/vnd.openxmlformats-officedocument.presentationml.notesSlide+xml"/>
  <Override PartName="/ppt/tags/tag14.xml" ContentType="application/vnd.openxmlformats-officedocument.presentationml.tags+xml"/>
  <Override PartName="/ppt/notesSlides/notesSlide12.xml" ContentType="application/vnd.openxmlformats-officedocument.presentationml.notesSlide+xml"/>
  <Override PartName="/ppt/tags/tag15.xml" ContentType="application/vnd.openxmlformats-officedocument.presentationml.tags+xml"/>
  <Override PartName="/ppt/notesSlides/notesSlide13.xml" ContentType="application/vnd.openxmlformats-officedocument.presentationml.notesSlide+xml"/>
  <Override PartName="/ppt/tags/tag16.xml" ContentType="application/vnd.openxmlformats-officedocument.presentationml.tags+xml"/>
  <Override PartName="/ppt/notesSlides/notesSlide14.xml" ContentType="application/vnd.openxmlformats-officedocument.presentationml.notesSlide+xml"/>
  <Override PartName="/ppt/tags/tag17.xml" ContentType="application/vnd.openxmlformats-officedocument.presentationml.tags+xml"/>
  <Override PartName="/ppt/notesSlides/notesSlide15.xml" ContentType="application/vnd.openxmlformats-officedocument.presentationml.notesSlide+xml"/>
  <Override PartName="/ppt/tags/tag18.xml" ContentType="application/vnd.openxmlformats-officedocument.presentationml.tags+xml"/>
  <Override PartName="/ppt/notesSlides/notesSlide16.xml" ContentType="application/vnd.openxmlformats-officedocument.presentationml.notesSlide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notesSlides/notesSlide17.xml" ContentType="application/vnd.openxmlformats-officedocument.presentationml.notesSlide+xml"/>
  <Override PartName="/ppt/tags/tag21.xml" ContentType="application/vnd.openxmlformats-officedocument.presentationml.tags+xml"/>
  <Override PartName="/ppt/notesSlides/notesSlide18.xml" ContentType="application/vnd.openxmlformats-officedocument.presentationml.notesSlide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autoCompressPictures="0">
  <p:sldMasterIdLst>
    <p:sldMasterId id="2147483648" r:id="rId1"/>
    <p:sldMasterId id="2147483653" r:id="rId2"/>
    <p:sldMasterId id="2147483656" r:id="rId3"/>
  </p:sldMasterIdLst>
  <p:notesMasterIdLst>
    <p:notesMasterId r:id="rId40"/>
  </p:notesMasterIdLst>
  <p:sldIdLst>
    <p:sldId id="256" r:id="rId4"/>
    <p:sldId id="293" r:id="rId5"/>
    <p:sldId id="262" r:id="rId6"/>
    <p:sldId id="263" r:id="rId7"/>
    <p:sldId id="264" r:id="rId8"/>
    <p:sldId id="265" r:id="rId9"/>
    <p:sldId id="257" r:id="rId10"/>
    <p:sldId id="258" r:id="rId11"/>
    <p:sldId id="259" r:id="rId12"/>
    <p:sldId id="260" r:id="rId13"/>
    <p:sldId id="261" r:id="rId14"/>
    <p:sldId id="266" r:id="rId15"/>
    <p:sldId id="267" r:id="rId16"/>
    <p:sldId id="268" r:id="rId17"/>
    <p:sldId id="290" r:id="rId18"/>
    <p:sldId id="284" r:id="rId19"/>
    <p:sldId id="281" r:id="rId20"/>
    <p:sldId id="289" r:id="rId21"/>
    <p:sldId id="285" r:id="rId22"/>
    <p:sldId id="270" r:id="rId23"/>
    <p:sldId id="292" r:id="rId24"/>
    <p:sldId id="271" r:id="rId25"/>
    <p:sldId id="272" r:id="rId26"/>
    <p:sldId id="273" r:id="rId27"/>
    <p:sldId id="283" r:id="rId28"/>
    <p:sldId id="274" r:id="rId29"/>
    <p:sldId id="275" r:id="rId30"/>
    <p:sldId id="288" r:id="rId31"/>
    <p:sldId id="276" r:id="rId32"/>
    <p:sldId id="280" r:id="rId33"/>
    <p:sldId id="291" r:id="rId34"/>
    <p:sldId id="279" r:id="rId35"/>
    <p:sldId id="277" r:id="rId36"/>
    <p:sldId id="295" r:id="rId37"/>
    <p:sldId id="294" r:id="rId38"/>
    <p:sldId id="296" r:id="rId39"/>
  </p:sldIdLst>
  <p:sldSz cx="12192000" cy="6858000"/>
  <p:notesSz cx="6858000" cy="9144000"/>
  <p:custDataLst>
    <p:tags r:id="rId41"/>
  </p:custData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04" autoAdjust="0"/>
    <p:restoredTop sz="94660"/>
  </p:normalViewPr>
  <p:slideViewPr>
    <p:cSldViewPr snapToGrid="0" showGuides="1">
      <p:cViewPr varScale="1">
        <p:scale>
          <a:sx n="98" d="100"/>
          <a:sy n="98" d="100"/>
        </p:scale>
        <p:origin x="120" y="54"/>
      </p:cViewPr>
      <p:guideLst>
        <p:guide orient="horz" pos="2160"/>
        <p:guide pos="3840"/>
      </p:guideLst>
    </p:cSldViewPr>
  </p:slideViewPr>
  <p:notesTextViewPr>
    <p:cViewPr>
      <p:scale>
        <a:sx n="66" d="100"/>
        <a:sy n="66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presProps" Target="presProps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viewProps" Target="viewProps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20" Type="http://schemas.openxmlformats.org/officeDocument/2006/relationships/slide" Target="slides/slide17.xml"/><Relationship Id="rId41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Char char="●"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Char char="○"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Char char="■"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Char char="●"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Char char="○"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Char char="■"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Char char="●"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Char char="○"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Char char="■"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1" name="Google Shape;13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43" name="Google Shape;14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49" name="Google Shape;149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55" name="Google Shape;155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99" name="Google Shape;99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7" name="Google Shape;107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15" name="Google Shape;115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3" name="Google Shape;123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61" name="Google Shape;16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68" name="Google Shape;168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80" name="Google Shape;180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1" name="Google Shape;141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" name="Google Shape;142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16</a:t>
            </a:fld>
            <a:endParaRPr lang="fr-FR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80" name="Google Shape;180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6" name="Google Shape;86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19</a:t>
            </a:fld>
            <a:endParaRPr lang="fr-FR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4" name="Google Shape;204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0" name="Google Shape;220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31" name="Google Shape;231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37" name="Google Shape;237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37" name="Google Shape;237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44" name="Google Shape;244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51" name="Google Shape;251;p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58" name="Google Shape;258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58" name="Google Shape;258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4" name="Google Shape;264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10344665" y="6320138"/>
            <a:ext cx="1760649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2174789" y="6356350"/>
            <a:ext cx="8169876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>
          <a:xfrm>
            <a:off x="10715368" y="6356349"/>
            <a:ext cx="1476632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075935" y="6356350"/>
            <a:ext cx="8221362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type="title">
  <p:cSld name="Diapositive de titr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 panose="020F0502020204030204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contenu" type="obj">
  <p:cSld name="Titre et contenu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>
          <a:xfrm>
            <a:off x="9520881" y="6310571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EF4F177C-6933-40C8-92AB-5DF244348DA7}" type="datetimeFigureOut">
              <a:rPr lang="fr-FR" smtClean="0"/>
              <a:t>19/05/2026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A32F2-1376-4163-BB73-C9D3202C8071}" type="datetimeFigureOut">
              <a:rPr lang="fr-FR" smtClean="0"/>
              <a:t>19/05/2026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3B817-A48A-467B-8A4C-2E7F5E137529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A32F2-1376-4163-BB73-C9D3202C8071}" type="datetimeFigureOut">
              <a:rPr lang="fr-FR" smtClean="0"/>
              <a:t>19/05/2026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3B817-A48A-467B-8A4C-2E7F5E137529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644" b="1"/>
          <a:stretch>
            <a:fillRect/>
          </a:stretch>
        </p:blipFill>
        <p:spPr>
          <a:xfrm>
            <a:off x="-217335" y="5661550"/>
            <a:ext cx="12383699" cy="1486931"/>
          </a:xfrm>
          <a:prstGeom prst="rect">
            <a:avLst/>
          </a:prstGeom>
        </p:spPr>
      </p:pic>
      <p:pic>
        <p:nvPicPr>
          <p:cNvPr id="14" name="Image 13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5981" b="91776"/>
          <a:stretch>
            <a:fillRect/>
          </a:stretch>
        </p:blipFill>
        <p:spPr>
          <a:xfrm>
            <a:off x="1" y="-1"/>
            <a:ext cx="4785644" cy="1636541"/>
          </a:xfrm>
          <a:prstGeom prst="rect">
            <a:avLst/>
          </a:prstGeom>
        </p:spPr>
      </p:pic>
      <p:pic>
        <p:nvPicPr>
          <p:cNvPr id="15" name="Image 1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5761" y="231730"/>
            <a:ext cx="2375260" cy="981774"/>
          </a:xfrm>
          <a:prstGeom prst="rect">
            <a:avLst/>
          </a:prstGeom>
        </p:spPr>
      </p:pic>
      <p:cxnSp>
        <p:nvCxnSpPr>
          <p:cNvPr id="16" name="Connecteur droit 15"/>
          <p:cNvCxnSpPr/>
          <p:nvPr/>
        </p:nvCxnSpPr>
        <p:spPr>
          <a:xfrm>
            <a:off x="9306294" y="483672"/>
            <a:ext cx="0" cy="729832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10344665" y="6320138"/>
            <a:ext cx="1760649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18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174789" y="6356350"/>
            <a:ext cx="8169876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3200" b="1" kern="1200" baseline="0">
          <a:solidFill>
            <a:srgbClr val="FF0000"/>
          </a:solidFill>
          <a:latin typeface="+mn-lt"/>
          <a:ea typeface="+mj-ea"/>
          <a:cs typeface="+mj-cs"/>
        </a:defRPr>
      </a:lvl1pPr>
    </p:titleStyle>
    <p:bodyStyle>
      <a:lvl1pPr marL="0" indent="0" algn="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800" kern="1200">
          <a:solidFill>
            <a:srgbClr val="002060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644" b="1"/>
          <a:stretch>
            <a:fillRect/>
          </a:stretch>
        </p:blipFill>
        <p:spPr>
          <a:xfrm>
            <a:off x="-191699" y="5601730"/>
            <a:ext cx="12383699" cy="1486931"/>
          </a:xfrm>
          <a:prstGeom prst="rect">
            <a:avLst/>
          </a:prstGeom>
        </p:spPr>
      </p:pic>
      <p:sp>
        <p:nvSpPr>
          <p:cNvPr id="20" name="Espace réservé du titre 1"/>
          <p:cNvSpPr>
            <a:spLocks noGrp="1"/>
          </p:cNvSpPr>
          <p:nvPr>
            <p:ph type="title"/>
          </p:nvPr>
        </p:nvSpPr>
        <p:spPr>
          <a:xfrm>
            <a:off x="1961727" y="354481"/>
            <a:ext cx="8255482" cy="50009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r-FR" dirty="0"/>
              <a:t>Titre de la partie</a:t>
            </a:r>
          </a:p>
        </p:txBody>
      </p:sp>
      <p:sp>
        <p:nvSpPr>
          <p:cNvPr id="21" name="Espace réservé du texte 2"/>
          <p:cNvSpPr>
            <a:spLocks noGrp="1"/>
          </p:cNvSpPr>
          <p:nvPr>
            <p:ph type="body" idx="1"/>
          </p:nvPr>
        </p:nvSpPr>
        <p:spPr>
          <a:xfrm>
            <a:off x="2503917" y="854579"/>
            <a:ext cx="9973409" cy="463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Titre sous partie</a:t>
            </a:r>
          </a:p>
        </p:txBody>
      </p:sp>
      <p:pic>
        <p:nvPicPr>
          <p:cNvPr id="22" name="Image 2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026" y="180413"/>
            <a:ext cx="1282116" cy="529941"/>
          </a:xfrm>
          <a:prstGeom prst="rect">
            <a:avLst/>
          </a:prstGeom>
        </p:spPr>
      </p:pic>
      <p:cxnSp>
        <p:nvCxnSpPr>
          <p:cNvPr id="23" name="Connecteur droit 22"/>
          <p:cNvCxnSpPr/>
          <p:nvPr/>
        </p:nvCxnSpPr>
        <p:spPr>
          <a:xfrm>
            <a:off x="1760434" y="124747"/>
            <a:ext cx="0" cy="729832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rgbClr val="002060"/>
          </a:solidFill>
          <a:latin typeface="+mn-lt"/>
          <a:ea typeface="+mj-ea"/>
          <a:cs typeface="+mj-cs"/>
        </a:defRPr>
      </a:lvl1pPr>
    </p:titleStyle>
    <p:bodyStyle>
      <a:lvl1pPr marL="457200" indent="-457200" algn="l" defTabSz="914400" rtl="0" eaLnBrk="1" latinLnBrk="0" hangingPunct="1">
        <a:lnSpc>
          <a:spcPct val="90000"/>
        </a:lnSpc>
        <a:spcBef>
          <a:spcPts val="1000"/>
        </a:spcBef>
        <a:buFont typeface="Wingdings" panose="05000000000000000000" pitchFamily="2" charset="2"/>
        <a:buChar char="§"/>
        <a:defRPr sz="2800" kern="1200">
          <a:solidFill>
            <a:schemeClr val="bg1">
              <a:lumMod val="50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FA32F2-1376-4163-BB73-C9D3202C8071}" type="datetimeFigureOut">
              <a:rPr lang="fr-FR" smtClean="0"/>
              <a:t>19/05/2026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53B817-A48A-467B-8A4C-2E7F5E137529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3419872" y="2584063"/>
            <a:ext cx="5483358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fr-FR" sz="1600" dirty="0"/>
              <a:t>Lorem ipsum dolor sit </a:t>
            </a:r>
            <a:r>
              <a:rPr lang="fr-FR" sz="1600" dirty="0" err="1"/>
              <a:t>amet</a:t>
            </a:r>
            <a:r>
              <a:rPr lang="fr-FR" sz="1600" dirty="0"/>
              <a:t>, </a:t>
            </a:r>
            <a:r>
              <a:rPr lang="fr-FR" sz="1600" dirty="0" err="1"/>
              <a:t>consectetur</a:t>
            </a:r>
            <a:r>
              <a:rPr lang="fr-FR" sz="1600" dirty="0"/>
              <a:t> </a:t>
            </a:r>
            <a:r>
              <a:rPr lang="fr-FR" sz="1600" dirty="0" err="1"/>
              <a:t>adipiscing</a:t>
            </a:r>
            <a:r>
              <a:rPr lang="fr-FR" sz="1600" dirty="0"/>
              <a:t> </a:t>
            </a:r>
            <a:r>
              <a:rPr lang="fr-FR" sz="1600" dirty="0" err="1"/>
              <a:t>elit</a:t>
            </a:r>
            <a:r>
              <a:rPr lang="fr-FR" sz="1600" dirty="0"/>
              <a:t>.</a:t>
            </a:r>
          </a:p>
          <a:p>
            <a:endParaRPr lang="fr-FR" sz="1600" dirty="0"/>
          </a:p>
          <a:p>
            <a:pPr marL="285750" indent="-285750">
              <a:buFontTx/>
              <a:buChar char="-"/>
            </a:pPr>
            <a:r>
              <a:rPr lang="fr-FR" sz="1600" dirty="0"/>
              <a:t>Sed non </a:t>
            </a:r>
            <a:r>
              <a:rPr lang="fr-FR" sz="1600" dirty="0" err="1"/>
              <a:t>risus</a:t>
            </a:r>
            <a:r>
              <a:rPr lang="fr-FR" sz="1600" dirty="0"/>
              <a:t>. Suspendisse </a:t>
            </a:r>
            <a:r>
              <a:rPr lang="fr-FR" sz="1600" dirty="0" err="1"/>
              <a:t>lectus</a:t>
            </a:r>
            <a:r>
              <a:rPr lang="fr-FR" sz="1600" dirty="0"/>
              <a:t> </a:t>
            </a:r>
            <a:r>
              <a:rPr lang="fr-FR" sz="1600" dirty="0" err="1"/>
              <a:t>tortor</a:t>
            </a:r>
            <a:r>
              <a:rPr lang="fr-FR" sz="1600" dirty="0"/>
              <a:t>, </a:t>
            </a:r>
            <a:r>
              <a:rPr lang="fr-FR" sz="1600" dirty="0" err="1"/>
              <a:t>dignissim</a:t>
            </a:r>
            <a:r>
              <a:rPr lang="fr-FR" sz="1600" dirty="0"/>
              <a:t> sit </a:t>
            </a:r>
            <a:r>
              <a:rPr lang="fr-FR" sz="1600" dirty="0" err="1"/>
              <a:t>amet</a:t>
            </a:r>
            <a:r>
              <a:rPr lang="fr-FR" sz="1600" dirty="0"/>
              <a:t>, </a:t>
            </a:r>
            <a:r>
              <a:rPr lang="fr-FR" sz="1600" dirty="0" err="1"/>
              <a:t>adipiscing</a:t>
            </a:r>
            <a:r>
              <a:rPr lang="fr-FR" sz="1600" dirty="0"/>
              <a:t> nec, </a:t>
            </a:r>
            <a:r>
              <a:rPr lang="fr-FR" sz="1600" dirty="0" err="1"/>
              <a:t>ultricies</a:t>
            </a:r>
            <a:r>
              <a:rPr lang="fr-FR" sz="1600" dirty="0"/>
              <a:t> sed, dolor.</a:t>
            </a:r>
          </a:p>
          <a:p>
            <a:pPr marL="285750" indent="-285750">
              <a:buFontTx/>
              <a:buChar char="-"/>
            </a:pPr>
            <a:endParaRPr lang="fr-FR" sz="1600" dirty="0"/>
          </a:p>
          <a:p>
            <a:pPr marL="285750" indent="-285750">
              <a:buFontTx/>
              <a:buChar char="-"/>
            </a:pPr>
            <a:r>
              <a:rPr lang="fr-FR" sz="1600" dirty="0" err="1"/>
              <a:t>Cras</a:t>
            </a:r>
            <a:r>
              <a:rPr lang="fr-FR" sz="1600" dirty="0"/>
              <a:t> </a:t>
            </a:r>
            <a:r>
              <a:rPr lang="fr-FR" sz="1600" dirty="0" err="1"/>
              <a:t>elementum</a:t>
            </a:r>
            <a:r>
              <a:rPr lang="fr-FR" sz="1600" dirty="0"/>
              <a:t> </a:t>
            </a:r>
            <a:r>
              <a:rPr lang="fr-FR" sz="1600" dirty="0" err="1"/>
              <a:t>ultrices</a:t>
            </a:r>
            <a:r>
              <a:rPr lang="fr-FR" sz="1600" dirty="0"/>
              <a:t> diam. </a:t>
            </a:r>
            <a:r>
              <a:rPr lang="fr-FR" sz="1600" dirty="0" err="1"/>
              <a:t>Maecenas</a:t>
            </a:r>
            <a:r>
              <a:rPr lang="fr-FR" sz="1600" dirty="0"/>
              <a:t> </a:t>
            </a:r>
            <a:r>
              <a:rPr lang="fr-FR" sz="1600" dirty="0" err="1"/>
              <a:t>ligula</a:t>
            </a:r>
            <a:r>
              <a:rPr lang="fr-FR" sz="1600" dirty="0"/>
              <a:t> massa, </a:t>
            </a:r>
            <a:r>
              <a:rPr lang="fr-FR" sz="1600" dirty="0" err="1"/>
              <a:t>varius</a:t>
            </a:r>
            <a:r>
              <a:rPr lang="fr-FR" sz="1600" dirty="0"/>
              <a:t> a, semper </a:t>
            </a:r>
            <a:r>
              <a:rPr lang="fr-FR" sz="1600" dirty="0" err="1"/>
              <a:t>congue</a:t>
            </a:r>
            <a:r>
              <a:rPr lang="fr-FR" sz="1600" dirty="0"/>
              <a:t>, </a:t>
            </a:r>
            <a:r>
              <a:rPr lang="fr-FR" sz="1600" dirty="0" err="1"/>
              <a:t>euismod</a:t>
            </a:r>
            <a:r>
              <a:rPr lang="fr-FR" sz="1600" dirty="0"/>
              <a:t> non, mi.</a:t>
            </a:r>
          </a:p>
          <a:p>
            <a:pPr marL="285750" indent="-285750">
              <a:buFontTx/>
              <a:buChar char="-"/>
            </a:pPr>
            <a:endParaRPr lang="fr-FR" sz="1600" dirty="0"/>
          </a:p>
          <a:p>
            <a:pPr marL="285750" indent="-285750">
              <a:buFontTx/>
              <a:buChar char="-"/>
            </a:pPr>
            <a:r>
              <a:rPr lang="fr-FR" sz="1600" dirty="0" err="1"/>
              <a:t>Proin</a:t>
            </a:r>
            <a:r>
              <a:rPr lang="fr-FR" sz="1600" dirty="0"/>
              <a:t> </a:t>
            </a:r>
            <a:r>
              <a:rPr lang="fr-FR" sz="1600" dirty="0" err="1"/>
              <a:t>porttitor</a:t>
            </a:r>
            <a:r>
              <a:rPr lang="fr-FR" sz="1600" dirty="0"/>
              <a:t>, </a:t>
            </a:r>
            <a:r>
              <a:rPr lang="fr-FR" sz="1600" dirty="0" err="1"/>
              <a:t>orci</a:t>
            </a:r>
            <a:r>
              <a:rPr lang="fr-FR" sz="1600" dirty="0"/>
              <a:t> nec </a:t>
            </a:r>
            <a:r>
              <a:rPr lang="fr-FR" sz="1600" dirty="0" err="1"/>
              <a:t>nonummy</a:t>
            </a:r>
            <a:r>
              <a:rPr lang="fr-FR" sz="1600" dirty="0"/>
              <a:t> </a:t>
            </a:r>
            <a:r>
              <a:rPr lang="fr-FR" sz="1600" dirty="0" err="1"/>
              <a:t>molestie</a:t>
            </a:r>
            <a:r>
              <a:rPr lang="fr-FR" sz="1600" dirty="0"/>
              <a:t>, </a:t>
            </a:r>
            <a:r>
              <a:rPr lang="fr-FR" sz="1600" dirty="0" err="1"/>
              <a:t>enim</a:t>
            </a:r>
            <a:r>
              <a:rPr lang="fr-FR" sz="1600" dirty="0"/>
              <a:t> est </a:t>
            </a:r>
            <a:r>
              <a:rPr lang="fr-FR" sz="1600" dirty="0" err="1"/>
              <a:t>eleifend</a:t>
            </a:r>
            <a:r>
              <a:rPr lang="fr-FR" sz="1600" dirty="0"/>
              <a:t> mi, non </a:t>
            </a:r>
            <a:r>
              <a:rPr lang="fr-FR" sz="1600" dirty="0" err="1"/>
              <a:t>fermentum</a:t>
            </a:r>
            <a:r>
              <a:rPr lang="fr-FR" sz="1600" dirty="0"/>
              <a:t> diam </a:t>
            </a:r>
            <a:r>
              <a:rPr lang="fr-FR" sz="1600" dirty="0" err="1"/>
              <a:t>nisl</a:t>
            </a:r>
            <a:r>
              <a:rPr lang="fr-FR" sz="1600" dirty="0"/>
              <a:t> sit </a:t>
            </a:r>
            <a:r>
              <a:rPr lang="fr-FR" sz="1600" dirty="0" err="1"/>
              <a:t>amet</a:t>
            </a:r>
            <a:r>
              <a:rPr lang="fr-FR" sz="1600" dirty="0"/>
              <a:t> erat.</a:t>
            </a:r>
          </a:p>
          <a:p>
            <a:pPr marL="285750" indent="-285750">
              <a:buFontTx/>
              <a:buChar char="-"/>
            </a:pPr>
            <a:endParaRPr lang="fr-FR" sz="1600" dirty="0"/>
          </a:p>
          <a:p>
            <a:pPr marL="285750" indent="-285750">
              <a:buFontTx/>
              <a:buChar char="-"/>
            </a:pPr>
            <a:r>
              <a:rPr lang="fr-FR" sz="1600" dirty="0"/>
              <a:t>Duis semper. Duis </a:t>
            </a:r>
            <a:r>
              <a:rPr lang="fr-FR" sz="1600" dirty="0" err="1"/>
              <a:t>arcu</a:t>
            </a:r>
            <a:r>
              <a:rPr lang="fr-FR" sz="1600" dirty="0"/>
              <a:t> massa, </a:t>
            </a:r>
            <a:r>
              <a:rPr lang="fr-FR" sz="1600" dirty="0" err="1"/>
              <a:t>scelerisque</a:t>
            </a:r>
            <a:r>
              <a:rPr lang="fr-FR" sz="1600" dirty="0"/>
              <a:t> vitae, </a:t>
            </a:r>
            <a:r>
              <a:rPr lang="fr-FR" sz="1600" dirty="0" err="1"/>
              <a:t>consequat</a:t>
            </a:r>
            <a:r>
              <a:rPr lang="fr-FR" sz="1600" dirty="0"/>
              <a:t> in, pretium a, </a:t>
            </a:r>
            <a:r>
              <a:rPr lang="fr-FR" sz="1600" dirty="0" err="1"/>
              <a:t>enim</a:t>
            </a:r>
            <a:r>
              <a:rPr lang="fr-FR" sz="1600" dirty="0"/>
              <a:t>. </a:t>
            </a:r>
            <a:r>
              <a:rPr lang="fr-FR" sz="1600" dirty="0" err="1"/>
              <a:t>Pellentesque</a:t>
            </a:r>
            <a:r>
              <a:rPr lang="fr-FR" sz="1600" dirty="0"/>
              <a:t> </a:t>
            </a:r>
            <a:r>
              <a:rPr lang="fr-FR" sz="1600" dirty="0" err="1"/>
              <a:t>congue</a:t>
            </a:r>
            <a:r>
              <a:rPr lang="fr-FR" sz="1600" dirty="0"/>
              <a:t>. 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4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6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9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0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1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2.xml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3.xml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4.xml"/><Relationship Id="rId4" Type="http://schemas.openxmlformats.org/officeDocument/2006/relationships/image" Target="../media/image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5.xml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6.xml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7" Type="http://schemas.openxmlformats.org/officeDocument/2006/relationships/image" Target="../media/image19.jpe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8.xml"/><Relationship Id="rId4" Type="http://schemas.openxmlformats.org/officeDocument/2006/relationships/image" Target="../media/image2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9.xml"/><Relationship Id="rId4" Type="http://schemas.openxmlformats.org/officeDocument/2006/relationships/image" Target="../media/image15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notesSlide" Target="../notesSlides/notesSlide17.xml"/><Relationship Id="rId7" Type="http://schemas.openxmlformats.org/officeDocument/2006/relationships/image" Target="../media/image25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0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1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3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pnrs.ensosp.fr/Default/doc/SYRACUSE/100101/retex-feu-de-panneaux-photovoltaiques-sur-toiture-beton-d-une-ecole-primaire?_lg=en-US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37.png"/><Relationship Id="rId4" Type="http://schemas.openxmlformats.org/officeDocument/2006/relationships/notesSlide" Target="../notesSlides/notesSlide2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>
            <a:spLocks noGrp="1"/>
          </p:cNvSpPr>
          <p:nvPr>
            <p:ph type="ctrTitle"/>
          </p:nvPr>
        </p:nvSpPr>
        <p:spPr>
          <a:xfrm>
            <a:off x="1524000" y="2388973"/>
            <a:ext cx="8822724" cy="11209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 panose="020F0502020204030204"/>
              <a:buNone/>
            </a:pPr>
            <a:r>
              <a:rPr lang="fr-FR" dirty="0"/>
              <a:t>LE RISQUE SOLAIRE</a:t>
            </a:r>
            <a:endParaRPr dirty="0"/>
          </a:p>
        </p:txBody>
      </p:sp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3946" y="974725"/>
            <a:ext cx="10515600" cy="1325563"/>
          </a:xfrm>
        </p:spPr>
        <p:txBody>
          <a:bodyPr/>
          <a:lstStyle/>
          <a:p>
            <a:r>
              <a:rPr lang="fr-FR" dirty="0"/>
              <a:t>SOMMAIRE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38953" y="1859117"/>
            <a:ext cx="10515600" cy="4024158"/>
          </a:xfrm>
        </p:spPr>
        <p:txBody>
          <a:bodyPr>
            <a:normAutofit fontScale="85000" lnSpcReduction="20000"/>
          </a:bodyPr>
          <a:lstStyle/>
          <a:p>
            <a:r>
              <a:rPr lang="fr-FR" dirty="0"/>
              <a:t>I-Différences Photovoltaïque/Photo thermique</a:t>
            </a:r>
          </a:p>
          <a:p>
            <a:r>
              <a:rPr lang="fr-FR" dirty="0"/>
              <a:t>II-Photo thermique</a:t>
            </a:r>
          </a:p>
          <a:p>
            <a:r>
              <a:rPr lang="fr-FR" dirty="0"/>
              <a:t>III-Photovoltaïque ; Idées reçues</a:t>
            </a:r>
          </a:p>
          <a:p>
            <a:r>
              <a:rPr lang="fr-FR" dirty="0"/>
              <a:t>IV-Photovoltaïque</a:t>
            </a:r>
          </a:p>
          <a:p>
            <a:r>
              <a:rPr lang="fr-FR" dirty="0"/>
              <a:t>V-Conduite a tenir</a:t>
            </a:r>
          </a:p>
          <a:p>
            <a:r>
              <a:rPr lang="fr-FR" dirty="0"/>
              <a:t>VI-Batterie</a:t>
            </a:r>
          </a:p>
          <a:p>
            <a:r>
              <a:rPr lang="fr-FR" dirty="0"/>
              <a:t>VII-SCHEMA</a:t>
            </a:r>
          </a:p>
          <a:p>
            <a:r>
              <a:rPr lang="fr-FR" dirty="0"/>
              <a:t>VIII-VIDEO</a:t>
            </a:r>
          </a:p>
          <a:p>
            <a:r>
              <a:rPr lang="fr-FR" dirty="0"/>
              <a:t>IX-Annexe 1</a:t>
            </a:r>
          </a:p>
          <a:p>
            <a:r>
              <a:rPr lang="fr-FR" dirty="0"/>
              <a:t>X-Annexe 2</a:t>
            </a:r>
          </a:p>
        </p:txBody>
      </p:sp>
    </p:spTree>
    <p:custDataLst>
      <p:tags r:id="rId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3"/>
          <p:cNvSpPr txBox="1">
            <a:spLocks noGrp="1"/>
          </p:cNvSpPr>
          <p:nvPr>
            <p:ph type="title"/>
          </p:nvPr>
        </p:nvSpPr>
        <p:spPr>
          <a:xfrm>
            <a:off x="80319" y="1285688"/>
            <a:ext cx="10515600" cy="6830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 panose="020F0502020204030204"/>
              <a:buNone/>
            </a:pPr>
            <a:r>
              <a:rPr lang="fr-FR" u="sng" dirty="0"/>
              <a:t>I-Différences Photovoltaïque/Photo thermique</a:t>
            </a:r>
            <a:endParaRPr u="sng" dirty="0"/>
          </a:p>
        </p:txBody>
      </p:sp>
      <p:sp>
        <p:nvSpPr>
          <p:cNvPr id="134" name="Google Shape;134;p3"/>
          <p:cNvSpPr txBox="1">
            <a:spLocks noGrp="1"/>
          </p:cNvSpPr>
          <p:nvPr>
            <p:ph type="body" idx="1"/>
          </p:nvPr>
        </p:nvSpPr>
        <p:spPr>
          <a:xfrm>
            <a:off x="971550" y="2192897"/>
            <a:ext cx="4379259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fr-FR" dirty="0"/>
              <a:t>Photovoltaïque</a:t>
            </a:r>
            <a:endParaRPr dirty="0"/>
          </a:p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fr-FR" dirty="0"/>
              <a:t>lumière          électricité</a:t>
            </a:r>
            <a:endParaRPr dirty="0"/>
          </a:p>
        </p:txBody>
      </p:sp>
      <p:pic>
        <p:nvPicPr>
          <p:cNvPr id="135" name="Google Shape;135;p3"/>
          <p:cNvPicPr preferRelativeResize="0"/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1261000" y="3190992"/>
            <a:ext cx="4478957" cy="2985971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p3"/>
          <p:cNvSpPr/>
          <p:nvPr/>
        </p:nvSpPr>
        <p:spPr>
          <a:xfrm>
            <a:off x="2446573" y="2598037"/>
            <a:ext cx="645459" cy="385482"/>
          </a:xfrm>
          <a:prstGeom prst="rightArrow">
            <a:avLst>
              <a:gd name="adj1" fmla="val 50000"/>
              <a:gd name="adj2" fmla="val 50000"/>
            </a:avLst>
          </a:prstGeom>
          <a:noFill/>
          <a:ln w="254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37" name="Google Shape;137;p3"/>
          <p:cNvSpPr txBox="1"/>
          <p:nvPr/>
        </p:nvSpPr>
        <p:spPr>
          <a:xfrm>
            <a:off x="6216660" y="2192897"/>
            <a:ext cx="4379259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marR="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</a:pPr>
            <a:r>
              <a:rPr lang="fr-FR" sz="2800" b="0" i="0" u="none" strike="noStrike" cap="none" dirty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Photo thermique</a:t>
            </a:r>
            <a:endParaRPr dirty="0"/>
          </a:p>
          <a:p>
            <a:pPr marL="228600" marR="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</a:pPr>
            <a:r>
              <a:rPr lang="fr-FR" sz="2800" b="0" i="0" u="none" strike="noStrike" cap="none" dirty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lumière          chaleur</a:t>
            </a:r>
            <a:endParaRPr dirty="0"/>
          </a:p>
        </p:txBody>
      </p:sp>
      <p:sp>
        <p:nvSpPr>
          <p:cNvPr id="138" name="Google Shape;138;p3"/>
          <p:cNvSpPr/>
          <p:nvPr/>
        </p:nvSpPr>
        <p:spPr>
          <a:xfrm>
            <a:off x="7707041" y="2626378"/>
            <a:ext cx="645459" cy="385482"/>
          </a:xfrm>
          <a:prstGeom prst="rightArrow">
            <a:avLst>
              <a:gd name="adj1" fmla="val 50000"/>
              <a:gd name="adj2" fmla="val 50000"/>
            </a:avLst>
          </a:prstGeom>
          <a:noFill/>
          <a:ln w="254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pic>
        <p:nvPicPr>
          <p:cNvPr id="139" name="Google Shape;139;p3"/>
          <p:cNvPicPr preferRelativeResize="0"/>
          <p:nvPr/>
        </p:nvPicPr>
        <p:blipFill rotWithShape="1">
          <a:blip r:embed="rId5"/>
          <a:srcRect/>
          <a:stretch>
            <a:fillRect/>
          </a:stretch>
        </p:blipFill>
        <p:spPr>
          <a:xfrm>
            <a:off x="6441141" y="3184525"/>
            <a:ext cx="4105710" cy="298597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40" name="Google Shape;140;p3"/>
          <p:cNvCxnSpPr/>
          <p:nvPr/>
        </p:nvCxnSpPr>
        <p:spPr>
          <a:xfrm>
            <a:off x="6096000" y="2117124"/>
            <a:ext cx="0" cy="4427111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</p:spTree>
    <p:custDataLst>
      <p:tags r:id="rId1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4"/>
          <p:cNvSpPr txBox="1">
            <a:spLocks noGrp="1"/>
          </p:cNvSpPr>
          <p:nvPr>
            <p:ph type="title"/>
          </p:nvPr>
        </p:nvSpPr>
        <p:spPr>
          <a:xfrm>
            <a:off x="121508" y="950011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 panose="020F0502020204030204"/>
              <a:buNone/>
            </a:pPr>
            <a:r>
              <a:rPr lang="fr-FR" u="sng" dirty="0"/>
              <a:t>II-Photo thermique</a:t>
            </a:r>
            <a:endParaRPr u="sng" dirty="0"/>
          </a:p>
        </p:txBody>
      </p:sp>
      <p:sp>
        <p:nvSpPr>
          <p:cNvPr id="146" name="Google Shape;146;p4"/>
          <p:cNvSpPr txBox="1">
            <a:spLocks noGrp="1"/>
          </p:cNvSpPr>
          <p:nvPr>
            <p:ph type="body" idx="1"/>
          </p:nvPr>
        </p:nvSpPr>
        <p:spPr>
          <a:xfrm>
            <a:off x="422669" y="1938170"/>
            <a:ext cx="11316249" cy="31857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11430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69000"/>
              <a:buNone/>
            </a:pPr>
            <a:r>
              <a:rPr lang="fr-FR" dirty="0"/>
              <a:t>Le panneau solaire thermique est une solution pour produire de l’eau chaude et même chauffer un logement. </a:t>
            </a:r>
          </a:p>
          <a:p>
            <a:pPr marL="11430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69000"/>
              <a:buNone/>
            </a:pPr>
            <a:r>
              <a:rPr lang="fr-FR" dirty="0"/>
              <a:t>Il capte l’énergie du soleil pour </a:t>
            </a:r>
            <a:r>
              <a:rPr lang="fr-FR" b="1" dirty="0"/>
              <a:t>chauffer un fluide caloporteur</a:t>
            </a:r>
            <a:r>
              <a:rPr lang="fr-FR" dirty="0"/>
              <a:t>, qui transfère ensuite la chaleur à un </a:t>
            </a:r>
            <a:r>
              <a:rPr lang="fr-FR" b="1" dirty="0"/>
              <a:t>ballon d’eau chaude</a:t>
            </a:r>
            <a:r>
              <a:rPr lang="fr-FR" dirty="0"/>
              <a:t> ou à un </a:t>
            </a:r>
            <a:r>
              <a:rPr lang="fr-FR" b="1" dirty="0"/>
              <a:t>système de chauffage</a:t>
            </a:r>
            <a:r>
              <a:rPr lang="fr-FR" dirty="0"/>
              <a:t>. </a:t>
            </a:r>
            <a:endParaRPr dirty="0"/>
          </a:p>
          <a:p>
            <a:pPr marL="11430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69000"/>
              <a:buNone/>
            </a:pPr>
            <a:r>
              <a:rPr lang="fr-FR" dirty="0"/>
              <a:t>Contrairement aux panneaux photovoltaïques qui transforment l'énergie solaire en électricité, le </a:t>
            </a:r>
            <a:r>
              <a:rPr lang="fr-FR" b="1" dirty="0"/>
              <a:t>solaire thermique transforme le rayonnement solaire en chaleur</a:t>
            </a:r>
            <a:endParaRPr dirty="0"/>
          </a:p>
        </p:txBody>
      </p:sp>
    </p:spTree>
    <p:custDataLst>
      <p:tags r:id="rId1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7"/>
          <p:cNvSpPr txBox="1">
            <a:spLocks noGrp="1"/>
          </p:cNvSpPr>
          <p:nvPr>
            <p:ph type="title"/>
          </p:nvPr>
        </p:nvSpPr>
        <p:spPr>
          <a:xfrm>
            <a:off x="105032" y="933536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 panose="020F0502020204030204"/>
              <a:buNone/>
            </a:pPr>
            <a:r>
              <a:rPr lang="fr-FR" u="sng" dirty="0"/>
              <a:t>II-Photo thermique</a:t>
            </a:r>
            <a:r>
              <a:rPr lang="fr-FR" sz="3600" dirty="0"/>
              <a:t> </a:t>
            </a:r>
            <a:r>
              <a:rPr lang="fr-FR" dirty="0"/>
              <a:t>/</a:t>
            </a:r>
            <a:r>
              <a:rPr lang="fr-FR" sz="3600" dirty="0"/>
              <a:t> </a:t>
            </a:r>
            <a:r>
              <a:rPr lang="fr-FR" dirty="0"/>
              <a:t>P</a:t>
            </a:r>
            <a:r>
              <a:rPr lang="fr-FR" sz="3200" dirty="0"/>
              <a:t>rincipe de fonctionnement</a:t>
            </a:r>
            <a:endParaRPr sz="3200" u="sng" dirty="0"/>
          </a:p>
        </p:txBody>
      </p:sp>
      <p:pic>
        <p:nvPicPr>
          <p:cNvPr id="152" name="Google Shape;152;p27"/>
          <p:cNvPicPr preferRelativeResize="0"/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2262014" y="2083718"/>
            <a:ext cx="7975226" cy="4591797"/>
          </a:xfrm>
          <a:prstGeom prst="rect">
            <a:avLst/>
          </a:prstGeom>
          <a:noFill/>
          <a:ln>
            <a:noFill/>
          </a:ln>
        </p:spPr>
      </p:pic>
    </p:spTree>
    <p:custDataLst>
      <p:tags r:id="rId1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8"/>
          <p:cNvSpPr txBox="1">
            <a:spLocks noGrp="1"/>
          </p:cNvSpPr>
          <p:nvPr>
            <p:ph type="title"/>
          </p:nvPr>
        </p:nvSpPr>
        <p:spPr>
          <a:xfrm>
            <a:off x="162697" y="96648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 panose="020F0502020204030204"/>
              <a:buNone/>
            </a:pPr>
            <a:r>
              <a:rPr lang="fr-FR" u="sng" dirty="0"/>
              <a:t>II-Photo thermique </a:t>
            </a:r>
            <a:r>
              <a:rPr lang="fr-FR" dirty="0"/>
              <a:t>/ Risques</a:t>
            </a:r>
            <a:endParaRPr dirty="0"/>
          </a:p>
        </p:txBody>
      </p:sp>
      <p:sp>
        <p:nvSpPr>
          <p:cNvPr id="158" name="Google Shape;158;p28"/>
          <p:cNvSpPr txBox="1">
            <a:spLocks noGrp="1"/>
          </p:cNvSpPr>
          <p:nvPr>
            <p:ph type="body" idx="1"/>
          </p:nvPr>
        </p:nvSpPr>
        <p:spPr>
          <a:xfrm>
            <a:off x="838200" y="2525624"/>
            <a:ext cx="10515600" cy="2960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indent="-50800">
              <a:spcBef>
                <a:spcPts val="0"/>
              </a:spcBef>
              <a:buSzPts val="2800"/>
              <a:buNone/>
            </a:pPr>
            <a:endParaRPr lang="fr-FR" dirty="0"/>
          </a:p>
          <a:p>
            <a:pPr marL="228600" indent="-50800">
              <a:spcBef>
                <a:spcPts val="0"/>
              </a:spcBef>
              <a:buSzPts val="2800"/>
              <a:buNone/>
            </a:pPr>
            <a:r>
              <a:rPr lang="fr-FR" dirty="0"/>
              <a:t>-BRULURE </a:t>
            </a:r>
            <a:r>
              <a:rPr lang="fr-FR" sz="1800" dirty="0"/>
              <a:t>au contact des matériaux (jusqu’à 200°C) et/ou du fluide caloporteur (jusqu’à 150°C)</a:t>
            </a:r>
          </a:p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lang="fr-FR" dirty="0"/>
          </a:p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fr-FR" dirty="0"/>
              <a:t>-INCENDIE</a:t>
            </a:r>
            <a:r>
              <a:rPr lang="fr-FR" sz="1600" dirty="0"/>
              <a:t> par conduction des éléments chauds</a:t>
            </a:r>
            <a:endParaRPr lang="fr-FR" sz="1800" dirty="0"/>
          </a:p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fr-FR" dirty="0"/>
              <a:t>-CHIMIQUE </a:t>
            </a:r>
            <a:r>
              <a:rPr lang="fr-FR" sz="1800" dirty="0"/>
              <a:t>FLUIDE CALOPORTEUR A BASE DE GLYCOL (fiche toxicologique Annexe 1)</a:t>
            </a:r>
            <a:endParaRPr dirty="0"/>
          </a:p>
        </p:txBody>
      </p:sp>
    </p:spTree>
    <p:custDataLst>
      <p:tags r:id="rId1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"/>
          <p:cNvSpPr txBox="1">
            <a:spLocks noGrp="1"/>
          </p:cNvSpPr>
          <p:nvPr>
            <p:ph type="title"/>
          </p:nvPr>
        </p:nvSpPr>
        <p:spPr>
          <a:xfrm>
            <a:off x="82566" y="1265371"/>
            <a:ext cx="6466515" cy="8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buSzPts val="4400"/>
            </a:pPr>
            <a:r>
              <a:rPr lang="fr-FR" u="sng" dirty="0"/>
              <a:t>III-Photovoltaïque ; Idées reçues</a:t>
            </a:r>
            <a:endParaRPr u="sng" dirty="0"/>
          </a:p>
        </p:txBody>
      </p:sp>
      <p:sp>
        <p:nvSpPr>
          <p:cNvPr id="91" name="Google Shape;91;p2"/>
          <p:cNvSpPr/>
          <p:nvPr/>
        </p:nvSpPr>
        <p:spPr>
          <a:xfrm>
            <a:off x="1160942" y="1820562"/>
            <a:ext cx="9968378" cy="4831188"/>
          </a:xfrm>
          <a:prstGeom prst="cloud">
            <a:avLst/>
          </a:prstGeom>
          <a:solidFill>
            <a:srgbClr val="DDEAF6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lt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92" name="Google Shape;92;p2"/>
          <p:cNvSpPr/>
          <p:nvPr/>
        </p:nvSpPr>
        <p:spPr>
          <a:xfrm>
            <a:off x="2205270" y="2288148"/>
            <a:ext cx="3690551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/>
              <a:buNone/>
            </a:pPr>
            <a:r>
              <a:rPr lang="fr-FR" sz="1800" b="0" i="0" u="none" strike="noStrike" cap="none" dirty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Les PV produisent la nuit</a:t>
            </a:r>
            <a:endParaRPr sz="1400" b="0" i="0" u="none" strike="noStrike" cap="none" dirty="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93" name="Google Shape;93;p2"/>
          <p:cNvSpPr/>
          <p:nvPr/>
        </p:nvSpPr>
        <p:spPr>
          <a:xfrm>
            <a:off x="6096000" y="2249362"/>
            <a:ext cx="369060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/>
              <a:buNone/>
            </a:pPr>
            <a:r>
              <a:rPr lang="fr-FR" sz="1800" b="0" i="0" u="none" strike="noStrike" cap="none" dirty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Les PV produisent avec l’éclairage publique</a:t>
            </a:r>
            <a:endParaRPr sz="1400" b="0" i="0" u="none" strike="noStrike" cap="none" dirty="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94" name="Google Shape;94;p2"/>
          <p:cNvSpPr/>
          <p:nvPr/>
        </p:nvSpPr>
        <p:spPr>
          <a:xfrm>
            <a:off x="2205221" y="4573901"/>
            <a:ext cx="369060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/>
              <a:buNone/>
            </a:pPr>
            <a:r>
              <a:rPr lang="fr-FR" sz="1800" b="0" i="0" u="none" strike="noStrike" cap="none" dirty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Les PV émettent des ondes nocives</a:t>
            </a:r>
            <a:endParaRPr sz="1400" b="0" i="0" u="none" strike="noStrike" cap="none" dirty="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95" name="Google Shape;95;p2"/>
          <p:cNvSpPr/>
          <p:nvPr/>
        </p:nvSpPr>
        <p:spPr>
          <a:xfrm>
            <a:off x="5895821" y="4856361"/>
            <a:ext cx="369060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/>
              <a:buNone/>
            </a:pPr>
            <a:r>
              <a:rPr lang="fr-FR" sz="1800" b="0" i="0" u="none" strike="noStrike" cap="none" dirty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Les PV ne produisent pas par temps nuageux</a:t>
            </a:r>
            <a:endParaRPr sz="1400" b="0" i="0" u="none" strike="noStrike" cap="none" dirty="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96" name="Google Shape;96;p2"/>
          <p:cNvSpPr/>
          <p:nvPr/>
        </p:nvSpPr>
        <p:spPr>
          <a:xfrm>
            <a:off x="3527314" y="3485008"/>
            <a:ext cx="5624924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/>
              <a:buNone/>
            </a:pPr>
            <a:r>
              <a:rPr lang="fr-FR" sz="1800" b="1" i="0" u="none" strike="noStrike" cap="none" dirty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Quand </a:t>
            </a:r>
            <a:r>
              <a:rPr lang="fr-FR" b="1" dirty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il y </a:t>
            </a:r>
            <a:r>
              <a:rPr lang="fr-FR" sz="1800" b="1" i="0" u="none" strike="noStrike" cap="none" dirty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a des panneaux, il faut laisser </a:t>
            </a:r>
            <a:r>
              <a:rPr lang="fr-FR" b="1" dirty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bruler </a:t>
            </a:r>
            <a:r>
              <a:rPr lang="fr-FR" sz="1800" b="1" i="0" u="none" strike="noStrike" cap="none" dirty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!</a:t>
            </a:r>
            <a:endParaRPr dirty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Google Shape;101;p23" descr="C:\Users\guill\Downloads\12 juillet grand soleil.png"/>
          <p:cNvPicPr preferRelativeResize="0"/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3550920" y="1293340"/>
            <a:ext cx="8214360" cy="5273829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23"/>
          <p:cNvSpPr txBox="1">
            <a:spLocks noGrp="1"/>
          </p:cNvSpPr>
          <p:nvPr>
            <p:ph type="title"/>
          </p:nvPr>
        </p:nvSpPr>
        <p:spPr>
          <a:xfrm>
            <a:off x="143448" y="1447744"/>
            <a:ext cx="5532421" cy="72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>
              <a:buSzPts val="4400"/>
            </a:pPr>
            <a:r>
              <a:rPr lang="fr-FR" u="sng" dirty="0"/>
              <a:t>III-Photovoltaïque ; Idées reçues</a:t>
            </a:r>
            <a:endParaRPr u="sng" dirty="0"/>
          </a:p>
        </p:txBody>
      </p:sp>
      <p:sp>
        <p:nvSpPr>
          <p:cNvPr id="103" name="Google Shape;103;p23"/>
          <p:cNvSpPr/>
          <p:nvPr/>
        </p:nvSpPr>
        <p:spPr>
          <a:xfrm>
            <a:off x="6281" y="2319088"/>
            <a:ext cx="3690551" cy="18685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/>
              <a:buNone/>
            </a:pPr>
            <a:r>
              <a:rPr lang="fr-FR" sz="1800" b="0" i="0" u="none" strike="noStrike" cap="none" dirty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Courbe de production d’une installation 2.2kWc (4 à 6 panneaux) </a:t>
            </a:r>
            <a:r>
              <a:rPr lang="fr-FR" sz="1800" b="1" i="0" u="none" strike="noStrike" cap="none" dirty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plein sud</a:t>
            </a:r>
            <a:endParaRPr b="1" dirty="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/>
              <a:buNone/>
            </a:pPr>
            <a:endParaRPr sz="1800" b="0" i="0" u="none" strike="noStrike" cap="none" dirty="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/>
              <a:buNone/>
            </a:pPr>
            <a:r>
              <a:rPr lang="fr-FR" sz="1800" b="0" i="0" u="none" strike="noStrike" cap="none" dirty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12 juillet 2025, grand soleil</a:t>
            </a:r>
            <a:endParaRPr sz="1400" b="0" i="0" u="none" strike="noStrike" cap="none" dirty="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04" name="Google Shape;104;p23"/>
          <p:cNvSpPr/>
          <p:nvPr/>
        </p:nvSpPr>
        <p:spPr>
          <a:xfrm>
            <a:off x="0" y="3975992"/>
            <a:ext cx="3690551" cy="18685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/>
              <a:buNone/>
            </a:pPr>
            <a:r>
              <a:rPr lang="fr-FR" sz="1800" b="0" i="0" u="none" strike="noStrike" cap="none" dirty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-production nulle la nuit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/>
              <a:buNone/>
            </a:pPr>
            <a:r>
              <a:rPr lang="fr-FR" sz="1800" b="0" i="0" u="none" strike="noStrike" cap="none" dirty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-puissance max 1800W</a:t>
            </a:r>
          </a:p>
        </p:txBody>
      </p:sp>
      <p:sp>
        <p:nvSpPr>
          <p:cNvPr id="6" name="Ellipse 5"/>
          <p:cNvSpPr/>
          <p:nvPr/>
        </p:nvSpPr>
        <p:spPr>
          <a:xfrm>
            <a:off x="4503420" y="4537710"/>
            <a:ext cx="1965960" cy="46863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Ellipse 6"/>
          <p:cNvSpPr/>
          <p:nvPr/>
        </p:nvSpPr>
        <p:spPr>
          <a:xfrm>
            <a:off x="10652760" y="4518660"/>
            <a:ext cx="1112520" cy="46863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/>
          <p:cNvSpPr txBox="1"/>
          <p:nvPr/>
        </p:nvSpPr>
        <p:spPr>
          <a:xfrm>
            <a:off x="4949190" y="2720340"/>
            <a:ext cx="21945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FF0000"/>
                </a:solidFill>
              </a:rPr>
              <a:t>Production nulle la nuit</a:t>
            </a:r>
          </a:p>
        </p:txBody>
      </p:sp>
      <p:cxnSp>
        <p:nvCxnSpPr>
          <p:cNvPr id="10" name="Connecteur droit avec flèche 9"/>
          <p:cNvCxnSpPr/>
          <p:nvPr/>
        </p:nvCxnSpPr>
        <p:spPr>
          <a:xfrm rot="5400000">
            <a:off x="5177790" y="3669030"/>
            <a:ext cx="1337310" cy="19431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avec flèche 12"/>
          <p:cNvCxnSpPr/>
          <p:nvPr/>
        </p:nvCxnSpPr>
        <p:spPr>
          <a:xfrm>
            <a:off x="5948127" y="3099303"/>
            <a:ext cx="4773213" cy="1461267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avec flèche 23"/>
          <p:cNvCxnSpPr/>
          <p:nvPr/>
        </p:nvCxnSpPr>
        <p:spPr>
          <a:xfrm>
            <a:off x="8847116" y="2051222"/>
            <a:ext cx="0" cy="2698911"/>
          </a:xfrm>
          <a:prstGeom prst="straightConnector1">
            <a:avLst/>
          </a:prstGeom>
          <a:ln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ZoneTexte 28"/>
          <p:cNvSpPr txBox="1"/>
          <p:nvPr/>
        </p:nvSpPr>
        <p:spPr>
          <a:xfrm>
            <a:off x="8842318" y="1483327"/>
            <a:ext cx="21945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FF0000"/>
                </a:solidFill>
              </a:rPr>
              <a:t>Puissance max 1800W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93766" y="4488873"/>
            <a:ext cx="2565070" cy="86689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00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5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7" grpId="0" animBg="1"/>
      <p:bldP spid="7" grpId="1" animBg="1"/>
      <p:bldP spid="8" grpId="0"/>
      <p:bldP spid="8" grpId="1"/>
      <p:bldP spid="29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Google Shape;109;p24" descr="C:\Users\guill\Downloads\2 juin nuageux.png"/>
          <p:cNvPicPr preferRelativeResize="0"/>
          <p:nvPr/>
        </p:nvPicPr>
        <p:blipFill rotWithShape="1">
          <a:blip r:embed="rId4"/>
          <a:srcRect t="8319"/>
          <a:stretch>
            <a:fillRect/>
          </a:stretch>
        </p:blipFill>
        <p:spPr>
          <a:xfrm>
            <a:off x="3280635" y="1375719"/>
            <a:ext cx="8656955" cy="5315895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24"/>
          <p:cNvSpPr/>
          <p:nvPr/>
        </p:nvSpPr>
        <p:spPr>
          <a:xfrm>
            <a:off x="135551" y="2597541"/>
            <a:ext cx="3265782" cy="15536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/>
              <a:buNone/>
            </a:pPr>
            <a:r>
              <a:rPr lang="fr-FR" sz="1800" b="0" i="0" u="none" strike="noStrike" cap="none" dirty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Courbe de production d’une installation 2.2kWc </a:t>
            </a:r>
            <a:r>
              <a:rPr lang="fr-FR" sz="1800" b="1" i="0" u="none" strike="noStrike" cap="none" dirty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plein sud</a:t>
            </a:r>
            <a:endParaRPr b="1" dirty="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/>
              <a:buNone/>
            </a:pPr>
            <a:endParaRPr sz="1800" b="0" i="0" u="none" strike="noStrike" cap="none" dirty="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/>
              <a:buNone/>
            </a:pPr>
            <a:r>
              <a:rPr lang="fr-FR" sz="1800" b="0" i="0" u="none" strike="noStrike" cap="none" dirty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2 juin 2025, nuageux</a:t>
            </a:r>
            <a:endParaRPr sz="1400" b="0" i="0" u="none" strike="noStrike" cap="none" dirty="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12" name="Google Shape;112;p24"/>
          <p:cNvSpPr/>
          <p:nvPr/>
        </p:nvSpPr>
        <p:spPr>
          <a:xfrm>
            <a:off x="332971" y="4128686"/>
            <a:ext cx="3128010" cy="18685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/>
              <a:buNone/>
            </a:pPr>
            <a:r>
              <a:rPr lang="fr-FR" sz="1800" b="0" i="0" u="none" strike="noStrike" cap="none" dirty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-production nulle la nuit</a:t>
            </a:r>
            <a:endParaRPr dirty="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/>
              <a:buNone/>
            </a:pPr>
            <a:r>
              <a:rPr lang="fr-FR" sz="1800" b="0" i="0" u="none" strike="noStrike" cap="none" dirty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-la courbe s’effondre en fonction des nuages</a:t>
            </a:r>
            <a:endParaRPr dirty="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/>
              <a:buNone/>
            </a:pPr>
            <a:r>
              <a:rPr lang="fr-FR" sz="1800" b="0" i="0" u="none" strike="noStrike" cap="none" dirty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-puissance max limité (max -750W)</a:t>
            </a:r>
            <a:endParaRPr dirty="0"/>
          </a:p>
        </p:txBody>
      </p:sp>
      <p:sp>
        <p:nvSpPr>
          <p:cNvPr id="6" name="Ellipse 5"/>
          <p:cNvSpPr/>
          <p:nvPr/>
        </p:nvSpPr>
        <p:spPr>
          <a:xfrm>
            <a:off x="4206537" y="4442707"/>
            <a:ext cx="2170512" cy="46863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Ellipse 6"/>
          <p:cNvSpPr/>
          <p:nvPr/>
        </p:nvSpPr>
        <p:spPr>
          <a:xfrm>
            <a:off x="10533413" y="4411782"/>
            <a:ext cx="1338745" cy="46863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/>
          <p:cNvSpPr txBox="1"/>
          <p:nvPr/>
        </p:nvSpPr>
        <p:spPr>
          <a:xfrm>
            <a:off x="4949190" y="2720340"/>
            <a:ext cx="21945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FF0000"/>
                </a:solidFill>
              </a:rPr>
              <a:t>Production nulle la nuit</a:t>
            </a:r>
          </a:p>
        </p:txBody>
      </p:sp>
      <p:cxnSp>
        <p:nvCxnSpPr>
          <p:cNvPr id="9" name="Connecteur droit avec flèche 8"/>
          <p:cNvCxnSpPr/>
          <p:nvPr/>
        </p:nvCxnSpPr>
        <p:spPr>
          <a:xfrm rot="5400000">
            <a:off x="5177790" y="3669030"/>
            <a:ext cx="1337310" cy="19431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avec flèche 9"/>
          <p:cNvCxnSpPr/>
          <p:nvPr/>
        </p:nvCxnSpPr>
        <p:spPr>
          <a:xfrm>
            <a:off x="5948127" y="3099303"/>
            <a:ext cx="4656538" cy="141332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avec flèche 10"/>
          <p:cNvCxnSpPr/>
          <p:nvPr/>
        </p:nvCxnSpPr>
        <p:spPr>
          <a:xfrm rot="5400000">
            <a:off x="6650186" y="3431969"/>
            <a:ext cx="2446312" cy="4"/>
          </a:xfrm>
          <a:prstGeom prst="straightConnector1">
            <a:avLst/>
          </a:prstGeom>
          <a:ln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ZoneTexte 11"/>
          <p:cNvSpPr txBox="1"/>
          <p:nvPr/>
        </p:nvSpPr>
        <p:spPr>
          <a:xfrm>
            <a:off x="7809165" y="1934590"/>
            <a:ext cx="21945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FF0000"/>
                </a:solidFill>
              </a:rPr>
              <a:t>Puissance max 750W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64350" y="4332627"/>
            <a:ext cx="2743200" cy="146066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Ellipse 15"/>
          <p:cNvSpPr/>
          <p:nvPr/>
        </p:nvSpPr>
        <p:spPr>
          <a:xfrm>
            <a:off x="8105497" y="3198316"/>
            <a:ext cx="581891" cy="66501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Ellipse 16"/>
          <p:cNvSpPr/>
          <p:nvPr/>
        </p:nvSpPr>
        <p:spPr>
          <a:xfrm>
            <a:off x="8633361" y="2612572"/>
            <a:ext cx="354278" cy="35626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Ellipse 17"/>
          <p:cNvSpPr/>
          <p:nvPr/>
        </p:nvSpPr>
        <p:spPr>
          <a:xfrm>
            <a:off x="6826332" y="3840278"/>
            <a:ext cx="354278" cy="35626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Ellipse 18"/>
          <p:cNvSpPr/>
          <p:nvPr/>
        </p:nvSpPr>
        <p:spPr>
          <a:xfrm>
            <a:off x="7456688" y="2923952"/>
            <a:ext cx="354278" cy="35626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Ellipse 19"/>
          <p:cNvSpPr/>
          <p:nvPr/>
        </p:nvSpPr>
        <p:spPr>
          <a:xfrm>
            <a:off x="7776359" y="2669969"/>
            <a:ext cx="354278" cy="35626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Ellipse 20"/>
          <p:cNvSpPr/>
          <p:nvPr/>
        </p:nvSpPr>
        <p:spPr>
          <a:xfrm>
            <a:off x="9582371" y="3897728"/>
            <a:ext cx="354278" cy="35626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Ellipse 21"/>
          <p:cNvSpPr/>
          <p:nvPr/>
        </p:nvSpPr>
        <p:spPr>
          <a:xfrm>
            <a:off x="9045307" y="3697774"/>
            <a:ext cx="354278" cy="35626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ZoneTexte 22"/>
          <p:cNvSpPr txBox="1"/>
          <p:nvPr/>
        </p:nvSpPr>
        <p:spPr>
          <a:xfrm>
            <a:off x="9303477" y="2882637"/>
            <a:ext cx="21945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FF0000"/>
                </a:solidFill>
              </a:rPr>
              <a:t>La courbe s’effondre en fonction des nuages</a:t>
            </a:r>
          </a:p>
        </p:txBody>
      </p:sp>
      <p:sp>
        <p:nvSpPr>
          <p:cNvPr id="24" name="Google Shape;102;p23"/>
          <p:cNvSpPr txBox="1"/>
          <p:nvPr/>
        </p:nvSpPr>
        <p:spPr>
          <a:xfrm>
            <a:off x="135551" y="1265905"/>
            <a:ext cx="5532421" cy="72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7500"/>
          </a:bodyPr>
          <a:lstStyle>
            <a:lvl1pPr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3200" b="1" kern="1200" baseline="0">
                <a:solidFill>
                  <a:srgbClr val="FF0000"/>
                </a:solidFill>
                <a:latin typeface="+mn-lt"/>
                <a:ea typeface="+mj-ea"/>
                <a:cs typeface="+mj-c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buSzPts val="4400"/>
            </a:pPr>
            <a:r>
              <a:rPr lang="fr-FR" u="sng"/>
              <a:t>III-Photovoltaïque ; Idées reçues</a:t>
            </a:r>
            <a:endParaRPr lang="fr-FR" u="sng" dirty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00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6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5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8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1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4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8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000"/>
                            </p:stCondLst>
                            <p:childTnLst>
                              <p:par>
                                <p:cTn id="8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7" grpId="0" animBg="1"/>
      <p:bldP spid="7" grpId="1" animBg="1"/>
      <p:bldP spid="8" grpId="0"/>
      <p:bldP spid="8" grpId="1"/>
      <p:bldP spid="12" grpId="0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22" grpId="0" animBg="1"/>
      <p:bldP spid="22" grpId="1" animBg="1"/>
      <p:bldP spid="23" grpId="1"/>
      <p:bldP spid="23" grpId="2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5"/>
          <p:cNvSpPr/>
          <p:nvPr/>
        </p:nvSpPr>
        <p:spPr>
          <a:xfrm>
            <a:off x="-41937" y="2171763"/>
            <a:ext cx="3690551" cy="13736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/>
              <a:buNone/>
            </a:pPr>
            <a:r>
              <a:rPr lang="fr-FR" sz="1800" b="0" i="0" u="none" strike="noStrike" cap="none" dirty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Courbe de production d’une installation 2.2kWc </a:t>
            </a:r>
            <a:r>
              <a:rPr lang="fr-FR" sz="1800" b="1" i="0" u="none" strike="noStrike" cap="none" dirty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plein sud</a:t>
            </a:r>
            <a:endParaRPr b="1" dirty="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/>
              <a:buNone/>
            </a:pPr>
            <a:endParaRPr sz="1800" b="0" i="0" u="none" strike="noStrike" cap="none" dirty="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/>
              <a:buNone/>
            </a:pPr>
            <a:r>
              <a:rPr lang="fr-FR" sz="1800" b="0" i="0" u="none" strike="noStrike" cap="none" dirty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17 novembre 2025, nuageux</a:t>
            </a:r>
            <a:endParaRPr sz="1400" b="0" i="0" u="none" strike="noStrike" cap="none" dirty="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18" name="Google Shape;118;p25"/>
          <p:cNvSpPr/>
          <p:nvPr/>
        </p:nvSpPr>
        <p:spPr>
          <a:xfrm>
            <a:off x="359853" y="3744283"/>
            <a:ext cx="3128010" cy="18685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/>
              <a:buNone/>
            </a:pPr>
            <a:r>
              <a:rPr lang="fr-FR" sz="1800" b="0" i="0" u="none" strike="noStrike" cap="none" dirty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-production nulle la nuit</a:t>
            </a:r>
            <a:endParaRPr dirty="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/>
              <a:buNone/>
            </a:pPr>
            <a:r>
              <a:rPr lang="fr-FR" sz="1800" b="0" i="0" u="none" strike="noStrike" cap="none" dirty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-la courbe s’effondre en fonction des nuages</a:t>
            </a:r>
            <a:endParaRPr dirty="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/>
              <a:buNone/>
            </a:pPr>
            <a:r>
              <a:rPr lang="fr-FR" sz="1800" b="0" i="0" u="none" strike="noStrike" cap="none" dirty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-puissance max limité (max -300W)</a:t>
            </a:r>
            <a:endParaRPr dirty="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/>
              <a:buNone/>
            </a:pPr>
            <a:r>
              <a:rPr lang="fr-FR" sz="1800" b="0" i="0" u="none" strike="noStrike" cap="none" dirty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-la production débute vers 9h et se termine vers 16h30</a:t>
            </a:r>
            <a:endParaRPr dirty="0"/>
          </a:p>
        </p:txBody>
      </p:sp>
      <p:pic>
        <p:nvPicPr>
          <p:cNvPr id="119" name="Google Shape;119;p25" descr="C:\Users\guill\Downloads\17 novembre nuageux.png"/>
          <p:cNvPicPr preferRelativeResize="0"/>
          <p:nvPr/>
        </p:nvPicPr>
        <p:blipFill rotWithShape="1">
          <a:blip r:embed="rId4"/>
          <a:srcRect t="5235"/>
          <a:stretch>
            <a:fillRect/>
          </a:stretch>
        </p:blipFill>
        <p:spPr>
          <a:xfrm>
            <a:off x="3661263" y="1499286"/>
            <a:ext cx="8200550" cy="5180857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Ellipse 5"/>
          <p:cNvSpPr/>
          <p:nvPr/>
        </p:nvSpPr>
        <p:spPr>
          <a:xfrm>
            <a:off x="4508237" y="4668017"/>
            <a:ext cx="2529444" cy="46863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Ellipse 6"/>
          <p:cNvSpPr/>
          <p:nvPr/>
        </p:nvSpPr>
        <p:spPr>
          <a:xfrm>
            <a:off x="9519625" y="4648967"/>
            <a:ext cx="2312522" cy="46863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/>
          <p:cNvSpPr txBox="1"/>
          <p:nvPr/>
        </p:nvSpPr>
        <p:spPr>
          <a:xfrm>
            <a:off x="5039806" y="3016902"/>
            <a:ext cx="21945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FF0000"/>
                </a:solidFill>
              </a:rPr>
              <a:t>Production nulle la nuit</a:t>
            </a:r>
          </a:p>
        </p:txBody>
      </p:sp>
      <p:cxnSp>
        <p:nvCxnSpPr>
          <p:cNvPr id="9" name="Connecteur droit avec flèche 8"/>
          <p:cNvCxnSpPr/>
          <p:nvPr/>
        </p:nvCxnSpPr>
        <p:spPr>
          <a:xfrm rot="5400000">
            <a:off x="5341514" y="3926478"/>
            <a:ext cx="1225088" cy="160317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avec flèche 9"/>
          <p:cNvCxnSpPr/>
          <p:nvPr/>
        </p:nvCxnSpPr>
        <p:spPr>
          <a:xfrm>
            <a:off x="6038743" y="3395865"/>
            <a:ext cx="4395281" cy="128269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avec flèche 10"/>
          <p:cNvCxnSpPr/>
          <p:nvPr/>
        </p:nvCxnSpPr>
        <p:spPr>
          <a:xfrm rot="5400000">
            <a:off x="7797702" y="3740405"/>
            <a:ext cx="2339439" cy="11876"/>
          </a:xfrm>
          <a:prstGeom prst="straightConnector1">
            <a:avLst/>
          </a:prstGeom>
          <a:ln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ZoneTexte 11"/>
          <p:cNvSpPr txBox="1"/>
          <p:nvPr/>
        </p:nvSpPr>
        <p:spPr>
          <a:xfrm>
            <a:off x="9027937" y="2314279"/>
            <a:ext cx="21945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FF0000"/>
                </a:solidFill>
              </a:rPr>
              <a:t>Puissance max 300W</a:t>
            </a:r>
          </a:p>
        </p:txBody>
      </p:sp>
      <p:sp>
        <p:nvSpPr>
          <p:cNvPr id="13" name="Ellipse 12"/>
          <p:cNvSpPr/>
          <p:nvPr/>
        </p:nvSpPr>
        <p:spPr>
          <a:xfrm>
            <a:off x="7797700" y="3502900"/>
            <a:ext cx="1033155" cy="128253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llipse 14"/>
          <p:cNvSpPr/>
          <p:nvPr/>
        </p:nvSpPr>
        <p:spPr>
          <a:xfrm>
            <a:off x="7320709" y="4403445"/>
            <a:ext cx="354278" cy="35626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Ellipse 18"/>
          <p:cNvSpPr/>
          <p:nvPr/>
        </p:nvSpPr>
        <p:spPr>
          <a:xfrm>
            <a:off x="8900127" y="4118437"/>
            <a:ext cx="354278" cy="35626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ZoneTexte 19"/>
          <p:cNvSpPr txBox="1"/>
          <p:nvPr/>
        </p:nvSpPr>
        <p:spPr>
          <a:xfrm>
            <a:off x="9394093" y="3179199"/>
            <a:ext cx="21945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FF0000"/>
                </a:solidFill>
              </a:rPr>
              <a:t>La courbe s’effondre en fonction des nuages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44860" y="3692788"/>
            <a:ext cx="3123210" cy="217318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Accolade ouvrante 24"/>
          <p:cNvSpPr/>
          <p:nvPr/>
        </p:nvSpPr>
        <p:spPr>
          <a:xfrm rot="5400000">
            <a:off x="7085182" y="2445996"/>
            <a:ext cx="2375065" cy="2493818"/>
          </a:xfrm>
          <a:prstGeom prst="leftBrace">
            <a:avLst>
              <a:gd name="adj1" fmla="val 26000"/>
              <a:gd name="adj2" fmla="val 49524"/>
            </a:avLst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ZoneTexte 25"/>
          <p:cNvSpPr txBox="1"/>
          <p:nvPr/>
        </p:nvSpPr>
        <p:spPr>
          <a:xfrm>
            <a:off x="7327787" y="2051043"/>
            <a:ext cx="21945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FF0000"/>
                </a:solidFill>
              </a:rPr>
              <a:t>Production 9h 16h30</a:t>
            </a:r>
          </a:p>
        </p:txBody>
      </p:sp>
      <p:sp>
        <p:nvSpPr>
          <p:cNvPr id="22" name="Google Shape;102;p23"/>
          <p:cNvSpPr txBox="1"/>
          <p:nvPr/>
        </p:nvSpPr>
        <p:spPr>
          <a:xfrm>
            <a:off x="102258" y="1226434"/>
            <a:ext cx="5532421" cy="72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7500"/>
          </a:bodyPr>
          <a:lstStyle>
            <a:lvl1pPr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3200" b="1" kern="1200" baseline="0">
                <a:solidFill>
                  <a:srgbClr val="FF0000"/>
                </a:solidFill>
                <a:latin typeface="+mn-lt"/>
                <a:ea typeface="+mj-ea"/>
                <a:cs typeface="+mj-c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buSzPts val="4400"/>
            </a:pPr>
            <a:r>
              <a:rPr lang="fr-FR" u="sng" dirty="0"/>
              <a:t>III-Photovoltaïque ; Idées reçues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00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5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000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7" grpId="0" animBg="1"/>
      <p:bldP spid="7" grpId="1" animBg="1"/>
      <p:bldP spid="8" grpId="0"/>
      <p:bldP spid="8" grpId="1"/>
      <p:bldP spid="12" grpId="0"/>
      <p:bldP spid="12" grpId="1"/>
      <p:bldP spid="13" grpId="0" animBg="1"/>
      <p:bldP spid="13" grpId="1" animBg="1"/>
      <p:bldP spid="15" grpId="0" animBg="1"/>
      <p:bldP spid="15" grpId="1" animBg="1"/>
      <p:bldP spid="19" grpId="0" animBg="1"/>
      <p:bldP spid="19" grpId="1" animBg="1"/>
      <p:bldP spid="20" grpId="0"/>
      <p:bldP spid="20" grpId="1"/>
      <p:bldP spid="25" grpId="0" animBg="1"/>
      <p:bldP spid="26" grpId="0"/>
      <p:bldP spid="26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6"/>
          <p:cNvSpPr/>
          <p:nvPr/>
        </p:nvSpPr>
        <p:spPr>
          <a:xfrm>
            <a:off x="26373" y="2731066"/>
            <a:ext cx="3690551" cy="18685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/>
              <a:buNone/>
            </a:pPr>
            <a:r>
              <a:rPr lang="fr-FR" sz="1800" b="0" i="0" u="none" strike="noStrike" cap="none" dirty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Courbe de production d’une installation 1.5kWc </a:t>
            </a:r>
            <a:r>
              <a:rPr lang="fr-FR" sz="1800" b="1" i="0" u="none" strike="noStrike" cap="none" dirty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plein sud</a:t>
            </a:r>
            <a:endParaRPr b="1" dirty="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/>
              <a:buNone/>
            </a:pPr>
            <a:endParaRPr sz="1800" b="0" i="0" u="none" strike="noStrike" cap="none" dirty="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/>
              <a:buNone/>
            </a:pPr>
            <a:r>
              <a:rPr lang="fr-FR" sz="1800" b="0" i="0" u="none" strike="noStrike" cap="none" dirty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9 décembre 2024, très sombre</a:t>
            </a:r>
            <a:endParaRPr sz="1400" b="0" i="0" u="none" strike="noStrike" cap="none" dirty="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26" name="Google Shape;126;p26"/>
          <p:cNvSpPr/>
          <p:nvPr/>
        </p:nvSpPr>
        <p:spPr>
          <a:xfrm>
            <a:off x="196718" y="4778297"/>
            <a:ext cx="3437361" cy="10212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/>
              <a:buNone/>
            </a:pPr>
            <a:r>
              <a:rPr lang="fr-FR" sz="1800" b="0" i="0" u="none" strike="noStrike" cap="none" dirty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-production nulle la nuit</a:t>
            </a:r>
            <a:endParaRPr dirty="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/>
              <a:buNone/>
            </a:pPr>
            <a:r>
              <a:rPr lang="fr-FR" sz="1800" b="0" i="0" u="none" strike="noStrike" cap="none" dirty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-petit pic de puissance (</a:t>
            </a:r>
            <a:r>
              <a:rPr lang="fr-FR" sz="1800" b="0" i="0" u="none" strike="noStrike" cap="none" dirty="0" err="1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env</a:t>
            </a:r>
            <a:r>
              <a:rPr lang="fr-FR" sz="1800" b="0" i="0" u="none" strike="noStrike" cap="none" dirty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 45w)</a:t>
            </a:r>
            <a:endParaRPr dirty="0"/>
          </a:p>
        </p:txBody>
      </p:sp>
      <p:pic>
        <p:nvPicPr>
          <p:cNvPr id="127" name="Google Shape;127;p26" descr="C:\Users\guill\Downloads\9 décembre tres nuageux.png"/>
          <p:cNvPicPr preferRelativeResize="0"/>
          <p:nvPr/>
        </p:nvPicPr>
        <p:blipFill rotWithShape="1">
          <a:blip r:embed="rId4"/>
          <a:srcRect t="3950"/>
          <a:stretch>
            <a:fillRect/>
          </a:stretch>
        </p:blipFill>
        <p:spPr>
          <a:xfrm>
            <a:off x="3518636" y="1351004"/>
            <a:ext cx="8331249" cy="5334803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Ellipse 5"/>
          <p:cNvSpPr/>
          <p:nvPr/>
        </p:nvSpPr>
        <p:spPr>
          <a:xfrm>
            <a:off x="4292020" y="4280146"/>
            <a:ext cx="3194462" cy="102127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Ellipse 6"/>
          <p:cNvSpPr/>
          <p:nvPr/>
        </p:nvSpPr>
        <p:spPr>
          <a:xfrm>
            <a:off x="9529038" y="4327647"/>
            <a:ext cx="2315689" cy="95002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/>
          <p:cNvSpPr txBox="1"/>
          <p:nvPr/>
        </p:nvSpPr>
        <p:spPr>
          <a:xfrm>
            <a:off x="5132348" y="2737244"/>
            <a:ext cx="21945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FF0000"/>
                </a:solidFill>
              </a:rPr>
              <a:t>Production nulle la nuit</a:t>
            </a:r>
          </a:p>
          <a:p>
            <a:r>
              <a:rPr lang="fr-FR" dirty="0">
                <a:solidFill>
                  <a:srgbClr val="FF0000"/>
                </a:solidFill>
              </a:rPr>
              <a:t>Parasite sur la courbe</a:t>
            </a:r>
          </a:p>
        </p:txBody>
      </p:sp>
      <p:cxnSp>
        <p:nvCxnSpPr>
          <p:cNvPr id="9" name="Connecteur droit avec flèche 8"/>
          <p:cNvCxnSpPr/>
          <p:nvPr/>
        </p:nvCxnSpPr>
        <p:spPr>
          <a:xfrm rot="5400000">
            <a:off x="5659686" y="3718073"/>
            <a:ext cx="904456" cy="12469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avec flèche 9"/>
          <p:cNvCxnSpPr/>
          <p:nvPr/>
        </p:nvCxnSpPr>
        <p:spPr>
          <a:xfrm>
            <a:off x="6178786" y="3329963"/>
            <a:ext cx="3884642" cy="104518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avec flèche 10"/>
          <p:cNvCxnSpPr/>
          <p:nvPr/>
        </p:nvCxnSpPr>
        <p:spPr>
          <a:xfrm rot="16200000" flipH="1">
            <a:off x="6382079" y="3401371"/>
            <a:ext cx="2873825" cy="23751"/>
          </a:xfrm>
          <a:prstGeom prst="straightConnector1">
            <a:avLst/>
          </a:prstGeom>
          <a:ln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ZoneTexte 11"/>
          <p:cNvSpPr txBox="1"/>
          <p:nvPr/>
        </p:nvSpPr>
        <p:spPr>
          <a:xfrm>
            <a:off x="7956697" y="1702112"/>
            <a:ext cx="21945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FF0000"/>
                </a:solidFill>
              </a:rPr>
              <a:t>Puissance max 45W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65831" y="4778297"/>
            <a:ext cx="3280748" cy="96105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ysClr val="windowText" lastClr="000000"/>
              </a:solidFill>
            </a:endParaRPr>
          </a:p>
        </p:txBody>
      </p:sp>
      <p:sp>
        <p:nvSpPr>
          <p:cNvPr id="16" name="Google Shape;102;p23"/>
          <p:cNvSpPr txBox="1"/>
          <p:nvPr/>
        </p:nvSpPr>
        <p:spPr>
          <a:xfrm>
            <a:off x="26373" y="1196213"/>
            <a:ext cx="5532421" cy="72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7500"/>
          </a:bodyPr>
          <a:lstStyle>
            <a:lvl1pPr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3200" b="1" kern="1200" baseline="0">
                <a:solidFill>
                  <a:srgbClr val="FF0000"/>
                </a:solidFill>
                <a:latin typeface="+mn-lt"/>
                <a:ea typeface="+mj-ea"/>
                <a:cs typeface="+mj-c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buSzPts val="4400"/>
            </a:pPr>
            <a:r>
              <a:rPr lang="fr-FR" u="sng" dirty="0"/>
              <a:t>III-Photovoltaïque ; Idées reçues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00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7" grpId="0" animBg="1"/>
      <p:bldP spid="7" grpId="1" animBg="1"/>
      <p:bldP spid="8" grpId="0"/>
      <p:bldP spid="8" grpId="1"/>
      <p:bldP spid="1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5"/>
          <p:cNvSpPr txBox="1">
            <a:spLocks noGrp="1"/>
          </p:cNvSpPr>
          <p:nvPr>
            <p:ph type="title"/>
          </p:nvPr>
        </p:nvSpPr>
        <p:spPr>
          <a:xfrm>
            <a:off x="162698" y="898730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 panose="020F0502020204030204"/>
              <a:buNone/>
            </a:pPr>
            <a:r>
              <a:rPr lang="fr-FR" u="sng" dirty="0"/>
              <a:t>IV-Photovoltaïque</a:t>
            </a:r>
            <a:endParaRPr u="sng" dirty="0"/>
          </a:p>
        </p:txBody>
      </p:sp>
      <p:sp>
        <p:nvSpPr>
          <p:cNvPr id="164" name="Google Shape;164;p5"/>
          <p:cNvSpPr txBox="1">
            <a:spLocks noGrp="1"/>
          </p:cNvSpPr>
          <p:nvPr>
            <p:ph type="body" idx="1"/>
          </p:nvPr>
        </p:nvSpPr>
        <p:spPr>
          <a:xfrm>
            <a:off x="162698" y="1821163"/>
            <a:ext cx="11642124" cy="4795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11430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fr-FR" dirty="0"/>
              <a:t>L'effet photovoltaïque est une propriété de certains matériaux à convertir la lumière en électricité.</a:t>
            </a:r>
            <a:endParaRPr sz="3200" dirty="0"/>
          </a:p>
        </p:txBody>
      </p:sp>
      <p:pic>
        <p:nvPicPr>
          <p:cNvPr id="165" name="Google Shape;165;p5" descr="C:\Users\guill\Downloads\2.png"/>
          <p:cNvPicPr preferRelativeResize="0"/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3643721" y="2507789"/>
            <a:ext cx="7452645" cy="3825716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angle 1"/>
          <p:cNvSpPr/>
          <p:nvPr/>
        </p:nvSpPr>
        <p:spPr>
          <a:xfrm>
            <a:off x="6326659" y="5148649"/>
            <a:ext cx="642552" cy="3048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custDataLst>
      <p:tags r:id="rId1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6"/>
          <p:cNvSpPr txBox="1">
            <a:spLocks noGrp="1"/>
          </p:cNvSpPr>
          <p:nvPr>
            <p:ph type="title"/>
          </p:nvPr>
        </p:nvSpPr>
        <p:spPr>
          <a:xfrm>
            <a:off x="96795" y="89137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 panose="020F0502020204030204"/>
              <a:buNone/>
            </a:pPr>
            <a:r>
              <a:rPr lang="fr-FR" dirty="0"/>
              <a:t>Type d’installations</a:t>
            </a:r>
            <a:endParaRPr dirty="0"/>
          </a:p>
        </p:txBody>
      </p:sp>
      <p:sp>
        <p:nvSpPr>
          <p:cNvPr id="171" name="Google Shape;171;p6"/>
          <p:cNvSpPr txBox="1">
            <a:spLocks noGrp="1"/>
          </p:cNvSpPr>
          <p:nvPr>
            <p:ph type="body" idx="1"/>
          </p:nvPr>
        </p:nvSpPr>
        <p:spPr>
          <a:xfrm>
            <a:off x="862553" y="1790998"/>
            <a:ext cx="10557510" cy="5829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508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fr-FR" dirty="0"/>
              <a:t>Installation résidentielles</a:t>
            </a:r>
            <a:endParaRPr dirty="0"/>
          </a:p>
        </p:txBody>
      </p:sp>
      <p:pic>
        <p:nvPicPr>
          <p:cNvPr id="172" name="Google Shape;172;p6"/>
          <p:cNvPicPr preferRelativeResize="0"/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1617043" y="3250602"/>
            <a:ext cx="4478957" cy="2985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6"/>
          <p:cNvPicPr preferRelativeResize="0"/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6542028" y="3250603"/>
            <a:ext cx="4478957" cy="298597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74" name="Google Shape;174;p6"/>
          <p:cNvCxnSpPr>
            <a:endCxn id="176" idx="0"/>
          </p:cNvCxnSpPr>
          <p:nvPr/>
        </p:nvCxnSpPr>
        <p:spPr>
          <a:xfrm flipH="1">
            <a:off x="3710734" y="2211786"/>
            <a:ext cx="1814024" cy="455886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stealth" w="med" len="med"/>
          </a:ln>
        </p:spPr>
      </p:cxnSp>
      <p:cxnSp>
        <p:nvCxnSpPr>
          <p:cNvPr id="175" name="Google Shape;175;p6"/>
          <p:cNvCxnSpPr>
            <a:endCxn id="177" idx="0"/>
          </p:cNvCxnSpPr>
          <p:nvPr/>
        </p:nvCxnSpPr>
        <p:spPr>
          <a:xfrm>
            <a:off x="6542028" y="2211786"/>
            <a:ext cx="2132930" cy="454367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stealth" w="med" len="med"/>
          </a:ln>
        </p:spPr>
      </p:cxnSp>
      <p:sp>
        <p:nvSpPr>
          <p:cNvPr id="176" name="Google Shape;176;p6"/>
          <p:cNvSpPr txBox="1"/>
          <p:nvPr/>
        </p:nvSpPr>
        <p:spPr>
          <a:xfrm>
            <a:off x="1177084" y="2667672"/>
            <a:ext cx="5067300" cy="5829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marR="0" lvl="0" indent="-508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</a:pPr>
            <a:r>
              <a:rPr lang="fr-FR" sz="2800" b="0" i="0" u="none" strike="noStrike" cap="none" dirty="0">
                <a:solidFill>
                  <a:schemeClr val="dk1"/>
                </a:solidFill>
                <a:ea typeface="Calibri" panose="020F0502020204030204"/>
                <a:cs typeface="Calibri" panose="020F0502020204030204"/>
                <a:sym typeface="Calibri" panose="020F0502020204030204"/>
              </a:rPr>
              <a:t>String solaire sur onduleur</a:t>
            </a:r>
            <a:endParaRPr dirty="0"/>
          </a:p>
        </p:txBody>
      </p:sp>
      <p:sp>
        <p:nvSpPr>
          <p:cNvPr id="177" name="Google Shape;177;p6"/>
          <p:cNvSpPr txBox="1"/>
          <p:nvPr/>
        </p:nvSpPr>
        <p:spPr>
          <a:xfrm>
            <a:off x="6141308" y="2666153"/>
            <a:ext cx="5067300" cy="5829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marR="0" lvl="0" indent="-508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</a:pPr>
            <a:r>
              <a:rPr lang="fr-FR" sz="2800" b="0" i="0" u="none" strike="noStrike" cap="none" dirty="0">
                <a:solidFill>
                  <a:schemeClr val="dk1"/>
                </a:solidFill>
                <a:ea typeface="Calibri" panose="020F0502020204030204"/>
                <a:cs typeface="Calibri" panose="020F0502020204030204"/>
                <a:sym typeface="Calibri" panose="020F0502020204030204"/>
              </a:rPr>
              <a:t>Panneaux sur micro-onduleurs</a:t>
            </a:r>
            <a:endParaRPr dirty="0"/>
          </a:p>
        </p:txBody>
      </p:sp>
    </p:spTree>
    <p:custDataLst>
      <p:tags r:id="rId1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9"/>
          <p:cNvSpPr txBox="1">
            <a:spLocks noGrp="1"/>
          </p:cNvSpPr>
          <p:nvPr>
            <p:ph type="title"/>
          </p:nvPr>
        </p:nvSpPr>
        <p:spPr>
          <a:xfrm>
            <a:off x="68721" y="902043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 panose="020F0502020204030204"/>
              <a:buNone/>
            </a:pPr>
            <a:r>
              <a:rPr lang="fr-FR" dirty="0"/>
              <a:t>Type d’installations</a:t>
            </a:r>
            <a:endParaRPr dirty="0"/>
          </a:p>
        </p:txBody>
      </p:sp>
      <p:sp>
        <p:nvSpPr>
          <p:cNvPr id="183" name="Google Shape;183;p29"/>
          <p:cNvSpPr txBox="1"/>
          <p:nvPr/>
        </p:nvSpPr>
        <p:spPr>
          <a:xfrm>
            <a:off x="5883333" y="1585074"/>
            <a:ext cx="5067300" cy="5829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marR="0" lvl="0" indent="-508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</a:pPr>
            <a:r>
              <a:rPr lang="fr-FR" sz="2800" b="0" i="0" u="sng" strike="noStrike" cap="none" dirty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String solaire sur onduleur</a:t>
            </a:r>
            <a:endParaRPr dirty="0"/>
          </a:p>
        </p:txBody>
      </p:sp>
      <p:sp>
        <p:nvSpPr>
          <p:cNvPr id="185" name="Google Shape;185;p29"/>
          <p:cNvSpPr txBox="1"/>
          <p:nvPr/>
        </p:nvSpPr>
        <p:spPr>
          <a:xfrm>
            <a:off x="-1" y="2068486"/>
            <a:ext cx="4769707" cy="11632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marR="0" lvl="0" indent="-508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</a:pPr>
            <a:r>
              <a:rPr lang="fr-FR" sz="2400" b="0" i="0" u="none" strike="noStrike" cap="none" dirty="0">
                <a:solidFill>
                  <a:schemeClr val="dk1"/>
                </a:solidFill>
                <a:ea typeface="Calibri" panose="020F0502020204030204"/>
                <a:cs typeface="Calibri" panose="020F0502020204030204"/>
                <a:sym typeface="Calibri" panose="020F0502020204030204"/>
              </a:rPr>
              <a:t>Ensemble de panneaux montés en série et raccordés a un onduleur unique.</a:t>
            </a:r>
            <a:endParaRPr sz="2400" dirty="0"/>
          </a:p>
        </p:txBody>
      </p:sp>
      <p:pic>
        <p:nvPicPr>
          <p:cNvPr id="188" name="Google Shape;188;p29" descr="C:\Users\guill\Downloads\Designsanstitrepng_65cc87cddf956.png"/>
          <p:cNvPicPr preferRelativeResize="0"/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4769708" y="2068486"/>
            <a:ext cx="7294551" cy="4424389"/>
          </a:xfrm>
          <a:prstGeom prst="rect">
            <a:avLst/>
          </a:prstGeom>
          <a:noFill/>
          <a:ln>
            <a:noFill/>
          </a:ln>
        </p:spPr>
      </p:pic>
      <p:sp>
        <p:nvSpPr>
          <p:cNvPr id="189" name="Google Shape;189;p29"/>
          <p:cNvSpPr txBox="1"/>
          <p:nvPr/>
        </p:nvSpPr>
        <p:spPr>
          <a:xfrm>
            <a:off x="6172200" y="1276351"/>
            <a:ext cx="5067300" cy="5829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marR="0" lvl="0" indent="-508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</a:pPr>
            <a:endParaRPr/>
          </a:p>
        </p:txBody>
      </p:sp>
      <p:sp>
        <p:nvSpPr>
          <p:cNvPr id="10" name="Google Shape;197;p30"/>
          <p:cNvSpPr txBox="1"/>
          <p:nvPr/>
        </p:nvSpPr>
        <p:spPr>
          <a:xfrm>
            <a:off x="1" y="3387585"/>
            <a:ext cx="4769708" cy="2568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marR="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18000"/>
              <a:buFont typeface="Arial" panose="020B0604020202020204"/>
              <a:buNone/>
            </a:pPr>
            <a:r>
              <a:rPr lang="fr-FR" sz="2400" b="0" i="0" u="none" strike="noStrike" cap="none" dirty="0">
                <a:solidFill>
                  <a:schemeClr val="dk1"/>
                </a:solidFill>
                <a:ea typeface="Calibri" panose="020F0502020204030204"/>
                <a:cs typeface="Calibri" panose="020F0502020204030204"/>
                <a:sym typeface="Calibri" panose="020F0502020204030204"/>
              </a:rPr>
              <a:t>-En cas de coupure de courant, il reste de la tension continu entre l’ensemble des panneaux et l’onduleur.</a:t>
            </a:r>
            <a:endParaRPr sz="2400" dirty="0"/>
          </a:p>
          <a:p>
            <a:pPr marL="228600" marR="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18000"/>
              <a:buFont typeface="Arial" panose="020B0604020202020204"/>
              <a:buNone/>
            </a:pPr>
            <a:r>
              <a:rPr lang="fr-FR" sz="2400" b="0" i="0" u="none" strike="noStrike" cap="none" dirty="0">
                <a:solidFill>
                  <a:schemeClr val="dk1"/>
                </a:solidFill>
                <a:ea typeface="Calibri" panose="020F0502020204030204"/>
                <a:cs typeface="Calibri" panose="020F0502020204030204"/>
                <a:sym typeface="Calibri" panose="020F0502020204030204"/>
              </a:rPr>
              <a:t>-Les onduleurs les plus anciens stockent de l’énergie, risque de décharge.</a:t>
            </a:r>
            <a:endParaRPr sz="2400" b="0" i="0" u="none" strike="noStrike" cap="none" dirty="0">
              <a:solidFill>
                <a:schemeClr val="dk1"/>
              </a:solidFill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92279" y="1400961"/>
            <a:ext cx="2986482" cy="514676"/>
          </a:xfrm>
        </p:spPr>
        <p:txBody>
          <a:bodyPr>
            <a:normAutofit fontScale="90000"/>
          </a:bodyPr>
          <a:lstStyle/>
          <a:p>
            <a:pPr algn="l"/>
            <a:r>
              <a:rPr lang="fr-FR" sz="3200" b="1" dirty="0"/>
              <a:t>Onduleur central</a:t>
            </a:r>
            <a:endParaRPr lang="fr-FR" sz="3200" dirty="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13612" y="1314962"/>
            <a:ext cx="8747753" cy="5315423"/>
          </a:xfrm>
          <a:prstGeom prst="rect">
            <a:avLst/>
          </a:prstGeom>
        </p:spPr>
      </p:pic>
      <p:pic>
        <p:nvPicPr>
          <p:cNvPr id="3" name="Image 2" descr="tableau-electrique-comprendre-panneau-de-control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38900" y="4018280"/>
            <a:ext cx="520700" cy="105092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nuit"/>
          <p:cNvSpPr/>
          <p:nvPr/>
        </p:nvSpPr>
        <p:spPr>
          <a:xfrm>
            <a:off x="-952549" y="0"/>
            <a:ext cx="13144549" cy="6858000"/>
          </a:xfrm>
          <a:prstGeom prst="rect">
            <a:avLst/>
          </a:prstGeom>
          <a:solidFill>
            <a:schemeClr val="accent1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8CB3E3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45" name="jour"/>
          <p:cNvSpPr/>
          <p:nvPr/>
        </p:nvSpPr>
        <p:spPr>
          <a:xfrm>
            <a:off x="-762091" y="-285800"/>
            <a:ext cx="12954091" cy="7143800"/>
          </a:xfrm>
          <a:prstGeom prst="rect">
            <a:avLst/>
          </a:prstGeom>
          <a:solidFill>
            <a:srgbClr val="FFFFCC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CC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grpSp>
        <p:nvGrpSpPr>
          <p:cNvPr id="2" name="Google Shape;146;p2"/>
          <p:cNvGrpSpPr/>
          <p:nvPr/>
        </p:nvGrpSpPr>
        <p:grpSpPr>
          <a:xfrm>
            <a:off x="-952550" y="428604"/>
            <a:ext cx="12668339" cy="6057936"/>
            <a:chOff x="-714412" y="428604"/>
            <a:chExt cx="9501254" cy="6057936"/>
          </a:xfrm>
        </p:grpSpPr>
        <p:grpSp>
          <p:nvGrpSpPr>
            <p:cNvPr id="3" name="Google Shape;147;p2"/>
            <p:cNvGrpSpPr/>
            <p:nvPr/>
          </p:nvGrpSpPr>
          <p:grpSpPr>
            <a:xfrm>
              <a:off x="-714412" y="428604"/>
              <a:ext cx="9501254" cy="6057936"/>
              <a:chOff x="-714412" y="428604"/>
              <a:chExt cx="9501254" cy="6057936"/>
            </a:xfrm>
          </p:grpSpPr>
          <p:sp>
            <p:nvSpPr>
              <p:cNvPr id="148" name="Google Shape;148;p2"/>
              <p:cNvSpPr/>
              <p:nvPr/>
            </p:nvSpPr>
            <p:spPr>
              <a:xfrm>
                <a:off x="4286248" y="1571612"/>
                <a:ext cx="4500594" cy="1357322"/>
              </a:xfrm>
              <a:prstGeom prst="rect">
                <a:avLst/>
              </a:prstGeom>
              <a:solidFill>
                <a:srgbClr val="D99593"/>
              </a:solidFill>
              <a:ln w="254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endParaRPr>
              </a:p>
            </p:txBody>
          </p:sp>
          <p:sp>
            <p:nvSpPr>
              <p:cNvPr id="149" name="Google Shape;149;p2"/>
              <p:cNvSpPr/>
              <p:nvPr/>
            </p:nvSpPr>
            <p:spPr>
              <a:xfrm>
                <a:off x="5072066" y="1714488"/>
                <a:ext cx="3143272" cy="928694"/>
              </a:xfrm>
              <a:prstGeom prst="rect">
                <a:avLst/>
              </a:prstGeom>
              <a:solidFill>
                <a:schemeClr val="dk1"/>
              </a:solidFill>
              <a:ln w="254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endParaRPr>
              </a:p>
            </p:txBody>
          </p:sp>
          <p:sp>
            <p:nvSpPr>
              <p:cNvPr id="150" name="Google Shape;150;p2"/>
              <p:cNvSpPr/>
              <p:nvPr/>
            </p:nvSpPr>
            <p:spPr>
              <a:xfrm>
                <a:off x="4286248" y="2928934"/>
                <a:ext cx="4500594" cy="3286148"/>
              </a:xfrm>
              <a:prstGeom prst="rect">
                <a:avLst/>
              </a:prstGeom>
              <a:solidFill>
                <a:schemeClr val="lt1"/>
              </a:solidFill>
              <a:ln w="254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endParaRPr>
              </a:p>
            </p:txBody>
          </p:sp>
          <p:sp>
            <p:nvSpPr>
              <p:cNvPr id="151" name="Google Shape;151;p2"/>
              <p:cNvSpPr/>
              <p:nvPr/>
            </p:nvSpPr>
            <p:spPr>
              <a:xfrm>
                <a:off x="714348" y="571480"/>
                <a:ext cx="285752" cy="5915060"/>
              </a:xfrm>
              <a:prstGeom prst="rect">
                <a:avLst/>
              </a:prstGeom>
              <a:solidFill>
                <a:srgbClr val="BFBFBF"/>
              </a:solidFill>
              <a:ln w="254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endParaRPr>
              </a:p>
            </p:txBody>
          </p:sp>
          <p:sp>
            <p:nvSpPr>
              <p:cNvPr id="152" name="Google Shape;152;p2"/>
              <p:cNvSpPr/>
              <p:nvPr/>
            </p:nvSpPr>
            <p:spPr>
              <a:xfrm>
                <a:off x="-714412" y="428604"/>
                <a:ext cx="3276624" cy="347666"/>
              </a:xfrm>
              <a:prstGeom prst="rect">
                <a:avLst/>
              </a:prstGeom>
              <a:solidFill>
                <a:srgbClr val="BFBFBF"/>
              </a:solidFill>
              <a:ln w="254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endParaRPr>
              </a:p>
            </p:txBody>
          </p:sp>
          <p:grpSp>
            <p:nvGrpSpPr>
              <p:cNvPr id="4" name="Google Shape;153;p2"/>
              <p:cNvGrpSpPr/>
              <p:nvPr/>
            </p:nvGrpSpPr>
            <p:grpSpPr>
              <a:xfrm>
                <a:off x="4572000" y="4214818"/>
                <a:ext cx="1000132" cy="1071570"/>
                <a:chOff x="4572000" y="4214818"/>
                <a:chExt cx="1000132" cy="1071570"/>
              </a:xfrm>
            </p:grpSpPr>
            <p:sp>
              <p:nvSpPr>
                <p:cNvPr id="154" name="Google Shape;154;p2"/>
                <p:cNvSpPr/>
                <p:nvPr/>
              </p:nvSpPr>
              <p:spPr>
                <a:xfrm>
                  <a:off x="4572000" y="4214818"/>
                  <a:ext cx="1000132" cy="1071570"/>
                </a:xfrm>
                <a:prstGeom prst="rect">
                  <a:avLst/>
                </a:prstGeom>
                <a:solidFill>
                  <a:srgbClr val="D8D8D8"/>
                </a:solidFill>
                <a:ln w="25400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chemeClr val="lt1"/>
                    </a:solidFill>
                    <a:latin typeface="Calibri" panose="020F0502020204030204"/>
                    <a:ea typeface="Calibri" panose="020F0502020204030204"/>
                    <a:cs typeface="Calibri" panose="020F0502020204030204"/>
                    <a:sym typeface="Calibri" panose="020F0502020204030204"/>
                  </a:endParaRPr>
                </a:p>
              </p:txBody>
            </p:sp>
            <p:cxnSp>
              <p:nvCxnSpPr>
                <p:cNvPr id="155" name="Google Shape;155;p2"/>
                <p:cNvCxnSpPr/>
                <p:nvPr/>
              </p:nvCxnSpPr>
              <p:spPr>
                <a:xfrm rot="5400000">
                  <a:off x="4536281" y="4250537"/>
                  <a:ext cx="1071570" cy="1000132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</p:cxnSp>
          </p:grpSp>
        </p:grpSp>
        <p:sp>
          <p:nvSpPr>
            <p:cNvPr id="156" name="Google Shape;156;p2"/>
            <p:cNvSpPr/>
            <p:nvPr/>
          </p:nvSpPr>
          <p:spPr>
            <a:xfrm>
              <a:off x="4857752" y="4286256"/>
              <a:ext cx="428628" cy="785818"/>
            </a:xfrm>
            <a:prstGeom prst="rect">
              <a:avLst/>
            </a:prstGeom>
            <a:solidFill>
              <a:schemeClr val="lt1"/>
            </a:solidFill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</p:grpSp>
      <p:sp>
        <p:nvSpPr>
          <p:cNvPr id="157" name="disjoncteur OFF"/>
          <p:cNvSpPr/>
          <p:nvPr/>
        </p:nvSpPr>
        <p:spPr>
          <a:xfrm>
            <a:off x="6477003" y="4714884"/>
            <a:ext cx="571504" cy="357190"/>
          </a:xfrm>
          <a:prstGeom prst="rect">
            <a:avLst/>
          </a:prstGeom>
          <a:solidFill>
            <a:srgbClr val="FF0000"/>
          </a:solidFill>
          <a:ln w="254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58" name="disjoncteur ON"/>
          <p:cNvSpPr/>
          <p:nvPr/>
        </p:nvSpPr>
        <p:spPr>
          <a:xfrm>
            <a:off x="6477003" y="4286256"/>
            <a:ext cx="571504" cy="428628"/>
          </a:xfrm>
          <a:prstGeom prst="rect">
            <a:avLst/>
          </a:prstGeom>
          <a:solidFill>
            <a:srgbClr val="41FE0E"/>
          </a:solidFill>
          <a:ln w="254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59" name="soleil"/>
          <p:cNvSpPr/>
          <p:nvPr/>
        </p:nvSpPr>
        <p:spPr>
          <a:xfrm>
            <a:off x="10572781" y="428604"/>
            <a:ext cx="1219200" cy="914400"/>
          </a:xfrm>
          <a:prstGeom prst="sun">
            <a:avLst>
              <a:gd name="adj" fmla="val 25000"/>
            </a:avLst>
          </a:prstGeom>
          <a:solidFill>
            <a:srgbClr val="FFC000"/>
          </a:solidFill>
          <a:ln w="254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60" name="lune"/>
          <p:cNvSpPr/>
          <p:nvPr/>
        </p:nvSpPr>
        <p:spPr>
          <a:xfrm>
            <a:off x="10953784" y="357166"/>
            <a:ext cx="609600" cy="914400"/>
          </a:xfrm>
          <a:prstGeom prst="moon">
            <a:avLst>
              <a:gd name="adj" fmla="val 50000"/>
            </a:avLst>
          </a:prstGeom>
          <a:solidFill>
            <a:schemeClr val="lt1"/>
          </a:solidFill>
          <a:ln w="254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grpSp>
        <p:nvGrpSpPr>
          <p:cNvPr id="5" name="cable"/>
          <p:cNvGrpSpPr/>
          <p:nvPr/>
        </p:nvGrpSpPr>
        <p:grpSpPr>
          <a:xfrm>
            <a:off x="1142965" y="785795"/>
            <a:ext cx="8667811" cy="5546445"/>
            <a:chOff x="857224" y="785794"/>
            <a:chExt cx="6500858" cy="5546445"/>
          </a:xfrm>
        </p:grpSpPr>
        <p:sp>
          <p:nvSpPr>
            <p:cNvPr id="162" name="Google Shape;162;p2"/>
            <p:cNvSpPr/>
            <p:nvPr/>
          </p:nvSpPr>
          <p:spPr>
            <a:xfrm>
              <a:off x="5572132" y="4286256"/>
              <a:ext cx="1785950" cy="45719"/>
            </a:xfrm>
            <a:prstGeom prst="rect">
              <a:avLst/>
            </a:prstGeom>
            <a:solidFill>
              <a:schemeClr val="dk1"/>
            </a:solidFill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163" name="Google Shape;163;p2"/>
            <p:cNvSpPr/>
            <p:nvPr/>
          </p:nvSpPr>
          <p:spPr>
            <a:xfrm>
              <a:off x="7286644" y="2571744"/>
              <a:ext cx="71438" cy="1714512"/>
            </a:xfrm>
            <a:prstGeom prst="rect">
              <a:avLst/>
            </a:prstGeom>
            <a:solidFill>
              <a:schemeClr val="dk1"/>
            </a:solidFill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164" name="Google Shape;164;p2"/>
            <p:cNvSpPr/>
            <p:nvPr/>
          </p:nvSpPr>
          <p:spPr>
            <a:xfrm>
              <a:off x="4643438" y="5286388"/>
              <a:ext cx="45719" cy="1000132"/>
            </a:xfrm>
            <a:prstGeom prst="rect">
              <a:avLst/>
            </a:prstGeom>
            <a:solidFill>
              <a:schemeClr val="dk1"/>
            </a:solidFill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165" name="Google Shape;165;p2"/>
            <p:cNvSpPr/>
            <p:nvPr/>
          </p:nvSpPr>
          <p:spPr>
            <a:xfrm>
              <a:off x="857224" y="6286520"/>
              <a:ext cx="3857652" cy="45719"/>
            </a:xfrm>
            <a:prstGeom prst="rect">
              <a:avLst/>
            </a:prstGeom>
            <a:solidFill>
              <a:schemeClr val="dk1"/>
            </a:solidFill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166" name="Google Shape;166;p2"/>
            <p:cNvSpPr/>
            <p:nvPr/>
          </p:nvSpPr>
          <p:spPr>
            <a:xfrm>
              <a:off x="857224" y="785794"/>
              <a:ext cx="45719" cy="5500726"/>
            </a:xfrm>
            <a:prstGeom prst="rect">
              <a:avLst/>
            </a:prstGeom>
            <a:solidFill>
              <a:schemeClr val="dk1"/>
            </a:solidFill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</p:grpSp>
      <p:grpSp>
        <p:nvGrpSpPr>
          <p:cNvPr id="6" name="réseau"/>
          <p:cNvGrpSpPr/>
          <p:nvPr/>
        </p:nvGrpSpPr>
        <p:grpSpPr>
          <a:xfrm>
            <a:off x="1142965" y="785795"/>
            <a:ext cx="5143536" cy="5546445"/>
            <a:chOff x="857224" y="785794"/>
            <a:chExt cx="3857652" cy="5546445"/>
          </a:xfrm>
          <a:solidFill>
            <a:srgbClr val="FFC000"/>
          </a:solidFill>
        </p:grpSpPr>
        <p:sp>
          <p:nvSpPr>
            <p:cNvPr id="168" name="Google Shape;168;p2"/>
            <p:cNvSpPr/>
            <p:nvPr/>
          </p:nvSpPr>
          <p:spPr>
            <a:xfrm>
              <a:off x="4643438" y="5286388"/>
              <a:ext cx="45719" cy="1000132"/>
            </a:xfrm>
            <a:prstGeom prst="rect">
              <a:avLst/>
            </a:prstGeom>
            <a:grpFill/>
            <a:ln w="25400" cap="flat" cmpd="sng">
              <a:solidFill>
                <a:srgbClr val="FFFF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169" name="Google Shape;169;p2"/>
            <p:cNvSpPr/>
            <p:nvPr/>
          </p:nvSpPr>
          <p:spPr>
            <a:xfrm>
              <a:off x="857224" y="6286520"/>
              <a:ext cx="3857652" cy="45719"/>
            </a:xfrm>
            <a:prstGeom prst="rect">
              <a:avLst/>
            </a:prstGeom>
            <a:grpFill/>
            <a:ln w="25400" cap="flat" cmpd="sng">
              <a:solidFill>
                <a:srgbClr val="FFFF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170" name="Google Shape;170;p2"/>
            <p:cNvSpPr/>
            <p:nvPr/>
          </p:nvSpPr>
          <p:spPr>
            <a:xfrm>
              <a:off x="857224" y="785794"/>
              <a:ext cx="45719" cy="5500726"/>
            </a:xfrm>
            <a:prstGeom prst="rect">
              <a:avLst/>
            </a:prstGeom>
            <a:grpFill/>
            <a:ln w="25400" cap="flat" cmpd="sng">
              <a:solidFill>
                <a:srgbClr val="FFFF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</p:grpSp>
      <p:grpSp>
        <p:nvGrpSpPr>
          <p:cNvPr id="7" name="prod panneaux"/>
          <p:cNvGrpSpPr/>
          <p:nvPr/>
        </p:nvGrpSpPr>
        <p:grpSpPr>
          <a:xfrm>
            <a:off x="7143758" y="1857364"/>
            <a:ext cx="3333773" cy="642942"/>
            <a:chOff x="5357818" y="1857364"/>
            <a:chExt cx="2500330" cy="642942"/>
          </a:xfrm>
        </p:grpSpPr>
        <p:sp>
          <p:nvSpPr>
            <p:cNvPr id="172" name="Google Shape;172;p2"/>
            <p:cNvSpPr/>
            <p:nvPr/>
          </p:nvSpPr>
          <p:spPr>
            <a:xfrm>
              <a:off x="5357818" y="1857364"/>
              <a:ext cx="571504" cy="642942"/>
            </a:xfrm>
            <a:prstGeom prst="lightningBolt">
              <a:avLst/>
            </a:prstGeom>
            <a:solidFill>
              <a:srgbClr val="FFFF00"/>
            </a:solidFill>
            <a:ln w="25400" cap="flat" cmpd="sng">
              <a:solidFill>
                <a:srgbClr val="395E8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173" name="Google Shape;173;p2"/>
            <p:cNvSpPr/>
            <p:nvPr/>
          </p:nvSpPr>
          <p:spPr>
            <a:xfrm>
              <a:off x="6357950" y="1857364"/>
              <a:ext cx="571504" cy="642942"/>
            </a:xfrm>
            <a:prstGeom prst="lightningBolt">
              <a:avLst/>
            </a:prstGeom>
            <a:solidFill>
              <a:srgbClr val="FFFF00"/>
            </a:solidFill>
            <a:ln w="25400" cap="flat" cmpd="sng">
              <a:solidFill>
                <a:srgbClr val="395E8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174" name="Google Shape;174;p2"/>
            <p:cNvSpPr/>
            <p:nvPr/>
          </p:nvSpPr>
          <p:spPr>
            <a:xfrm>
              <a:off x="7286644" y="1857364"/>
              <a:ext cx="571504" cy="642942"/>
            </a:xfrm>
            <a:prstGeom prst="lightningBolt">
              <a:avLst/>
            </a:prstGeom>
            <a:solidFill>
              <a:srgbClr val="FFFF00"/>
            </a:solidFill>
            <a:ln w="25400" cap="flat" cmpd="sng">
              <a:solidFill>
                <a:srgbClr val="395E8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</p:grpSp>
      <p:grpSp>
        <p:nvGrpSpPr>
          <p:cNvPr id="8" name="courant DC"/>
          <p:cNvGrpSpPr/>
          <p:nvPr/>
        </p:nvGrpSpPr>
        <p:grpSpPr>
          <a:xfrm>
            <a:off x="6957109" y="1988123"/>
            <a:ext cx="3747404" cy="2294928"/>
            <a:chOff x="5217831" y="1988123"/>
            <a:chExt cx="2810553" cy="2294928"/>
          </a:xfrm>
          <a:solidFill>
            <a:srgbClr val="FFC000"/>
          </a:solidFill>
        </p:grpSpPr>
        <p:sp>
          <p:nvSpPr>
            <p:cNvPr id="176" name="Google Shape;176;p2"/>
            <p:cNvSpPr/>
            <p:nvPr/>
          </p:nvSpPr>
          <p:spPr>
            <a:xfrm>
              <a:off x="7286644" y="2448363"/>
              <a:ext cx="71438" cy="1834688"/>
            </a:xfrm>
            <a:prstGeom prst="rect">
              <a:avLst/>
            </a:prstGeom>
            <a:grpFill/>
            <a:ln w="25400" cap="flat" cmpd="sng">
              <a:solidFill>
                <a:srgbClr val="FFFF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cxnSp>
          <p:nvCxnSpPr>
            <p:cNvPr id="177" name="Google Shape;177;p2"/>
            <p:cNvCxnSpPr/>
            <p:nvPr/>
          </p:nvCxnSpPr>
          <p:spPr>
            <a:xfrm>
              <a:off x="8028384" y="2020938"/>
              <a:ext cx="0" cy="424220"/>
            </a:xfrm>
            <a:prstGeom prst="straightConnector1">
              <a:avLst/>
            </a:prstGeom>
            <a:grpFill/>
            <a:ln w="25400" cap="flat" cmpd="sng">
              <a:solidFill>
                <a:srgbClr val="FFFF00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0000" dir="5400000" rotWithShape="0">
                <a:srgbClr val="000000">
                  <a:alpha val="37647"/>
                </a:srgbClr>
              </a:outerShdw>
            </a:effectLst>
          </p:spPr>
        </p:cxnSp>
        <p:pic>
          <p:nvPicPr>
            <p:cNvPr id="178" name="Google Shape;178;p2"/>
            <p:cNvPicPr preferRelativeResize="0"/>
            <p:nvPr/>
          </p:nvPicPr>
          <p:blipFill rotWithShape="1">
            <a:blip r:embed="rId4"/>
            <a:srcRect/>
            <a:stretch>
              <a:fillRect/>
            </a:stretch>
          </p:blipFill>
          <p:spPr>
            <a:xfrm>
              <a:off x="5217831" y="1988123"/>
              <a:ext cx="109738" cy="524301"/>
            </a:xfrm>
            <a:prstGeom prst="rect">
              <a:avLst/>
            </a:prstGeom>
            <a:grpFill/>
            <a:ln>
              <a:solidFill>
                <a:srgbClr val="FFFF00"/>
              </a:solidFill>
            </a:ln>
          </p:spPr>
        </p:pic>
        <p:cxnSp>
          <p:nvCxnSpPr>
            <p:cNvPr id="179" name="Google Shape;179;p2"/>
            <p:cNvCxnSpPr/>
            <p:nvPr/>
          </p:nvCxnSpPr>
          <p:spPr>
            <a:xfrm rot="10800000" flipH="1">
              <a:off x="5232909" y="2428032"/>
              <a:ext cx="2755684" cy="12118"/>
            </a:xfrm>
            <a:prstGeom prst="straightConnector1">
              <a:avLst/>
            </a:prstGeom>
            <a:grpFill/>
            <a:ln w="25400" cap="flat" cmpd="sng">
              <a:solidFill>
                <a:srgbClr val="FFFF00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0000" dir="5400000" rotWithShape="0">
                <a:srgbClr val="000000">
                  <a:alpha val="37647"/>
                </a:srgbClr>
              </a:outerShdw>
            </a:effectLst>
          </p:spPr>
        </p:cxnSp>
      </p:grpSp>
      <p:sp>
        <p:nvSpPr>
          <p:cNvPr id="180" name="cable"/>
          <p:cNvSpPr/>
          <p:nvPr/>
        </p:nvSpPr>
        <p:spPr>
          <a:xfrm>
            <a:off x="8102835" y="4286589"/>
            <a:ext cx="60959" cy="1346111"/>
          </a:xfrm>
          <a:prstGeom prst="rect">
            <a:avLst/>
          </a:prstGeom>
          <a:solidFill>
            <a:schemeClr val="dk1"/>
          </a:solidFill>
          <a:ln w="254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000000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pic>
        <p:nvPicPr>
          <p:cNvPr id="181" name="cable"/>
          <p:cNvPicPr preferRelativeResize="0"/>
          <p:nvPr/>
        </p:nvPicPr>
        <p:blipFill rotWithShape="1">
          <a:blip r:embed="rId5"/>
          <a:srcRect/>
          <a:stretch>
            <a:fillRect/>
          </a:stretch>
        </p:blipFill>
        <p:spPr>
          <a:xfrm>
            <a:off x="10935297" y="4843374"/>
            <a:ext cx="60959" cy="7877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cable"/>
          <p:cNvPicPr preferRelativeResize="0"/>
          <p:nvPr/>
        </p:nvPicPr>
        <p:blipFill rotWithShape="1">
          <a:blip r:embed="rId5"/>
          <a:srcRect/>
          <a:stretch>
            <a:fillRect/>
          </a:stretch>
        </p:blipFill>
        <p:spPr>
          <a:xfrm rot="5400000">
            <a:off x="9495215" y="4117435"/>
            <a:ext cx="85885" cy="293757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" name="elec interieur"/>
          <p:cNvGrpSpPr/>
          <p:nvPr/>
        </p:nvGrpSpPr>
        <p:grpSpPr>
          <a:xfrm>
            <a:off x="7431692" y="4286257"/>
            <a:ext cx="3568211" cy="1346111"/>
            <a:chOff x="5539181" y="4283051"/>
            <a:chExt cx="2676158" cy="1346111"/>
          </a:xfrm>
          <a:solidFill>
            <a:srgbClr val="FFC000"/>
          </a:solidFill>
        </p:grpSpPr>
        <p:sp>
          <p:nvSpPr>
            <p:cNvPr id="184" name="Google Shape;184;p2"/>
            <p:cNvSpPr/>
            <p:nvPr/>
          </p:nvSpPr>
          <p:spPr>
            <a:xfrm>
              <a:off x="5539181" y="4283051"/>
              <a:ext cx="1785950" cy="48924"/>
            </a:xfrm>
            <a:prstGeom prst="rect">
              <a:avLst/>
            </a:prstGeom>
            <a:grpFill/>
            <a:ln w="25400" cap="flat" cmpd="sng">
              <a:solidFill>
                <a:srgbClr val="FFFF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pic>
          <p:nvPicPr>
            <p:cNvPr id="185" name="Google Shape;185;p2"/>
            <p:cNvPicPr preferRelativeResize="0"/>
            <p:nvPr/>
          </p:nvPicPr>
          <p:blipFill rotWithShape="1">
            <a:blip r:embed="rId6"/>
            <a:srcRect/>
            <a:stretch>
              <a:fillRect/>
            </a:stretch>
          </p:blipFill>
          <p:spPr>
            <a:xfrm>
              <a:off x="6012161" y="5540145"/>
              <a:ext cx="2203178" cy="89017"/>
            </a:xfrm>
            <a:prstGeom prst="rect">
              <a:avLst/>
            </a:prstGeom>
            <a:grpFill/>
            <a:ln>
              <a:noFill/>
            </a:ln>
          </p:spPr>
        </p:pic>
        <p:pic>
          <p:nvPicPr>
            <p:cNvPr id="186" name="Google Shape;186;p2"/>
            <p:cNvPicPr preferRelativeResize="0"/>
            <p:nvPr/>
          </p:nvPicPr>
          <p:blipFill rotWithShape="1">
            <a:blip r:embed="rId6"/>
            <a:srcRect/>
            <a:stretch>
              <a:fillRect/>
            </a:stretch>
          </p:blipFill>
          <p:spPr>
            <a:xfrm rot="5400000" flipH="1">
              <a:off x="5398886" y="4926645"/>
              <a:ext cx="1323963" cy="53493"/>
            </a:xfrm>
            <a:prstGeom prst="rect">
              <a:avLst/>
            </a:prstGeom>
            <a:grpFill/>
            <a:ln>
              <a:noFill/>
            </a:ln>
          </p:spPr>
        </p:pic>
        <p:pic>
          <p:nvPicPr>
            <p:cNvPr id="187" name="Google Shape;187;p2"/>
            <p:cNvPicPr preferRelativeResize="0"/>
            <p:nvPr/>
          </p:nvPicPr>
          <p:blipFill rotWithShape="1">
            <a:blip r:embed="rId6"/>
            <a:srcRect/>
            <a:stretch>
              <a:fillRect/>
            </a:stretch>
          </p:blipFill>
          <p:spPr>
            <a:xfrm rot="-5400000">
              <a:off x="7626691" y="5040514"/>
              <a:ext cx="1131575" cy="45720"/>
            </a:xfrm>
            <a:prstGeom prst="rect">
              <a:avLst/>
            </a:prstGeom>
            <a:grpFill/>
            <a:ln>
              <a:noFill/>
            </a:ln>
          </p:spPr>
        </p:pic>
      </p:grpSp>
      <p:sp>
        <p:nvSpPr>
          <p:cNvPr id="188" name="onduleur"/>
          <p:cNvSpPr/>
          <p:nvPr/>
        </p:nvSpPr>
        <p:spPr>
          <a:xfrm>
            <a:off x="8620144" y="4253633"/>
            <a:ext cx="1245729" cy="815812"/>
          </a:xfrm>
          <a:prstGeom prst="rect">
            <a:avLst/>
          </a:prstGeom>
          <a:solidFill>
            <a:srgbClr val="E36C09"/>
          </a:solidFill>
          <a:ln w="25400" cap="flat" cmpd="sng">
            <a:solidFill>
              <a:srgbClr val="A5A5A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0" i="0" u="none" strike="noStrike" cap="none">
                <a:solidFill>
                  <a:schemeClr val="lt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Onduleur</a:t>
            </a:r>
          </a:p>
        </p:txBody>
      </p:sp>
      <p:pic>
        <p:nvPicPr>
          <p:cNvPr id="189" name="ampoule"/>
          <p:cNvPicPr preferRelativeResize="0"/>
          <p:nvPr/>
        </p:nvPicPr>
        <p:blipFill rotWithShape="1">
          <a:blip r:embed="rId7"/>
          <a:srcRect/>
          <a:stretch>
            <a:fillRect/>
          </a:stretch>
        </p:blipFill>
        <p:spPr>
          <a:xfrm>
            <a:off x="10271921" y="4249096"/>
            <a:ext cx="1146851" cy="860138"/>
          </a:xfrm>
          <a:prstGeom prst="rect">
            <a:avLst/>
          </a:prstGeom>
          <a:noFill/>
          <a:ln>
            <a:noFill/>
          </a:ln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0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1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9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1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8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1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7"/>
                  </p:tgtEl>
                </p:cond>
              </p:nextCondLst>
            </p:seq>
          </p:childTnLst>
        </p:cTn>
      </p:par>
    </p:tnLst>
    <p:bldLst>
      <p:bldP spid="145" grpId="0" animBg="1"/>
      <p:bldP spid="145" grpId="1" animBg="1"/>
      <p:bldP spid="145" grpId="2" animBg="1"/>
      <p:bldP spid="157" grpId="0" animBg="1"/>
      <p:bldP spid="157" grpId="1" animBg="1"/>
      <p:bldP spid="157" grpId="2" animBg="1"/>
      <p:bldP spid="158" grpId="0" animBg="1"/>
      <p:bldP spid="158" grpId="1" animBg="1"/>
      <p:bldP spid="159" grpId="0" animBg="1"/>
      <p:bldP spid="159" grpId="1" animBg="1"/>
      <p:bldP spid="159" grpId="2" animBg="1"/>
      <p:bldP spid="16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9"/>
          <p:cNvSpPr txBox="1">
            <a:spLocks noGrp="1"/>
          </p:cNvSpPr>
          <p:nvPr>
            <p:ph type="title"/>
          </p:nvPr>
        </p:nvSpPr>
        <p:spPr>
          <a:xfrm>
            <a:off x="102524" y="881364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 panose="020F0502020204030204"/>
              <a:buNone/>
            </a:pPr>
            <a:r>
              <a:rPr lang="fr-FR" dirty="0"/>
              <a:t>Type d’installations</a:t>
            </a:r>
            <a:endParaRPr dirty="0"/>
          </a:p>
        </p:txBody>
      </p:sp>
      <p:pic>
        <p:nvPicPr>
          <p:cNvPr id="186" name="Google Shape;186;p29" descr="C:\Users\guill\Downloads\Capture d’écran_23-11-2025_204943_.jpeg"/>
          <p:cNvPicPr preferRelativeResize="0"/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5116945" y="1293091"/>
            <a:ext cx="6679212" cy="5342575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Google Shape;187;p29"/>
          <p:cNvSpPr txBox="1"/>
          <p:nvPr/>
        </p:nvSpPr>
        <p:spPr>
          <a:xfrm>
            <a:off x="0" y="3682421"/>
            <a:ext cx="4477789" cy="738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228600" marR="0" lvl="0" indent="-508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</a:pPr>
            <a:r>
              <a:rPr lang="fr-FR" sz="2400" b="0" i="0" u="none" strike="noStrike" cap="none" dirty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Plusieurs micro-onduleurs fixés sous les panneaux.</a:t>
            </a:r>
            <a:endParaRPr sz="2400" dirty="0"/>
          </a:p>
        </p:txBody>
      </p:sp>
      <p:sp>
        <p:nvSpPr>
          <p:cNvPr id="189" name="Google Shape;189;p29"/>
          <p:cNvSpPr txBox="1"/>
          <p:nvPr/>
        </p:nvSpPr>
        <p:spPr>
          <a:xfrm>
            <a:off x="102524" y="2653209"/>
            <a:ext cx="4808938" cy="5829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marR="0" lvl="0" indent="-508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</a:pPr>
            <a:r>
              <a:rPr lang="fr-FR" sz="2800" b="0" i="0" u="sng" strike="noStrike" cap="none" dirty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Panneaux sur micro-onduleurs</a:t>
            </a:r>
            <a:endParaRPr dirty="0"/>
          </a:p>
        </p:txBody>
      </p:sp>
      <p:sp>
        <p:nvSpPr>
          <p:cNvPr id="10" name="Google Shape;199;p30"/>
          <p:cNvSpPr txBox="1"/>
          <p:nvPr/>
        </p:nvSpPr>
        <p:spPr>
          <a:xfrm>
            <a:off x="57266" y="4516204"/>
            <a:ext cx="5147310" cy="1395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marR="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</a:pPr>
            <a:r>
              <a:rPr lang="fr-FR" sz="2400" b="0" i="0" u="none" strike="noStrike" cap="none" dirty="0">
                <a:solidFill>
                  <a:schemeClr val="dk1"/>
                </a:solidFill>
                <a:ea typeface="Calibri" panose="020F0502020204030204"/>
                <a:cs typeface="Calibri" panose="020F0502020204030204"/>
                <a:sym typeface="Calibri" panose="020F0502020204030204"/>
              </a:rPr>
              <a:t>-en cas de coupure, la tension continu reste au niveau des panneaux, absence de courant entre micro onduleur et tableau général</a:t>
            </a:r>
            <a:endParaRPr sz="2400" b="0" i="0" u="none" strike="noStrike" cap="none" dirty="0">
              <a:solidFill>
                <a:schemeClr val="dk1"/>
              </a:solidFill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1382273"/>
            <a:ext cx="2890982" cy="485375"/>
          </a:xfrm>
        </p:spPr>
        <p:txBody>
          <a:bodyPr>
            <a:normAutofit fontScale="90000"/>
          </a:bodyPr>
          <a:lstStyle/>
          <a:p>
            <a:pPr algn="ctr"/>
            <a:r>
              <a:rPr lang="fr-FR" dirty="0"/>
              <a:t>M</a:t>
            </a:r>
            <a:r>
              <a:rPr lang="fr-FR" b="1" dirty="0"/>
              <a:t>icro onduleur</a:t>
            </a:r>
            <a:endParaRPr lang="fr-FR" dirty="0"/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6902" y="1270190"/>
            <a:ext cx="8854953" cy="5403083"/>
          </a:xfrm>
          <a:prstGeom prst="rect">
            <a:avLst/>
          </a:prstGeom>
        </p:spPr>
      </p:pic>
      <p:pic>
        <p:nvPicPr>
          <p:cNvPr id="3" name="Image 2" descr="tableau-electrique-comprendre-panneau-de-control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38900" y="4018280"/>
            <a:ext cx="520700" cy="105092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nuit"/>
          <p:cNvSpPr/>
          <p:nvPr/>
        </p:nvSpPr>
        <p:spPr>
          <a:xfrm>
            <a:off x="-952549" y="0"/>
            <a:ext cx="13144549" cy="6858000"/>
          </a:xfrm>
          <a:prstGeom prst="rect">
            <a:avLst/>
          </a:prstGeom>
          <a:solidFill>
            <a:schemeClr val="accent1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8CB3E3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90" name="jour"/>
          <p:cNvSpPr/>
          <p:nvPr/>
        </p:nvSpPr>
        <p:spPr>
          <a:xfrm>
            <a:off x="-762091" y="-285800"/>
            <a:ext cx="12954091" cy="7143800"/>
          </a:xfrm>
          <a:prstGeom prst="rect">
            <a:avLst/>
          </a:prstGeom>
          <a:solidFill>
            <a:srgbClr val="FFFFCC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CC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grpSp>
        <p:nvGrpSpPr>
          <p:cNvPr id="2" name="décor"/>
          <p:cNvGrpSpPr/>
          <p:nvPr/>
        </p:nvGrpSpPr>
        <p:grpSpPr>
          <a:xfrm>
            <a:off x="-823963" y="657204"/>
            <a:ext cx="12668339" cy="6057936"/>
            <a:chOff x="-714412" y="428604"/>
            <a:chExt cx="9501254" cy="6057936"/>
          </a:xfrm>
        </p:grpSpPr>
        <p:grpSp>
          <p:nvGrpSpPr>
            <p:cNvPr id="3" name="Google Shape;92;p1"/>
            <p:cNvGrpSpPr/>
            <p:nvPr/>
          </p:nvGrpSpPr>
          <p:grpSpPr>
            <a:xfrm>
              <a:off x="-714412" y="428604"/>
              <a:ext cx="9501254" cy="6057936"/>
              <a:chOff x="-714412" y="428604"/>
              <a:chExt cx="9501254" cy="6057936"/>
            </a:xfrm>
          </p:grpSpPr>
          <p:sp>
            <p:nvSpPr>
              <p:cNvPr id="93" name="Google Shape;93;p1"/>
              <p:cNvSpPr/>
              <p:nvPr/>
            </p:nvSpPr>
            <p:spPr>
              <a:xfrm>
                <a:off x="4286248" y="1571612"/>
                <a:ext cx="4500594" cy="1357322"/>
              </a:xfrm>
              <a:prstGeom prst="rect">
                <a:avLst/>
              </a:prstGeom>
              <a:solidFill>
                <a:srgbClr val="D99593"/>
              </a:solidFill>
              <a:ln w="254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endParaRPr>
              </a:p>
            </p:txBody>
          </p:sp>
          <p:sp>
            <p:nvSpPr>
              <p:cNvPr id="94" name="Google Shape;94;p1"/>
              <p:cNvSpPr/>
              <p:nvPr/>
            </p:nvSpPr>
            <p:spPr>
              <a:xfrm>
                <a:off x="5072066" y="1714488"/>
                <a:ext cx="3143272" cy="928694"/>
              </a:xfrm>
              <a:prstGeom prst="rect">
                <a:avLst/>
              </a:prstGeom>
              <a:solidFill>
                <a:schemeClr val="dk1"/>
              </a:solidFill>
              <a:ln w="254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endParaRPr>
              </a:p>
            </p:txBody>
          </p:sp>
          <p:sp>
            <p:nvSpPr>
              <p:cNvPr id="95" name="Google Shape;95;p1"/>
              <p:cNvSpPr/>
              <p:nvPr/>
            </p:nvSpPr>
            <p:spPr>
              <a:xfrm>
                <a:off x="4286248" y="2928934"/>
                <a:ext cx="4500594" cy="3286148"/>
              </a:xfrm>
              <a:prstGeom prst="rect">
                <a:avLst/>
              </a:prstGeom>
              <a:solidFill>
                <a:schemeClr val="lt1"/>
              </a:solidFill>
              <a:ln w="254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endParaRPr>
              </a:p>
            </p:txBody>
          </p:sp>
          <p:sp>
            <p:nvSpPr>
              <p:cNvPr id="96" name="Google Shape;96;p1"/>
              <p:cNvSpPr/>
              <p:nvPr/>
            </p:nvSpPr>
            <p:spPr>
              <a:xfrm>
                <a:off x="714348" y="571480"/>
                <a:ext cx="285752" cy="5915060"/>
              </a:xfrm>
              <a:prstGeom prst="rect">
                <a:avLst/>
              </a:prstGeom>
              <a:solidFill>
                <a:srgbClr val="BFBFBF"/>
              </a:solidFill>
              <a:ln w="254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endParaRPr>
              </a:p>
            </p:txBody>
          </p:sp>
          <p:sp>
            <p:nvSpPr>
              <p:cNvPr id="97" name="Google Shape;97;p1"/>
              <p:cNvSpPr/>
              <p:nvPr/>
            </p:nvSpPr>
            <p:spPr>
              <a:xfrm>
                <a:off x="-714412" y="428604"/>
                <a:ext cx="3276624" cy="347666"/>
              </a:xfrm>
              <a:prstGeom prst="rect">
                <a:avLst/>
              </a:prstGeom>
              <a:solidFill>
                <a:srgbClr val="BFBFBF"/>
              </a:solidFill>
              <a:ln w="254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endParaRPr>
              </a:p>
            </p:txBody>
          </p:sp>
          <p:sp>
            <p:nvSpPr>
              <p:cNvPr id="99" name="Google Shape;99;p1"/>
              <p:cNvSpPr/>
              <p:nvPr/>
            </p:nvSpPr>
            <p:spPr>
              <a:xfrm>
                <a:off x="4465582" y="3931039"/>
                <a:ext cx="1000132" cy="1071570"/>
              </a:xfrm>
              <a:prstGeom prst="rect">
                <a:avLst/>
              </a:prstGeom>
              <a:solidFill>
                <a:srgbClr val="D8D8D8"/>
              </a:solidFill>
              <a:ln w="254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endParaRPr>
              </a:p>
            </p:txBody>
          </p:sp>
        </p:grpSp>
        <p:sp>
          <p:nvSpPr>
            <p:cNvPr id="101" name="Google Shape;101;p1"/>
            <p:cNvSpPr/>
            <p:nvPr/>
          </p:nvSpPr>
          <p:spPr>
            <a:xfrm>
              <a:off x="4751335" y="4065538"/>
              <a:ext cx="428628" cy="785818"/>
            </a:xfrm>
            <a:prstGeom prst="rect">
              <a:avLst/>
            </a:prstGeom>
            <a:solidFill>
              <a:schemeClr val="lt1"/>
            </a:solidFill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</p:grpSp>
      <p:sp>
        <p:nvSpPr>
          <p:cNvPr id="102" name="disjoncteur OFF"/>
          <p:cNvSpPr/>
          <p:nvPr/>
        </p:nvSpPr>
        <p:spPr>
          <a:xfrm>
            <a:off x="6483396" y="4709581"/>
            <a:ext cx="571504" cy="357190"/>
          </a:xfrm>
          <a:prstGeom prst="rect">
            <a:avLst/>
          </a:prstGeom>
          <a:solidFill>
            <a:srgbClr val="FF0000"/>
          </a:solidFill>
          <a:ln w="254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03" name="disjoncteur ON"/>
          <p:cNvSpPr/>
          <p:nvPr/>
        </p:nvSpPr>
        <p:spPr>
          <a:xfrm>
            <a:off x="6477003" y="4286256"/>
            <a:ext cx="571504" cy="428628"/>
          </a:xfrm>
          <a:prstGeom prst="rect">
            <a:avLst/>
          </a:prstGeom>
          <a:solidFill>
            <a:srgbClr val="41FE0E"/>
          </a:solidFill>
          <a:ln w="254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04" name="soleil"/>
          <p:cNvSpPr/>
          <p:nvPr/>
        </p:nvSpPr>
        <p:spPr>
          <a:xfrm>
            <a:off x="10376232" y="357179"/>
            <a:ext cx="1219200" cy="914400"/>
          </a:xfrm>
          <a:prstGeom prst="sun">
            <a:avLst>
              <a:gd name="adj" fmla="val 25000"/>
            </a:avLst>
          </a:prstGeom>
          <a:solidFill>
            <a:srgbClr val="FFC000"/>
          </a:solidFill>
          <a:ln w="254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05" name="lune"/>
          <p:cNvSpPr/>
          <p:nvPr/>
        </p:nvSpPr>
        <p:spPr>
          <a:xfrm>
            <a:off x="10953784" y="357166"/>
            <a:ext cx="609600" cy="914400"/>
          </a:xfrm>
          <a:prstGeom prst="moon">
            <a:avLst>
              <a:gd name="adj" fmla="val 50000"/>
            </a:avLst>
          </a:prstGeom>
          <a:solidFill>
            <a:schemeClr val="lt1"/>
          </a:solidFill>
          <a:ln w="254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grpSp>
        <p:nvGrpSpPr>
          <p:cNvPr id="5" name="cable"/>
          <p:cNvGrpSpPr/>
          <p:nvPr/>
        </p:nvGrpSpPr>
        <p:grpSpPr>
          <a:xfrm>
            <a:off x="1142965" y="785795"/>
            <a:ext cx="8667811" cy="5546445"/>
            <a:chOff x="857224" y="785794"/>
            <a:chExt cx="6500858" cy="5546445"/>
          </a:xfrm>
        </p:grpSpPr>
        <p:sp>
          <p:nvSpPr>
            <p:cNvPr id="107" name="Google Shape;107;p1"/>
            <p:cNvSpPr/>
            <p:nvPr/>
          </p:nvSpPr>
          <p:spPr>
            <a:xfrm>
              <a:off x="5572132" y="4286256"/>
              <a:ext cx="1785950" cy="45719"/>
            </a:xfrm>
            <a:prstGeom prst="rect">
              <a:avLst/>
            </a:prstGeom>
            <a:solidFill>
              <a:schemeClr val="dk1"/>
            </a:solidFill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108" name="Google Shape;108;p1"/>
            <p:cNvSpPr/>
            <p:nvPr/>
          </p:nvSpPr>
          <p:spPr>
            <a:xfrm>
              <a:off x="7286644" y="2571744"/>
              <a:ext cx="71438" cy="1714512"/>
            </a:xfrm>
            <a:prstGeom prst="rect">
              <a:avLst/>
            </a:prstGeom>
            <a:solidFill>
              <a:schemeClr val="dk1"/>
            </a:solidFill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109" name="Google Shape;109;p1"/>
            <p:cNvSpPr/>
            <p:nvPr/>
          </p:nvSpPr>
          <p:spPr>
            <a:xfrm>
              <a:off x="4643438" y="5286388"/>
              <a:ext cx="45719" cy="1000132"/>
            </a:xfrm>
            <a:prstGeom prst="rect">
              <a:avLst/>
            </a:prstGeom>
            <a:solidFill>
              <a:schemeClr val="dk1"/>
            </a:solidFill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110" name="Google Shape;110;p1"/>
            <p:cNvSpPr/>
            <p:nvPr/>
          </p:nvSpPr>
          <p:spPr>
            <a:xfrm>
              <a:off x="857224" y="6286520"/>
              <a:ext cx="3857652" cy="45719"/>
            </a:xfrm>
            <a:prstGeom prst="rect">
              <a:avLst/>
            </a:prstGeom>
            <a:solidFill>
              <a:schemeClr val="dk1"/>
            </a:solidFill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111" name="Google Shape;111;p1"/>
            <p:cNvSpPr/>
            <p:nvPr/>
          </p:nvSpPr>
          <p:spPr>
            <a:xfrm>
              <a:off x="857224" y="785794"/>
              <a:ext cx="45719" cy="5500726"/>
            </a:xfrm>
            <a:prstGeom prst="rect">
              <a:avLst/>
            </a:prstGeom>
            <a:solidFill>
              <a:schemeClr val="dk1"/>
            </a:solidFill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</p:grpSp>
      <p:grpSp>
        <p:nvGrpSpPr>
          <p:cNvPr id="6" name="fil interieur2"/>
          <p:cNvGrpSpPr/>
          <p:nvPr/>
        </p:nvGrpSpPr>
        <p:grpSpPr>
          <a:xfrm>
            <a:off x="7429509" y="2577969"/>
            <a:ext cx="2381267" cy="1760231"/>
            <a:chOff x="5572132" y="2571744"/>
            <a:chExt cx="1785950" cy="1760231"/>
          </a:xfrm>
        </p:grpSpPr>
        <p:sp>
          <p:nvSpPr>
            <p:cNvPr id="113" name="Google Shape;113;p1"/>
            <p:cNvSpPr/>
            <p:nvPr/>
          </p:nvSpPr>
          <p:spPr>
            <a:xfrm>
              <a:off x="5572132" y="4286256"/>
              <a:ext cx="1785950" cy="45719"/>
            </a:xfrm>
            <a:prstGeom prst="rect">
              <a:avLst/>
            </a:prstGeom>
            <a:ln>
              <a:headEnd type="none" w="sm" len="sm"/>
              <a:tailEnd type="none" w="sm" len="sm"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114" name="Google Shape;114;p1"/>
            <p:cNvSpPr/>
            <p:nvPr/>
          </p:nvSpPr>
          <p:spPr>
            <a:xfrm>
              <a:off x="7286644" y="2571744"/>
              <a:ext cx="71438" cy="1714512"/>
            </a:xfrm>
            <a:prstGeom prst="rect">
              <a:avLst/>
            </a:prstGeom>
            <a:ln>
              <a:headEnd type="none" w="sm" len="sm"/>
              <a:tailEnd type="none" w="sm" len="sm"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</p:grpSp>
      <p:grpSp>
        <p:nvGrpSpPr>
          <p:cNvPr id="7" name="alim réseau"/>
          <p:cNvGrpSpPr/>
          <p:nvPr/>
        </p:nvGrpSpPr>
        <p:grpSpPr>
          <a:xfrm>
            <a:off x="1142965" y="785795"/>
            <a:ext cx="5143536" cy="5546445"/>
            <a:chOff x="857224" y="785794"/>
            <a:chExt cx="3857652" cy="5546445"/>
          </a:xfrm>
        </p:grpSpPr>
        <p:sp>
          <p:nvSpPr>
            <p:cNvPr id="116" name="Google Shape;116;p1"/>
            <p:cNvSpPr/>
            <p:nvPr/>
          </p:nvSpPr>
          <p:spPr>
            <a:xfrm>
              <a:off x="4642583" y="5237783"/>
              <a:ext cx="46575" cy="1048737"/>
            </a:xfrm>
            <a:prstGeom prst="rect">
              <a:avLst/>
            </a:prstGeom>
            <a:solidFill>
              <a:schemeClr val="accent6"/>
            </a:solidFill>
            <a:ln w="25400" cap="flat" cmpd="sng">
              <a:solidFill>
                <a:srgbClr val="FFFF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ln>
                  <a:solidFill>
                    <a:sysClr val="windowText" lastClr="000000"/>
                  </a:solidFill>
                </a:ln>
                <a:noFill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117" name="Google Shape;117;p1"/>
            <p:cNvSpPr/>
            <p:nvPr/>
          </p:nvSpPr>
          <p:spPr>
            <a:xfrm>
              <a:off x="857224" y="6286520"/>
              <a:ext cx="3857652" cy="45719"/>
            </a:xfrm>
            <a:prstGeom prst="rect">
              <a:avLst/>
            </a:prstGeom>
            <a:solidFill>
              <a:schemeClr val="accent6"/>
            </a:solidFill>
            <a:ln w="25400" cap="flat" cmpd="sng">
              <a:solidFill>
                <a:srgbClr val="FFFF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118" name="Google Shape;118;p1"/>
            <p:cNvSpPr/>
            <p:nvPr/>
          </p:nvSpPr>
          <p:spPr>
            <a:xfrm>
              <a:off x="857224" y="785794"/>
              <a:ext cx="45719" cy="5500726"/>
            </a:xfrm>
            <a:prstGeom prst="rect">
              <a:avLst/>
            </a:prstGeom>
            <a:solidFill>
              <a:schemeClr val="accent6"/>
            </a:solidFill>
            <a:ln w="25400" cap="flat" cmpd="sng">
              <a:solidFill>
                <a:srgbClr val="FFFF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</p:grpSp>
      <p:grpSp>
        <p:nvGrpSpPr>
          <p:cNvPr id="9" name="Google Shape;120;p1"/>
          <p:cNvGrpSpPr/>
          <p:nvPr/>
        </p:nvGrpSpPr>
        <p:grpSpPr>
          <a:xfrm>
            <a:off x="6991087" y="2042156"/>
            <a:ext cx="1196365" cy="487722"/>
            <a:chOff x="5243315" y="2042155"/>
            <a:chExt cx="897274" cy="487722"/>
          </a:xfrm>
          <a:solidFill>
            <a:schemeClr val="tx1"/>
          </a:solidFill>
        </p:grpSpPr>
        <p:cxnSp>
          <p:nvCxnSpPr>
            <p:cNvPr id="121" name="Google Shape;121;p1"/>
            <p:cNvCxnSpPr/>
            <p:nvPr/>
          </p:nvCxnSpPr>
          <p:spPr>
            <a:xfrm flipH="1">
              <a:off x="5243315" y="2060848"/>
              <a:ext cx="7347" cy="388038"/>
            </a:xfrm>
            <a:prstGeom prst="straightConnector1">
              <a:avLst/>
            </a:prstGeom>
            <a:grpFill/>
            <a:ln>
              <a:solidFill>
                <a:schemeClr val="tx1"/>
              </a:solidFill>
              <a:headEnd type="none" w="sm" len="sm"/>
              <a:tailEnd type="none" w="sm" len="sm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</p:cxnSp>
        <p:cxnSp>
          <p:nvCxnSpPr>
            <p:cNvPr id="122" name="Google Shape;122;p1"/>
            <p:cNvCxnSpPr/>
            <p:nvPr/>
          </p:nvCxnSpPr>
          <p:spPr>
            <a:xfrm>
              <a:off x="5243315" y="2448886"/>
              <a:ext cx="840853" cy="0"/>
            </a:xfrm>
            <a:prstGeom prst="straightConnector1">
              <a:avLst/>
            </a:prstGeom>
            <a:grpFill/>
            <a:ln>
              <a:solidFill>
                <a:schemeClr val="tx1"/>
              </a:solidFill>
              <a:headEnd type="none" w="sm" len="sm"/>
              <a:tailEnd type="none" w="sm" len="sm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</p:cxnSp>
        <p:pic>
          <p:nvPicPr>
            <p:cNvPr id="123" name="Google Shape;123;p1"/>
            <p:cNvPicPr preferRelativeResize="0"/>
            <p:nvPr/>
          </p:nvPicPr>
          <p:blipFill rotWithShape="1">
            <a:blip r:embed="rId4"/>
            <a:srcRect/>
            <a:stretch>
              <a:fillRect/>
            </a:stretch>
          </p:blipFill>
          <p:spPr>
            <a:xfrm>
              <a:off x="6024755" y="2042155"/>
              <a:ext cx="115834" cy="487722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</p:pic>
      </p:grpSp>
      <p:grpSp>
        <p:nvGrpSpPr>
          <p:cNvPr id="10" name="Google Shape;124;p1"/>
          <p:cNvGrpSpPr/>
          <p:nvPr/>
        </p:nvGrpSpPr>
        <p:grpSpPr>
          <a:xfrm>
            <a:off x="8171760" y="2039083"/>
            <a:ext cx="2674908" cy="500043"/>
            <a:chOff x="6128820" y="2039082"/>
            <a:chExt cx="2006181" cy="500043"/>
          </a:xfrm>
          <a:solidFill>
            <a:schemeClr val="tx1"/>
          </a:solidFill>
        </p:grpSpPr>
        <p:pic>
          <p:nvPicPr>
            <p:cNvPr id="125" name="Google Shape;125;p1"/>
            <p:cNvPicPr preferRelativeResize="0"/>
            <p:nvPr/>
          </p:nvPicPr>
          <p:blipFill rotWithShape="1">
            <a:blip r:embed="rId5"/>
            <a:srcRect/>
            <a:stretch>
              <a:fillRect/>
            </a:stretch>
          </p:blipFill>
          <p:spPr>
            <a:xfrm>
              <a:off x="6128820" y="2045306"/>
              <a:ext cx="951058" cy="493819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</p:pic>
        <p:pic>
          <p:nvPicPr>
            <p:cNvPr id="126" name="Google Shape;126;p1"/>
            <p:cNvPicPr preferRelativeResize="0"/>
            <p:nvPr/>
          </p:nvPicPr>
          <p:blipFill rotWithShape="1">
            <a:blip r:embed="rId5"/>
            <a:srcRect/>
            <a:stretch>
              <a:fillRect/>
            </a:stretch>
          </p:blipFill>
          <p:spPr>
            <a:xfrm>
              <a:off x="7183943" y="2039082"/>
              <a:ext cx="951058" cy="493819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</p:pic>
      </p:grpSp>
      <p:pic>
        <p:nvPicPr>
          <p:cNvPr id="128" name="micro onduleur 2"/>
          <p:cNvPicPr preferRelativeResize="0"/>
          <p:nvPr/>
        </p:nvPicPr>
        <p:blipFill rotWithShape="1">
          <a:blip r:embed="rId6"/>
          <a:srcRect/>
          <a:stretch>
            <a:fillRect/>
          </a:stretch>
        </p:blipFill>
        <p:spPr>
          <a:xfrm>
            <a:off x="8501858" y="2314678"/>
            <a:ext cx="788484" cy="3170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micro onduleur 3"/>
          <p:cNvPicPr preferRelativeResize="0"/>
          <p:nvPr/>
        </p:nvPicPr>
        <p:blipFill rotWithShape="1">
          <a:blip r:embed="rId6"/>
          <a:srcRect/>
          <a:stretch>
            <a:fillRect/>
          </a:stretch>
        </p:blipFill>
        <p:spPr>
          <a:xfrm>
            <a:off x="9841718" y="2290378"/>
            <a:ext cx="788484" cy="317019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cable interieur 2"/>
          <p:cNvSpPr/>
          <p:nvPr/>
        </p:nvSpPr>
        <p:spPr>
          <a:xfrm>
            <a:off x="8110229" y="4248322"/>
            <a:ext cx="61531" cy="1340919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35" name="cable interieur 3"/>
          <p:cNvSpPr/>
          <p:nvPr/>
        </p:nvSpPr>
        <p:spPr>
          <a:xfrm>
            <a:off x="8112225" y="5517233"/>
            <a:ext cx="2902044" cy="88411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pic>
        <p:nvPicPr>
          <p:cNvPr id="136" name="cable interieur"/>
          <p:cNvPicPr preferRelativeResize="0"/>
          <p:nvPr/>
        </p:nvPicPr>
        <p:blipFill rotWithShape="1">
          <a:blip r:embed="rId7"/>
          <a:srcRect/>
          <a:stretch>
            <a:fillRect/>
          </a:stretch>
        </p:blipFill>
        <p:spPr>
          <a:xfrm>
            <a:off x="10957367" y="4248321"/>
            <a:ext cx="56901" cy="13412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elec interieur"/>
          <p:cNvPicPr preferRelativeResize="0"/>
          <p:nvPr/>
        </p:nvPicPr>
        <p:blipFill rotWithShape="1">
          <a:blip r:embed="rId8"/>
          <a:srcRect/>
          <a:stretch>
            <a:fillRect/>
          </a:stretch>
        </p:blipFill>
        <p:spPr>
          <a:xfrm>
            <a:off x="7429510" y="4248321"/>
            <a:ext cx="3584759" cy="13595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ampoule"/>
          <p:cNvPicPr preferRelativeResize="0"/>
          <p:nvPr/>
        </p:nvPicPr>
        <p:blipFill rotWithShape="1">
          <a:blip r:embed="rId9"/>
          <a:srcRect/>
          <a:stretch>
            <a:fillRect/>
          </a:stretch>
        </p:blipFill>
        <p:spPr>
          <a:xfrm>
            <a:off x="10286401" y="3998460"/>
            <a:ext cx="1146148" cy="859611"/>
          </a:xfrm>
          <a:prstGeom prst="rect">
            <a:avLst/>
          </a:prstGeom>
          <a:noFill/>
          <a:ln>
            <a:noFill/>
          </a:ln>
        </p:spPr>
      </p:pic>
      <p:pic>
        <p:nvPicPr>
          <p:cNvPr id="52" name="Google Shape;123;p1"/>
          <p:cNvPicPr preferRelativeResize="0"/>
          <p:nvPr/>
        </p:nvPicPr>
        <p:blipFill rotWithShape="1">
          <a:blip r:embed="rId4"/>
          <a:srcRect/>
          <a:stretch>
            <a:fillRect/>
          </a:stretch>
        </p:blipFill>
        <p:spPr>
          <a:xfrm rot="16200000">
            <a:off x="7623743" y="1819292"/>
            <a:ext cx="154445" cy="12191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grpSp>
        <p:nvGrpSpPr>
          <p:cNvPr id="53" name="Google Shape;120;p1"/>
          <p:cNvGrpSpPr/>
          <p:nvPr/>
        </p:nvGrpSpPr>
        <p:grpSpPr>
          <a:xfrm>
            <a:off x="6052874" y="2037394"/>
            <a:ext cx="1196365" cy="487722"/>
            <a:chOff x="5243315" y="2042155"/>
            <a:chExt cx="897274" cy="487722"/>
          </a:xfrm>
          <a:noFill/>
        </p:grpSpPr>
        <p:cxnSp>
          <p:nvCxnSpPr>
            <p:cNvPr id="54" name="Google Shape;121;p1"/>
            <p:cNvCxnSpPr/>
            <p:nvPr/>
          </p:nvCxnSpPr>
          <p:spPr>
            <a:xfrm flipH="1">
              <a:off x="5243315" y="2060848"/>
              <a:ext cx="7347" cy="388038"/>
            </a:xfrm>
            <a:prstGeom prst="straightConnector1">
              <a:avLst/>
            </a:prstGeom>
            <a:grpFill/>
            <a:ln>
              <a:noFill/>
              <a:headEnd type="none" w="sm" len="sm"/>
              <a:tailEnd type="none" w="sm" len="sm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</p:cxnSp>
        <p:cxnSp>
          <p:nvCxnSpPr>
            <p:cNvPr id="55" name="Google Shape;122;p1"/>
            <p:cNvCxnSpPr/>
            <p:nvPr/>
          </p:nvCxnSpPr>
          <p:spPr>
            <a:xfrm>
              <a:off x="5243315" y="2448886"/>
              <a:ext cx="840853" cy="0"/>
            </a:xfrm>
            <a:prstGeom prst="straightConnector1">
              <a:avLst/>
            </a:prstGeom>
            <a:grpFill/>
            <a:ln>
              <a:noFill/>
              <a:headEnd type="none" w="sm" len="sm"/>
              <a:tailEnd type="none" w="sm" len="sm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</p:cxnSp>
        <p:pic>
          <p:nvPicPr>
            <p:cNvPr id="56" name="Google Shape;123;p1"/>
            <p:cNvPicPr preferRelativeResize="0"/>
            <p:nvPr/>
          </p:nvPicPr>
          <p:blipFill rotWithShape="1">
            <a:blip r:embed="rId4"/>
            <a:srcRect/>
            <a:stretch>
              <a:fillRect/>
            </a:stretch>
          </p:blipFill>
          <p:spPr>
            <a:xfrm>
              <a:off x="6024755" y="2042155"/>
              <a:ext cx="115834" cy="48772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</p:pic>
      </p:grpSp>
      <p:sp>
        <p:nvSpPr>
          <p:cNvPr id="127" name="micro onduleur 1"/>
          <p:cNvSpPr/>
          <p:nvPr/>
        </p:nvSpPr>
        <p:spPr>
          <a:xfrm>
            <a:off x="7248128" y="2301736"/>
            <a:ext cx="762005" cy="294302"/>
          </a:xfrm>
          <a:prstGeom prst="rect">
            <a:avLst/>
          </a:prstGeom>
          <a:solidFill>
            <a:srgbClr val="E36C09"/>
          </a:solidFill>
          <a:ln w="25400" cap="flat" cmpd="sng">
            <a:solidFill>
              <a:srgbClr val="A5A5A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grpSp>
        <p:nvGrpSpPr>
          <p:cNvPr id="11" name="prod panneau"/>
          <p:cNvGrpSpPr/>
          <p:nvPr/>
        </p:nvGrpSpPr>
        <p:grpSpPr>
          <a:xfrm>
            <a:off x="7301413" y="2093846"/>
            <a:ext cx="3333773" cy="642942"/>
            <a:chOff x="5357818" y="1857364"/>
            <a:chExt cx="2500330" cy="642942"/>
          </a:xfrm>
        </p:grpSpPr>
        <p:sp>
          <p:nvSpPr>
            <p:cNvPr id="131" name="prod panneau 1"/>
            <p:cNvSpPr/>
            <p:nvPr/>
          </p:nvSpPr>
          <p:spPr>
            <a:xfrm>
              <a:off x="5357818" y="1857364"/>
              <a:ext cx="571504" cy="642942"/>
            </a:xfrm>
            <a:prstGeom prst="lightningBolt">
              <a:avLst/>
            </a:prstGeom>
            <a:solidFill>
              <a:srgbClr val="FFFF00"/>
            </a:solidFill>
            <a:ln w="25400" cap="flat" cmpd="sng">
              <a:solidFill>
                <a:srgbClr val="395E8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132" name="prod panneau 2"/>
            <p:cNvSpPr/>
            <p:nvPr/>
          </p:nvSpPr>
          <p:spPr>
            <a:xfrm>
              <a:off x="6357950" y="1857364"/>
              <a:ext cx="571504" cy="642942"/>
            </a:xfrm>
            <a:prstGeom prst="lightningBolt">
              <a:avLst/>
            </a:prstGeom>
            <a:solidFill>
              <a:srgbClr val="FFFF00"/>
            </a:solidFill>
            <a:ln w="25400" cap="flat" cmpd="sng">
              <a:solidFill>
                <a:srgbClr val="395E8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133" name="prod panneaux 3"/>
            <p:cNvSpPr/>
            <p:nvPr/>
          </p:nvSpPr>
          <p:spPr>
            <a:xfrm>
              <a:off x="7286644" y="1857364"/>
              <a:ext cx="571504" cy="642942"/>
            </a:xfrm>
            <a:prstGeom prst="lightningBolt">
              <a:avLst/>
            </a:prstGeom>
            <a:solidFill>
              <a:srgbClr val="FFFF00"/>
            </a:solidFill>
            <a:ln w="25400" cap="flat" cmpd="sng">
              <a:solidFill>
                <a:srgbClr val="395E8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0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5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0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4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10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10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"/>
                  </p:tgtEl>
                </p:cond>
              </p:nextCondLst>
            </p:seq>
          </p:childTnLst>
        </p:cTn>
      </p:par>
    </p:tnLst>
    <p:bldLst>
      <p:bldP spid="90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31"/>
          <p:cNvSpPr txBox="1">
            <a:spLocks noGrp="1"/>
          </p:cNvSpPr>
          <p:nvPr>
            <p:ph type="title"/>
          </p:nvPr>
        </p:nvSpPr>
        <p:spPr>
          <a:xfrm>
            <a:off x="71582" y="88077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 panose="020F0502020204030204"/>
              <a:buNone/>
            </a:pPr>
            <a:r>
              <a:rPr lang="fr-FR" dirty="0"/>
              <a:t>Type d’installations</a:t>
            </a:r>
            <a:endParaRPr dirty="0"/>
          </a:p>
        </p:txBody>
      </p:sp>
      <p:pic>
        <p:nvPicPr>
          <p:cNvPr id="207" name="Google Shape;207;p31"/>
          <p:cNvPicPr preferRelativeResize="0"/>
          <p:nvPr/>
        </p:nvPicPr>
        <p:blipFill rotWithShape="1">
          <a:blip r:embed="rId4"/>
          <a:srcRect l="5584"/>
          <a:stretch>
            <a:fillRect/>
          </a:stretch>
        </p:blipFill>
        <p:spPr>
          <a:xfrm>
            <a:off x="1293091" y="1746183"/>
            <a:ext cx="7691038" cy="4582084"/>
          </a:xfrm>
          <a:prstGeom prst="rect">
            <a:avLst/>
          </a:prstGeom>
          <a:noFill/>
          <a:ln>
            <a:noFill/>
          </a:ln>
        </p:spPr>
      </p:pic>
      <p:sp>
        <p:nvSpPr>
          <p:cNvPr id="208" name="Google Shape;208;p31"/>
          <p:cNvSpPr/>
          <p:nvPr/>
        </p:nvSpPr>
        <p:spPr>
          <a:xfrm>
            <a:off x="2572871" y="2820734"/>
            <a:ext cx="331694" cy="325063"/>
          </a:xfrm>
          <a:prstGeom prst="ellipse">
            <a:avLst/>
          </a:prstGeom>
          <a:noFill/>
          <a:ln w="254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09" name="Google Shape;209;p31"/>
          <p:cNvSpPr/>
          <p:nvPr/>
        </p:nvSpPr>
        <p:spPr>
          <a:xfrm>
            <a:off x="3818965" y="3381028"/>
            <a:ext cx="331694" cy="325063"/>
          </a:xfrm>
          <a:prstGeom prst="ellipse">
            <a:avLst/>
          </a:prstGeom>
          <a:noFill/>
          <a:ln w="254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10" name="Google Shape;210;p31"/>
          <p:cNvSpPr/>
          <p:nvPr/>
        </p:nvSpPr>
        <p:spPr>
          <a:xfrm>
            <a:off x="6531429" y="4564083"/>
            <a:ext cx="774108" cy="787440"/>
          </a:xfrm>
          <a:prstGeom prst="ellipse">
            <a:avLst/>
          </a:prstGeom>
          <a:noFill/>
          <a:ln w="254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cxnSp>
        <p:nvCxnSpPr>
          <p:cNvPr id="211" name="Google Shape;211;p31"/>
          <p:cNvCxnSpPr>
            <a:stCxn id="213" idx="1"/>
          </p:cNvCxnSpPr>
          <p:nvPr/>
        </p:nvCxnSpPr>
        <p:spPr>
          <a:xfrm flipH="1">
            <a:off x="2904567" y="1809570"/>
            <a:ext cx="6772990" cy="1228649"/>
          </a:xfrm>
          <a:prstGeom prst="straightConnector1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triangle" w="med" len="med"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</p:cxnSp>
      <p:cxnSp>
        <p:nvCxnSpPr>
          <p:cNvPr id="212" name="Google Shape;212;p31"/>
          <p:cNvCxnSpPr>
            <a:stCxn id="213" idx="1"/>
          </p:cNvCxnSpPr>
          <p:nvPr/>
        </p:nvCxnSpPr>
        <p:spPr>
          <a:xfrm flipH="1">
            <a:off x="4565257" y="1809570"/>
            <a:ext cx="5112300" cy="1526400"/>
          </a:xfrm>
          <a:prstGeom prst="straightConnector1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triangle" w="med" len="med"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</p:cxnSp>
      <p:cxnSp>
        <p:nvCxnSpPr>
          <p:cNvPr id="214" name="Google Shape;214;p31"/>
          <p:cNvCxnSpPr>
            <a:stCxn id="213" idx="1"/>
            <a:endCxn id="210" idx="7"/>
          </p:cNvCxnSpPr>
          <p:nvPr/>
        </p:nvCxnSpPr>
        <p:spPr>
          <a:xfrm flipH="1">
            <a:off x="7192172" y="1809570"/>
            <a:ext cx="2485385" cy="2869831"/>
          </a:xfrm>
          <a:prstGeom prst="straightConnector1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triangle" w="med" len="med"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</p:cxnSp>
      <p:sp>
        <p:nvSpPr>
          <p:cNvPr id="213" name="Google Shape;213;p31"/>
          <p:cNvSpPr txBox="1"/>
          <p:nvPr/>
        </p:nvSpPr>
        <p:spPr>
          <a:xfrm>
            <a:off x="9677557" y="1517182"/>
            <a:ext cx="1981200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200" b="0" i="0" u="none" strike="noStrike" cap="none" dirty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onduleurs</a:t>
            </a:r>
            <a:endParaRPr dirty="0"/>
          </a:p>
        </p:txBody>
      </p:sp>
      <p:sp>
        <p:nvSpPr>
          <p:cNvPr id="215" name="Google Shape;215;p31"/>
          <p:cNvSpPr/>
          <p:nvPr/>
        </p:nvSpPr>
        <p:spPr>
          <a:xfrm>
            <a:off x="9167017" y="2598171"/>
            <a:ext cx="2886438" cy="1131570"/>
          </a:xfrm>
          <a:prstGeom prst="rect">
            <a:avLst/>
          </a:prstGeom>
          <a:noFill/>
          <a:ln w="254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600" b="0" i="0" u="none" strike="noStrike" cap="none" dirty="0">
                <a:solidFill>
                  <a:srgbClr val="000000"/>
                </a:solidFill>
                <a:ea typeface="Arial" panose="020B0604020202020204"/>
                <a:cs typeface="Arial" panose="020B0604020202020204" pitchFamily="34" charset="0"/>
                <a:sym typeface="Arial" panose="020B0604020202020204"/>
              </a:rPr>
              <a:t>Avant toutes interventions liées à la production solaire, coupure des énergies obligatoires. </a:t>
            </a:r>
            <a:endParaRPr sz="1600" b="0" i="0" u="none" strike="noStrike" cap="none" dirty="0">
              <a:solidFill>
                <a:srgbClr val="000000"/>
              </a:solidFill>
              <a:ea typeface="Arial" panose="020B0604020202020204"/>
              <a:cs typeface="Arial" panose="020B0604020202020204" pitchFamily="34" charset="0"/>
              <a:sym typeface="Arial" panose="020B0604020202020204"/>
            </a:endParaRPr>
          </a:p>
        </p:txBody>
      </p:sp>
      <p:sp>
        <p:nvSpPr>
          <p:cNvPr id="216" name="Google Shape;216;p31"/>
          <p:cNvSpPr/>
          <p:nvPr/>
        </p:nvSpPr>
        <p:spPr>
          <a:xfrm>
            <a:off x="9167017" y="3897434"/>
            <a:ext cx="2886438" cy="1131570"/>
          </a:xfrm>
          <a:prstGeom prst="rect">
            <a:avLst/>
          </a:prstGeom>
          <a:noFill/>
          <a:ln w="254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600" b="0" i="0" u="none" strike="noStrike" cap="none">
                <a:solidFill>
                  <a:srgbClr val="000000"/>
                </a:solidFill>
                <a:ea typeface="Arial" panose="020B0604020202020204"/>
                <a:cs typeface="Arial" panose="020B0604020202020204" pitchFamily="34" charset="0"/>
                <a:sym typeface="Arial" panose="020B0604020202020204"/>
              </a:rPr>
              <a:t>Néanmoins, même après coupure, il peut rester de la tension continue entre l’onduleur concerné et les PPV</a:t>
            </a:r>
            <a:endParaRPr sz="1600" b="0" i="0" u="none" strike="noStrike" cap="none">
              <a:solidFill>
                <a:srgbClr val="000000"/>
              </a:solidFill>
              <a:ea typeface="Arial" panose="020B0604020202020204"/>
              <a:cs typeface="Arial" panose="020B0604020202020204" pitchFamily="34" charset="0"/>
              <a:sym typeface="Arial" panose="020B0604020202020204"/>
            </a:endParaRPr>
          </a:p>
        </p:txBody>
      </p:sp>
      <p:sp>
        <p:nvSpPr>
          <p:cNvPr id="217" name="Google Shape;217;p31"/>
          <p:cNvSpPr/>
          <p:nvPr/>
        </p:nvSpPr>
        <p:spPr>
          <a:xfrm>
            <a:off x="9167017" y="5196697"/>
            <a:ext cx="2886438" cy="1131570"/>
          </a:xfrm>
          <a:prstGeom prst="rect">
            <a:avLst/>
          </a:prstGeom>
          <a:noFill/>
          <a:ln w="254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600" b="0" i="0" u="none" strike="noStrike" cap="none">
                <a:solidFill>
                  <a:srgbClr val="000000"/>
                </a:solidFill>
                <a:ea typeface="Arial" panose="020B0604020202020204"/>
                <a:cs typeface="Arial" panose="020B0604020202020204" pitchFamily="34" charset="0"/>
                <a:sym typeface="Arial" panose="020B0604020202020204"/>
              </a:rPr>
              <a:t>De plus, risque de décharge de l’onduleur en cas de contact avec un élément conducteur</a:t>
            </a:r>
            <a:endParaRPr sz="1600" b="0" i="0" u="none" strike="noStrike" cap="none">
              <a:solidFill>
                <a:srgbClr val="000000"/>
              </a:solidFill>
              <a:ea typeface="Arial" panose="020B0604020202020204"/>
              <a:cs typeface="Arial" panose="020B0604020202020204" pitchFamily="34" charset="0"/>
              <a:sym typeface="Arial" panose="020B0604020202020204"/>
            </a:endParaRPr>
          </a:p>
        </p:txBody>
      </p:sp>
      <p:pic>
        <p:nvPicPr>
          <p:cNvPr id="15" name="Google Shape;207;p31"/>
          <p:cNvPicPr preferRelativeResize="0"/>
          <p:nvPr/>
        </p:nvPicPr>
        <p:blipFill rotWithShape="1">
          <a:blip r:embed="rId4"/>
          <a:srcRect l="71348" t="63312" r="21654" b="23989"/>
          <a:stretch>
            <a:fillRect/>
          </a:stretch>
        </p:blipFill>
        <p:spPr>
          <a:xfrm>
            <a:off x="6650182" y="4659085"/>
            <a:ext cx="570015" cy="581891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" name="Image 1" descr="eneria-ombrieres4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92860" y="3823335"/>
            <a:ext cx="3272155" cy="2505075"/>
          </a:xfrm>
          <a:prstGeom prst="rect">
            <a:avLst/>
          </a:prstGeom>
        </p:spPr>
      </p:pic>
      <p:sp>
        <p:nvSpPr>
          <p:cNvPr id="3" name="Google Shape;209;p31"/>
          <p:cNvSpPr/>
          <p:nvPr/>
        </p:nvSpPr>
        <p:spPr>
          <a:xfrm>
            <a:off x="1947545" y="4916170"/>
            <a:ext cx="462915" cy="438150"/>
          </a:xfrm>
          <a:prstGeom prst="ellipse">
            <a:avLst/>
          </a:prstGeom>
          <a:noFill/>
          <a:ln w="254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4" name="Google Shape;209;p31"/>
          <p:cNvSpPr/>
          <p:nvPr/>
        </p:nvSpPr>
        <p:spPr>
          <a:xfrm>
            <a:off x="2514675" y="5029488"/>
            <a:ext cx="331694" cy="325063"/>
          </a:xfrm>
          <a:prstGeom prst="ellipse">
            <a:avLst/>
          </a:prstGeom>
          <a:noFill/>
          <a:ln w="254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30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30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7" dur="2000" fill="hold"/>
                                        <p:tgtEl>
                                          <p:spTgt spid="15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1" dur="2000" fill="hold"/>
                                        <p:tgtEl>
                                          <p:spTgt spid="1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993198"/>
            <a:ext cx="6966527" cy="1325563"/>
          </a:xfrm>
        </p:spPr>
        <p:txBody>
          <a:bodyPr>
            <a:normAutofit/>
          </a:bodyPr>
          <a:lstStyle/>
          <a:p>
            <a:pPr algn="ctr"/>
            <a:r>
              <a:rPr lang="fr-FR" sz="2800" dirty="0"/>
              <a:t>ONDULEURS INSTALLATION CHAMP SOLAIRE</a:t>
            </a: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0035" y="1874982"/>
            <a:ext cx="9630899" cy="4617893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32"/>
          <p:cNvSpPr txBox="1">
            <a:spLocks noGrp="1"/>
          </p:cNvSpPr>
          <p:nvPr>
            <p:ph type="title"/>
          </p:nvPr>
        </p:nvSpPr>
        <p:spPr>
          <a:xfrm>
            <a:off x="0" y="873599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 panose="020F0502020204030204"/>
              <a:buNone/>
            </a:pPr>
            <a:r>
              <a:rPr lang="fr-FR" dirty="0"/>
              <a:t>Type d’installations</a:t>
            </a:r>
            <a:endParaRPr dirty="0"/>
          </a:p>
        </p:txBody>
      </p:sp>
      <p:pic>
        <p:nvPicPr>
          <p:cNvPr id="223" name="Google Shape;223;p32"/>
          <p:cNvPicPr preferRelativeResize="0"/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1855500" y="2095301"/>
            <a:ext cx="4805700" cy="4355166"/>
          </a:xfrm>
          <a:prstGeom prst="rect">
            <a:avLst/>
          </a:prstGeom>
          <a:noFill/>
          <a:ln>
            <a:noFill/>
          </a:ln>
        </p:spPr>
      </p:pic>
      <p:sp>
        <p:nvSpPr>
          <p:cNvPr id="224" name="Google Shape;224;p32"/>
          <p:cNvSpPr txBox="1"/>
          <p:nvPr/>
        </p:nvSpPr>
        <p:spPr>
          <a:xfrm>
            <a:off x="3043915" y="1633635"/>
            <a:ext cx="242887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0" i="0" u="none" strike="noStrike" cap="none" dirty="0">
                <a:solidFill>
                  <a:srgbClr val="000000"/>
                </a:solidFill>
                <a:ea typeface="Arial" panose="020B0604020202020204"/>
                <a:cs typeface="Arial" panose="020B0604020202020204" pitchFamily="34" charset="0"/>
                <a:sym typeface="Arial" panose="020B0604020202020204"/>
              </a:rPr>
              <a:t>Toiture d’hangar</a:t>
            </a:r>
            <a:endParaRPr dirty="0">
              <a:cs typeface="Arial" panose="020B0604020202020204" pitchFamily="34" charset="0"/>
            </a:endParaRPr>
          </a:p>
        </p:txBody>
      </p:sp>
      <p:pic>
        <p:nvPicPr>
          <p:cNvPr id="225" name="Google Shape;225;p32"/>
          <p:cNvPicPr preferRelativeResize="0"/>
          <p:nvPr/>
        </p:nvPicPr>
        <p:blipFill rotWithShape="1">
          <a:blip r:embed="rId5" cstate="print"/>
          <a:srcRect/>
          <a:stretch>
            <a:fillRect/>
          </a:stretch>
        </p:blipFill>
        <p:spPr>
          <a:xfrm>
            <a:off x="6999716" y="2160148"/>
            <a:ext cx="4908674" cy="2761129"/>
          </a:xfrm>
          <a:prstGeom prst="rect">
            <a:avLst/>
          </a:prstGeom>
          <a:noFill/>
          <a:ln>
            <a:noFill/>
          </a:ln>
        </p:spPr>
      </p:pic>
      <p:sp>
        <p:nvSpPr>
          <p:cNvPr id="226" name="Google Shape;226;p32"/>
          <p:cNvSpPr txBox="1"/>
          <p:nvPr/>
        </p:nvSpPr>
        <p:spPr>
          <a:xfrm>
            <a:off x="8605376" y="1633636"/>
            <a:ext cx="217239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0" i="0" u="none" strike="noStrike" cap="none" dirty="0">
                <a:solidFill>
                  <a:srgbClr val="000000"/>
                </a:solidFill>
                <a:ea typeface="Arial" panose="020B0604020202020204"/>
                <a:cs typeface="Arial" panose="020B0604020202020204"/>
                <a:sym typeface="Arial" panose="020B0604020202020204"/>
              </a:rPr>
              <a:t>Champ solaire</a:t>
            </a:r>
            <a:endParaRPr dirty="0"/>
          </a:p>
        </p:txBody>
      </p:sp>
      <p:sp>
        <p:nvSpPr>
          <p:cNvPr id="227" name="Google Shape;227;p32"/>
          <p:cNvSpPr txBox="1"/>
          <p:nvPr/>
        </p:nvSpPr>
        <p:spPr>
          <a:xfrm>
            <a:off x="7237234" y="4932163"/>
            <a:ext cx="4908674" cy="15696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0" i="0" u="none" strike="noStrike" cap="none">
                <a:solidFill>
                  <a:srgbClr val="000000"/>
                </a:solidFill>
                <a:ea typeface="Arial" panose="020B0604020202020204"/>
                <a:cs typeface="Arial" panose="020B0604020202020204" pitchFamily="34" charset="0"/>
                <a:sym typeface="Arial" panose="020B0604020202020204"/>
              </a:rPr>
              <a:t>Ces installations pouvant fournir de grosses puissances peuvent avoir une partie haute tension (supérieur a 1000V). </a:t>
            </a:r>
            <a:endParaRPr sz="2400" b="0" i="0" u="none" strike="noStrike" cap="none">
              <a:solidFill>
                <a:srgbClr val="000000"/>
              </a:solidFill>
              <a:ea typeface="Arial" panose="020B0604020202020204"/>
              <a:cs typeface="Arial" panose="020B0604020202020204" pitchFamily="34" charset="0"/>
              <a:sym typeface="Arial" panose="020B0604020202020204"/>
            </a:endParaRPr>
          </a:p>
        </p:txBody>
      </p:sp>
      <p:sp>
        <p:nvSpPr>
          <p:cNvPr id="228" name="Google Shape;228;p32"/>
          <p:cNvSpPr txBox="1"/>
          <p:nvPr/>
        </p:nvSpPr>
        <p:spPr>
          <a:xfrm>
            <a:off x="8516700" y="6062224"/>
            <a:ext cx="4715403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400" b="0" i="0" u="none" strike="noStrike" cap="none" dirty="0">
                <a:solidFill>
                  <a:srgbClr val="000000"/>
                </a:solidFill>
                <a:ea typeface="Arial" panose="020B0604020202020204"/>
                <a:cs typeface="Arial" panose="020B0604020202020204" pitchFamily="34" charset="0"/>
                <a:sym typeface="Arial" panose="020B0604020202020204"/>
              </a:rPr>
              <a:t>En effet a partir de 500kWc installés,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400" b="0" i="0" u="none" strike="noStrike" cap="none" dirty="0">
                <a:solidFill>
                  <a:srgbClr val="000000"/>
                </a:solidFill>
                <a:ea typeface="Arial" panose="020B0604020202020204"/>
                <a:cs typeface="Arial" panose="020B0604020202020204" pitchFamily="34" charset="0"/>
                <a:sym typeface="Arial" panose="020B0604020202020204"/>
              </a:rPr>
              <a:t>le raccordement se fera en haute tension</a:t>
            </a:r>
            <a:endParaRPr sz="1400" b="0" i="0" u="none" strike="noStrike" cap="none" dirty="0">
              <a:solidFill>
                <a:srgbClr val="000000"/>
              </a:solidFill>
              <a:ea typeface="Arial" panose="020B0604020202020204"/>
              <a:cs typeface="Arial" panose="020B0604020202020204" pitchFamily="34" charset="0"/>
              <a:sym typeface="Arial" panose="020B0604020202020204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33"/>
          <p:cNvSpPr txBox="1">
            <a:spLocks noGrp="1"/>
          </p:cNvSpPr>
          <p:nvPr>
            <p:ph type="title"/>
          </p:nvPr>
        </p:nvSpPr>
        <p:spPr>
          <a:xfrm>
            <a:off x="71582" y="965488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 panose="020F0502020204030204"/>
              <a:buNone/>
            </a:pPr>
            <a:r>
              <a:rPr lang="fr-FR" dirty="0"/>
              <a:t>V-Conduite a tenir</a:t>
            </a:r>
            <a:endParaRPr dirty="0"/>
          </a:p>
        </p:txBody>
      </p:sp>
      <p:sp>
        <p:nvSpPr>
          <p:cNvPr id="234" name="Google Shape;234;p33"/>
          <p:cNvSpPr txBox="1">
            <a:spLocks noGrp="1"/>
          </p:cNvSpPr>
          <p:nvPr>
            <p:ph type="body" idx="1"/>
          </p:nvPr>
        </p:nvSpPr>
        <p:spPr>
          <a:xfrm>
            <a:off x="492991" y="2191658"/>
            <a:ext cx="11206018" cy="2629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fr-FR" dirty="0"/>
              <a:t>		</a:t>
            </a:r>
            <a:r>
              <a:rPr lang="fr-FR" u="sng" dirty="0"/>
              <a:t>1-risque de chutes</a:t>
            </a:r>
            <a:endParaRPr dirty="0"/>
          </a:p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fr-FR" dirty="0"/>
              <a:t>-les installations étant la plupart du temps situées en hauteur, le risque de chute est présent</a:t>
            </a:r>
            <a:endParaRPr dirty="0"/>
          </a:p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fr-FR" dirty="0"/>
              <a:t>-utilisation du LSPCC</a:t>
            </a:r>
            <a:endParaRPr dirty="0"/>
          </a:p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fr-FR" dirty="0"/>
              <a:t>-utilisation de MEA (respecter une distance minimum de 1 mètre entre la plateforme et les panneaux)</a:t>
            </a:r>
            <a:endParaRPr dirty="0"/>
          </a:p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fr-FR" dirty="0"/>
              <a:t>-faire appel aux unités spécialisés, SMPM, USAR…</a:t>
            </a:r>
            <a:endParaRPr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7"/>
          <p:cNvSpPr txBox="1">
            <a:spLocks noGrp="1"/>
          </p:cNvSpPr>
          <p:nvPr>
            <p:ph type="title"/>
          </p:nvPr>
        </p:nvSpPr>
        <p:spPr>
          <a:xfrm>
            <a:off x="0" y="863640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 panose="020F0502020204030204"/>
              <a:buNone/>
            </a:pPr>
            <a:r>
              <a:rPr lang="fr-FR" dirty="0"/>
              <a:t>V-Conduite a tenir</a:t>
            </a:r>
            <a:endParaRPr dirty="0"/>
          </a:p>
        </p:txBody>
      </p:sp>
      <p:sp>
        <p:nvSpPr>
          <p:cNvPr id="240" name="Google Shape;240;p7"/>
          <p:cNvSpPr txBox="1">
            <a:spLocks noGrp="1"/>
          </p:cNvSpPr>
          <p:nvPr>
            <p:ph type="body" idx="1"/>
          </p:nvPr>
        </p:nvSpPr>
        <p:spPr>
          <a:xfrm>
            <a:off x="73891" y="1847458"/>
            <a:ext cx="12016509" cy="39067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fr-FR" dirty="0"/>
              <a:t>		</a:t>
            </a:r>
            <a:r>
              <a:rPr lang="fr-FR" u="sng" dirty="0"/>
              <a:t>2-risque électrique</a:t>
            </a:r>
            <a:endParaRPr dirty="0"/>
          </a:p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fr-FR" dirty="0"/>
              <a:t>-la coupure de courant est obligatoire.</a:t>
            </a:r>
            <a:endParaRPr dirty="0"/>
          </a:p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fr-FR" dirty="0"/>
              <a:t>-le jour, présence de tension entre les panneaux et les convertisseurs (micro-onduleurs/onduleurs), ne pas toucher les panneaux.</a:t>
            </a:r>
            <a:endParaRPr dirty="0"/>
          </a:p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fr-FR" dirty="0"/>
              <a:t>-limiter les contacts avec les surfaces métalliques.</a:t>
            </a:r>
            <a:endParaRPr dirty="0"/>
          </a:p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fr-FR" dirty="0"/>
              <a:t>-Interdiction de pénétrer dans un local haute tension!</a:t>
            </a:r>
            <a:endParaRPr dirty="0"/>
          </a:p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fr-FR" dirty="0"/>
              <a:t>-en cas d’incendie, jet diffusé d’attaque en impulsion à 5m, ou jet droit a 10m (réf interventions risques électriques p69).</a:t>
            </a:r>
            <a:endParaRPr dirty="0"/>
          </a:p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fr-FR" dirty="0"/>
              <a:t>-observer le comportement des éléments lors de l’attaque, analyser (fumées, flammes, chaleur, sons, réactions), agir en conséquence.</a:t>
            </a:r>
          </a:p>
        </p:txBody>
      </p:sp>
      <p:sp>
        <p:nvSpPr>
          <p:cNvPr id="241" name="Google Shape;241;p7"/>
          <p:cNvSpPr/>
          <p:nvPr/>
        </p:nvSpPr>
        <p:spPr>
          <a:xfrm>
            <a:off x="2373744" y="5892802"/>
            <a:ext cx="9716655" cy="711198"/>
          </a:xfrm>
          <a:prstGeom prst="rect">
            <a:avLst/>
          </a:prstGeom>
          <a:noFill/>
          <a:ln w="254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2216516" y="5828147"/>
            <a:ext cx="98738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/>
              <a:t>RETEX SDIS01 suite a un incendie de nuit, reprise de feu le jour à cause de conducteurs détériorés.</a:t>
            </a:r>
          </a:p>
          <a:p>
            <a:pPr algn="ctr"/>
            <a:endParaRPr lang="fr-FR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7"/>
          <p:cNvSpPr txBox="1">
            <a:spLocks noGrp="1"/>
          </p:cNvSpPr>
          <p:nvPr>
            <p:ph type="title"/>
          </p:nvPr>
        </p:nvSpPr>
        <p:spPr>
          <a:xfrm>
            <a:off x="80818" y="910070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 panose="020F0502020204030204"/>
              <a:buNone/>
            </a:pPr>
            <a:r>
              <a:rPr lang="fr-FR" dirty="0"/>
              <a:t>V-Conduite a tenir</a:t>
            </a:r>
            <a:endParaRPr dirty="0"/>
          </a:p>
        </p:txBody>
      </p:sp>
      <p:sp>
        <p:nvSpPr>
          <p:cNvPr id="2" name="Google Shape;240;p7"/>
          <p:cNvSpPr txBox="1"/>
          <p:nvPr/>
        </p:nvSpPr>
        <p:spPr>
          <a:xfrm>
            <a:off x="222250" y="2064385"/>
            <a:ext cx="11739245" cy="25768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2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24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pPr marL="228600" indent="-50800">
              <a:spcBef>
                <a:spcPts val="0"/>
              </a:spcBef>
              <a:buSzPts val="2800"/>
              <a:buFont typeface="Arial" panose="020B0604020202020204"/>
              <a:buNone/>
            </a:pPr>
            <a:r>
              <a:rPr lang="fr-FR" sz="2000" dirty="0"/>
              <a:t>Un panneau solaire a une tension continue généralement comprise entre 30V et 50V DC (pas dangereux pour l’homme).</a:t>
            </a:r>
          </a:p>
          <a:p>
            <a:pPr marL="228600" indent="-50800">
              <a:spcBef>
                <a:spcPts val="0"/>
              </a:spcBef>
              <a:buSzPts val="2800"/>
              <a:buFont typeface="Arial" panose="020B0604020202020204"/>
              <a:buNone/>
            </a:pPr>
            <a:endParaRPr lang="fr-FR" sz="2000" dirty="0"/>
          </a:p>
          <a:p>
            <a:pPr marL="228600" indent="-50800">
              <a:spcBef>
                <a:spcPts val="0"/>
              </a:spcBef>
              <a:buSzPts val="2800"/>
              <a:buFont typeface="Arial" panose="020B0604020202020204"/>
              <a:buNone/>
            </a:pPr>
            <a:r>
              <a:rPr lang="fr-FR" sz="2000" dirty="0">
                <a:solidFill>
                  <a:schemeClr val="tx1"/>
                </a:solidFill>
              </a:rPr>
              <a:t>En cas d’installation avec onduleur central, les tensions des panneaux s’additionnent et dépassent facilement les 60V </a:t>
            </a:r>
            <a:r>
              <a:rPr lang="fr-FR" sz="2000" b="1" dirty="0">
                <a:solidFill>
                  <a:schemeClr val="tx1"/>
                </a:solidFill>
              </a:rPr>
              <a:t>ce qui peut s’éverer dangereux pour l’homme.</a:t>
            </a:r>
            <a:endParaRPr lang="fr-FR" sz="2000" dirty="0">
              <a:solidFill>
                <a:schemeClr val="tx1"/>
              </a:solidFill>
            </a:endParaRPr>
          </a:p>
          <a:p>
            <a:pPr marL="228600" indent="-50800">
              <a:spcBef>
                <a:spcPts val="0"/>
              </a:spcBef>
              <a:buSzPts val="2800"/>
              <a:buFont typeface="Arial" panose="020B0604020202020204"/>
              <a:buNone/>
            </a:pPr>
            <a:endParaRPr lang="fr-FR" sz="2000" dirty="0">
              <a:solidFill>
                <a:schemeClr val="tx1"/>
              </a:solidFill>
            </a:endParaRPr>
          </a:p>
          <a:p>
            <a:pPr marL="2514600" lvl="5" indent="457200">
              <a:spcBef>
                <a:spcPts val="0"/>
              </a:spcBef>
              <a:buSzPts val="2800"/>
              <a:buFont typeface="Arial" panose="020B0604020202020204"/>
              <a:buNone/>
            </a:pPr>
            <a:r>
              <a:rPr lang="fr-FR" sz="2000" dirty="0">
                <a:solidFill>
                  <a:schemeClr val="tx1"/>
                </a:solidFill>
              </a:rPr>
              <a:t>seuil dangereux = 120 V continue en milieu sec</a:t>
            </a:r>
          </a:p>
          <a:p>
            <a:pPr marL="2514600" lvl="5" indent="457200">
              <a:spcBef>
                <a:spcPts val="0"/>
              </a:spcBef>
              <a:buSzPts val="2800"/>
              <a:buFont typeface="Arial" panose="020B0604020202020204"/>
              <a:buNone/>
            </a:pPr>
            <a:r>
              <a:rPr lang="fr-FR" sz="2000" dirty="0">
                <a:solidFill>
                  <a:schemeClr val="tx1"/>
                </a:solidFill>
              </a:rPr>
              <a:t>seuil dangereux = 60 V continue en milieu humide</a:t>
            </a:r>
          </a:p>
          <a:p>
            <a:pPr marL="228600" indent="-50800">
              <a:spcBef>
                <a:spcPts val="0"/>
              </a:spcBef>
              <a:buSzPts val="2800"/>
              <a:buFont typeface="Arial" panose="020B0604020202020204"/>
              <a:buNone/>
            </a:pPr>
            <a:endParaRPr lang="fr-FR" sz="2400" dirty="0"/>
          </a:p>
        </p:txBody>
      </p:sp>
      <p:sp>
        <p:nvSpPr>
          <p:cNvPr id="3" name="Rectangle 2"/>
          <p:cNvSpPr/>
          <p:nvPr/>
        </p:nvSpPr>
        <p:spPr>
          <a:xfrm>
            <a:off x="222250" y="2064385"/>
            <a:ext cx="11739880" cy="257746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ZoneTexte 3"/>
          <p:cNvSpPr txBox="1"/>
          <p:nvPr/>
        </p:nvSpPr>
        <p:spPr>
          <a:xfrm>
            <a:off x="2199503" y="5931243"/>
            <a:ext cx="96135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hlinkClick r:id="rId3"/>
              </a:rPr>
              <a:t>https://pnrs.ensosp.fr/Default/doc/SYRACUSE/100101/retex-feu-de-panneaux-photovoltaiques-sur-toiture-beton-d-une-ecole-primaire?_lg=en-US</a:t>
            </a:r>
            <a:endParaRPr lang="fr-FR" dirty="0"/>
          </a:p>
        </p:txBody>
      </p:sp>
      <p:sp>
        <p:nvSpPr>
          <p:cNvPr id="9" name="Rectangle 8"/>
          <p:cNvSpPr/>
          <p:nvPr/>
        </p:nvSpPr>
        <p:spPr>
          <a:xfrm>
            <a:off x="2199502" y="5845657"/>
            <a:ext cx="9761837" cy="73191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ldLvl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34"/>
          <p:cNvSpPr txBox="1">
            <a:spLocks noGrp="1"/>
          </p:cNvSpPr>
          <p:nvPr>
            <p:ph type="title"/>
          </p:nvPr>
        </p:nvSpPr>
        <p:spPr>
          <a:xfrm>
            <a:off x="92363" y="868878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 panose="020F0502020204030204"/>
              <a:buNone/>
            </a:pPr>
            <a:r>
              <a:rPr lang="fr-FR" dirty="0"/>
              <a:t>V-Conduite a tenir</a:t>
            </a:r>
            <a:endParaRPr dirty="0"/>
          </a:p>
        </p:txBody>
      </p:sp>
      <p:sp>
        <p:nvSpPr>
          <p:cNvPr id="247" name="Google Shape;247;p34"/>
          <p:cNvSpPr txBox="1">
            <a:spLocks noGrp="1"/>
          </p:cNvSpPr>
          <p:nvPr>
            <p:ph type="body" idx="1"/>
          </p:nvPr>
        </p:nvSpPr>
        <p:spPr>
          <a:xfrm>
            <a:off x="92363" y="2034639"/>
            <a:ext cx="11933381" cy="46687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fr-FR" dirty="0"/>
              <a:t>		</a:t>
            </a:r>
            <a:r>
              <a:rPr lang="fr-FR" u="sng" dirty="0"/>
              <a:t>3-risque de brulure</a:t>
            </a:r>
            <a:endParaRPr dirty="0"/>
          </a:p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fr-FR" dirty="0"/>
              <a:t>-les matériaux composant les panneaux et les couleurs plutôt sombres accumulent la chaleur, le risque de brulure est important. </a:t>
            </a:r>
            <a:endParaRPr dirty="0"/>
          </a:p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fr-FR" dirty="0"/>
              <a:t>-le port de gant est obligatoire.</a:t>
            </a:r>
            <a:endParaRPr dirty="0"/>
          </a:p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fr-FR" dirty="0"/>
              <a:t>-risque de brulure en cas d’arc électrique ou de contact avec les eaux de ruissèlement.</a:t>
            </a:r>
            <a:endParaRPr dirty="0"/>
          </a:p>
          <a:p>
            <a:pPr marL="228600" indent="-50800">
              <a:spcBef>
                <a:spcPts val="0"/>
              </a:spcBef>
              <a:buSzPts val="2800"/>
              <a:buNone/>
            </a:pPr>
            <a:r>
              <a:rPr lang="fr-FR" dirty="0"/>
              <a:t>-les supports étant en aluminium, ils risquent de fondre soumis à la chaleur de l’incendie (chute d’aluminium a l’état liquide provoquant des brulures aux intervenants, et propageant l’incendie.)</a:t>
            </a:r>
          </a:p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35"/>
          <p:cNvSpPr txBox="1">
            <a:spLocks noGrp="1"/>
          </p:cNvSpPr>
          <p:nvPr>
            <p:ph type="title"/>
          </p:nvPr>
        </p:nvSpPr>
        <p:spPr>
          <a:xfrm>
            <a:off x="117764" y="900834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 panose="020F0502020204030204"/>
              <a:buNone/>
            </a:pPr>
            <a:r>
              <a:rPr lang="fr-FR"/>
              <a:t>V-Conduite a tenir</a:t>
            </a:r>
          </a:p>
        </p:txBody>
      </p:sp>
      <p:sp>
        <p:nvSpPr>
          <p:cNvPr id="254" name="Google Shape;254;p35"/>
          <p:cNvSpPr txBox="1">
            <a:spLocks noGrp="1"/>
          </p:cNvSpPr>
          <p:nvPr>
            <p:ph type="body" idx="1"/>
          </p:nvPr>
        </p:nvSpPr>
        <p:spPr>
          <a:xfrm>
            <a:off x="117764" y="2043875"/>
            <a:ext cx="10515600" cy="46687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fr-FR" dirty="0"/>
              <a:t>		</a:t>
            </a:r>
            <a:r>
              <a:rPr lang="fr-FR" u="sng" dirty="0"/>
              <a:t>4-risque de coupures</a:t>
            </a:r>
            <a:endParaRPr dirty="0"/>
          </a:p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fr-FR" dirty="0"/>
              <a:t>-les panneaux étant composés d’une couche de verre, le risque de coupure est présent</a:t>
            </a:r>
            <a:endParaRPr dirty="0"/>
          </a:p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fr-FR" dirty="0"/>
              <a:t>-le port de gant est obligatoire.</a:t>
            </a:r>
            <a:endParaRPr dirty="0"/>
          </a:p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fr-FR" dirty="0"/>
              <a:t>-éviter de passer en dessous, risque de chute de verre</a:t>
            </a:r>
            <a:endParaRPr dirty="0"/>
          </a:p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fr-FR" dirty="0"/>
              <a:t>-ne pas marcher sur les panneaux, aucune résistance</a:t>
            </a:r>
            <a:endParaRPr dirty="0"/>
          </a:p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</p:txBody>
      </p:sp>
      <p:sp>
        <p:nvSpPr>
          <p:cNvPr id="255" name="Google Shape;255;p35"/>
          <p:cNvSpPr/>
          <p:nvPr/>
        </p:nvSpPr>
        <p:spPr>
          <a:xfrm>
            <a:off x="117764" y="4704595"/>
            <a:ext cx="11875529" cy="890649"/>
          </a:xfrm>
          <a:prstGeom prst="rect">
            <a:avLst/>
          </a:prstGeom>
          <a:noFill/>
          <a:ln w="254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198707" y="4704595"/>
            <a:ext cx="1179458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/>
              <a:t>RETEX Meaux, Seine et marne, chute de verre d’une hauteur de 7m, avec chute d’aluminium a l’état liquide propageant l’incendie.</a:t>
            </a:r>
          </a:p>
          <a:p>
            <a:endParaRPr lang="fr-FR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-1526309" y="1175657"/>
            <a:ext cx="10515600" cy="1325563"/>
          </a:xfrm>
        </p:spPr>
        <p:txBody>
          <a:bodyPr/>
          <a:lstStyle/>
          <a:p>
            <a:pPr algn="ctr"/>
            <a:r>
              <a:rPr lang="fr-FR" b="1" dirty="0"/>
              <a:t>Conception d’un module bi verre bi faciale</a:t>
            </a:r>
            <a:br>
              <a:rPr lang="fr-FR" dirty="0"/>
            </a:b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type="body" idx="1"/>
          </p:nvPr>
        </p:nvSpPr>
        <p:spPr>
          <a:xfrm>
            <a:off x="838200" y="1175657"/>
            <a:ext cx="10515600" cy="5001306"/>
          </a:xfrm>
        </p:spPr>
        <p:txBody>
          <a:bodyPr/>
          <a:lstStyle/>
          <a:p>
            <a:endParaRPr lang="fr-FR" b="0" i="0" dirty="0">
              <a:solidFill>
                <a:srgbClr val="333333"/>
              </a:solidFill>
              <a:effectLst/>
              <a:latin typeface="Montserrat" panose="00000500000000000000" pitchFamily="2" charset="0"/>
            </a:endParaRPr>
          </a:p>
          <a:p>
            <a:endParaRPr lang="fr-FR" dirty="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2"/>
          <a:srcRect l="8069" t="7447" r="10006" b="12417"/>
          <a:stretch>
            <a:fillRect/>
          </a:stretch>
        </p:blipFill>
        <p:spPr>
          <a:xfrm>
            <a:off x="3393371" y="1903333"/>
            <a:ext cx="8379368" cy="4709615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10"/>
          <p:cNvSpPr txBox="1">
            <a:spLocks noGrp="1"/>
          </p:cNvSpPr>
          <p:nvPr>
            <p:ph type="title"/>
          </p:nvPr>
        </p:nvSpPr>
        <p:spPr>
          <a:xfrm>
            <a:off x="90055" y="910071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 panose="020F0502020204030204"/>
              <a:buNone/>
            </a:pPr>
            <a:r>
              <a:rPr lang="fr-FR" dirty="0"/>
              <a:t>VI-Batterie</a:t>
            </a:r>
            <a:endParaRPr dirty="0"/>
          </a:p>
        </p:txBody>
      </p:sp>
      <p:sp>
        <p:nvSpPr>
          <p:cNvPr id="261" name="Google Shape;261;p10"/>
          <p:cNvSpPr txBox="1">
            <a:spLocks noGrp="1"/>
          </p:cNvSpPr>
          <p:nvPr>
            <p:ph type="body" idx="1"/>
          </p:nvPr>
        </p:nvSpPr>
        <p:spPr>
          <a:xfrm>
            <a:off x="0" y="1945699"/>
            <a:ext cx="11898745" cy="38085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fr-FR" dirty="0"/>
              <a:t>Il existe désormais des batteries domestiques de technologies différentes (plug and </a:t>
            </a:r>
            <a:r>
              <a:rPr lang="fr-FR" dirty="0" err="1"/>
              <a:t>play</a:t>
            </a:r>
            <a:r>
              <a:rPr lang="fr-FR" dirty="0"/>
              <a:t>…). </a:t>
            </a:r>
          </a:p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fr-FR" dirty="0"/>
              <a:t>Celle-ci sont conçu pour se mettre en sécurité lors de la coupure du courant (comme les micro-onduleurs), certaines ont néanmoins une sortie « secouru » pour alimenter une habitation en cas de coupure….</a:t>
            </a:r>
          </a:p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lang="fr-FR" dirty="0"/>
          </a:p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fr-FR" dirty="0"/>
              <a:t>En cas d’incendie, le comportement sera identique aux autres batteries lithium (VL électrique, trottinette…).</a:t>
            </a:r>
          </a:p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fr-FR" dirty="0"/>
              <a:t>En cas de surchauffe, refroidissement impératif!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10"/>
          <p:cNvSpPr txBox="1">
            <a:spLocks noGrp="1"/>
          </p:cNvSpPr>
          <p:nvPr>
            <p:ph type="title"/>
          </p:nvPr>
        </p:nvSpPr>
        <p:spPr>
          <a:xfrm>
            <a:off x="80260" y="874063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 panose="020F0502020204030204"/>
              <a:buNone/>
            </a:pPr>
            <a:r>
              <a:rPr lang="fr-FR" dirty="0"/>
              <a:t>VI-Batterie</a:t>
            </a:r>
            <a:endParaRPr dirty="0"/>
          </a:p>
        </p:txBody>
      </p:sp>
      <p:sp>
        <p:nvSpPr>
          <p:cNvPr id="261" name="Google Shape;261;p10"/>
          <p:cNvSpPr txBox="1">
            <a:spLocks noGrp="1"/>
          </p:cNvSpPr>
          <p:nvPr>
            <p:ph type="body" idx="1"/>
          </p:nvPr>
        </p:nvSpPr>
        <p:spPr>
          <a:xfrm>
            <a:off x="1050636" y="1871807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fr-FR" dirty="0"/>
              <a:t>Exemple la batterie </a:t>
            </a:r>
            <a:r>
              <a:rPr lang="fr-FR" dirty="0" err="1"/>
              <a:t>zendure</a:t>
            </a:r>
            <a:r>
              <a:rPr lang="fr-FR" dirty="0"/>
              <a:t>.</a:t>
            </a:r>
          </a:p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9531" y="1736870"/>
            <a:ext cx="2714625" cy="4286250"/>
          </a:xfrm>
          <a:prstGeom prst="rect">
            <a:avLst/>
          </a:prstGeom>
        </p:spPr>
      </p:pic>
      <p:cxnSp>
        <p:nvCxnSpPr>
          <p:cNvPr id="6" name="Connecteur droit avec flèche 5"/>
          <p:cNvCxnSpPr>
            <a:stCxn id="13" idx="3"/>
          </p:cNvCxnSpPr>
          <p:nvPr/>
        </p:nvCxnSpPr>
        <p:spPr>
          <a:xfrm flipV="1">
            <a:off x="3914612" y="2743662"/>
            <a:ext cx="2104264" cy="94640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Connecteur droit avec flèche 7"/>
          <p:cNvCxnSpPr>
            <a:stCxn id="13" idx="3"/>
          </p:cNvCxnSpPr>
          <p:nvPr/>
        </p:nvCxnSpPr>
        <p:spPr>
          <a:xfrm>
            <a:off x="3914612" y="3690066"/>
            <a:ext cx="2014919" cy="1371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Connecteur droit avec flèche 9"/>
          <p:cNvCxnSpPr>
            <a:stCxn id="13" idx="3"/>
          </p:cNvCxnSpPr>
          <p:nvPr/>
        </p:nvCxnSpPr>
        <p:spPr>
          <a:xfrm>
            <a:off x="3914612" y="3690066"/>
            <a:ext cx="2014919" cy="101041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Connecteur droit avec flèche 11"/>
          <p:cNvCxnSpPr>
            <a:stCxn id="13" idx="3"/>
          </p:cNvCxnSpPr>
          <p:nvPr/>
        </p:nvCxnSpPr>
        <p:spPr>
          <a:xfrm>
            <a:off x="3914612" y="3690066"/>
            <a:ext cx="2014919" cy="186671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ZoneTexte 12"/>
          <p:cNvSpPr txBox="1"/>
          <p:nvPr/>
        </p:nvSpPr>
        <p:spPr>
          <a:xfrm>
            <a:off x="1199987" y="3428456"/>
            <a:ext cx="27146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/>
              <a:t>4 batterie 3kW</a:t>
            </a:r>
          </a:p>
        </p:txBody>
      </p:sp>
      <p:cxnSp>
        <p:nvCxnSpPr>
          <p:cNvPr id="15" name="Connecteur droit avec flèche 14"/>
          <p:cNvCxnSpPr/>
          <p:nvPr/>
        </p:nvCxnSpPr>
        <p:spPr>
          <a:xfrm flipH="1">
            <a:off x="8780364" y="1975566"/>
            <a:ext cx="102412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ZoneTexte 17"/>
          <p:cNvSpPr txBox="1"/>
          <p:nvPr/>
        </p:nvSpPr>
        <p:spPr>
          <a:xfrm>
            <a:off x="9915441" y="1360171"/>
            <a:ext cx="217232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/>
              <a:t>Onduleur avec prise « secouru »</a:t>
            </a:r>
          </a:p>
        </p:txBody>
      </p:sp>
      <p:sp>
        <p:nvSpPr>
          <p:cNvPr id="19" name="Accolade fermante 18"/>
          <p:cNvSpPr/>
          <p:nvPr/>
        </p:nvSpPr>
        <p:spPr>
          <a:xfrm>
            <a:off x="8679542" y="2243117"/>
            <a:ext cx="749215" cy="3800104"/>
          </a:xfrm>
          <a:prstGeom prst="rightBrace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ZoneTexte 19"/>
          <p:cNvSpPr txBox="1"/>
          <p:nvPr/>
        </p:nvSpPr>
        <p:spPr>
          <a:xfrm>
            <a:off x="9509700" y="3887636"/>
            <a:ext cx="21723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/>
              <a:t>Bloc 12kWh</a:t>
            </a:r>
          </a:p>
        </p:txBody>
      </p:sp>
      <p:cxnSp>
        <p:nvCxnSpPr>
          <p:cNvPr id="16" name="Connecteur droit avec flèche 15"/>
          <p:cNvCxnSpPr/>
          <p:nvPr/>
        </p:nvCxnSpPr>
        <p:spPr>
          <a:xfrm flipV="1">
            <a:off x="5971969" y="6161974"/>
            <a:ext cx="2636322" cy="1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ZoneTexte 21"/>
          <p:cNvSpPr txBox="1"/>
          <p:nvPr/>
        </p:nvSpPr>
        <p:spPr>
          <a:xfrm>
            <a:off x="6265758" y="6177595"/>
            <a:ext cx="21723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/>
              <a:t>48cm</a:t>
            </a:r>
          </a:p>
        </p:txBody>
      </p:sp>
      <p:cxnSp>
        <p:nvCxnSpPr>
          <p:cNvPr id="24" name="Connecteur droit avec flèche 23"/>
          <p:cNvCxnSpPr/>
          <p:nvPr/>
        </p:nvCxnSpPr>
        <p:spPr>
          <a:xfrm rot="5400000">
            <a:off x="6672612" y="3870037"/>
            <a:ext cx="4203869" cy="1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ZoneTexte 26"/>
          <p:cNvSpPr txBox="1"/>
          <p:nvPr/>
        </p:nvSpPr>
        <p:spPr>
          <a:xfrm>
            <a:off x="8781348" y="3456167"/>
            <a:ext cx="21723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/>
              <a:t>85cm</a:t>
            </a:r>
          </a:p>
        </p:txBody>
      </p:sp>
      <p:cxnSp>
        <p:nvCxnSpPr>
          <p:cNvPr id="29" name="Connecteur droit avec flèche 28"/>
          <p:cNvCxnSpPr/>
          <p:nvPr/>
        </p:nvCxnSpPr>
        <p:spPr>
          <a:xfrm flipV="1">
            <a:off x="8774545" y="5461330"/>
            <a:ext cx="795647" cy="641268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ZoneTexte 31"/>
          <p:cNvSpPr txBox="1"/>
          <p:nvPr/>
        </p:nvSpPr>
        <p:spPr>
          <a:xfrm>
            <a:off x="9266257" y="5603623"/>
            <a:ext cx="21723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/>
              <a:t>32cm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3" grpId="1"/>
      <p:bldP spid="18" grpId="0"/>
      <p:bldP spid="18" grpId="1"/>
      <p:bldP spid="19" grpId="0" animBg="1"/>
      <p:bldP spid="19" grpId="1" animBg="1"/>
      <p:bldP spid="20" grpId="0"/>
      <p:bldP spid="20" grpId="1"/>
      <p:bldP spid="22" grpId="0"/>
      <p:bldP spid="22" grpId="1"/>
      <p:bldP spid="27" grpId="0"/>
      <p:bldP spid="27" grpId="1"/>
      <p:bldP spid="32" grpId="0"/>
      <p:bldP spid="32" grpId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7709" y="140356"/>
            <a:ext cx="4139823" cy="6501959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>
            <a:off x="396605" y="3188934"/>
            <a:ext cx="4941455" cy="4801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fr-FR" sz="2800" dirty="0"/>
              <a:t>Batterie avec onduleur intégré</a:t>
            </a:r>
          </a:p>
        </p:txBody>
      </p:sp>
      <p:sp>
        <p:nvSpPr>
          <p:cNvPr id="6" name="Google Shape;260;p10"/>
          <p:cNvSpPr txBox="1"/>
          <p:nvPr/>
        </p:nvSpPr>
        <p:spPr>
          <a:xfrm>
            <a:off x="80260" y="874063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baseline="0">
                <a:solidFill>
                  <a:srgbClr val="FF0000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l">
              <a:spcBef>
                <a:spcPts val="0"/>
              </a:spcBef>
              <a:buClr>
                <a:schemeClr val="dk1"/>
              </a:buClr>
              <a:buSzPts val="4400"/>
              <a:buFont typeface="Calibri" panose="020F0502020204030204"/>
              <a:buNone/>
            </a:pPr>
            <a:r>
              <a:rPr lang="fr-FR" dirty="0"/>
              <a:t>VI-Batterie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2435" y="1219164"/>
            <a:ext cx="7824729" cy="5448751"/>
          </a:xfrm>
          <a:prstGeom prst="rect">
            <a:avLst/>
          </a:prstGeom>
        </p:spPr>
      </p:pic>
      <p:sp>
        <p:nvSpPr>
          <p:cNvPr id="4" name="Google Shape;260;p10"/>
          <p:cNvSpPr txBox="1"/>
          <p:nvPr/>
        </p:nvSpPr>
        <p:spPr>
          <a:xfrm>
            <a:off x="80260" y="874063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baseline="0">
                <a:solidFill>
                  <a:srgbClr val="FF0000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l">
              <a:spcBef>
                <a:spcPts val="0"/>
              </a:spcBef>
              <a:buClr>
                <a:schemeClr val="dk1"/>
              </a:buClr>
              <a:buSzPts val="4400"/>
              <a:buFont typeface="Calibri" panose="020F0502020204030204"/>
              <a:buNone/>
            </a:pPr>
            <a:r>
              <a:rPr lang="fr-FR" dirty="0"/>
              <a:t>VII-SCHEMA</a:t>
            </a:r>
          </a:p>
        </p:txBody>
      </p:sp>
      <p:sp>
        <p:nvSpPr>
          <p:cNvPr id="5" name="Titre 1"/>
          <p:cNvSpPr txBox="1"/>
          <p:nvPr/>
        </p:nvSpPr>
        <p:spPr>
          <a:xfrm>
            <a:off x="212436" y="3542911"/>
            <a:ext cx="2205293" cy="801255"/>
          </a:xfrm>
          <a:prstGeom prst="rect">
            <a:avLst/>
          </a:prstGeom>
        </p:spPr>
        <p:txBody>
          <a:bodyPr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baseline="0">
                <a:solidFill>
                  <a:srgbClr val="FF0000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/>
            <a:r>
              <a:rPr lang="fr-FR" sz="2400" dirty="0">
                <a:solidFill>
                  <a:schemeClr val="tx1"/>
                </a:solidFill>
              </a:rPr>
              <a:t>Avec onduleur central</a:t>
            </a:r>
          </a:p>
        </p:txBody>
      </p:sp>
      <p:pic>
        <p:nvPicPr>
          <p:cNvPr id="2" name="Image 1" descr="tableau-electrique-comprendre-panneau-de-control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49790" y="4008755"/>
            <a:ext cx="512445" cy="1034415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VID-20251226-WA0005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476165" y="1149312"/>
            <a:ext cx="6741975" cy="5056482"/>
          </a:xfrm>
          <a:prstGeom prst="rect">
            <a:avLst/>
          </a:prstGeom>
        </p:spPr>
      </p:pic>
      <p:sp>
        <p:nvSpPr>
          <p:cNvPr id="3" name="Google Shape;260;p10"/>
          <p:cNvSpPr txBox="1"/>
          <p:nvPr/>
        </p:nvSpPr>
        <p:spPr>
          <a:xfrm>
            <a:off x="80260" y="972918"/>
            <a:ext cx="2300475" cy="11194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baseline="0">
                <a:solidFill>
                  <a:srgbClr val="FF0000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l">
              <a:spcBef>
                <a:spcPts val="0"/>
              </a:spcBef>
              <a:buClr>
                <a:schemeClr val="dk1"/>
              </a:buClr>
              <a:buSzPts val="4400"/>
              <a:buFont typeface="Calibri" panose="020F0502020204030204"/>
              <a:buNone/>
            </a:pPr>
            <a:r>
              <a:rPr lang="fr-FR" dirty="0"/>
              <a:t>VIII-VIDEO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3498" y="564972"/>
            <a:ext cx="6404396" cy="6124152"/>
          </a:xfrm>
          <a:prstGeom prst="rect">
            <a:avLst/>
          </a:prstGeom>
        </p:spPr>
      </p:pic>
      <p:sp>
        <p:nvSpPr>
          <p:cNvPr id="4" name="Google Shape;260;p10"/>
          <p:cNvSpPr txBox="1"/>
          <p:nvPr/>
        </p:nvSpPr>
        <p:spPr>
          <a:xfrm>
            <a:off x="80260" y="874063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baseline="0">
                <a:solidFill>
                  <a:srgbClr val="FF0000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l">
              <a:spcBef>
                <a:spcPts val="0"/>
              </a:spcBef>
              <a:buClr>
                <a:schemeClr val="dk1"/>
              </a:buClr>
              <a:buSzPts val="4400"/>
              <a:buFont typeface="Calibri" panose="020F0502020204030204"/>
              <a:buNone/>
            </a:pPr>
            <a:r>
              <a:rPr lang="fr-FR" dirty="0"/>
              <a:t>IX-ANNEXE 1</a:t>
            </a:r>
          </a:p>
        </p:txBody>
      </p:sp>
      <p:sp>
        <p:nvSpPr>
          <p:cNvPr id="2" name="Rectangle 1"/>
          <p:cNvSpPr/>
          <p:nvPr/>
        </p:nvSpPr>
        <p:spPr>
          <a:xfrm>
            <a:off x="7089648" y="4578096"/>
            <a:ext cx="1121664" cy="24384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/>
          <p:cNvSpPr/>
          <p:nvPr/>
        </p:nvSpPr>
        <p:spPr>
          <a:xfrm>
            <a:off x="3060192" y="5953457"/>
            <a:ext cx="6114288" cy="24384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260;p10"/>
          <p:cNvSpPr txBox="1"/>
          <p:nvPr/>
        </p:nvSpPr>
        <p:spPr>
          <a:xfrm>
            <a:off x="80260" y="874063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baseline="0">
                <a:solidFill>
                  <a:srgbClr val="FF0000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l">
              <a:spcBef>
                <a:spcPts val="0"/>
              </a:spcBef>
              <a:buClr>
                <a:schemeClr val="dk1"/>
              </a:buClr>
              <a:buSzPts val="4400"/>
              <a:buFont typeface="Calibri" panose="020F0502020204030204"/>
              <a:buNone/>
            </a:pPr>
            <a:r>
              <a:rPr lang="fr-FR" dirty="0"/>
              <a:t>IX-ANNEXE 1</a:t>
            </a:r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9098" y="1000"/>
            <a:ext cx="6291993" cy="6696362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363468" y="1065276"/>
            <a:ext cx="2275332" cy="23774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5"/>
          <p:cNvSpPr/>
          <p:nvPr/>
        </p:nvSpPr>
        <p:spPr>
          <a:xfrm>
            <a:off x="3308604" y="2034540"/>
            <a:ext cx="1659636" cy="16508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3429508" y="3991356"/>
            <a:ext cx="5803394" cy="23774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/>
          <p:cNvSpPr/>
          <p:nvPr/>
        </p:nvSpPr>
        <p:spPr>
          <a:xfrm>
            <a:off x="3447697" y="6257036"/>
            <a:ext cx="5803394" cy="16916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/>
          <p:cNvSpPr/>
          <p:nvPr/>
        </p:nvSpPr>
        <p:spPr>
          <a:xfrm>
            <a:off x="3447697" y="6528198"/>
            <a:ext cx="5803394" cy="16916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260;p10"/>
          <p:cNvSpPr txBox="1"/>
          <p:nvPr/>
        </p:nvSpPr>
        <p:spPr>
          <a:xfrm>
            <a:off x="80260" y="874063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baseline="0">
                <a:solidFill>
                  <a:srgbClr val="FF0000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l">
              <a:spcBef>
                <a:spcPts val="0"/>
              </a:spcBef>
              <a:buClr>
                <a:schemeClr val="dk1"/>
              </a:buClr>
              <a:buSzPts val="4400"/>
              <a:buFont typeface="Calibri" panose="020F0502020204030204"/>
              <a:buNone/>
            </a:pPr>
            <a:r>
              <a:rPr lang="fr-FR" dirty="0"/>
              <a:t>X-ANNEXE 2</a:t>
            </a: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946" y="0"/>
            <a:ext cx="4708433" cy="6699050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  <p:tag name="ARTICULATE_SLIDE_COUNT" val="3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ThèmeSDIS63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ThèmeSDIS63</Template>
  <TotalTime>9</TotalTime>
  <Words>1199</Words>
  <Application>Microsoft Office PowerPoint</Application>
  <PresentationFormat>Grand écran</PresentationFormat>
  <Paragraphs>165</Paragraphs>
  <Slides>36</Slides>
  <Notes>27</Notes>
  <HiddenSlides>0</HiddenSlides>
  <MMClips>1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36</vt:i4>
      </vt:variant>
    </vt:vector>
  </HeadingPairs>
  <TitlesOfParts>
    <vt:vector size="44" baseType="lpstr">
      <vt:lpstr>Arial</vt:lpstr>
      <vt:lpstr>Calibri</vt:lpstr>
      <vt:lpstr>Calibri Light</vt:lpstr>
      <vt:lpstr>Montserrat</vt:lpstr>
      <vt:lpstr>Wingdings</vt:lpstr>
      <vt:lpstr>ThèmeSDIS63</vt:lpstr>
      <vt:lpstr>Thème Office</vt:lpstr>
      <vt:lpstr>1_Conception personnalisée</vt:lpstr>
      <vt:lpstr>LE RISQUE SOLAIRE</vt:lpstr>
      <vt:lpstr>SOMMAIRE</vt:lpstr>
      <vt:lpstr>I-Différences Photovoltaïque/Photo thermique</vt:lpstr>
      <vt:lpstr>II-Photo thermique</vt:lpstr>
      <vt:lpstr>II-Photo thermique / Principe de fonctionnement</vt:lpstr>
      <vt:lpstr>II-Photo thermique / Risques</vt:lpstr>
      <vt:lpstr>III-Photovoltaïque ; Idées reçues</vt:lpstr>
      <vt:lpstr>III-Photovoltaïque ; Idées reçues</vt:lpstr>
      <vt:lpstr>Présentation PowerPoint</vt:lpstr>
      <vt:lpstr>Présentation PowerPoint</vt:lpstr>
      <vt:lpstr>Présentation PowerPoint</vt:lpstr>
      <vt:lpstr>IV-Photovoltaïque</vt:lpstr>
      <vt:lpstr>Type d’installations</vt:lpstr>
      <vt:lpstr>Type d’installations</vt:lpstr>
      <vt:lpstr>Onduleur central</vt:lpstr>
      <vt:lpstr>Présentation PowerPoint</vt:lpstr>
      <vt:lpstr>Type d’installations</vt:lpstr>
      <vt:lpstr>Micro onduleur</vt:lpstr>
      <vt:lpstr>Présentation PowerPoint</vt:lpstr>
      <vt:lpstr>Type d’installations</vt:lpstr>
      <vt:lpstr>ONDULEURS INSTALLATION CHAMP SOLAIRE</vt:lpstr>
      <vt:lpstr>Type d’installations</vt:lpstr>
      <vt:lpstr>V-Conduite a tenir</vt:lpstr>
      <vt:lpstr>V-Conduite a tenir</vt:lpstr>
      <vt:lpstr>V-Conduite a tenir</vt:lpstr>
      <vt:lpstr>V-Conduite a tenir</vt:lpstr>
      <vt:lpstr>V-Conduite a tenir</vt:lpstr>
      <vt:lpstr>Conception d’un module bi verre bi faciale </vt:lpstr>
      <vt:lpstr>VI-Batterie</vt:lpstr>
      <vt:lpstr>VI-Batterie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titre</dc:title>
  <dc:creator>CSP CLERMONT COMMUN</dc:creator>
  <cp:lastModifiedBy>f_jarrige</cp:lastModifiedBy>
  <cp:revision>67</cp:revision>
  <dcterms:created xsi:type="dcterms:W3CDTF">2025-11-01T16:33:00Z</dcterms:created>
  <dcterms:modified xsi:type="dcterms:W3CDTF">2026-05-19T13:52:52Z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4CA3A49A9F0C4D459E777B1485D950F6_12</vt:lpwstr>
  </property>
  <property fmtid="{D5CDD505-2E9C-101B-9397-08002B2CF9AE}" pid="3" name="KSOProductBuildVer">
    <vt:lpwstr>1036-12.1.0.25242</vt:lpwstr>
  </property>
  <property fmtid="{D5CDD505-2E9C-101B-9397-08002B2CF9AE}" pid="4" name="ArticulateGUID">
    <vt:lpwstr>02C54C78-70C6-44D9-BF60-0B46D2D7A4A9</vt:lpwstr>
  </property>
  <property fmtid="{D5CDD505-2E9C-101B-9397-08002B2CF9AE}" pid="5" name="ArticulatePath">
    <vt:lpwstr>risque solaire_dept_V2</vt:lpwstr>
  </property>
</Properties>
</file>