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67" r:id="rId2"/>
    <p:sldId id="270" r:id="rId3"/>
    <p:sldId id="294" r:id="rId4"/>
    <p:sldId id="296" r:id="rId5"/>
    <p:sldId id="295" r:id="rId6"/>
    <p:sldId id="297" r:id="rId7"/>
    <p:sldId id="298" r:id="rId8"/>
    <p:sldId id="299" r:id="rId9"/>
    <p:sldId id="292" r:id="rId10"/>
  </p:sldIdLst>
  <p:sldSz cx="12192000" cy="6858000"/>
  <p:notesSz cx="6858000" cy="9144000"/>
  <p:embeddedFontLst>
    <p:embeddedFont>
      <p:font typeface="Calibri" pitchFamily="34" charset="0"/>
      <p:regular r:id="rId11"/>
      <p:bold r:id="rId12"/>
      <p:italic r:id="rId13"/>
      <p:boldItalic r:id="rId14"/>
    </p:embeddedFont>
    <p:embeddedFont>
      <p:font typeface="Calibri Light" pitchFamily="34" charset="0"/>
      <p:regular r:id="rId15"/>
      <p:italic r:id="rId16"/>
    </p:embeddedFont>
  </p:embeddedFontLst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 Aurélien Pezet" initials="AP" lastIdx="15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20808"/>
    <a:srgbClr val="920B0B"/>
    <a:srgbClr val="711313"/>
    <a:srgbClr val="FF7C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014" autoAdjust="0"/>
    <p:restoredTop sz="94660"/>
  </p:normalViewPr>
  <p:slideViewPr>
    <p:cSldViewPr snapToGrid="0">
      <p:cViewPr>
        <p:scale>
          <a:sx n="66" d="100"/>
          <a:sy n="66" d="100"/>
        </p:scale>
        <p:origin x="-858" y="-27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3.fntdata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font" Target="fonts/font2.fntdata"/><Relationship Id="rId17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font" Target="fonts/font6.fntdata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1.fntdata"/><Relationship Id="rId5" Type="http://schemas.openxmlformats.org/officeDocument/2006/relationships/slide" Target="slides/slide4.xml"/><Relationship Id="rId15" Type="http://schemas.openxmlformats.org/officeDocument/2006/relationships/font" Target="fonts/font5.fntdata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4.fntdata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 userDrawn="1"/>
        </p:nvPicPr>
        <p:blipFill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8712" y="1402643"/>
            <a:ext cx="4001910" cy="40019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xmlns="" id="{4B291DC9-EECF-4BAD-A7E7-C0697BEC522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xmlns="" id="{B9A2647E-DE1B-4BFA-88E4-FAC769D7983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xmlns="" id="{55A321AD-F3B7-47E7-B86E-0760FB4F98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911341-227B-4677-96A7-1374CE6AA3D9}" type="datetimeFigureOut">
              <a:rPr lang="fr-FR" smtClean="0"/>
              <a:t>27/07/2018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xmlns="" id="{3F2FC584-FF8C-4CF3-94A6-ED4D9D4E8D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xmlns="" id="{F3EB43A6-381A-407A-9ACC-45509389B3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EDD587-5811-4A7D-AB48-8F89C292FED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852075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7F9CAFAE-5EDC-4EBF-B601-28C87DE384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xmlns="" id="{9720AA46-4472-4A0E-BB74-F35114F5E41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xmlns="" id="{DE359D39-A07E-4F17-8A7B-35BCCA4801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911341-227B-4677-96A7-1374CE6AA3D9}" type="datetimeFigureOut">
              <a:rPr lang="fr-FR" smtClean="0"/>
              <a:t>27/07/2018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xmlns="" id="{1F75554E-BAC9-4DF8-A229-C3DED6B8D7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xmlns="" id="{9855BF4B-B1B4-4150-812D-A181DFFD92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EDD587-5811-4A7D-AB48-8F89C292FED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33196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xmlns="" id="{121261FB-6CA7-4511-9705-FD4249F1C55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xmlns="" id="{8F6CF1F8-91EC-4D4E-AD1D-0AC640A709A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xmlns="" id="{964B35F4-124E-47D3-ABA2-BDC6E1A80B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911341-227B-4677-96A7-1374CE6AA3D9}" type="datetimeFigureOut">
              <a:rPr lang="fr-FR" smtClean="0"/>
              <a:t>27/07/2018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xmlns="" id="{B095EF67-01BB-4193-B00D-EA1E37E47E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xmlns="" id="{F163DC0B-D5C8-45B5-B271-44E9994EF6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EDD587-5811-4A7D-AB48-8F89C292FED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639960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BF30C153-F77E-4A78-B69C-63F6A8A18A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xmlns="" id="{FD869C26-913E-4078-8C86-EE8B8F3A9FB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xmlns="" id="{839A6488-7809-4E45-B55B-2EDABDB398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911341-227B-4677-96A7-1374CE6AA3D9}" type="datetimeFigureOut">
              <a:rPr lang="fr-FR" smtClean="0"/>
              <a:t>27/07/2018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xmlns="" id="{8C171AE6-BA02-46FB-8887-EC1572B1FB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xmlns="" id="{079F5086-31D5-43F2-8876-A72069E66E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EDD587-5811-4A7D-AB48-8F89C292FED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626753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893190BC-729D-4CDC-A131-68D5F29EA2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xmlns="" id="{FBB2FD6D-9992-46E8-9201-570AF75F020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xmlns="" id="{CD775211-AA10-4507-A5B2-8D2B42E3E0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911341-227B-4677-96A7-1374CE6AA3D9}" type="datetimeFigureOut">
              <a:rPr lang="fr-FR" smtClean="0"/>
              <a:t>27/07/2018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xmlns="" id="{64C0A1B7-5E5A-4FE1-BFD6-8F2F560F18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xmlns="" id="{6961091E-8E04-4097-8115-EE5D81C792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EDD587-5811-4A7D-AB48-8F89C292FED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021745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953DD380-59EC-401F-AD69-0153D7ECAD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xmlns="" id="{F254C6CE-0264-4FAD-8AA0-3AE3E69AEE7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xmlns="" id="{C0645803-C768-42D7-B0DA-8725BDC4018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xmlns="" id="{C1D39B42-ED9D-4E44-8F45-734B3E7FCE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911341-227B-4677-96A7-1374CE6AA3D9}" type="datetimeFigureOut">
              <a:rPr lang="fr-FR" smtClean="0"/>
              <a:t>27/07/2018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xmlns="" id="{6C617BDB-4466-46FE-B9FC-7E2F57E568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xmlns="" id="{1BCCDD40-E064-459F-9D80-836FC67B70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EDD587-5811-4A7D-AB48-8F89C292FED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522642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1D92411A-B58C-4FE2-BC43-315FC3D4EC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xmlns="" id="{2F12A6A7-DAF7-4952-A47C-EF4399446C9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xmlns="" id="{34264A6F-E617-43B3-AFF4-454AAB98386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xmlns="" id="{B83A895B-4154-4862-B5C0-60518665801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xmlns="" id="{8C389FDB-754D-48C4-8480-F0A1896B4CC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xmlns="" id="{A09227B5-5412-4690-8991-3001B83C98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911341-227B-4677-96A7-1374CE6AA3D9}" type="datetimeFigureOut">
              <a:rPr lang="fr-FR" smtClean="0"/>
              <a:t>27/07/2018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xmlns="" id="{11C58C2C-45E4-4C14-82A5-5533390524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xmlns="" id="{F7D118E9-8C98-42CE-AD6B-FD184E9A8E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EDD587-5811-4A7D-AB48-8F89C292FED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044157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F01CA119-595A-4509-9106-604AD77E53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xmlns="" id="{199B05C8-FFA6-4383-88FF-0EE5D09A05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911341-227B-4677-96A7-1374CE6AA3D9}" type="datetimeFigureOut">
              <a:rPr lang="fr-FR" smtClean="0"/>
              <a:t>27/07/2018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xmlns="" id="{966CEEFA-11CE-4871-BBB8-117DC4B2A2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xmlns="" id="{C615E2D5-144A-4537-9119-999FF02911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EDD587-5811-4A7D-AB48-8F89C292FED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196858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xmlns="" id="{7AEE6FF2-4406-429C-931B-47C9599A8F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911341-227B-4677-96A7-1374CE6AA3D9}" type="datetimeFigureOut">
              <a:rPr lang="fr-FR" smtClean="0"/>
              <a:t>27/07/2018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xmlns="" id="{F67F7F03-FF24-4B6A-85F1-9CF6E07B6F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xmlns="" id="{712179F2-FA36-4983-9255-094A2E9836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EDD587-5811-4A7D-AB48-8F89C292FED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854919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A88AA0EB-A100-43AF-A7C5-B5625ED779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xmlns="" id="{31893DAD-E96D-4D9C-A1A6-3B29AEABFB3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xmlns="" id="{860DDF16-957A-4492-AC63-1CEBE863511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xmlns="" id="{4ED88238-612F-44CF-936B-CB4B47BE89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911341-227B-4677-96A7-1374CE6AA3D9}" type="datetimeFigureOut">
              <a:rPr lang="fr-FR" smtClean="0"/>
              <a:t>27/07/2018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xmlns="" id="{D88D45B5-95B2-4532-8FAB-88D2D94CD4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xmlns="" id="{7F6F7F5E-4FF9-4060-A153-2B4EC5C37B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EDD587-5811-4A7D-AB48-8F89C292FED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829668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F5A23730-8B28-4953-B1C5-CA9B1E0660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xmlns="" id="{B8E93288-C414-46AF-BC8F-8045DC6F306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xmlns="" id="{DE78E94D-AC45-4E60-A4AF-83E0F63689D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xmlns="" id="{D2945C0D-4281-432B-A3A1-A415235897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911341-227B-4677-96A7-1374CE6AA3D9}" type="datetimeFigureOut">
              <a:rPr lang="fr-FR" smtClean="0"/>
              <a:t>27/07/2018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xmlns="" id="{0B3BCF33-7AF2-469C-A9B6-19F644B29C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xmlns="" id="{08373312-285C-4461-8B33-A1827DA729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EDD587-5811-4A7D-AB48-8F89C292FED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88724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xmlns="" id="{60994BE6-9CF7-4081-9339-EA093E0C4B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xmlns="" id="{A7F65CA7-8DDA-48AB-8C99-11C56C480D4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xmlns="" id="{3C55BC88-DE40-4269-BE99-0CB4B2F3C95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911341-227B-4677-96A7-1374CE6AA3D9}" type="datetimeFigureOut">
              <a:rPr lang="fr-FR" smtClean="0"/>
              <a:t>27/07/2018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xmlns="" id="{3C0ACCAC-4913-417D-A057-DA7A118F2DF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xmlns="" id="{EE9C401E-7570-4380-90C1-9C8D0B6B34C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EDD587-5811-4A7D-AB48-8F89C292FED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365146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drive.google.com/drive/folders/1_Q8MbqSLDt94WDw6tKI5-eXfhbst_gUb" TargetMode="Externa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e 13">
            <a:extLst>
              <a:ext uri="{FF2B5EF4-FFF2-40B4-BE49-F238E27FC236}">
                <a16:creationId xmlns:a16="http://schemas.microsoft.com/office/drawing/2014/main" xmlns="" id="{A33395A6-8CBD-4310-A12C-9929B2E1046A}"/>
              </a:ext>
            </a:extLst>
          </p:cNvPr>
          <p:cNvGrpSpPr/>
          <p:nvPr/>
        </p:nvGrpSpPr>
        <p:grpSpPr>
          <a:xfrm>
            <a:off x="0" y="-1"/>
            <a:ext cx="12192000" cy="622722"/>
            <a:chOff x="0" y="-1"/>
            <a:chExt cx="12192000" cy="622722"/>
          </a:xfrm>
          <a:solidFill>
            <a:srgbClr val="C00000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xmlns="" id="{5A66F0E3-259A-49A7-8BDB-0966C39A1A66}"/>
                </a:ext>
              </a:extLst>
            </p:cNvPr>
            <p:cNvSpPr/>
            <p:nvPr/>
          </p:nvSpPr>
          <p:spPr>
            <a:xfrm>
              <a:off x="0" y="-1"/>
              <a:ext cx="12192000" cy="44268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xmlns="" id="{8477E28B-53DB-4EE2-A4B1-B1681F87AFDA}"/>
                </a:ext>
              </a:extLst>
            </p:cNvPr>
            <p:cNvSpPr/>
            <p:nvPr/>
          </p:nvSpPr>
          <p:spPr>
            <a:xfrm>
              <a:off x="2896183" y="326423"/>
              <a:ext cx="9295817" cy="296298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6" name="Triangle rectangle 5">
              <a:extLst>
                <a:ext uri="{FF2B5EF4-FFF2-40B4-BE49-F238E27FC236}">
                  <a16:creationId xmlns:a16="http://schemas.microsoft.com/office/drawing/2014/main" xmlns="" id="{B6E862C1-B182-48FE-BF9B-CB7638095B8C}"/>
                </a:ext>
              </a:extLst>
            </p:cNvPr>
            <p:cNvSpPr/>
            <p:nvPr/>
          </p:nvSpPr>
          <p:spPr>
            <a:xfrm rot="10800000">
              <a:off x="2413583" y="326425"/>
              <a:ext cx="482600" cy="296296"/>
            </a:xfrm>
            <a:prstGeom prst="rt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</p:grpSp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E576632F-D51B-4597-AEB7-BA1C972AA413}"/>
              </a:ext>
            </a:extLst>
          </p:cNvPr>
          <p:cNvSpPr/>
          <p:nvPr/>
        </p:nvSpPr>
        <p:spPr>
          <a:xfrm>
            <a:off x="0" y="6154153"/>
            <a:ext cx="12192000" cy="769359"/>
          </a:xfrm>
          <a:prstGeom prst="rect">
            <a:avLst/>
          </a:prstGeom>
          <a:solidFill>
            <a:srgbClr val="C00000"/>
          </a:solidFill>
          <a:ln>
            <a:noFill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1DBD6F0A-F667-4FEC-B49A-3897756023A8}"/>
              </a:ext>
            </a:extLst>
          </p:cNvPr>
          <p:cNvSpPr/>
          <p:nvPr/>
        </p:nvSpPr>
        <p:spPr>
          <a:xfrm>
            <a:off x="333266" y="6284530"/>
            <a:ext cx="134766" cy="531385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xmlns="" id="{5F91B767-0C24-4F34-A5CC-35A3C17410CC}"/>
              </a:ext>
            </a:extLst>
          </p:cNvPr>
          <p:cNvSpPr txBox="1"/>
          <p:nvPr/>
        </p:nvSpPr>
        <p:spPr>
          <a:xfrm>
            <a:off x="468032" y="6208696"/>
            <a:ext cx="968432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Service Départemental D’incendie et de Secours du Puy de Dôme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xmlns="" id="{775F0007-3B40-4778-BFCA-4E124441226C}"/>
              </a:ext>
            </a:extLst>
          </p:cNvPr>
          <p:cNvSpPr txBox="1"/>
          <p:nvPr/>
        </p:nvSpPr>
        <p:spPr>
          <a:xfrm>
            <a:off x="468032" y="6550223"/>
            <a:ext cx="942663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Service Formation </a:t>
            </a:r>
            <a:r>
              <a:rPr lang="fr-FR" sz="14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Cta</a:t>
            </a:r>
            <a:r>
              <a:rPr lang="fr-FR" sz="1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/</a:t>
            </a:r>
            <a:r>
              <a:rPr lang="fr-FR" sz="14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Codis</a:t>
            </a:r>
            <a:r>
              <a:rPr lang="fr-FR" sz="1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- </a:t>
            </a:r>
            <a:r>
              <a:rPr lang="fr-FR" sz="14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Cpl</a:t>
            </a:r>
            <a:r>
              <a:rPr lang="fr-FR" sz="1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fr-FR" sz="1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FRAU Michaël</a:t>
            </a:r>
            <a:endParaRPr lang="fr-FR" sz="14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14D470F4-9755-4869-828A-C5F42D1F4406}"/>
              </a:ext>
            </a:extLst>
          </p:cNvPr>
          <p:cNvSpPr/>
          <p:nvPr/>
        </p:nvSpPr>
        <p:spPr>
          <a:xfrm>
            <a:off x="2896183" y="100643"/>
            <a:ext cx="9066228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2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ENGAGEMENT SPE - CYNO</a:t>
            </a:r>
            <a:endParaRPr lang="fr-FR" sz="2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xmlns="" id="{20663C21-7AB5-4117-8B84-8F3371499F7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7075" y="1624695"/>
            <a:ext cx="3635117" cy="360861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xmlns="" id="{C63B0ACB-5E92-48BD-8077-31BD36A9408C}"/>
              </a:ext>
            </a:extLst>
          </p:cNvPr>
          <p:cNvSpPr txBox="1"/>
          <p:nvPr/>
        </p:nvSpPr>
        <p:spPr>
          <a:xfrm>
            <a:off x="0" y="42085"/>
            <a:ext cx="2573594" cy="369332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r>
              <a:rPr lang="fr-FR" i="1" dirty="0">
                <a:solidFill>
                  <a:schemeClr val="bg1"/>
                </a:solidFill>
              </a:rPr>
              <a:t>Durée : </a:t>
            </a:r>
            <a:r>
              <a:rPr lang="fr-FR" i="1" dirty="0" smtClean="0">
                <a:solidFill>
                  <a:schemeClr val="bg1"/>
                </a:solidFill>
              </a:rPr>
              <a:t>00h20</a:t>
            </a:r>
            <a:endParaRPr lang="fr-FR" i="1" dirty="0">
              <a:solidFill>
                <a:schemeClr val="bg1"/>
              </a:solidFill>
            </a:endParaRPr>
          </a:p>
        </p:txBody>
      </p:sp>
      <p:pic>
        <p:nvPicPr>
          <p:cNvPr id="10" name="Imag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3583" y="1650774"/>
            <a:ext cx="2666416" cy="3582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0623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47C5C0A8-758B-4B80-B7D3-2DD0CFDA5E26}"/>
              </a:ext>
            </a:extLst>
          </p:cNvPr>
          <p:cNvSpPr/>
          <p:nvPr/>
        </p:nvSpPr>
        <p:spPr>
          <a:xfrm flipH="1" flipV="1">
            <a:off x="0" y="426733"/>
            <a:ext cx="12192000" cy="522411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grpSp>
        <p:nvGrpSpPr>
          <p:cNvPr id="14" name="Groupe 13">
            <a:extLst>
              <a:ext uri="{FF2B5EF4-FFF2-40B4-BE49-F238E27FC236}">
                <a16:creationId xmlns:a16="http://schemas.microsoft.com/office/drawing/2014/main" xmlns="" id="{A33395A6-8CBD-4310-A12C-9929B2E1046A}"/>
              </a:ext>
            </a:extLst>
          </p:cNvPr>
          <p:cNvGrpSpPr/>
          <p:nvPr/>
        </p:nvGrpSpPr>
        <p:grpSpPr>
          <a:xfrm>
            <a:off x="0" y="-1"/>
            <a:ext cx="12192000" cy="622722"/>
            <a:chOff x="0" y="-1"/>
            <a:chExt cx="12192000" cy="622722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xmlns="" id="{5A66F0E3-259A-49A7-8BDB-0966C39A1A66}"/>
                </a:ext>
              </a:extLst>
            </p:cNvPr>
            <p:cNvSpPr/>
            <p:nvPr/>
          </p:nvSpPr>
          <p:spPr>
            <a:xfrm>
              <a:off x="0" y="-1"/>
              <a:ext cx="12192000" cy="442687"/>
            </a:xfrm>
            <a:prstGeom prst="rect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xmlns="" id="{8477E28B-53DB-4EE2-A4B1-B1681F87AFDA}"/>
                </a:ext>
              </a:extLst>
            </p:cNvPr>
            <p:cNvSpPr/>
            <p:nvPr/>
          </p:nvSpPr>
          <p:spPr>
            <a:xfrm>
              <a:off x="2896183" y="326423"/>
              <a:ext cx="9295817" cy="296298"/>
            </a:xfrm>
            <a:prstGeom prst="rect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6" name="Triangle rectangle 5">
              <a:extLst>
                <a:ext uri="{FF2B5EF4-FFF2-40B4-BE49-F238E27FC236}">
                  <a16:creationId xmlns:a16="http://schemas.microsoft.com/office/drawing/2014/main" xmlns="" id="{B6E862C1-B182-48FE-BF9B-CB7638095B8C}"/>
                </a:ext>
              </a:extLst>
            </p:cNvPr>
            <p:cNvSpPr/>
            <p:nvPr/>
          </p:nvSpPr>
          <p:spPr>
            <a:xfrm rot="10800000">
              <a:off x="2413583" y="326425"/>
              <a:ext cx="482600" cy="296296"/>
            </a:xfrm>
            <a:prstGeom prst="rtTriangl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</p:grpSp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14D470F4-9755-4869-828A-C5F42D1F4406}"/>
              </a:ext>
            </a:extLst>
          </p:cNvPr>
          <p:cNvSpPr/>
          <p:nvPr/>
        </p:nvSpPr>
        <p:spPr>
          <a:xfrm>
            <a:off x="2896183" y="100643"/>
            <a:ext cx="9066228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2200" b="1" dirty="0" smtClean="0">
                <a:solidFill>
                  <a:schemeClr val="bg1"/>
                </a:solidFill>
              </a:rPr>
              <a:t>ENGAGEMENT SPE - CYNO</a:t>
            </a:r>
            <a:endParaRPr lang="fr-FR" sz="2200" b="1" dirty="0">
              <a:solidFill>
                <a:schemeClr val="bg1"/>
              </a:solidFill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xmlns="" id="{B27C9602-28B8-46B0-9A05-4660CE08D167}"/>
              </a:ext>
            </a:extLst>
          </p:cNvPr>
          <p:cNvSpPr txBox="1"/>
          <p:nvPr/>
        </p:nvSpPr>
        <p:spPr>
          <a:xfrm>
            <a:off x="4618" y="64269"/>
            <a:ext cx="272422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i="1" dirty="0" smtClean="0">
                <a:solidFill>
                  <a:schemeClr val="bg1"/>
                </a:solidFill>
              </a:rPr>
              <a:t>OTAU-OCO</a:t>
            </a:r>
            <a:endParaRPr lang="fr-FR" sz="1600" i="1" dirty="0">
              <a:solidFill>
                <a:schemeClr val="bg1"/>
              </a:solidFill>
            </a:endParaRP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xmlns="" id="{6DBBD542-91BE-47D3-B4C5-2CAE3AE53A8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15536" y="5760000"/>
            <a:ext cx="958541" cy="951551"/>
          </a:xfrm>
          <a:prstGeom prst="rect">
            <a:avLst/>
          </a:prstGeom>
          <a:solidFill>
            <a:schemeClr val="bg1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2" name="ZoneTexte 1"/>
          <p:cNvSpPr txBox="1"/>
          <p:nvPr/>
        </p:nvSpPr>
        <p:spPr>
          <a:xfrm>
            <a:off x="4618" y="1106312"/>
            <a:ext cx="12187382" cy="523220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2800" b="1" dirty="0" smtClean="0"/>
              <a:t>SOMMAIRE</a:t>
            </a:r>
            <a:endParaRPr lang="fr-FR" sz="2800" b="1" dirty="0"/>
          </a:p>
        </p:txBody>
      </p:sp>
      <p:sp>
        <p:nvSpPr>
          <p:cNvPr id="3" name="ZoneTexte 2"/>
          <p:cNvSpPr txBox="1"/>
          <p:nvPr/>
        </p:nvSpPr>
        <p:spPr>
          <a:xfrm>
            <a:off x="2043287" y="2506133"/>
            <a:ext cx="10148711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fr-FR" sz="2000" b="1" dirty="0" smtClean="0"/>
              <a:t>COMPOSITION DE L’UNITE CYNO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fr-FR" sz="2000" b="1" dirty="0" smtClean="0"/>
              <a:t>METHODE DE DETECTION DES CHIENS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fr-FR" sz="2000" b="1" dirty="0" smtClean="0"/>
              <a:t>PLANNING CYNO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fr-FR" sz="2000" b="1" dirty="0" smtClean="0"/>
              <a:t>LES MISSIONS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fr-FR" sz="2000" b="1" dirty="0" smtClean="0"/>
              <a:t>RÔLE DE L’OPERATEUR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fr-FR" sz="2000" b="1" dirty="0" smtClean="0"/>
              <a:t>QUESTIONNEMENT UTILES</a:t>
            </a:r>
            <a:endParaRPr lang="fr-FR" sz="2000" b="1" dirty="0"/>
          </a:p>
        </p:txBody>
      </p:sp>
    </p:spTree>
    <p:extLst>
      <p:ext uri="{BB962C8B-B14F-4D97-AF65-F5344CB8AC3E}">
        <p14:creationId xmlns:p14="http://schemas.microsoft.com/office/powerpoint/2010/main" val="326999673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1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47C5C0A8-758B-4B80-B7D3-2DD0CFDA5E26}"/>
              </a:ext>
            </a:extLst>
          </p:cNvPr>
          <p:cNvSpPr/>
          <p:nvPr/>
        </p:nvSpPr>
        <p:spPr>
          <a:xfrm flipH="1" flipV="1">
            <a:off x="0" y="426733"/>
            <a:ext cx="12192000" cy="522411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grpSp>
        <p:nvGrpSpPr>
          <p:cNvPr id="14" name="Groupe 13">
            <a:extLst>
              <a:ext uri="{FF2B5EF4-FFF2-40B4-BE49-F238E27FC236}">
                <a16:creationId xmlns:a16="http://schemas.microsoft.com/office/drawing/2014/main" xmlns="" id="{A33395A6-8CBD-4310-A12C-9929B2E1046A}"/>
              </a:ext>
            </a:extLst>
          </p:cNvPr>
          <p:cNvGrpSpPr/>
          <p:nvPr/>
        </p:nvGrpSpPr>
        <p:grpSpPr>
          <a:xfrm>
            <a:off x="0" y="-1"/>
            <a:ext cx="12192000" cy="622722"/>
            <a:chOff x="0" y="-1"/>
            <a:chExt cx="12192000" cy="622722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xmlns="" id="{5A66F0E3-259A-49A7-8BDB-0966C39A1A66}"/>
                </a:ext>
              </a:extLst>
            </p:cNvPr>
            <p:cNvSpPr/>
            <p:nvPr/>
          </p:nvSpPr>
          <p:spPr>
            <a:xfrm>
              <a:off x="0" y="-1"/>
              <a:ext cx="12192000" cy="442687"/>
            </a:xfrm>
            <a:prstGeom prst="rect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xmlns="" id="{8477E28B-53DB-4EE2-A4B1-B1681F87AFDA}"/>
                </a:ext>
              </a:extLst>
            </p:cNvPr>
            <p:cNvSpPr/>
            <p:nvPr/>
          </p:nvSpPr>
          <p:spPr>
            <a:xfrm>
              <a:off x="2896183" y="326423"/>
              <a:ext cx="9295817" cy="296298"/>
            </a:xfrm>
            <a:prstGeom prst="rect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6" name="Triangle rectangle 5">
              <a:extLst>
                <a:ext uri="{FF2B5EF4-FFF2-40B4-BE49-F238E27FC236}">
                  <a16:creationId xmlns:a16="http://schemas.microsoft.com/office/drawing/2014/main" xmlns="" id="{B6E862C1-B182-48FE-BF9B-CB7638095B8C}"/>
                </a:ext>
              </a:extLst>
            </p:cNvPr>
            <p:cNvSpPr/>
            <p:nvPr/>
          </p:nvSpPr>
          <p:spPr>
            <a:xfrm rot="10800000">
              <a:off x="2413583" y="326425"/>
              <a:ext cx="482600" cy="296296"/>
            </a:xfrm>
            <a:prstGeom prst="rtTriangl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</p:grpSp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14D470F4-9755-4869-828A-C5F42D1F4406}"/>
              </a:ext>
            </a:extLst>
          </p:cNvPr>
          <p:cNvSpPr/>
          <p:nvPr/>
        </p:nvSpPr>
        <p:spPr>
          <a:xfrm>
            <a:off x="2896183" y="100643"/>
            <a:ext cx="9066228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2200" b="1" dirty="0" smtClean="0">
                <a:solidFill>
                  <a:schemeClr val="bg1"/>
                </a:solidFill>
              </a:rPr>
              <a:t>ENGAGEMENT SPE - CYNO</a:t>
            </a:r>
            <a:endParaRPr lang="fr-FR" sz="2200" b="1" dirty="0">
              <a:solidFill>
                <a:schemeClr val="bg1"/>
              </a:solidFill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xmlns="" id="{B27C9602-28B8-46B0-9A05-4660CE08D167}"/>
              </a:ext>
            </a:extLst>
          </p:cNvPr>
          <p:cNvSpPr txBox="1"/>
          <p:nvPr/>
        </p:nvSpPr>
        <p:spPr>
          <a:xfrm>
            <a:off x="4618" y="64269"/>
            <a:ext cx="272422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i="1" dirty="0" smtClean="0">
                <a:solidFill>
                  <a:schemeClr val="bg1"/>
                </a:solidFill>
              </a:rPr>
              <a:t>OTAU-OCO</a:t>
            </a:r>
            <a:endParaRPr lang="fr-FR" sz="1600" i="1" dirty="0">
              <a:solidFill>
                <a:schemeClr val="bg1"/>
              </a:solidFill>
            </a:endParaRP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xmlns="" id="{6DBBD542-91BE-47D3-B4C5-2CAE3AE53A8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15536" y="5760000"/>
            <a:ext cx="958541" cy="951551"/>
          </a:xfrm>
          <a:prstGeom prst="rect">
            <a:avLst/>
          </a:prstGeom>
          <a:solidFill>
            <a:schemeClr val="bg1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2" name="ZoneTexte 1"/>
          <p:cNvSpPr txBox="1"/>
          <p:nvPr/>
        </p:nvSpPr>
        <p:spPr>
          <a:xfrm>
            <a:off x="3183467" y="622721"/>
            <a:ext cx="857955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dirty="0" smtClean="0">
                <a:solidFill>
                  <a:srgbClr val="C00000"/>
                </a:solidFill>
              </a:rPr>
              <a:t>Composition de l’unité cyno</a:t>
            </a:r>
            <a:endParaRPr lang="fr-FR" sz="2000" dirty="0">
              <a:solidFill>
                <a:srgbClr val="C00000"/>
              </a:solidFill>
            </a:endParaRPr>
          </a:p>
        </p:txBody>
      </p:sp>
      <p:sp>
        <p:nvSpPr>
          <p:cNvPr id="3" name="ZoneTexte 2"/>
          <p:cNvSpPr txBox="1"/>
          <p:nvPr/>
        </p:nvSpPr>
        <p:spPr>
          <a:xfrm>
            <a:off x="395110" y="1921749"/>
            <a:ext cx="1015999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2400" dirty="0" smtClean="0"/>
              <a:t>Le SDACR préconise l’emploi de 12 unités cynotechniques</a:t>
            </a:r>
          </a:p>
          <a:p>
            <a:pPr>
              <a:lnSpc>
                <a:spcPct val="150000"/>
              </a:lnSpc>
            </a:pPr>
            <a:r>
              <a:rPr lang="fr-FR" sz="2400" dirty="0" smtClean="0"/>
              <a:t>	Actuellement,  2 CT + 2 CU + 6 CYN1</a:t>
            </a:r>
          </a:p>
        </p:txBody>
      </p:sp>
      <p:sp>
        <p:nvSpPr>
          <p:cNvPr id="7" name="ZoneTexte 6"/>
          <p:cNvSpPr txBox="1"/>
          <p:nvPr/>
        </p:nvSpPr>
        <p:spPr>
          <a:xfrm>
            <a:off x="2728844" y="3682815"/>
            <a:ext cx="828669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fr-FR" sz="2400" dirty="0"/>
              <a:t>La permanence d’une unité au quotidien soit, 1 CU et 2 </a:t>
            </a:r>
            <a:r>
              <a:rPr lang="fr-FR" sz="2400" dirty="0" smtClean="0"/>
              <a:t>CYN1</a:t>
            </a:r>
          </a:p>
          <a:p>
            <a:pPr>
              <a:lnSpc>
                <a:spcPct val="200000"/>
              </a:lnSpc>
            </a:pPr>
            <a:r>
              <a:rPr lang="fr-FR" sz="2400" dirty="0"/>
              <a:t>	</a:t>
            </a:r>
            <a:r>
              <a:rPr lang="fr-FR" sz="2400" dirty="0" smtClean="0"/>
              <a:t>Au mini, 1CU + 1 équiper CYN1</a:t>
            </a:r>
          </a:p>
        </p:txBody>
      </p:sp>
    </p:spTree>
    <p:extLst>
      <p:ext uri="{BB962C8B-B14F-4D97-AF65-F5344CB8AC3E}">
        <p14:creationId xmlns:p14="http://schemas.microsoft.com/office/powerpoint/2010/main" val="239368851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 dir="u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47C5C0A8-758B-4B80-B7D3-2DD0CFDA5E26}"/>
              </a:ext>
            </a:extLst>
          </p:cNvPr>
          <p:cNvSpPr/>
          <p:nvPr/>
        </p:nvSpPr>
        <p:spPr>
          <a:xfrm flipH="1" flipV="1">
            <a:off x="0" y="426733"/>
            <a:ext cx="12192000" cy="522411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grpSp>
        <p:nvGrpSpPr>
          <p:cNvPr id="14" name="Groupe 13">
            <a:extLst>
              <a:ext uri="{FF2B5EF4-FFF2-40B4-BE49-F238E27FC236}">
                <a16:creationId xmlns:a16="http://schemas.microsoft.com/office/drawing/2014/main" xmlns="" id="{A33395A6-8CBD-4310-A12C-9929B2E1046A}"/>
              </a:ext>
            </a:extLst>
          </p:cNvPr>
          <p:cNvGrpSpPr/>
          <p:nvPr/>
        </p:nvGrpSpPr>
        <p:grpSpPr>
          <a:xfrm>
            <a:off x="0" y="-1"/>
            <a:ext cx="12192000" cy="622722"/>
            <a:chOff x="0" y="-1"/>
            <a:chExt cx="12192000" cy="622722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xmlns="" id="{5A66F0E3-259A-49A7-8BDB-0966C39A1A66}"/>
                </a:ext>
              </a:extLst>
            </p:cNvPr>
            <p:cNvSpPr/>
            <p:nvPr/>
          </p:nvSpPr>
          <p:spPr>
            <a:xfrm>
              <a:off x="0" y="-1"/>
              <a:ext cx="12192000" cy="442687"/>
            </a:xfrm>
            <a:prstGeom prst="rect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xmlns="" id="{8477E28B-53DB-4EE2-A4B1-B1681F87AFDA}"/>
                </a:ext>
              </a:extLst>
            </p:cNvPr>
            <p:cNvSpPr/>
            <p:nvPr/>
          </p:nvSpPr>
          <p:spPr>
            <a:xfrm>
              <a:off x="2896183" y="326423"/>
              <a:ext cx="9295817" cy="296298"/>
            </a:xfrm>
            <a:prstGeom prst="rect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6" name="Triangle rectangle 5">
              <a:extLst>
                <a:ext uri="{FF2B5EF4-FFF2-40B4-BE49-F238E27FC236}">
                  <a16:creationId xmlns:a16="http://schemas.microsoft.com/office/drawing/2014/main" xmlns="" id="{B6E862C1-B182-48FE-BF9B-CB7638095B8C}"/>
                </a:ext>
              </a:extLst>
            </p:cNvPr>
            <p:cNvSpPr/>
            <p:nvPr/>
          </p:nvSpPr>
          <p:spPr>
            <a:xfrm rot="10800000">
              <a:off x="2413583" y="326425"/>
              <a:ext cx="482600" cy="296296"/>
            </a:xfrm>
            <a:prstGeom prst="rtTriangl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</p:grpSp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14D470F4-9755-4869-828A-C5F42D1F4406}"/>
              </a:ext>
            </a:extLst>
          </p:cNvPr>
          <p:cNvSpPr/>
          <p:nvPr/>
        </p:nvSpPr>
        <p:spPr>
          <a:xfrm>
            <a:off x="2896183" y="100643"/>
            <a:ext cx="9066228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2200" b="1" dirty="0" smtClean="0">
                <a:solidFill>
                  <a:schemeClr val="bg1"/>
                </a:solidFill>
              </a:rPr>
              <a:t>ENGAGEMENT SPE - CYNO</a:t>
            </a:r>
            <a:endParaRPr lang="fr-FR" sz="2200" b="1" dirty="0">
              <a:solidFill>
                <a:schemeClr val="bg1"/>
              </a:solidFill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xmlns="" id="{B27C9602-28B8-46B0-9A05-4660CE08D167}"/>
              </a:ext>
            </a:extLst>
          </p:cNvPr>
          <p:cNvSpPr txBox="1"/>
          <p:nvPr/>
        </p:nvSpPr>
        <p:spPr>
          <a:xfrm>
            <a:off x="4618" y="64269"/>
            <a:ext cx="272422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i="1" dirty="0" smtClean="0">
                <a:solidFill>
                  <a:schemeClr val="bg1"/>
                </a:solidFill>
              </a:rPr>
              <a:t>OTAU-OCO</a:t>
            </a:r>
            <a:endParaRPr lang="fr-FR" sz="1600" i="1" dirty="0">
              <a:solidFill>
                <a:schemeClr val="bg1"/>
              </a:solidFill>
            </a:endParaRP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xmlns="" id="{6DBBD542-91BE-47D3-B4C5-2CAE3AE53A8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15536" y="5760000"/>
            <a:ext cx="958541" cy="951551"/>
          </a:xfrm>
          <a:prstGeom prst="rect">
            <a:avLst/>
          </a:prstGeom>
          <a:solidFill>
            <a:schemeClr val="bg1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3" name="ZoneTexte 2"/>
          <p:cNvSpPr txBox="1"/>
          <p:nvPr/>
        </p:nvSpPr>
        <p:spPr>
          <a:xfrm>
            <a:off x="3394065" y="622721"/>
            <a:ext cx="830005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dirty="0" smtClean="0">
                <a:solidFill>
                  <a:srgbClr val="C00000"/>
                </a:solidFill>
              </a:rPr>
              <a:t>Méthodes de détection des chiens</a:t>
            </a:r>
            <a:endParaRPr lang="fr-FR" sz="2000" dirty="0">
              <a:solidFill>
                <a:srgbClr val="C00000"/>
              </a:solidFill>
            </a:endParaRPr>
          </a:p>
        </p:txBody>
      </p:sp>
      <p:sp>
        <p:nvSpPr>
          <p:cNvPr id="7" name="ZoneTexte 6"/>
          <p:cNvSpPr txBox="1"/>
          <p:nvPr/>
        </p:nvSpPr>
        <p:spPr>
          <a:xfrm>
            <a:off x="4619" y="1456267"/>
            <a:ext cx="12187382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ctr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fr-FR" sz="2000" dirty="0" smtClean="0"/>
              <a:t>Les chiens travaillent en quête, quelle que soit le type d’intervention.</a:t>
            </a:r>
          </a:p>
          <a:p>
            <a:pPr marL="285750" indent="-285750" algn="ctr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fr-FR" sz="2000" dirty="0" smtClean="0"/>
              <a:t>Ils recherchent l’odeur humaine. Remonte à la source de celle-ci, qu’elle lui soit visible ou pas, et aboie jusqu’à l’arrivée du maitre.</a:t>
            </a:r>
          </a:p>
          <a:p>
            <a:pPr marL="285750" indent="-285750" algn="ctr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fr-FR" sz="2000" dirty="0" smtClean="0"/>
              <a:t>Ils sont entre autres conditionnés aux personnes immobiles, allongés, assises, pendues ou immergés.</a:t>
            </a:r>
          </a:p>
          <a:p>
            <a:pPr marL="285750" indent="-285750" algn="ctr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fr-FR" sz="2000" dirty="0" smtClean="0"/>
              <a:t>Ils travaillent à la manière d’un chien de chasse, mais son gibier est l’homme</a:t>
            </a:r>
            <a:endParaRPr lang="fr-FR" sz="2000" dirty="0"/>
          </a:p>
        </p:txBody>
      </p:sp>
      <p:sp>
        <p:nvSpPr>
          <p:cNvPr id="8" name="ZoneTexte 7"/>
          <p:cNvSpPr txBox="1"/>
          <p:nvPr/>
        </p:nvSpPr>
        <p:spPr>
          <a:xfrm>
            <a:off x="501330" y="5271910"/>
            <a:ext cx="915067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dirty="0" smtClean="0"/>
              <a:t>PISTAGE: Le chien de piste est conditionné </a:t>
            </a:r>
            <a:r>
              <a:rPr lang="fr-FR" sz="2000" dirty="0" smtClean="0"/>
              <a:t>sur une </a:t>
            </a:r>
            <a:r>
              <a:rPr lang="fr-FR" sz="2000" dirty="0" smtClean="0"/>
              <a:t>odeur de référence. Cela nécessite un point de départ. Ne peut être utilisé que dans de cours délais. Particulièrement adapté au zone urbaine</a:t>
            </a:r>
            <a:endParaRPr lang="fr-FR" sz="2000" dirty="0"/>
          </a:p>
        </p:txBody>
      </p:sp>
    </p:spTree>
    <p:extLst>
      <p:ext uri="{BB962C8B-B14F-4D97-AF65-F5344CB8AC3E}">
        <p14:creationId xmlns:p14="http://schemas.microsoft.com/office/powerpoint/2010/main" val="13304299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  <p:bldP spid="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47C5C0A8-758B-4B80-B7D3-2DD0CFDA5E26}"/>
              </a:ext>
            </a:extLst>
          </p:cNvPr>
          <p:cNvSpPr/>
          <p:nvPr/>
        </p:nvSpPr>
        <p:spPr>
          <a:xfrm flipH="1" flipV="1">
            <a:off x="0" y="426733"/>
            <a:ext cx="12192000" cy="522411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grpSp>
        <p:nvGrpSpPr>
          <p:cNvPr id="14" name="Groupe 13">
            <a:extLst>
              <a:ext uri="{FF2B5EF4-FFF2-40B4-BE49-F238E27FC236}">
                <a16:creationId xmlns:a16="http://schemas.microsoft.com/office/drawing/2014/main" xmlns="" id="{A33395A6-8CBD-4310-A12C-9929B2E1046A}"/>
              </a:ext>
            </a:extLst>
          </p:cNvPr>
          <p:cNvGrpSpPr/>
          <p:nvPr/>
        </p:nvGrpSpPr>
        <p:grpSpPr>
          <a:xfrm>
            <a:off x="0" y="-1"/>
            <a:ext cx="12192000" cy="622722"/>
            <a:chOff x="0" y="-1"/>
            <a:chExt cx="12192000" cy="622722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xmlns="" id="{5A66F0E3-259A-49A7-8BDB-0966C39A1A66}"/>
                </a:ext>
              </a:extLst>
            </p:cNvPr>
            <p:cNvSpPr/>
            <p:nvPr/>
          </p:nvSpPr>
          <p:spPr>
            <a:xfrm>
              <a:off x="0" y="-1"/>
              <a:ext cx="12192000" cy="442687"/>
            </a:xfrm>
            <a:prstGeom prst="rect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xmlns="" id="{8477E28B-53DB-4EE2-A4B1-B1681F87AFDA}"/>
                </a:ext>
              </a:extLst>
            </p:cNvPr>
            <p:cNvSpPr/>
            <p:nvPr/>
          </p:nvSpPr>
          <p:spPr>
            <a:xfrm>
              <a:off x="2896183" y="326423"/>
              <a:ext cx="9295817" cy="296298"/>
            </a:xfrm>
            <a:prstGeom prst="rect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6" name="Triangle rectangle 5">
              <a:extLst>
                <a:ext uri="{FF2B5EF4-FFF2-40B4-BE49-F238E27FC236}">
                  <a16:creationId xmlns:a16="http://schemas.microsoft.com/office/drawing/2014/main" xmlns="" id="{B6E862C1-B182-48FE-BF9B-CB7638095B8C}"/>
                </a:ext>
              </a:extLst>
            </p:cNvPr>
            <p:cNvSpPr/>
            <p:nvPr/>
          </p:nvSpPr>
          <p:spPr>
            <a:xfrm rot="10800000">
              <a:off x="2413583" y="326425"/>
              <a:ext cx="482600" cy="296296"/>
            </a:xfrm>
            <a:prstGeom prst="rtTriangl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</p:grpSp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14D470F4-9755-4869-828A-C5F42D1F4406}"/>
              </a:ext>
            </a:extLst>
          </p:cNvPr>
          <p:cNvSpPr/>
          <p:nvPr/>
        </p:nvSpPr>
        <p:spPr>
          <a:xfrm>
            <a:off x="2896183" y="100643"/>
            <a:ext cx="9066228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2200" b="1" dirty="0" smtClean="0">
                <a:solidFill>
                  <a:schemeClr val="bg1"/>
                </a:solidFill>
              </a:rPr>
              <a:t>ENGAGEMENT SPE - CYNO</a:t>
            </a:r>
            <a:endParaRPr lang="fr-FR" sz="2200" b="1" dirty="0">
              <a:solidFill>
                <a:schemeClr val="bg1"/>
              </a:solidFill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xmlns="" id="{B27C9602-28B8-46B0-9A05-4660CE08D167}"/>
              </a:ext>
            </a:extLst>
          </p:cNvPr>
          <p:cNvSpPr txBox="1"/>
          <p:nvPr/>
        </p:nvSpPr>
        <p:spPr>
          <a:xfrm>
            <a:off x="4618" y="64269"/>
            <a:ext cx="272422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i="1" dirty="0" smtClean="0">
                <a:solidFill>
                  <a:schemeClr val="bg1"/>
                </a:solidFill>
              </a:rPr>
              <a:t>OTAU-OCO</a:t>
            </a:r>
            <a:endParaRPr lang="fr-FR" sz="1600" i="1" dirty="0">
              <a:solidFill>
                <a:schemeClr val="bg1"/>
              </a:solidFill>
            </a:endParaRP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xmlns="" id="{6DBBD542-91BE-47D3-B4C5-2CAE3AE53A8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15536" y="5760000"/>
            <a:ext cx="958541" cy="951551"/>
          </a:xfrm>
          <a:prstGeom prst="rect">
            <a:avLst/>
          </a:prstGeom>
          <a:solidFill>
            <a:schemeClr val="bg1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2" name="ZoneTexte 1"/>
          <p:cNvSpPr txBox="1"/>
          <p:nvPr/>
        </p:nvSpPr>
        <p:spPr>
          <a:xfrm>
            <a:off x="3149600" y="622721"/>
            <a:ext cx="8636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dirty="0" smtClean="0">
                <a:solidFill>
                  <a:srgbClr val="C00000"/>
                </a:solidFill>
              </a:rPr>
              <a:t>Planning cyno</a:t>
            </a:r>
            <a:endParaRPr lang="fr-FR" sz="2000" dirty="0">
              <a:solidFill>
                <a:srgbClr val="C00000"/>
              </a:solidFill>
            </a:endParaRPr>
          </a:p>
        </p:txBody>
      </p:sp>
      <p:sp>
        <p:nvSpPr>
          <p:cNvPr id="3" name="ZoneTexte 2"/>
          <p:cNvSpPr txBox="1"/>
          <p:nvPr/>
        </p:nvSpPr>
        <p:spPr>
          <a:xfrm>
            <a:off x="1174044" y="1320801"/>
            <a:ext cx="10080978" cy="21698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fr-FR" dirty="0" smtClean="0"/>
              <a:t>Afin d’assurer la permanence d’une unité opérationnelle quotidiennement, un planning est mis en place mensuellement.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fr-FR" dirty="0" smtClean="0"/>
              <a:t>Il tient compte des gardes casernées, et compléter au besoin par de l’astreinte à domicile. 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fr-FR" dirty="0" smtClean="0"/>
              <a:t>Seul le planning des CU est transmis au CODIS (visible au bureau de l’officier). La disponibilité quotidienne est assurée via le BRQ</a:t>
            </a:r>
            <a:endParaRPr lang="fr-FR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3059" y="4558773"/>
            <a:ext cx="1288872" cy="12888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ZoneTexte 6"/>
          <p:cNvSpPr txBox="1"/>
          <p:nvPr/>
        </p:nvSpPr>
        <p:spPr>
          <a:xfrm>
            <a:off x="2896183" y="5203209"/>
            <a:ext cx="357328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b="1" dirty="0" smtClean="0"/>
              <a:t>NE PAS SE FIER AU SYNOPTIQUE</a:t>
            </a:r>
            <a:endParaRPr lang="fr-FR" sz="2000" b="1" dirty="0"/>
          </a:p>
        </p:txBody>
      </p:sp>
    </p:spTree>
    <p:extLst>
      <p:ext uri="{BB962C8B-B14F-4D97-AF65-F5344CB8AC3E}">
        <p14:creationId xmlns:p14="http://schemas.microsoft.com/office/powerpoint/2010/main" val="365019838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 dir="d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4000" tmFilter="0, 0; .2, .5; .8, .5; 1, 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4" dur="2000" autoRev="1" fill="hold"/>
                                        <p:tgtEl>
                                          <p:spTgt spid="307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47C5C0A8-758B-4B80-B7D3-2DD0CFDA5E26}"/>
              </a:ext>
            </a:extLst>
          </p:cNvPr>
          <p:cNvSpPr/>
          <p:nvPr/>
        </p:nvSpPr>
        <p:spPr>
          <a:xfrm flipH="1" flipV="1">
            <a:off x="0" y="426733"/>
            <a:ext cx="12192000" cy="522411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grpSp>
        <p:nvGrpSpPr>
          <p:cNvPr id="14" name="Groupe 13">
            <a:extLst>
              <a:ext uri="{FF2B5EF4-FFF2-40B4-BE49-F238E27FC236}">
                <a16:creationId xmlns:a16="http://schemas.microsoft.com/office/drawing/2014/main" xmlns="" id="{A33395A6-8CBD-4310-A12C-9929B2E1046A}"/>
              </a:ext>
            </a:extLst>
          </p:cNvPr>
          <p:cNvGrpSpPr/>
          <p:nvPr/>
        </p:nvGrpSpPr>
        <p:grpSpPr>
          <a:xfrm>
            <a:off x="0" y="-1"/>
            <a:ext cx="12192000" cy="622722"/>
            <a:chOff x="0" y="-1"/>
            <a:chExt cx="12192000" cy="622722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xmlns="" id="{5A66F0E3-259A-49A7-8BDB-0966C39A1A66}"/>
                </a:ext>
              </a:extLst>
            </p:cNvPr>
            <p:cNvSpPr/>
            <p:nvPr/>
          </p:nvSpPr>
          <p:spPr>
            <a:xfrm>
              <a:off x="0" y="-1"/>
              <a:ext cx="12192000" cy="442687"/>
            </a:xfrm>
            <a:prstGeom prst="rect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xmlns="" id="{8477E28B-53DB-4EE2-A4B1-B1681F87AFDA}"/>
                </a:ext>
              </a:extLst>
            </p:cNvPr>
            <p:cNvSpPr/>
            <p:nvPr/>
          </p:nvSpPr>
          <p:spPr>
            <a:xfrm>
              <a:off x="2896183" y="326423"/>
              <a:ext cx="9295817" cy="296298"/>
            </a:xfrm>
            <a:prstGeom prst="rect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6" name="Triangle rectangle 5">
              <a:extLst>
                <a:ext uri="{FF2B5EF4-FFF2-40B4-BE49-F238E27FC236}">
                  <a16:creationId xmlns:a16="http://schemas.microsoft.com/office/drawing/2014/main" xmlns="" id="{B6E862C1-B182-48FE-BF9B-CB7638095B8C}"/>
                </a:ext>
              </a:extLst>
            </p:cNvPr>
            <p:cNvSpPr/>
            <p:nvPr/>
          </p:nvSpPr>
          <p:spPr>
            <a:xfrm rot="10800000">
              <a:off x="2413583" y="326425"/>
              <a:ext cx="482600" cy="296296"/>
            </a:xfrm>
            <a:prstGeom prst="rtTriangl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</p:grpSp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14D470F4-9755-4869-828A-C5F42D1F4406}"/>
              </a:ext>
            </a:extLst>
          </p:cNvPr>
          <p:cNvSpPr/>
          <p:nvPr/>
        </p:nvSpPr>
        <p:spPr>
          <a:xfrm>
            <a:off x="2896183" y="100643"/>
            <a:ext cx="9066228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2200" b="1" dirty="0" smtClean="0">
                <a:solidFill>
                  <a:schemeClr val="bg1"/>
                </a:solidFill>
              </a:rPr>
              <a:t>ENGAGEMENT SPE - CYNO</a:t>
            </a:r>
            <a:endParaRPr lang="fr-FR" sz="2200" b="1" dirty="0">
              <a:solidFill>
                <a:schemeClr val="bg1"/>
              </a:solidFill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xmlns="" id="{B27C9602-28B8-46B0-9A05-4660CE08D167}"/>
              </a:ext>
            </a:extLst>
          </p:cNvPr>
          <p:cNvSpPr txBox="1"/>
          <p:nvPr/>
        </p:nvSpPr>
        <p:spPr>
          <a:xfrm>
            <a:off x="4618" y="64269"/>
            <a:ext cx="272422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i="1" dirty="0" smtClean="0">
                <a:solidFill>
                  <a:schemeClr val="bg1"/>
                </a:solidFill>
              </a:rPr>
              <a:t>OTAU-OCO</a:t>
            </a:r>
            <a:endParaRPr lang="fr-FR" sz="1600" i="1" dirty="0">
              <a:solidFill>
                <a:schemeClr val="bg1"/>
              </a:solidFill>
            </a:endParaRP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xmlns="" id="{6DBBD542-91BE-47D3-B4C5-2CAE3AE53A8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15536" y="5760000"/>
            <a:ext cx="958541" cy="951551"/>
          </a:xfrm>
          <a:prstGeom prst="rect">
            <a:avLst/>
          </a:prstGeom>
          <a:solidFill>
            <a:schemeClr val="bg1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11" name="ZoneTexte 10"/>
          <p:cNvSpPr txBox="1"/>
          <p:nvPr/>
        </p:nvSpPr>
        <p:spPr>
          <a:xfrm>
            <a:off x="3149600" y="622721"/>
            <a:ext cx="8636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dirty="0" smtClean="0">
                <a:solidFill>
                  <a:srgbClr val="C00000"/>
                </a:solidFill>
              </a:rPr>
              <a:t>Les missions</a:t>
            </a:r>
            <a:endParaRPr lang="fr-FR" sz="2000" dirty="0">
              <a:solidFill>
                <a:srgbClr val="C00000"/>
              </a:solidFill>
            </a:endParaRPr>
          </a:p>
        </p:txBody>
      </p:sp>
      <p:sp>
        <p:nvSpPr>
          <p:cNvPr id="15" name="ZoneTexte 14"/>
          <p:cNvSpPr txBox="1"/>
          <p:nvPr/>
        </p:nvSpPr>
        <p:spPr>
          <a:xfrm>
            <a:off x="4619" y="1456267"/>
            <a:ext cx="12187382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ctr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fr-FR" sz="2000" dirty="0" smtClean="0"/>
              <a:t>Recherche de personnes disparues, principalement en secteur rural et en milieu neigeux</a:t>
            </a:r>
          </a:p>
          <a:p>
            <a:pPr marL="285750" indent="-285750" algn="ctr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fr-FR" sz="2000" dirty="0" smtClean="0"/>
              <a:t>Recherche de victime(s) suite à AVP: levée de doute</a:t>
            </a:r>
          </a:p>
          <a:p>
            <a:pPr marL="285750" indent="-285750" algn="ctr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fr-FR" sz="2000" dirty="0" smtClean="0"/>
              <a:t>Recherche de personnes ensevelies(décombres, glissement de terrain,…)</a:t>
            </a:r>
          </a:p>
          <a:p>
            <a:pPr marL="285750" indent="-285750" algn="ctr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fr-FR" sz="2000" dirty="0" smtClean="0"/>
              <a:t>Maîtrise de chien: nécessite l’engagement d’un CID + lot capture)</a:t>
            </a:r>
            <a:endParaRPr lang="fr-FR" sz="2000" dirty="0" smtClean="0"/>
          </a:p>
        </p:txBody>
      </p:sp>
    </p:spTree>
    <p:extLst>
      <p:ext uri="{BB962C8B-B14F-4D97-AF65-F5344CB8AC3E}">
        <p14:creationId xmlns:p14="http://schemas.microsoft.com/office/powerpoint/2010/main" val="283609962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47C5C0A8-758B-4B80-B7D3-2DD0CFDA5E26}"/>
              </a:ext>
            </a:extLst>
          </p:cNvPr>
          <p:cNvSpPr/>
          <p:nvPr/>
        </p:nvSpPr>
        <p:spPr>
          <a:xfrm flipH="1" flipV="1">
            <a:off x="0" y="426733"/>
            <a:ext cx="12192000" cy="522411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grpSp>
        <p:nvGrpSpPr>
          <p:cNvPr id="14" name="Groupe 13">
            <a:extLst>
              <a:ext uri="{FF2B5EF4-FFF2-40B4-BE49-F238E27FC236}">
                <a16:creationId xmlns:a16="http://schemas.microsoft.com/office/drawing/2014/main" xmlns="" id="{A33395A6-8CBD-4310-A12C-9929B2E1046A}"/>
              </a:ext>
            </a:extLst>
          </p:cNvPr>
          <p:cNvGrpSpPr/>
          <p:nvPr/>
        </p:nvGrpSpPr>
        <p:grpSpPr>
          <a:xfrm>
            <a:off x="0" y="-1"/>
            <a:ext cx="12192000" cy="622722"/>
            <a:chOff x="0" y="-1"/>
            <a:chExt cx="12192000" cy="622722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xmlns="" id="{5A66F0E3-259A-49A7-8BDB-0966C39A1A66}"/>
                </a:ext>
              </a:extLst>
            </p:cNvPr>
            <p:cNvSpPr/>
            <p:nvPr/>
          </p:nvSpPr>
          <p:spPr>
            <a:xfrm>
              <a:off x="0" y="-1"/>
              <a:ext cx="12192000" cy="442687"/>
            </a:xfrm>
            <a:prstGeom prst="rect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xmlns="" id="{8477E28B-53DB-4EE2-A4B1-B1681F87AFDA}"/>
                </a:ext>
              </a:extLst>
            </p:cNvPr>
            <p:cNvSpPr/>
            <p:nvPr/>
          </p:nvSpPr>
          <p:spPr>
            <a:xfrm>
              <a:off x="2896183" y="326423"/>
              <a:ext cx="9295817" cy="296298"/>
            </a:xfrm>
            <a:prstGeom prst="rect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6" name="Triangle rectangle 5">
              <a:extLst>
                <a:ext uri="{FF2B5EF4-FFF2-40B4-BE49-F238E27FC236}">
                  <a16:creationId xmlns:a16="http://schemas.microsoft.com/office/drawing/2014/main" xmlns="" id="{B6E862C1-B182-48FE-BF9B-CB7638095B8C}"/>
                </a:ext>
              </a:extLst>
            </p:cNvPr>
            <p:cNvSpPr/>
            <p:nvPr/>
          </p:nvSpPr>
          <p:spPr>
            <a:xfrm rot="10800000">
              <a:off x="2413583" y="326425"/>
              <a:ext cx="482600" cy="296296"/>
            </a:xfrm>
            <a:prstGeom prst="rtTriangl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</p:grpSp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14D470F4-9755-4869-828A-C5F42D1F4406}"/>
              </a:ext>
            </a:extLst>
          </p:cNvPr>
          <p:cNvSpPr/>
          <p:nvPr/>
        </p:nvSpPr>
        <p:spPr>
          <a:xfrm>
            <a:off x="2896183" y="100643"/>
            <a:ext cx="9066228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2200" b="1" dirty="0" smtClean="0">
                <a:solidFill>
                  <a:schemeClr val="bg1"/>
                </a:solidFill>
              </a:rPr>
              <a:t>ENGAGEMENT SPE - CYNO</a:t>
            </a:r>
            <a:endParaRPr lang="fr-FR" sz="2200" b="1" dirty="0">
              <a:solidFill>
                <a:schemeClr val="bg1"/>
              </a:solidFill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xmlns="" id="{B27C9602-28B8-46B0-9A05-4660CE08D167}"/>
              </a:ext>
            </a:extLst>
          </p:cNvPr>
          <p:cNvSpPr txBox="1"/>
          <p:nvPr/>
        </p:nvSpPr>
        <p:spPr>
          <a:xfrm>
            <a:off x="4618" y="64269"/>
            <a:ext cx="272422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i="1" dirty="0" smtClean="0">
                <a:solidFill>
                  <a:schemeClr val="bg1"/>
                </a:solidFill>
              </a:rPr>
              <a:t>OTAU-OCO</a:t>
            </a:r>
            <a:endParaRPr lang="fr-FR" sz="1600" i="1" dirty="0">
              <a:solidFill>
                <a:schemeClr val="bg1"/>
              </a:solidFill>
            </a:endParaRP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xmlns="" id="{6DBBD542-91BE-47D3-B4C5-2CAE3AE53A8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15536" y="5760000"/>
            <a:ext cx="958541" cy="951551"/>
          </a:xfrm>
          <a:prstGeom prst="rect">
            <a:avLst/>
          </a:prstGeom>
          <a:solidFill>
            <a:schemeClr val="bg1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11" name="ZoneTexte 10"/>
          <p:cNvSpPr txBox="1"/>
          <p:nvPr/>
        </p:nvSpPr>
        <p:spPr>
          <a:xfrm>
            <a:off x="3149600" y="622721"/>
            <a:ext cx="8636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dirty="0" smtClean="0">
                <a:solidFill>
                  <a:srgbClr val="C00000"/>
                </a:solidFill>
              </a:rPr>
              <a:t>Rôle de l’opérateur</a:t>
            </a:r>
            <a:endParaRPr lang="fr-FR" sz="2000" dirty="0">
              <a:solidFill>
                <a:srgbClr val="C00000"/>
              </a:solidFill>
            </a:endParaRPr>
          </a:p>
        </p:txBody>
      </p:sp>
      <p:sp>
        <p:nvSpPr>
          <p:cNvPr id="15" name="ZoneTexte 14"/>
          <p:cNvSpPr txBox="1"/>
          <p:nvPr/>
        </p:nvSpPr>
        <p:spPr>
          <a:xfrm>
            <a:off x="4619" y="1145412"/>
            <a:ext cx="12187382" cy="7275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200000"/>
              </a:lnSpc>
            </a:pPr>
            <a:r>
              <a:rPr lang="fr-FR" sz="2400" b="1" u="sng" dirty="0" smtClean="0"/>
              <a:t>Connaissance des fiches procédures et opérationnelles:</a:t>
            </a:r>
          </a:p>
        </p:txBody>
      </p:sp>
      <p:sp>
        <p:nvSpPr>
          <p:cNvPr id="2" name="ZoneTexte 1"/>
          <p:cNvSpPr txBox="1"/>
          <p:nvPr/>
        </p:nvSpPr>
        <p:spPr>
          <a:xfrm>
            <a:off x="1366731" y="2889956"/>
            <a:ext cx="7163821" cy="30008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pitchFamily="2" charset="2"/>
              <a:buChar char="Ø"/>
            </a:pPr>
            <a:r>
              <a:rPr lang="fr-FR" dirty="0" smtClean="0"/>
              <a:t>Fiche OPS 17 : Recherche de personne disparue</a:t>
            </a:r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Ø"/>
            </a:pPr>
            <a:r>
              <a:rPr lang="fr-FR" dirty="0" smtClean="0"/>
              <a:t>Fiche OPS 18 : Intervention animalière et vétérinaire</a:t>
            </a:r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Ø"/>
            </a:pPr>
            <a:r>
              <a:rPr lang="fr-FR" dirty="0" smtClean="0"/>
              <a:t>Fiche OPS 19 : Appel pour secours sur domaine skiable(cyno avalanche)</a:t>
            </a:r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Ø"/>
            </a:pPr>
            <a:r>
              <a:rPr lang="fr-FR" dirty="0" smtClean="0"/>
              <a:t>Fiche OPS 33 : Effondrement de bâtiment</a:t>
            </a:r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Ø"/>
            </a:pPr>
            <a:r>
              <a:rPr lang="fr-FR" dirty="0" smtClean="0"/>
              <a:t>Fiche OPS 47 : Localisation de victime</a:t>
            </a:r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Ø"/>
            </a:pPr>
            <a:endParaRPr lang="fr-FR" dirty="0"/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Ø"/>
            </a:pPr>
            <a:r>
              <a:rPr lang="fr-FR" dirty="0" smtClean="0">
                <a:hlinkClick r:id="rId3"/>
              </a:rPr>
              <a:t>Fiche procédure n°3 </a:t>
            </a:r>
            <a:r>
              <a:rPr lang="fr-FR" dirty="0" smtClean="0"/>
              <a:t>: Recherche de personne disparue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15379078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 dir="d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2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47C5C0A8-758B-4B80-B7D3-2DD0CFDA5E26}"/>
              </a:ext>
            </a:extLst>
          </p:cNvPr>
          <p:cNvSpPr/>
          <p:nvPr/>
        </p:nvSpPr>
        <p:spPr>
          <a:xfrm flipH="1" flipV="1">
            <a:off x="0" y="426733"/>
            <a:ext cx="12192000" cy="522411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grpSp>
        <p:nvGrpSpPr>
          <p:cNvPr id="14" name="Groupe 13">
            <a:extLst>
              <a:ext uri="{FF2B5EF4-FFF2-40B4-BE49-F238E27FC236}">
                <a16:creationId xmlns:a16="http://schemas.microsoft.com/office/drawing/2014/main" xmlns="" id="{A33395A6-8CBD-4310-A12C-9929B2E1046A}"/>
              </a:ext>
            </a:extLst>
          </p:cNvPr>
          <p:cNvGrpSpPr/>
          <p:nvPr/>
        </p:nvGrpSpPr>
        <p:grpSpPr>
          <a:xfrm>
            <a:off x="0" y="-1"/>
            <a:ext cx="12192000" cy="622722"/>
            <a:chOff x="0" y="-1"/>
            <a:chExt cx="12192000" cy="622722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xmlns="" id="{5A66F0E3-259A-49A7-8BDB-0966C39A1A66}"/>
                </a:ext>
              </a:extLst>
            </p:cNvPr>
            <p:cNvSpPr/>
            <p:nvPr/>
          </p:nvSpPr>
          <p:spPr>
            <a:xfrm>
              <a:off x="0" y="-1"/>
              <a:ext cx="12192000" cy="442687"/>
            </a:xfrm>
            <a:prstGeom prst="rect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xmlns="" id="{8477E28B-53DB-4EE2-A4B1-B1681F87AFDA}"/>
                </a:ext>
              </a:extLst>
            </p:cNvPr>
            <p:cNvSpPr/>
            <p:nvPr/>
          </p:nvSpPr>
          <p:spPr>
            <a:xfrm>
              <a:off x="2896183" y="326423"/>
              <a:ext cx="9295817" cy="296298"/>
            </a:xfrm>
            <a:prstGeom prst="rect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6" name="Triangle rectangle 5">
              <a:extLst>
                <a:ext uri="{FF2B5EF4-FFF2-40B4-BE49-F238E27FC236}">
                  <a16:creationId xmlns:a16="http://schemas.microsoft.com/office/drawing/2014/main" xmlns="" id="{B6E862C1-B182-48FE-BF9B-CB7638095B8C}"/>
                </a:ext>
              </a:extLst>
            </p:cNvPr>
            <p:cNvSpPr/>
            <p:nvPr/>
          </p:nvSpPr>
          <p:spPr>
            <a:xfrm rot="10800000">
              <a:off x="2413583" y="326425"/>
              <a:ext cx="482600" cy="296296"/>
            </a:xfrm>
            <a:prstGeom prst="rtTriangl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</p:grpSp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14D470F4-9755-4869-828A-C5F42D1F4406}"/>
              </a:ext>
            </a:extLst>
          </p:cNvPr>
          <p:cNvSpPr/>
          <p:nvPr/>
        </p:nvSpPr>
        <p:spPr>
          <a:xfrm>
            <a:off x="2896183" y="100643"/>
            <a:ext cx="9066228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2200" b="1" dirty="0" smtClean="0">
                <a:solidFill>
                  <a:schemeClr val="bg1"/>
                </a:solidFill>
              </a:rPr>
              <a:t>ENGAGEMENT SPE - CYNO</a:t>
            </a:r>
            <a:endParaRPr lang="fr-FR" sz="2200" b="1" dirty="0">
              <a:solidFill>
                <a:schemeClr val="bg1"/>
              </a:solidFill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xmlns="" id="{B27C9602-28B8-46B0-9A05-4660CE08D167}"/>
              </a:ext>
            </a:extLst>
          </p:cNvPr>
          <p:cNvSpPr txBox="1"/>
          <p:nvPr/>
        </p:nvSpPr>
        <p:spPr>
          <a:xfrm>
            <a:off x="4618" y="64269"/>
            <a:ext cx="272422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i="1" dirty="0" smtClean="0">
                <a:solidFill>
                  <a:schemeClr val="bg1"/>
                </a:solidFill>
              </a:rPr>
              <a:t>OTAU-OCO</a:t>
            </a:r>
            <a:endParaRPr lang="fr-FR" sz="1600" i="1" dirty="0">
              <a:solidFill>
                <a:schemeClr val="bg1"/>
              </a:solidFill>
            </a:endParaRP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xmlns="" id="{6DBBD542-91BE-47D3-B4C5-2CAE3AE53A8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15536" y="5760000"/>
            <a:ext cx="958541" cy="951551"/>
          </a:xfrm>
          <a:prstGeom prst="rect">
            <a:avLst/>
          </a:prstGeom>
          <a:solidFill>
            <a:schemeClr val="bg1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11" name="ZoneTexte 10"/>
          <p:cNvSpPr txBox="1"/>
          <p:nvPr/>
        </p:nvSpPr>
        <p:spPr>
          <a:xfrm>
            <a:off x="3149600" y="622721"/>
            <a:ext cx="8636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dirty="0" smtClean="0">
                <a:solidFill>
                  <a:srgbClr val="C00000"/>
                </a:solidFill>
              </a:rPr>
              <a:t>Questionnement utiles</a:t>
            </a:r>
            <a:endParaRPr lang="fr-FR" sz="2000" dirty="0">
              <a:solidFill>
                <a:srgbClr val="C00000"/>
              </a:solidFill>
            </a:endParaRPr>
          </a:p>
        </p:txBody>
      </p:sp>
      <p:sp>
        <p:nvSpPr>
          <p:cNvPr id="3" name="ZoneTexte 2"/>
          <p:cNvSpPr txBox="1"/>
          <p:nvPr/>
        </p:nvSpPr>
        <p:spPr>
          <a:xfrm>
            <a:off x="2097494" y="2257778"/>
            <a:ext cx="7593489" cy="286232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pitchFamily="2" charset="2"/>
              <a:buChar char="§"/>
            </a:pPr>
            <a:r>
              <a:rPr lang="fr-FR" sz="2000" dirty="0" smtClean="0"/>
              <a:t>Renseignements identité, physique, tenue, capacité de déplacement</a:t>
            </a:r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§"/>
            </a:pPr>
            <a:r>
              <a:rPr lang="fr-FR" sz="2000" dirty="0" smtClean="0"/>
              <a:t>Habitudes</a:t>
            </a:r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§"/>
            </a:pPr>
            <a:r>
              <a:rPr lang="fr-FR" sz="2000" dirty="0" smtClean="0"/>
              <a:t>Etat de santé</a:t>
            </a:r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§"/>
            </a:pPr>
            <a:r>
              <a:rPr lang="fr-FR" sz="2000" dirty="0" smtClean="0"/>
              <a:t>Danger</a:t>
            </a:r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§"/>
            </a:pPr>
            <a:r>
              <a:rPr lang="fr-FR" sz="2000" dirty="0" smtClean="0"/>
              <a:t>1</a:t>
            </a:r>
            <a:r>
              <a:rPr lang="fr-FR" sz="2000" baseline="30000" dirty="0" smtClean="0"/>
              <a:t>ère</a:t>
            </a:r>
            <a:r>
              <a:rPr lang="fr-FR" sz="2000" dirty="0" smtClean="0"/>
              <a:t> Fois</a:t>
            </a:r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§"/>
            </a:pPr>
            <a:r>
              <a:rPr lang="fr-FR" sz="2000" dirty="0" smtClean="0"/>
              <a:t>Véto de garde</a:t>
            </a:r>
          </a:p>
        </p:txBody>
      </p:sp>
    </p:spTree>
    <p:extLst>
      <p:ext uri="{BB962C8B-B14F-4D97-AF65-F5344CB8AC3E}">
        <p14:creationId xmlns:p14="http://schemas.microsoft.com/office/powerpoint/2010/main" val="384652941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 dir="u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00000">
            <a:alpha val="84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ZoneTexte 9">
            <a:extLst>
              <a:ext uri="{FF2B5EF4-FFF2-40B4-BE49-F238E27FC236}">
                <a16:creationId xmlns:a16="http://schemas.microsoft.com/office/drawing/2014/main" xmlns="" id="{AFD2F4CB-1C31-4675-A74E-254DDD178A83}"/>
              </a:ext>
            </a:extLst>
          </p:cNvPr>
          <p:cNvSpPr txBox="1"/>
          <p:nvPr/>
        </p:nvSpPr>
        <p:spPr>
          <a:xfrm>
            <a:off x="3376690" y="5413574"/>
            <a:ext cx="54386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fr-FR" dirty="0">
              <a:solidFill>
                <a:schemeClr val="bg1"/>
              </a:solidFill>
            </a:endParaRPr>
          </a:p>
          <a:p>
            <a:pPr algn="ctr"/>
            <a:r>
              <a:rPr lang="fr-FR" i="1" dirty="0">
                <a:solidFill>
                  <a:schemeClr val="bg1"/>
                </a:solidFill>
              </a:rPr>
              <a:t>Version </a:t>
            </a:r>
            <a:r>
              <a:rPr lang="fr-FR" i="1" dirty="0" smtClean="0">
                <a:solidFill>
                  <a:schemeClr val="bg1"/>
                </a:solidFill>
              </a:rPr>
              <a:t>1.0 </a:t>
            </a:r>
            <a:r>
              <a:rPr lang="fr-FR" i="1" dirty="0">
                <a:solidFill>
                  <a:schemeClr val="bg1"/>
                </a:solidFill>
              </a:rPr>
              <a:t>Maj le </a:t>
            </a:r>
            <a:r>
              <a:rPr lang="fr-FR" i="1" dirty="0" smtClean="0">
                <a:solidFill>
                  <a:schemeClr val="bg1"/>
                </a:solidFill>
              </a:rPr>
              <a:t>27/07</a:t>
            </a:r>
            <a:r>
              <a:rPr lang="fr-FR" i="1" dirty="0" smtClean="0">
                <a:solidFill>
                  <a:schemeClr val="bg1"/>
                </a:solidFill>
              </a:rPr>
              <a:t>/18</a:t>
            </a:r>
            <a:endParaRPr lang="fr-FR" i="1" dirty="0">
              <a:solidFill>
                <a:schemeClr val="bg1"/>
              </a:solidFill>
            </a:endParaRPr>
          </a:p>
        </p:txBody>
      </p:sp>
      <p:pic>
        <p:nvPicPr>
          <p:cNvPr id="8" name="Image 7" descr="Une image contenant texte, livre&#10;&#10;Description générée avec un niveau de confiance très élevé">
            <a:extLst>
              <a:ext uri="{FF2B5EF4-FFF2-40B4-BE49-F238E27FC236}">
                <a16:creationId xmlns:a16="http://schemas.microsoft.com/office/drawing/2014/main" xmlns="" id="{51B6ABEB-8202-4369-91BC-26131F2A260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7740" y="1641979"/>
            <a:ext cx="3596519" cy="35740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672731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1131</TotalTime>
  <Words>415</Words>
  <Application>Microsoft Office PowerPoint</Application>
  <PresentationFormat>Personnalisé</PresentationFormat>
  <Paragraphs>64</Paragraphs>
  <Slides>9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9</vt:i4>
      </vt:variant>
    </vt:vector>
  </HeadingPairs>
  <TitlesOfParts>
    <vt:vector size="14" baseType="lpstr">
      <vt:lpstr>Arial</vt:lpstr>
      <vt:lpstr>Calibri</vt:lpstr>
      <vt:lpstr>Wingdings</vt:lpstr>
      <vt:lpstr>Calibri Light</vt:lpstr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Aurélien Pezet</dc:creator>
  <cp:lastModifiedBy>Utilisateur</cp:lastModifiedBy>
  <cp:revision>143</cp:revision>
  <dcterms:created xsi:type="dcterms:W3CDTF">2017-12-04T07:31:29Z</dcterms:created>
  <dcterms:modified xsi:type="dcterms:W3CDTF">2018-07-27T08:19:05Z</dcterms:modified>
</cp:coreProperties>
</file>