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518" r:id="rId3"/>
    <p:sldId id="482" r:id="rId4"/>
    <p:sldId id="529" r:id="rId5"/>
    <p:sldId id="483" r:id="rId6"/>
    <p:sldId id="484" r:id="rId7"/>
    <p:sldId id="485" r:id="rId8"/>
    <p:sldId id="490" r:id="rId9"/>
    <p:sldId id="517" r:id="rId10"/>
    <p:sldId id="520" r:id="rId11"/>
    <p:sldId id="525" r:id="rId12"/>
    <p:sldId id="531" r:id="rId13"/>
    <p:sldId id="521" r:id="rId14"/>
    <p:sldId id="524" r:id="rId15"/>
    <p:sldId id="448" r:id="rId16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  <a:srgbClr val="FF7C80"/>
    <a:srgbClr val="1332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7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346"/>
    </p:cViewPr>
  </p:sorterViewPr>
  <p:notesViewPr>
    <p:cSldViewPr snapToGrid="0">
      <p:cViewPr varScale="1">
        <p:scale>
          <a:sx n="112" d="100"/>
          <a:sy n="112" d="100"/>
        </p:scale>
        <p:origin x="5166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euille_de_calcul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rgbClr val="133275"/>
                </a:solidFill>
                <a:latin typeface="+mn-lt"/>
                <a:ea typeface="+mn-ea"/>
                <a:cs typeface="+mn-cs"/>
              </a:defRPr>
            </a:pPr>
            <a:r>
              <a:rPr lang="en-US">
                <a:solidFill>
                  <a:srgbClr val="133275"/>
                </a:solidFill>
              </a:rPr>
              <a:t>Taux de survie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rgbClr val="133275"/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survie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Feuil1!$A$2:$A$3</c:f>
              <c:strCache>
                <c:ptCount val="2"/>
                <c:pt idx="0">
                  <c:v>Pose du garrot avant choc hémorragique</c:v>
                </c:pt>
                <c:pt idx="1">
                  <c:v>Pose du garrot après choc hémorragique</c:v>
                </c:pt>
              </c:strCache>
            </c:strRef>
          </c:cat>
          <c:val>
            <c:numRef>
              <c:f>Feuil1!$B$2:$B$3</c:f>
              <c:numCache>
                <c:formatCode>General</c:formatCode>
                <c:ptCount val="2"/>
                <c:pt idx="0">
                  <c:v>90</c:v>
                </c:pt>
                <c:pt idx="1">
                  <c:v>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A58-484F-85F8-3CDEC63BD89B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21091392"/>
        <c:axId val="321096880"/>
      </c:barChart>
      <c:catAx>
        <c:axId val="321091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133275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21096880"/>
        <c:crosses val="autoZero"/>
        <c:auto val="1"/>
        <c:lblAlgn val="ctr"/>
        <c:lblOffset val="100"/>
        <c:noMultiLvlLbl val="0"/>
      </c:catAx>
      <c:valAx>
        <c:axId val="3210968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210913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133275"/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xmlns="" id="{4558480A-4936-4029-84CF-491AE11B13E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xmlns="" id="{1F096CCC-1D70-4497-9450-1428B445175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8188CE-92AC-46FA-BE12-91BD467AB55C}" type="datetimeFigureOut">
              <a:rPr lang="fr-FR" smtClean="0"/>
              <a:t>15/02/2023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xmlns="" id="{4F450C83-25A6-456A-B783-AB8B6110F5A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9A31FD4E-B7AA-4668-8D3D-ACC2CDA9E8E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433EE4-9346-407B-80C8-493E2C27073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60036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2F22C9-DC24-47AC-95DC-E305CEA30F71}" type="datetimeFigureOut">
              <a:rPr lang="fr-FR" smtClean="0"/>
              <a:t>15/02/2023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8BD2CB-231C-4097-931A-E60F45BA2C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2811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239E4F-4282-44FF-B721-FCB83BE8C76D}" type="slidenum">
              <a:rPr lang="fr-FR" smtClean="0"/>
              <a:pPr>
                <a:defRPr/>
              </a:pPr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14532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B4FAD-91D6-40F5-9D86-34FE7CD0B0D0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1653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239E4F-4282-44FF-B721-FCB83BE8C76D}" type="slidenum">
              <a:rPr lang="fr-FR" smtClean="0"/>
              <a:pPr>
                <a:defRPr/>
              </a:pPr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32355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239E4F-4282-44FF-B721-FCB83BE8C76D}" type="slidenum">
              <a:rPr lang="fr-FR" smtClean="0"/>
              <a:pPr>
                <a:defRPr/>
              </a:pPr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78231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4951A69-6F59-43A1-81F4-17903AA184B8}" type="datetimeFigureOut">
              <a:rPr lang="fr-FR" smtClean="0"/>
              <a:t>15/02/2023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3022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4951A69-6F59-43A1-81F4-17903AA184B8}" type="datetimeFigureOut">
              <a:rPr lang="fr-FR" smtClean="0"/>
              <a:t>15/02/2023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4961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4951A69-6F59-43A1-81F4-17903AA184B8}" type="datetimeFigureOut">
              <a:rPr lang="fr-FR" smtClean="0"/>
              <a:t>15/02/2023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4344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4951A69-6F59-43A1-81F4-17903AA184B8}" type="datetimeFigureOut">
              <a:rPr lang="fr-FR" smtClean="0"/>
              <a:t>15/02/2023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7307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4951A69-6F59-43A1-81F4-17903AA184B8}" type="datetimeFigureOut">
              <a:rPr lang="fr-FR" smtClean="0"/>
              <a:t>15/02/2023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9980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4951A69-6F59-43A1-81F4-17903AA184B8}" type="datetimeFigureOut">
              <a:rPr lang="fr-FR" smtClean="0"/>
              <a:t>15/02/2023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6453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4951A69-6F59-43A1-81F4-17903AA184B8}" type="datetimeFigureOut">
              <a:rPr lang="fr-FR" smtClean="0"/>
              <a:t>15/02/2023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1553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4951A69-6F59-43A1-81F4-17903AA184B8}" type="datetimeFigureOut">
              <a:rPr lang="fr-FR" smtClean="0"/>
              <a:t>15/02/2023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1135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4951A69-6F59-43A1-81F4-17903AA184B8}" type="datetimeFigureOut">
              <a:rPr lang="fr-FR" smtClean="0"/>
              <a:t>15/02/2023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3417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4951A69-6F59-43A1-81F4-17903AA184B8}" type="datetimeFigureOut">
              <a:rPr lang="fr-FR" smtClean="0"/>
              <a:t>15/02/2023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4705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4951A69-6F59-43A1-81F4-17903AA184B8}" type="datetimeFigureOut">
              <a:rPr lang="fr-FR" smtClean="0"/>
              <a:t>15/02/2023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6241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xmlns="" id="{014FE4ED-2978-4DDB-B094-6F0445E2EB43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" y="-39189"/>
            <a:ext cx="12192000" cy="991356"/>
          </a:xfrm>
          <a:prstGeom prst="rect">
            <a:avLst/>
          </a:prstGeom>
        </p:spPr>
      </p:pic>
      <p:pic>
        <p:nvPicPr>
          <p:cNvPr id="8" name="Picture 2" descr="part1">
            <a:extLst>
              <a:ext uri="{FF2B5EF4-FFF2-40B4-BE49-F238E27FC236}">
                <a16:creationId xmlns:a16="http://schemas.microsoft.com/office/drawing/2014/main" xmlns="" id="{0298E1E1-15CC-43C6-85E5-B0EE1232FEC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79235"/>
            <a:ext cx="838199" cy="80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xmlns="" id="{2BFA7DE9-F08B-42F5-A8C7-A31C38AB026B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838199" y="436140"/>
            <a:ext cx="667871" cy="645451"/>
          </a:xfrm>
          <a:prstGeom prst="rect">
            <a:avLst/>
          </a:prstGeom>
        </p:spPr>
      </p:pic>
      <p:grpSp>
        <p:nvGrpSpPr>
          <p:cNvPr id="10" name="Groupe 9">
            <a:extLst>
              <a:ext uri="{FF2B5EF4-FFF2-40B4-BE49-F238E27FC236}">
                <a16:creationId xmlns:a16="http://schemas.microsoft.com/office/drawing/2014/main" xmlns="" id="{0E7B9AFD-23E2-4B4B-9EDD-A91C6F1763E2}"/>
              </a:ext>
            </a:extLst>
          </p:cNvPr>
          <p:cNvGrpSpPr/>
          <p:nvPr userDrawn="1"/>
        </p:nvGrpSpPr>
        <p:grpSpPr>
          <a:xfrm>
            <a:off x="1586753" y="6195167"/>
            <a:ext cx="9372600" cy="451743"/>
            <a:chOff x="1586753" y="6195167"/>
            <a:chExt cx="9372600" cy="451743"/>
          </a:xfrm>
        </p:grpSpPr>
        <p:cxnSp>
          <p:nvCxnSpPr>
            <p:cNvPr id="11" name="Connecteur droit 10">
              <a:extLst>
                <a:ext uri="{FF2B5EF4-FFF2-40B4-BE49-F238E27FC236}">
                  <a16:creationId xmlns:a16="http://schemas.microsoft.com/office/drawing/2014/main" xmlns="" id="{77F1ADDF-354F-4512-BBF3-8259FE3DBD49}"/>
                </a:ext>
              </a:extLst>
            </p:cNvPr>
            <p:cNvCxnSpPr/>
            <p:nvPr/>
          </p:nvCxnSpPr>
          <p:spPr>
            <a:xfrm>
              <a:off x="1586753" y="6195167"/>
              <a:ext cx="93726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xmlns="" id="{720D8F6B-252E-4485-9CD3-E320AAF8AF1E}"/>
                </a:ext>
              </a:extLst>
            </p:cNvPr>
            <p:cNvSpPr txBox="1"/>
            <p:nvPr/>
          </p:nvSpPr>
          <p:spPr>
            <a:xfrm>
              <a:off x="2786810" y="6277578"/>
              <a:ext cx="69724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0070C0"/>
                  </a:solidFill>
                </a:rPr>
                <a:t>Groupe de travail zonal « Réponse des SIS à la menace et aux attentats »</a:t>
              </a:r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xmlns="" id="{D3035828-EBFF-4794-A0CC-192D1882C59E}"/>
              </a:ext>
            </a:extLst>
          </p:cNvPr>
          <p:cNvSpPr txBox="1"/>
          <p:nvPr userDrawn="1"/>
        </p:nvSpPr>
        <p:spPr>
          <a:xfrm>
            <a:off x="9607347" y="6459169"/>
            <a:ext cx="27040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DIFFUSION RESTREINTE</a:t>
            </a:r>
          </a:p>
        </p:txBody>
      </p:sp>
    </p:spTree>
    <p:extLst>
      <p:ext uri="{BB962C8B-B14F-4D97-AF65-F5344CB8AC3E}">
        <p14:creationId xmlns:p14="http://schemas.microsoft.com/office/powerpoint/2010/main" val="295537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oneTexte 11"/>
          <p:cNvSpPr txBox="1"/>
          <p:nvPr/>
        </p:nvSpPr>
        <p:spPr>
          <a:xfrm>
            <a:off x="4805249" y="2890391"/>
            <a:ext cx="29356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3200" dirty="0" smtClean="0">
                <a:solidFill>
                  <a:srgbClr val="133275"/>
                </a:solidFill>
              </a:rPr>
              <a:t>Tuerie De Masse</a:t>
            </a:r>
            <a:endParaRPr lang="fr-FR" sz="3200" dirty="0">
              <a:solidFill>
                <a:srgbClr val="133275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xmlns="" id="{E6124357-0FFD-4757-9DA8-067595E32014}"/>
              </a:ext>
            </a:extLst>
          </p:cNvPr>
          <p:cNvSpPr txBox="1"/>
          <p:nvPr/>
        </p:nvSpPr>
        <p:spPr>
          <a:xfrm>
            <a:off x="4242547" y="1504970"/>
            <a:ext cx="4061012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7200" dirty="0">
                <a:solidFill>
                  <a:srgbClr val="1332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TDM</a:t>
            </a:r>
          </a:p>
        </p:txBody>
      </p:sp>
    </p:spTree>
    <p:extLst>
      <p:ext uri="{BB962C8B-B14F-4D97-AF65-F5344CB8AC3E}">
        <p14:creationId xmlns:p14="http://schemas.microsoft.com/office/powerpoint/2010/main" val="24461358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D7B5D1E4-9F8C-45B8-BD6C-0FC1BA6AA7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4551" y="562671"/>
            <a:ext cx="8229600" cy="778098"/>
          </a:xfrm>
        </p:spPr>
        <p:txBody>
          <a:bodyPr/>
          <a:lstStyle/>
          <a:p>
            <a:r>
              <a:rPr lang="fr-FR" sz="3200" b="1" spc="-1" dirty="0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</a:rPr>
              <a:t>SEMANTIQUE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xmlns="" id="{458730AC-34E2-4F7D-874E-D25310C73A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421" y="1340769"/>
            <a:ext cx="11448047" cy="42042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6575" indent="-342900">
              <a:spcBef>
                <a:spcPct val="20000"/>
              </a:spcBef>
              <a:buFontTx/>
              <a:buChar char="-"/>
            </a:pPr>
            <a:r>
              <a:rPr lang="fr-FR" sz="1800" b="1" dirty="0">
                <a:solidFill>
                  <a:srgbClr val="133275"/>
                </a:solidFill>
                <a:latin typeface="Myriad Pro"/>
              </a:rPr>
              <a:t>Termes à bannir «</a:t>
            </a:r>
            <a:r>
              <a:rPr lang="fr-FR" sz="1800" b="1" dirty="0">
                <a:solidFill>
                  <a:srgbClr val="133275"/>
                </a:solidFill>
                <a:latin typeface="Myriad Pro"/>
              </a:rPr>
              <a:t> sécuriser / sécurisation » </a:t>
            </a:r>
            <a:r>
              <a:rPr lang="fr-FR" sz="1800" b="1" dirty="0" smtClean="0">
                <a:solidFill>
                  <a:srgbClr val="133275"/>
                </a:solidFill>
                <a:latin typeface="Myriad Pro"/>
              </a:rPr>
              <a:t>- Utiliser </a:t>
            </a:r>
            <a:r>
              <a:rPr lang="fr-FR" sz="1800" b="1" dirty="0">
                <a:solidFill>
                  <a:srgbClr val="133275"/>
                </a:solidFill>
                <a:latin typeface="Myriad Pro"/>
              </a:rPr>
              <a:t>« protéger / protection </a:t>
            </a:r>
            <a:r>
              <a:rPr lang="fr-FR" sz="1800" b="1" dirty="0" smtClean="0">
                <a:solidFill>
                  <a:srgbClr val="133275"/>
                </a:solidFill>
                <a:latin typeface="Myriad Pro"/>
              </a:rPr>
              <a:t>».</a:t>
            </a:r>
          </a:p>
          <a:p>
            <a:pPr marL="536575" indent="-342900">
              <a:spcBef>
                <a:spcPct val="20000"/>
              </a:spcBef>
              <a:buFontTx/>
              <a:buChar char="-"/>
            </a:pPr>
            <a:r>
              <a:rPr lang="fr-FR" sz="1800" b="1" dirty="0" smtClean="0">
                <a:solidFill>
                  <a:srgbClr val="133275"/>
                </a:solidFill>
                <a:latin typeface="Myriad Pro"/>
              </a:rPr>
              <a:t>FSP : Forces de Sécurité </a:t>
            </a:r>
            <a:r>
              <a:rPr lang="fr-FR" sz="1800" b="1" dirty="0">
                <a:solidFill>
                  <a:srgbClr val="133275"/>
                </a:solidFill>
                <a:latin typeface="Myriad Pro"/>
              </a:rPr>
              <a:t>P</a:t>
            </a:r>
            <a:r>
              <a:rPr lang="fr-FR" sz="1800" b="1" dirty="0" smtClean="0">
                <a:solidFill>
                  <a:srgbClr val="133275"/>
                </a:solidFill>
                <a:latin typeface="Myriad Pro"/>
              </a:rPr>
              <a:t>ublique pour Police N et M, Gendarmerie et sentinelles </a:t>
            </a:r>
          </a:p>
          <a:p>
            <a:pPr marL="536575" indent="-342900">
              <a:spcBef>
                <a:spcPct val="20000"/>
              </a:spcBef>
              <a:buFontTx/>
              <a:buChar char="-"/>
            </a:pPr>
            <a:r>
              <a:rPr lang="fr-FR" sz="1800" b="1" dirty="0" smtClean="0">
                <a:solidFill>
                  <a:srgbClr val="133275"/>
                </a:solidFill>
                <a:latin typeface="Myriad Pro"/>
              </a:rPr>
              <a:t>FSI </a:t>
            </a:r>
            <a:r>
              <a:rPr lang="fr-FR" sz="1800" b="1" dirty="0">
                <a:solidFill>
                  <a:srgbClr val="133275"/>
                </a:solidFill>
                <a:latin typeface="Myriad Pro"/>
              </a:rPr>
              <a:t>: Forces de Sécurité I</a:t>
            </a:r>
            <a:r>
              <a:rPr lang="fr-FR" sz="1800" b="1" dirty="0" smtClean="0">
                <a:solidFill>
                  <a:srgbClr val="133275"/>
                </a:solidFill>
                <a:latin typeface="Myriad Pro"/>
              </a:rPr>
              <a:t>ntérieure incluant les sapeurs pompiers et les FSP </a:t>
            </a:r>
            <a:endParaRPr lang="fr-FR" sz="1800" b="1" dirty="0">
              <a:solidFill>
                <a:srgbClr val="133275"/>
              </a:solidFill>
              <a:latin typeface="Myriad Pro"/>
            </a:endParaRPr>
          </a:p>
          <a:p>
            <a:pPr marL="536575" indent="-342900">
              <a:spcBef>
                <a:spcPct val="20000"/>
              </a:spcBef>
              <a:buFontTx/>
              <a:buChar char="-"/>
            </a:pPr>
            <a:r>
              <a:rPr lang="fr-FR" sz="1800" b="1" dirty="0" smtClean="0">
                <a:solidFill>
                  <a:srgbClr val="133275"/>
                </a:solidFill>
                <a:latin typeface="Myriad Pro"/>
              </a:rPr>
              <a:t>PRM</a:t>
            </a:r>
            <a:r>
              <a:rPr lang="fr-FR" sz="1800" dirty="0" smtClean="0">
                <a:solidFill>
                  <a:srgbClr val="133275"/>
                </a:solidFill>
                <a:latin typeface="Myriad Pro"/>
              </a:rPr>
              <a:t> : </a:t>
            </a:r>
            <a:r>
              <a:rPr lang="fr-FR" sz="1800" dirty="0">
                <a:solidFill>
                  <a:srgbClr val="133275"/>
                </a:solidFill>
                <a:latin typeface="Myriad Pro"/>
              </a:rPr>
              <a:t>point de regroupement des moyens (</a:t>
            </a:r>
            <a:r>
              <a:rPr lang="fr-FR" sz="1800" dirty="0" smtClean="0">
                <a:solidFill>
                  <a:srgbClr val="133275"/>
                </a:solidFill>
                <a:latin typeface="Myriad Pro"/>
              </a:rPr>
              <a:t>ex-CRM), protégé </a:t>
            </a:r>
            <a:r>
              <a:rPr lang="fr-FR" sz="1800" dirty="0">
                <a:solidFill>
                  <a:srgbClr val="133275"/>
                </a:solidFill>
                <a:latin typeface="Myriad Pro"/>
              </a:rPr>
              <a:t>par les </a:t>
            </a:r>
            <a:r>
              <a:rPr lang="fr-FR" sz="1800" dirty="0" smtClean="0">
                <a:solidFill>
                  <a:srgbClr val="133275"/>
                </a:solidFill>
                <a:latin typeface="Myriad Pro"/>
              </a:rPr>
              <a:t>FSP</a:t>
            </a:r>
            <a:endParaRPr lang="fr-FR" sz="1800" dirty="0">
              <a:solidFill>
                <a:srgbClr val="133275"/>
              </a:solidFill>
              <a:latin typeface="Myriad Pro"/>
            </a:endParaRPr>
          </a:p>
          <a:p>
            <a:pPr marL="536575" indent="-342900">
              <a:spcBef>
                <a:spcPct val="20000"/>
              </a:spcBef>
              <a:buFontTx/>
              <a:buChar char="-"/>
            </a:pPr>
            <a:r>
              <a:rPr lang="fr-FR" sz="1800" b="1" dirty="0" smtClean="0">
                <a:solidFill>
                  <a:srgbClr val="133275"/>
                </a:solidFill>
                <a:latin typeface="Myriad Pro"/>
              </a:rPr>
              <a:t>PDJ : </a:t>
            </a:r>
            <a:r>
              <a:rPr lang="fr-FR" sz="1800" b="1" dirty="0">
                <a:solidFill>
                  <a:srgbClr val="133275"/>
                </a:solidFill>
                <a:latin typeface="Myriad Pro"/>
              </a:rPr>
              <a:t>P</a:t>
            </a:r>
            <a:r>
              <a:rPr lang="fr-FR" sz="1800" b="1" dirty="0" smtClean="0">
                <a:solidFill>
                  <a:srgbClr val="133275"/>
                </a:solidFill>
                <a:latin typeface="Myriad Pro"/>
              </a:rPr>
              <a:t>oint </a:t>
            </a:r>
            <a:r>
              <a:rPr lang="fr-FR" sz="1800" b="1" dirty="0">
                <a:solidFill>
                  <a:srgbClr val="133275"/>
                </a:solidFill>
                <a:latin typeface="Myriad Pro"/>
              </a:rPr>
              <a:t>D</a:t>
            </a:r>
            <a:r>
              <a:rPr lang="fr-FR" sz="1800" b="1" dirty="0" smtClean="0">
                <a:solidFill>
                  <a:srgbClr val="133275"/>
                </a:solidFill>
                <a:latin typeface="Myriad Pro"/>
              </a:rPr>
              <a:t>e Jonction </a:t>
            </a:r>
            <a:r>
              <a:rPr lang="fr-FR" sz="1800" dirty="0">
                <a:solidFill>
                  <a:srgbClr val="133275"/>
                </a:solidFill>
                <a:latin typeface="Myriad Pro"/>
              </a:rPr>
              <a:t>: lieu de jonction entre le 1er COS et le 1er COPG ou son représentant en présence du GRES</a:t>
            </a:r>
          </a:p>
          <a:p>
            <a:pPr marL="536575" indent="-342900">
              <a:spcBef>
                <a:spcPct val="20000"/>
              </a:spcBef>
              <a:buFontTx/>
              <a:buChar char="-"/>
            </a:pPr>
            <a:r>
              <a:rPr lang="fr-FR" sz="1800" b="1" dirty="0" smtClean="0">
                <a:solidFill>
                  <a:srgbClr val="133275"/>
                </a:solidFill>
                <a:latin typeface="Myriad Pro"/>
              </a:rPr>
              <a:t>PPO </a:t>
            </a:r>
            <a:r>
              <a:rPr lang="fr-FR" sz="1800" dirty="0" smtClean="0">
                <a:solidFill>
                  <a:srgbClr val="133275"/>
                </a:solidFill>
                <a:latin typeface="Myriad Pro"/>
              </a:rPr>
              <a:t>: </a:t>
            </a:r>
            <a:r>
              <a:rPr lang="fr-FR" sz="1800" dirty="0">
                <a:solidFill>
                  <a:srgbClr val="133275"/>
                </a:solidFill>
                <a:latin typeface="Myriad Pro"/>
              </a:rPr>
              <a:t>P</a:t>
            </a:r>
            <a:r>
              <a:rPr lang="fr-FR" sz="1800" dirty="0" smtClean="0">
                <a:solidFill>
                  <a:srgbClr val="133275"/>
                </a:solidFill>
                <a:latin typeface="Myriad Pro"/>
              </a:rPr>
              <a:t>oint </a:t>
            </a:r>
            <a:r>
              <a:rPr lang="fr-FR" sz="1800" dirty="0">
                <a:solidFill>
                  <a:srgbClr val="133275"/>
                </a:solidFill>
                <a:latin typeface="Myriad Pro"/>
              </a:rPr>
              <a:t>de </a:t>
            </a:r>
            <a:r>
              <a:rPr lang="fr-FR" sz="1800" dirty="0" smtClean="0">
                <a:solidFill>
                  <a:srgbClr val="133275"/>
                </a:solidFill>
                <a:latin typeface="Myriad Pro"/>
              </a:rPr>
              <a:t>Passage </a:t>
            </a:r>
            <a:r>
              <a:rPr lang="fr-FR" sz="1800" dirty="0">
                <a:solidFill>
                  <a:srgbClr val="133275"/>
                </a:solidFill>
                <a:latin typeface="Myriad Pro"/>
              </a:rPr>
              <a:t>O</a:t>
            </a:r>
            <a:r>
              <a:rPr lang="fr-FR" sz="1800" dirty="0" smtClean="0">
                <a:solidFill>
                  <a:srgbClr val="133275"/>
                </a:solidFill>
                <a:latin typeface="Myriad Pro"/>
              </a:rPr>
              <a:t>bligé </a:t>
            </a:r>
            <a:r>
              <a:rPr lang="fr-FR" sz="1800" dirty="0">
                <a:solidFill>
                  <a:srgbClr val="133275"/>
                </a:solidFill>
                <a:latin typeface="Myriad Pro"/>
              </a:rPr>
              <a:t>(= point de transit) tenu par les FSP pour accéder à la ZI. Il est facultatif et peut être placé en amont ou aval du PRM.</a:t>
            </a:r>
          </a:p>
          <a:p>
            <a:pPr marL="536575" indent="-342900">
              <a:spcBef>
                <a:spcPct val="20000"/>
              </a:spcBef>
              <a:buFontTx/>
              <a:buChar char="-"/>
            </a:pPr>
            <a:r>
              <a:rPr lang="fr-FR" sz="1800" dirty="0" smtClean="0">
                <a:solidFill>
                  <a:srgbClr val="133275"/>
                </a:solidFill>
                <a:latin typeface="Myriad Pro"/>
              </a:rPr>
              <a:t>3 </a:t>
            </a:r>
            <a:r>
              <a:rPr lang="fr-FR" sz="1800" dirty="0">
                <a:solidFill>
                  <a:srgbClr val="133275"/>
                </a:solidFill>
                <a:latin typeface="Myriad Pro"/>
              </a:rPr>
              <a:t>niveaux d’intervention chez les FSP:</a:t>
            </a:r>
          </a:p>
          <a:p>
            <a:pPr marL="1476375" lvl="1" indent="-285750">
              <a:spcBef>
                <a:spcPct val="20000"/>
              </a:spcBef>
              <a:buFont typeface="Courier New" panose="02070309020205020404" pitchFamily="49" charset="0"/>
              <a:buChar char="o"/>
            </a:pPr>
            <a:r>
              <a:rPr lang="fr-FR" sz="1600" dirty="0">
                <a:solidFill>
                  <a:srgbClr val="133275"/>
                </a:solidFill>
                <a:latin typeface="Myriad Pro"/>
              </a:rPr>
              <a:t>1</a:t>
            </a:r>
            <a:r>
              <a:rPr lang="fr-FR" sz="1600" baseline="30000" dirty="0">
                <a:solidFill>
                  <a:srgbClr val="133275"/>
                </a:solidFill>
                <a:latin typeface="Myriad Pro"/>
              </a:rPr>
              <a:t>er</a:t>
            </a:r>
            <a:r>
              <a:rPr lang="fr-FR" sz="1600" dirty="0">
                <a:solidFill>
                  <a:srgbClr val="133275"/>
                </a:solidFill>
                <a:latin typeface="Myriad Pro"/>
              </a:rPr>
              <a:t> niveau: commissariat de quartier / brigade de gendarmerie,</a:t>
            </a:r>
          </a:p>
          <a:p>
            <a:pPr marL="1476375" lvl="1" indent="-285750">
              <a:spcBef>
                <a:spcPct val="20000"/>
              </a:spcBef>
              <a:buFont typeface="Courier New" panose="02070309020205020404" pitchFamily="49" charset="0"/>
              <a:buChar char="o"/>
            </a:pPr>
            <a:r>
              <a:rPr lang="fr-FR" sz="1600" dirty="0">
                <a:solidFill>
                  <a:srgbClr val="133275"/>
                </a:solidFill>
                <a:latin typeface="Myriad Pro"/>
              </a:rPr>
              <a:t>2</a:t>
            </a:r>
            <a:r>
              <a:rPr lang="fr-FR" sz="1600" baseline="30000" dirty="0">
                <a:solidFill>
                  <a:srgbClr val="133275"/>
                </a:solidFill>
                <a:latin typeface="Myriad Pro"/>
              </a:rPr>
              <a:t>ème</a:t>
            </a:r>
            <a:r>
              <a:rPr lang="fr-FR" sz="1600" dirty="0">
                <a:solidFill>
                  <a:srgbClr val="133275"/>
                </a:solidFill>
                <a:latin typeface="Myriad Pro"/>
              </a:rPr>
              <a:t> niveau: PSIG/BAC principalement et BRI de la PJ,</a:t>
            </a:r>
          </a:p>
          <a:p>
            <a:pPr marL="1476375" lvl="1" indent="-285750">
              <a:spcBef>
                <a:spcPct val="20000"/>
              </a:spcBef>
              <a:buFont typeface="Courier New" panose="02070309020205020404" pitchFamily="49" charset="0"/>
              <a:buChar char="o"/>
            </a:pPr>
            <a:r>
              <a:rPr lang="fr-FR" sz="1600" dirty="0">
                <a:solidFill>
                  <a:srgbClr val="133275"/>
                </a:solidFill>
                <a:latin typeface="Myriad Pro"/>
              </a:rPr>
              <a:t>3</a:t>
            </a:r>
            <a:r>
              <a:rPr lang="fr-FR" sz="1600" baseline="30000" dirty="0">
                <a:solidFill>
                  <a:srgbClr val="133275"/>
                </a:solidFill>
                <a:latin typeface="Myriad Pro"/>
              </a:rPr>
              <a:t>ème</a:t>
            </a:r>
            <a:r>
              <a:rPr lang="fr-FR" sz="1600" dirty="0">
                <a:solidFill>
                  <a:srgbClr val="133275"/>
                </a:solidFill>
                <a:latin typeface="Myriad Pro"/>
              </a:rPr>
              <a:t> niveau: RAID/GIGN.</a:t>
            </a:r>
          </a:p>
          <a:p>
            <a:pPr marL="536575" indent="-342900">
              <a:spcBef>
                <a:spcPct val="20000"/>
              </a:spcBef>
              <a:buFontTx/>
              <a:buChar char="-"/>
            </a:pPr>
            <a:r>
              <a:rPr lang="fr-FR" sz="1800" b="1" dirty="0">
                <a:solidFill>
                  <a:srgbClr val="133275"/>
                </a:solidFill>
                <a:latin typeface="Myriad Pro"/>
              </a:rPr>
              <a:t>Corridor d’extraction</a:t>
            </a:r>
            <a:r>
              <a:rPr lang="fr-FR" sz="1800" dirty="0">
                <a:solidFill>
                  <a:srgbClr val="133275"/>
                </a:solidFill>
                <a:latin typeface="Myriad Pro"/>
              </a:rPr>
              <a:t>: élément tactique permettant de faire le lien entre le PEV et le PRV; situé en zone orange sous responsabilité des FSP et engagement sous leur commandement.</a:t>
            </a:r>
          </a:p>
          <a:p>
            <a:pPr marL="1190625" lvl="1">
              <a:spcBef>
                <a:spcPct val="20000"/>
              </a:spcBef>
            </a:pPr>
            <a:endParaRPr lang="fr-FR" sz="1000" dirty="0">
              <a:solidFill>
                <a:srgbClr val="133275"/>
              </a:solidFill>
              <a:latin typeface="Myriad Pro"/>
            </a:endParaRPr>
          </a:p>
        </p:txBody>
      </p:sp>
    </p:spTree>
    <p:extLst>
      <p:ext uri="{BB962C8B-B14F-4D97-AF65-F5344CB8AC3E}">
        <p14:creationId xmlns:p14="http://schemas.microsoft.com/office/powerpoint/2010/main" val="10040972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xmlns="" id="{A51D4475-48BC-48FB-9E0D-0F743C058A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5097" t="6996" r="15097" b="5499"/>
          <a:stretch/>
        </p:blipFill>
        <p:spPr>
          <a:xfrm>
            <a:off x="1967163" y="925687"/>
            <a:ext cx="7513213" cy="5297779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xmlns="" id="{677B2C16-5CB6-4C06-9D5A-D3D9BB701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9960" y="464630"/>
            <a:ext cx="2505557" cy="922114"/>
          </a:xfrm>
        </p:spPr>
        <p:txBody>
          <a:bodyPr/>
          <a:lstStyle/>
          <a:p>
            <a:r>
              <a:rPr lang="fr-FR" sz="3200" b="1" spc="-1" dirty="0">
                <a:solidFill>
                  <a:srgbClr val="133275"/>
                </a:solidFill>
                <a:uFill>
                  <a:solidFill>
                    <a:srgbClr val="FFFFFF"/>
                  </a:solidFill>
                </a:uFill>
              </a:rPr>
              <a:t>ILLUSTRATION </a:t>
            </a:r>
            <a:r>
              <a:rPr lang="fr-FR" sz="3200" b="1" spc="-1" dirty="0" smtClean="0">
                <a:solidFill>
                  <a:srgbClr val="133275"/>
                </a:solidFill>
                <a:uFill>
                  <a:solidFill>
                    <a:srgbClr val="FFFFFF"/>
                  </a:solidFill>
                </a:uFill>
              </a:rPr>
              <a:t/>
            </a:r>
            <a:br>
              <a:rPr lang="fr-FR" sz="3200" b="1" spc="-1" dirty="0" smtClean="0">
                <a:solidFill>
                  <a:srgbClr val="133275"/>
                </a:solidFill>
                <a:uFill>
                  <a:solidFill>
                    <a:srgbClr val="FFFFFF"/>
                  </a:solidFill>
                </a:uFill>
              </a:rPr>
            </a:br>
            <a:r>
              <a:rPr lang="fr-FR" sz="3200" b="1" spc="-1" dirty="0" smtClean="0">
                <a:solidFill>
                  <a:srgbClr val="133275"/>
                </a:solidFill>
                <a:uFill>
                  <a:solidFill>
                    <a:srgbClr val="FFFFFF"/>
                  </a:solidFill>
                </a:uFill>
              </a:rPr>
              <a:t>PRM-PDJ-PPO</a:t>
            </a:r>
            <a:endParaRPr lang="fr-FR" sz="3200" b="1" spc="-1" dirty="0">
              <a:solidFill>
                <a:srgbClr val="133275"/>
              </a:solidFill>
              <a:uFill>
                <a:solidFill>
                  <a:srgbClr val="FFFFFF"/>
                </a:solidFill>
              </a:uFill>
            </a:endParaRPr>
          </a:p>
        </p:txBody>
      </p:sp>
    </p:spTree>
    <p:extLst>
      <p:ext uri="{BB962C8B-B14F-4D97-AF65-F5344CB8AC3E}">
        <p14:creationId xmlns:p14="http://schemas.microsoft.com/office/powerpoint/2010/main" val="21818666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8FBFC01F-F439-4BB4-83CA-71FC018BDA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057" y="2319983"/>
            <a:ext cx="11508205" cy="3335922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fr-FR" sz="1800" dirty="0">
                <a:solidFill>
                  <a:srgbClr val="133275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 force menante est déterminée par </a:t>
            </a:r>
            <a:r>
              <a:rPr lang="fr-FR" sz="1800" b="1" dirty="0">
                <a:solidFill>
                  <a:srgbClr val="133275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l’effet majeur à obtenir </a:t>
            </a:r>
            <a:r>
              <a:rPr lang="fr-FR" sz="1800" dirty="0">
                <a:solidFill>
                  <a:srgbClr val="133275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pour résoudre l’évènement et protéger des vies humaines.</a:t>
            </a:r>
            <a:endParaRPr lang="fr-FR" sz="1800" dirty="0">
              <a:solidFill>
                <a:srgbClr val="133275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fr-FR" sz="1800" dirty="0">
                <a:solidFill>
                  <a:srgbClr val="133275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Ainsi, selon les phases de la manœuvre, il peut y avoir des </a:t>
            </a:r>
            <a:r>
              <a:rPr lang="fr-FR" sz="1800" b="1" dirty="0">
                <a:solidFill>
                  <a:srgbClr val="133275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bascules d’effort </a:t>
            </a:r>
            <a:r>
              <a:rPr lang="fr-FR" sz="1800" dirty="0">
                <a:solidFill>
                  <a:srgbClr val="133275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et la force menante peut donc être amenée à évoluer en cours d’action.</a:t>
            </a:r>
            <a:endParaRPr lang="fr-FR" sz="1800" dirty="0">
              <a:solidFill>
                <a:srgbClr val="133275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fr-FR" sz="1800" dirty="0">
                <a:solidFill>
                  <a:srgbClr val="133275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Lors d’une crise à dominante : </a:t>
            </a:r>
            <a:endParaRPr lang="fr-FR" sz="1800" dirty="0">
              <a:solidFill>
                <a:srgbClr val="133275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800100" lvl="1" indent="-342900"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fr-FR" sz="1400" dirty="0">
                <a:solidFill>
                  <a:srgbClr val="133275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« Sécurité civile », la force « menante » est constituée par les sapeurs-pompiers sous l’autorité du COS et la force « concourante » est assurée par la police nationale ou la gendarmerie nationale sous l’autorité du COPG. </a:t>
            </a:r>
            <a:endParaRPr lang="fr-FR" sz="1400" dirty="0">
              <a:solidFill>
                <a:srgbClr val="133275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800100" lvl="1" indent="-342900"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fr-FR" sz="1400" dirty="0">
                <a:solidFill>
                  <a:srgbClr val="133275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« Sécurité publique et ordre public », la force « menante » de l’intervention est constituée par la police nationale ou la gendarmerie nationale sous l’autorité du COPG et la force « concourante » est assurée par les sapeurs-pompiers sous l’autorité du COS.</a:t>
            </a:r>
            <a:endParaRPr lang="fr-FR" sz="1800" dirty="0">
              <a:solidFill>
                <a:srgbClr val="133275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fr-FR" sz="1800" dirty="0">
              <a:solidFill>
                <a:srgbClr val="133275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sz="1800" dirty="0">
                <a:solidFill>
                  <a:srgbClr val="133275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Lors d’une crise à dominante « sécurité civile » et « sécurité publique », </a:t>
            </a:r>
            <a:r>
              <a:rPr lang="fr-FR" sz="1800" b="1" dirty="0">
                <a:solidFill>
                  <a:srgbClr val="133275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le principe menant-concourant s’applique davantage aux effets majeurs à obtenir selon le secteur géographique concerné qu’à une notion de phase temporelle. </a:t>
            </a:r>
            <a:endParaRPr lang="fr-FR" sz="1800" b="1" dirty="0">
              <a:solidFill>
                <a:srgbClr val="133275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fr-FR" sz="1800" dirty="0">
              <a:solidFill>
                <a:srgbClr val="133275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xmlns="" id="{5EF4D859-E23F-4E22-9788-7D7CF53E6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0025" y="485091"/>
            <a:ext cx="3102142" cy="778098"/>
          </a:xfrm>
        </p:spPr>
        <p:txBody>
          <a:bodyPr/>
          <a:lstStyle/>
          <a:p>
            <a:r>
              <a:rPr lang="fr-FR" sz="3200" b="1" spc="-1" dirty="0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</a:rPr>
              <a:t>SEMANTIQUE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xmlns="" id="{892A737E-E0DD-46E9-96DD-D33741E3A47F}"/>
              </a:ext>
            </a:extLst>
          </p:cNvPr>
          <p:cNvSpPr txBox="1"/>
          <p:nvPr/>
        </p:nvSpPr>
        <p:spPr>
          <a:xfrm>
            <a:off x="403057" y="1263189"/>
            <a:ext cx="47091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133275"/>
                </a:solidFill>
              </a:rPr>
              <a:t>Force menante / Force concourante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21A53E22-EC87-D8C9-B23F-8F457681EB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7107" y="800293"/>
            <a:ext cx="1732380" cy="1613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3366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849B159D-78D2-413C-9BB7-B981A8EC2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0174" y="274638"/>
            <a:ext cx="8229600" cy="850106"/>
          </a:xfrm>
        </p:spPr>
        <p:txBody>
          <a:bodyPr/>
          <a:lstStyle/>
          <a:p>
            <a:r>
              <a:rPr lang="fr-FR" sz="3200" b="1" spc="-1" dirty="0">
                <a:solidFill>
                  <a:srgbClr val="133275"/>
                </a:solidFill>
                <a:uFill>
                  <a:solidFill>
                    <a:srgbClr val="FFFFFF"/>
                  </a:solidFill>
                </a:uFill>
              </a:rPr>
              <a:t>M</a:t>
            </a:r>
            <a:r>
              <a:rPr lang="fr-FR" sz="3200" b="1" spc="-1" dirty="0" smtClean="0">
                <a:solidFill>
                  <a:srgbClr val="133275"/>
                </a:solidFill>
                <a:uFill>
                  <a:solidFill>
                    <a:srgbClr val="FFFFFF"/>
                  </a:solidFill>
                </a:uFill>
              </a:rPr>
              <a:t>enace localis</a:t>
            </a:r>
            <a:r>
              <a:rPr lang="fr-FR" sz="3200" b="1" spc="-1" dirty="0" smtClean="0">
                <a:solidFill>
                  <a:srgbClr val="133275"/>
                </a:solidFill>
                <a:uFill>
                  <a:solidFill>
                    <a:srgbClr val="FFFFFF"/>
                  </a:solidFill>
                </a:uFill>
              </a:rPr>
              <a:t>ée</a:t>
            </a:r>
            <a:endParaRPr lang="fr-FR" sz="3200" b="1" spc="-1" dirty="0">
              <a:solidFill>
                <a:srgbClr val="133275"/>
              </a:solidFill>
              <a:uFill>
                <a:solidFill>
                  <a:srgbClr val="FFFFFF"/>
                </a:solidFill>
              </a:uFill>
            </a:endParaRP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xmlns="" id="{D0EC157C-E52F-42E6-BB2E-3F6938FD5D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148" t="6622" r="6148" b="5499"/>
          <a:stretch/>
        </p:blipFill>
        <p:spPr>
          <a:xfrm>
            <a:off x="1797776" y="1268761"/>
            <a:ext cx="8596449" cy="4845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1325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xmlns="" id="{4DDA52D2-CC68-4A29-8CD5-397ADD3ACF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149" t="6996" r="6149" b="5498"/>
          <a:stretch/>
        </p:blipFill>
        <p:spPr>
          <a:xfrm>
            <a:off x="1775520" y="1340768"/>
            <a:ext cx="8640960" cy="4849518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xmlns="" id="{C9AA58AC-1592-4926-BB61-DE9D4D7303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850106"/>
          </a:xfrm>
        </p:spPr>
        <p:txBody>
          <a:bodyPr/>
          <a:lstStyle/>
          <a:p>
            <a:r>
              <a:rPr lang="fr-FR" sz="3200" b="1" spc="-1" dirty="0">
                <a:solidFill>
                  <a:srgbClr val="133275"/>
                </a:solidFill>
                <a:uFill>
                  <a:solidFill>
                    <a:srgbClr val="FFFFFF"/>
                  </a:solidFill>
                </a:uFill>
              </a:rPr>
              <a:t>Menace non localisée</a:t>
            </a:r>
          </a:p>
        </p:txBody>
      </p:sp>
    </p:spTree>
    <p:extLst>
      <p:ext uri="{BB962C8B-B14F-4D97-AF65-F5344CB8AC3E}">
        <p14:creationId xmlns:p14="http://schemas.microsoft.com/office/powerpoint/2010/main" val="23168598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ctrTitle"/>
          </p:nvPr>
        </p:nvSpPr>
        <p:spPr>
          <a:xfrm>
            <a:off x="1775520" y="923025"/>
            <a:ext cx="8614320" cy="465826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l"/>
            <a:r>
              <a:rPr lang="fr-FR" sz="3600" b="1" dirty="0" smtClean="0">
                <a:solidFill>
                  <a:srgbClr val="133275"/>
                </a:solidFill>
                <a:latin typeface="Calibri Light" panose="020F0302020204030204" pitchFamily="34" charset="0"/>
              </a:rPr>
              <a:t>Particularité - Menaces mixtes :</a:t>
            </a:r>
            <a:r>
              <a:rPr lang="fr-FR" sz="3600" dirty="0" smtClean="0">
                <a:solidFill>
                  <a:srgbClr val="133275"/>
                </a:solidFill>
                <a:latin typeface="Calibri Light" panose="020F0302020204030204" pitchFamily="34" charset="0"/>
              </a:rPr>
              <a:t/>
            </a:r>
            <a:br>
              <a:rPr lang="fr-FR" sz="3600" dirty="0" smtClean="0">
                <a:solidFill>
                  <a:srgbClr val="133275"/>
                </a:solidFill>
                <a:latin typeface="Calibri Light" panose="020F0302020204030204" pitchFamily="34" charset="0"/>
              </a:rPr>
            </a:br>
            <a:r>
              <a:rPr lang="fr-FR" sz="3600" dirty="0" smtClean="0">
                <a:solidFill>
                  <a:srgbClr val="133275"/>
                </a:solidFill>
                <a:latin typeface="Calibri Light" panose="020F0302020204030204" pitchFamily="34" charset="0"/>
              </a:rPr>
              <a:t/>
            </a:r>
            <a:br>
              <a:rPr lang="fr-FR" sz="3600" dirty="0" smtClean="0">
                <a:solidFill>
                  <a:srgbClr val="133275"/>
                </a:solidFill>
                <a:latin typeface="Calibri Light" panose="020F0302020204030204" pitchFamily="34" charset="0"/>
              </a:rPr>
            </a:br>
            <a:r>
              <a:rPr lang="fr-FR" sz="3600" dirty="0">
                <a:solidFill>
                  <a:srgbClr val="133275"/>
                </a:solidFill>
              </a:rPr>
              <a:t>TDM / INCENDIE</a:t>
            </a:r>
            <a:br>
              <a:rPr lang="fr-FR" sz="3600" dirty="0">
                <a:solidFill>
                  <a:srgbClr val="133275"/>
                </a:solidFill>
              </a:rPr>
            </a:br>
            <a:r>
              <a:rPr lang="fr-FR" sz="2000" dirty="0">
                <a:solidFill>
                  <a:srgbClr val="133275"/>
                </a:solidFill>
              </a:rPr>
              <a:t/>
            </a:r>
            <a:br>
              <a:rPr lang="fr-FR" sz="2000" dirty="0">
                <a:solidFill>
                  <a:srgbClr val="133275"/>
                </a:solidFill>
              </a:rPr>
            </a:br>
            <a:r>
              <a:rPr lang="fr-FR" sz="3600" dirty="0">
                <a:solidFill>
                  <a:srgbClr val="133275"/>
                </a:solidFill>
              </a:rPr>
              <a:t>TDM / USAR</a:t>
            </a:r>
            <a:br>
              <a:rPr lang="fr-FR" sz="3600" dirty="0">
                <a:solidFill>
                  <a:srgbClr val="133275"/>
                </a:solidFill>
              </a:rPr>
            </a:br>
            <a:r>
              <a:rPr lang="fr-FR" sz="2000" dirty="0">
                <a:solidFill>
                  <a:srgbClr val="133275"/>
                </a:solidFill>
              </a:rPr>
              <a:t/>
            </a:r>
            <a:br>
              <a:rPr lang="fr-FR" sz="2000" dirty="0">
                <a:solidFill>
                  <a:srgbClr val="133275"/>
                </a:solidFill>
              </a:rPr>
            </a:br>
            <a:r>
              <a:rPr lang="fr-FR" sz="3600" dirty="0">
                <a:solidFill>
                  <a:srgbClr val="133275"/>
                </a:solidFill>
              </a:rPr>
              <a:t>TDM / NAUTIQUE</a:t>
            </a:r>
            <a:br>
              <a:rPr lang="fr-FR" sz="3600" dirty="0">
                <a:solidFill>
                  <a:srgbClr val="133275"/>
                </a:solidFill>
              </a:rPr>
            </a:br>
            <a:r>
              <a:rPr lang="fr-FR" sz="2000" dirty="0">
                <a:solidFill>
                  <a:srgbClr val="133275"/>
                </a:solidFill>
              </a:rPr>
              <a:t/>
            </a:r>
            <a:br>
              <a:rPr lang="fr-FR" sz="2000" dirty="0">
                <a:solidFill>
                  <a:srgbClr val="133275"/>
                </a:solidFill>
              </a:rPr>
            </a:br>
            <a:r>
              <a:rPr lang="fr-FR" sz="3600" dirty="0">
                <a:solidFill>
                  <a:srgbClr val="133275"/>
                </a:solidFill>
              </a:rPr>
              <a:t>TDM / </a:t>
            </a:r>
            <a:r>
              <a:rPr lang="fr-FR" sz="3600" dirty="0" err="1">
                <a:solidFill>
                  <a:srgbClr val="133275"/>
                </a:solidFill>
              </a:rPr>
              <a:t>NRBC.e</a:t>
            </a:r>
            <a:r>
              <a:rPr lang="fr-FR" sz="4800" dirty="0">
                <a:solidFill>
                  <a:srgbClr val="133275"/>
                </a:solidFill>
              </a:rPr>
              <a:t/>
            </a:r>
            <a:br>
              <a:rPr lang="fr-FR" sz="4800" dirty="0">
                <a:solidFill>
                  <a:srgbClr val="133275"/>
                </a:solidFill>
              </a:rPr>
            </a:br>
            <a:endParaRPr lang="fr-FR" sz="4800" dirty="0">
              <a:solidFill>
                <a:srgbClr val="133275"/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99639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91A239AD-D548-4186-AF9A-8E4B45477C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2884" y="471129"/>
            <a:ext cx="8229600" cy="706090"/>
          </a:xfrm>
        </p:spPr>
        <p:txBody>
          <a:bodyPr/>
          <a:lstStyle/>
          <a:p>
            <a:r>
              <a:rPr lang="fr-FR" sz="3200" b="1" dirty="0" smtClean="0">
                <a:solidFill>
                  <a:srgbClr val="133275"/>
                </a:solidFill>
              </a:rPr>
              <a:t>MISSIONS</a:t>
            </a:r>
            <a:endParaRPr lang="fr-FR" sz="3200" b="1" dirty="0">
              <a:solidFill>
                <a:srgbClr val="133275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F400B7EC-48B4-4ED0-954D-AD572A513C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9516" y="1329377"/>
            <a:ext cx="8712968" cy="4804004"/>
          </a:xfrm>
        </p:spPr>
        <p:txBody>
          <a:bodyPr/>
          <a:lstStyle/>
          <a:p>
            <a:r>
              <a:rPr lang="fr-FR" sz="2400" b="1" dirty="0" smtClean="0">
                <a:solidFill>
                  <a:srgbClr val="133275"/>
                </a:solidFill>
                <a:latin typeface="Calibri Light" panose="020F0302020204030204" pitchFamily="34" charset="0"/>
              </a:rPr>
              <a:t>GRES : </a:t>
            </a:r>
            <a:r>
              <a:rPr lang="fr-FR" sz="2400" dirty="0" smtClean="0">
                <a:solidFill>
                  <a:srgbClr val="133275"/>
                </a:solidFill>
                <a:latin typeface="Calibri Light" panose="020F0302020204030204" pitchFamily="34" charset="0"/>
              </a:rPr>
              <a:t>Groupe </a:t>
            </a:r>
            <a:r>
              <a:rPr lang="fr-FR" sz="2400" dirty="0">
                <a:solidFill>
                  <a:srgbClr val="133275"/>
                </a:solidFill>
                <a:latin typeface="Calibri Light" panose="020F0302020204030204" pitchFamily="34" charset="0"/>
              </a:rPr>
              <a:t>de Reconnaisse d’Extraction et de Sauvetage</a:t>
            </a:r>
            <a:endParaRPr lang="fr-FR" sz="2400" dirty="0" smtClean="0">
              <a:solidFill>
                <a:srgbClr val="133275"/>
              </a:solidFill>
            </a:endParaRPr>
          </a:p>
          <a:p>
            <a:r>
              <a:rPr lang="fr-FR" sz="2400" dirty="0" smtClean="0">
                <a:solidFill>
                  <a:srgbClr val="133275"/>
                </a:solidFill>
              </a:rPr>
              <a:t>Les </a:t>
            </a:r>
            <a:r>
              <a:rPr lang="fr-FR" sz="2400" dirty="0">
                <a:solidFill>
                  <a:srgbClr val="133275"/>
                </a:solidFill>
              </a:rPr>
              <a:t>missions du GRES sont : </a:t>
            </a:r>
          </a:p>
          <a:p>
            <a:pPr marL="0" indent="0">
              <a:buNone/>
            </a:pPr>
            <a:endParaRPr lang="fr-FR" sz="1000" dirty="0">
              <a:solidFill>
                <a:srgbClr val="133275"/>
              </a:solidFill>
            </a:endParaRPr>
          </a:p>
          <a:p>
            <a:pPr lvl="1"/>
            <a:r>
              <a:rPr lang="fr-FR" dirty="0">
                <a:solidFill>
                  <a:srgbClr val="133275"/>
                </a:solidFill>
              </a:rPr>
              <a:t>établir un </a:t>
            </a:r>
            <a:r>
              <a:rPr lang="fr-FR" b="1" dirty="0" smtClean="0">
                <a:solidFill>
                  <a:srgbClr val="133275"/>
                </a:solidFill>
              </a:rPr>
              <a:t>lien</a:t>
            </a:r>
            <a:r>
              <a:rPr lang="fr-FR" dirty="0" smtClean="0">
                <a:solidFill>
                  <a:srgbClr val="133275"/>
                </a:solidFill>
              </a:rPr>
              <a:t> </a:t>
            </a:r>
            <a:r>
              <a:rPr lang="fr-FR" dirty="0">
                <a:solidFill>
                  <a:srgbClr val="133275"/>
                </a:solidFill>
              </a:rPr>
              <a:t>avec les FSP sur place ;</a:t>
            </a:r>
          </a:p>
          <a:p>
            <a:pPr marL="457200" lvl="1" indent="0">
              <a:buNone/>
            </a:pPr>
            <a:endParaRPr lang="fr-FR" sz="900" dirty="0">
              <a:solidFill>
                <a:srgbClr val="133275"/>
              </a:solidFill>
            </a:endParaRPr>
          </a:p>
          <a:p>
            <a:pPr lvl="1"/>
            <a:r>
              <a:rPr lang="fr-FR" b="1" dirty="0">
                <a:solidFill>
                  <a:srgbClr val="133275"/>
                </a:solidFill>
              </a:rPr>
              <a:t>reconnaître</a:t>
            </a:r>
            <a:r>
              <a:rPr lang="fr-FR" dirty="0">
                <a:solidFill>
                  <a:srgbClr val="133275"/>
                </a:solidFill>
              </a:rPr>
              <a:t> et évaluer la situation </a:t>
            </a:r>
            <a:r>
              <a:rPr lang="fr-FR" sz="1600" dirty="0">
                <a:solidFill>
                  <a:srgbClr val="133275"/>
                </a:solidFill>
              </a:rPr>
              <a:t>(présence de menace directe ou indirecte, mise en place des périmètres du zonage opérationnel, identification du PEV et du PRV) </a:t>
            </a:r>
            <a:r>
              <a:rPr lang="fr-FR" dirty="0">
                <a:solidFill>
                  <a:srgbClr val="133275"/>
                </a:solidFill>
              </a:rPr>
              <a:t>;</a:t>
            </a:r>
          </a:p>
          <a:p>
            <a:pPr marL="457200" lvl="1" indent="0">
              <a:buNone/>
            </a:pPr>
            <a:endParaRPr lang="fr-FR" sz="900" dirty="0">
              <a:solidFill>
                <a:srgbClr val="133275"/>
              </a:solidFill>
            </a:endParaRPr>
          </a:p>
          <a:p>
            <a:pPr lvl="1"/>
            <a:r>
              <a:rPr lang="fr-FR" dirty="0">
                <a:solidFill>
                  <a:srgbClr val="133275"/>
                </a:solidFill>
              </a:rPr>
              <a:t>r</a:t>
            </a:r>
            <a:r>
              <a:rPr lang="fr-FR" dirty="0" smtClean="0">
                <a:solidFill>
                  <a:srgbClr val="133275"/>
                </a:solidFill>
              </a:rPr>
              <a:t>éaliser une </a:t>
            </a:r>
            <a:r>
              <a:rPr lang="fr-FR" b="1" dirty="0" smtClean="0">
                <a:solidFill>
                  <a:srgbClr val="133275"/>
                </a:solidFill>
              </a:rPr>
              <a:t>priorisation</a:t>
            </a:r>
            <a:r>
              <a:rPr lang="fr-FR" dirty="0" smtClean="0">
                <a:solidFill>
                  <a:srgbClr val="133275"/>
                </a:solidFill>
              </a:rPr>
              <a:t> des actions à mener </a:t>
            </a:r>
          </a:p>
          <a:p>
            <a:pPr lvl="1"/>
            <a:r>
              <a:rPr lang="fr-FR" dirty="0" smtClean="0">
                <a:solidFill>
                  <a:srgbClr val="133275"/>
                </a:solidFill>
              </a:rPr>
              <a:t>réaliser </a:t>
            </a:r>
            <a:r>
              <a:rPr lang="fr-FR" dirty="0">
                <a:solidFill>
                  <a:srgbClr val="133275"/>
                </a:solidFill>
              </a:rPr>
              <a:t>le </a:t>
            </a:r>
            <a:r>
              <a:rPr lang="fr-FR" b="1" dirty="0">
                <a:solidFill>
                  <a:srgbClr val="133275"/>
                </a:solidFill>
              </a:rPr>
              <a:t>sauvetage</a:t>
            </a:r>
            <a:r>
              <a:rPr lang="fr-FR" dirty="0">
                <a:solidFill>
                  <a:srgbClr val="133275"/>
                </a:solidFill>
              </a:rPr>
              <a:t> des victimes par un geste de secourisme de l’avant ou par une action limitant les effets d’un danger </a:t>
            </a:r>
            <a:r>
              <a:rPr lang="fr-FR" sz="1600" dirty="0">
                <a:solidFill>
                  <a:srgbClr val="133275"/>
                </a:solidFill>
              </a:rPr>
              <a:t>(feu, gaz par exemple).</a:t>
            </a:r>
          </a:p>
          <a:p>
            <a:pPr marL="457200" lvl="1" indent="0">
              <a:buNone/>
            </a:pPr>
            <a:endParaRPr lang="fr-FR" sz="900" dirty="0">
              <a:solidFill>
                <a:srgbClr val="133275"/>
              </a:solidFill>
            </a:endParaRPr>
          </a:p>
          <a:p>
            <a:pPr lvl="1"/>
            <a:r>
              <a:rPr lang="fr-FR" b="1" dirty="0">
                <a:solidFill>
                  <a:srgbClr val="133275"/>
                </a:solidFill>
              </a:rPr>
              <a:t>extraire</a:t>
            </a:r>
            <a:r>
              <a:rPr lang="fr-FR" dirty="0">
                <a:solidFill>
                  <a:srgbClr val="133275"/>
                </a:solidFill>
              </a:rPr>
              <a:t> les victimes sous protection des FSP.</a:t>
            </a:r>
          </a:p>
          <a:p>
            <a:endParaRPr lang="fr-FR" dirty="0">
              <a:solidFill>
                <a:srgbClr val="1332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70049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38962" y="1448781"/>
            <a:ext cx="5134034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fr-FR" sz="2000" dirty="0">
                <a:solidFill>
                  <a:srgbClr val="133275"/>
                </a:solidFill>
              </a:rPr>
              <a:t>des blessés graves par </a:t>
            </a:r>
            <a:r>
              <a:rPr lang="fr-FR" sz="2000" dirty="0" smtClean="0">
                <a:solidFill>
                  <a:srgbClr val="133275"/>
                </a:solidFill>
              </a:rPr>
              <a:t>armes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fr-FR" sz="2000" dirty="0" smtClean="0">
                <a:solidFill>
                  <a:srgbClr val="133275"/>
                </a:solidFill>
              </a:rPr>
              <a:t>des </a:t>
            </a:r>
            <a:r>
              <a:rPr lang="fr-FR" sz="2000" dirty="0">
                <a:solidFill>
                  <a:srgbClr val="133275"/>
                </a:solidFill>
              </a:rPr>
              <a:t>victimes et des impliqués </a:t>
            </a:r>
            <a:r>
              <a:rPr lang="fr-FR" sz="2000" dirty="0" smtClean="0">
                <a:solidFill>
                  <a:srgbClr val="133275"/>
                </a:solidFill>
              </a:rPr>
              <a:t>mobiles  </a:t>
            </a:r>
            <a:endParaRPr lang="fr-FR" sz="2000" dirty="0">
              <a:solidFill>
                <a:srgbClr val="133275"/>
              </a:solidFill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fr-FR" sz="2000" dirty="0">
                <a:solidFill>
                  <a:srgbClr val="133275"/>
                </a:solidFill>
              </a:rPr>
              <a:t>des tireurs en action ou en fuite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fr-FR" sz="2000" dirty="0">
                <a:solidFill>
                  <a:srgbClr val="133275"/>
                </a:solidFill>
              </a:rPr>
              <a:t>une situation non stabilisée, évolutive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fr-FR" sz="2000" dirty="0">
                <a:solidFill>
                  <a:srgbClr val="133275"/>
                </a:solidFill>
              </a:rPr>
              <a:t>un éventuel risque de sur-évènement 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fr-FR" sz="2000" dirty="0">
                <a:solidFill>
                  <a:srgbClr val="133275"/>
                </a:solidFill>
              </a:rPr>
              <a:t>des accès interdits, difficiles 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fr-FR" sz="2000" dirty="0">
                <a:solidFill>
                  <a:srgbClr val="133275"/>
                </a:solidFill>
              </a:rPr>
              <a:t>de nombreuses fausses alertes </a:t>
            </a:r>
          </a:p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fr-FR" sz="3200" u="sng" dirty="0">
                <a:solidFill>
                  <a:srgbClr val="133275"/>
                </a:solidFill>
              </a:rPr>
              <a:t> </a:t>
            </a:r>
          </a:p>
        </p:txBody>
      </p:sp>
      <p:sp>
        <p:nvSpPr>
          <p:cNvPr id="7" name="Titre 8"/>
          <p:cNvSpPr>
            <a:spLocks noGrp="1"/>
          </p:cNvSpPr>
          <p:nvPr>
            <p:ph type="title"/>
          </p:nvPr>
        </p:nvSpPr>
        <p:spPr>
          <a:xfrm>
            <a:off x="1150566" y="841348"/>
            <a:ext cx="4784407" cy="939784"/>
          </a:xfrm>
          <a:noFill/>
          <a:ln w="9525">
            <a:noFill/>
            <a:miter lim="800000"/>
            <a:headEnd/>
            <a:tailE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="horz" wrap="square" lIns="90000" tIns="45000" rIns="90000" bIns="45000" numCol="1" anchor="ctr" anchorCtr="0" compatLnSpc="1">
            <a:prstTxWarp prst="textNoShape">
              <a:avLst/>
            </a:prstTxWarp>
          </a:bodyPr>
          <a:lstStyle/>
          <a:p>
            <a:r>
              <a:rPr lang="fr-FR" sz="3200" spc="-1" dirty="0" smtClean="0">
                <a:solidFill>
                  <a:srgbClr val="133275"/>
                </a:solidFill>
                <a:uFill>
                  <a:solidFill>
                    <a:srgbClr val="FFFFFF"/>
                  </a:solidFill>
                </a:uFill>
                <a:ea typeface="+mj-ea"/>
                <a:cs typeface="+mj-cs"/>
              </a:rPr>
              <a:t>CONTEXTE</a:t>
            </a:r>
            <a:r>
              <a:rPr lang="fr-FR" sz="3600" spc="-1" dirty="0" smtClean="0">
                <a:solidFill>
                  <a:srgbClr val="133275"/>
                </a:solidFill>
                <a:uFill>
                  <a:solidFill>
                    <a:srgbClr val="FFFFFF"/>
                  </a:solidFill>
                </a:uFill>
                <a:latin typeface="+mj-lt"/>
                <a:ea typeface="+mj-ea"/>
                <a:cs typeface="+mj-cs"/>
              </a:rPr>
              <a:t> </a:t>
            </a:r>
            <a:r>
              <a:rPr lang="fr-FR" sz="3200" spc="-1" dirty="0" smtClean="0">
                <a:solidFill>
                  <a:srgbClr val="133275"/>
                </a:solidFill>
                <a:uFill>
                  <a:solidFill>
                    <a:srgbClr val="FFFFFF"/>
                  </a:solidFill>
                </a:uFill>
                <a:ea typeface="+mj-ea"/>
                <a:cs typeface="+mj-cs"/>
              </a:rPr>
              <a:t>OPÉRATIONNEL</a:t>
            </a:r>
            <a:r>
              <a:rPr lang="fr-FR" sz="3200" spc="-1" dirty="0" smtClean="0">
                <a:solidFill>
                  <a:srgbClr val="133275"/>
                </a:solidFill>
                <a:uFill>
                  <a:solidFill>
                    <a:srgbClr val="FFFFFF"/>
                  </a:solidFill>
                </a:uFill>
                <a:latin typeface="+mj-lt"/>
                <a:ea typeface="+mj-ea"/>
                <a:cs typeface="+mj-cs"/>
              </a:rPr>
              <a:t> </a:t>
            </a:r>
            <a:r>
              <a:rPr lang="fr-FR" sz="2800" b="1" spc="-1" dirty="0" smtClean="0">
                <a:solidFill>
                  <a:srgbClr val="133275"/>
                </a:solidFill>
                <a:uFill>
                  <a:solidFill>
                    <a:srgbClr val="FFFFFF"/>
                  </a:solidFill>
                </a:uFill>
                <a:latin typeface="+mj-lt"/>
                <a:ea typeface="+mj-ea"/>
                <a:cs typeface="+mj-cs"/>
              </a:rPr>
              <a:t>:</a:t>
            </a:r>
            <a:endParaRPr lang="fr-FR" sz="3200" b="1" spc="-1" dirty="0">
              <a:solidFill>
                <a:srgbClr val="133275"/>
              </a:solidFill>
              <a:uFill>
                <a:solidFill>
                  <a:srgbClr val="FFFFFF"/>
                </a:solidFill>
              </a:uFill>
              <a:latin typeface="+mj-lt"/>
              <a:ea typeface="+mj-ea"/>
              <a:cs typeface="+mj-cs"/>
            </a:endParaRPr>
          </a:p>
        </p:txBody>
      </p:sp>
      <p:pic>
        <p:nvPicPr>
          <p:cNvPr id="9" name="Picture 10" descr="http://tse4.mm.bing.net/th?id=OIP.Mfe3219987615f492bf1f928420d7f50do0&amp;pid=15.1&amp;H=90&amp;W=16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193" y="3789041"/>
            <a:ext cx="2231157" cy="1255027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6096000" y="1018595"/>
            <a:ext cx="6096000" cy="37687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3200" dirty="0" smtClean="0">
                <a:solidFill>
                  <a:srgbClr val="133275"/>
                </a:solidFill>
              </a:rPr>
              <a:t>SITUATIONS</a:t>
            </a:r>
            <a:r>
              <a:rPr lang="fr-FR" sz="2400" dirty="0" smtClean="0">
                <a:solidFill>
                  <a:srgbClr val="133275"/>
                </a:solidFill>
              </a:rPr>
              <a:t> (engagement </a:t>
            </a:r>
            <a:r>
              <a:rPr lang="fr-FR" sz="2400" dirty="0">
                <a:solidFill>
                  <a:srgbClr val="133275"/>
                </a:solidFill>
              </a:rPr>
              <a:t>sans </a:t>
            </a:r>
            <a:r>
              <a:rPr lang="fr-FR" sz="2400" dirty="0" smtClean="0">
                <a:solidFill>
                  <a:srgbClr val="133275"/>
                </a:solidFill>
              </a:rPr>
              <a:t>délai) :</a:t>
            </a:r>
            <a:endParaRPr lang="fr-FR" sz="2400" dirty="0">
              <a:solidFill>
                <a:srgbClr val="133275"/>
              </a:solidFill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rgbClr val="133275"/>
                </a:solidFill>
              </a:rPr>
              <a:t>Appui des FSP,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rgbClr val="133275"/>
                </a:solidFill>
              </a:rPr>
              <a:t>Forcené armé, 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rgbClr val="133275"/>
                </a:solidFill>
              </a:rPr>
              <a:t>Prise d’otage, 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rgbClr val="133275"/>
                </a:solidFill>
              </a:rPr>
              <a:t>Blessés multiples par arme à feu ou arme blanche (incluant les règlements de compte),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rgbClr val="133275"/>
                </a:solidFill>
              </a:rPr>
              <a:t>Fusillade,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rgbClr val="133275"/>
                </a:solidFill>
              </a:rPr>
              <a:t>Explosion dans la foule ou un ERP. </a:t>
            </a:r>
            <a:endParaRPr lang="fr-FR" sz="2000" dirty="0">
              <a:solidFill>
                <a:srgbClr val="133275"/>
              </a:solidFill>
            </a:endParaRPr>
          </a:p>
        </p:txBody>
      </p:sp>
      <p:cxnSp>
        <p:nvCxnSpPr>
          <p:cNvPr id="6" name="Connecteur droit 5"/>
          <p:cNvCxnSpPr/>
          <p:nvPr/>
        </p:nvCxnSpPr>
        <p:spPr>
          <a:xfrm>
            <a:off x="5934973" y="940279"/>
            <a:ext cx="0" cy="4589253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15731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E75CBA03-E968-4BD5-9EE9-D55E1518C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153" y="606415"/>
            <a:ext cx="3842084" cy="778098"/>
          </a:xfrm>
        </p:spPr>
        <p:txBody>
          <a:bodyPr/>
          <a:lstStyle/>
          <a:p>
            <a:r>
              <a:rPr lang="fr-FR" sz="3200" b="1" spc="-1" dirty="0" smtClean="0">
                <a:solidFill>
                  <a:srgbClr val="133275"/>
                </a:solidFill>
                <a:uFill>
                  <a:solidFill>
                    <a:srgbClr val="FFFFFF"/>
                  </a:solidFill>
                </a:uFill>
              </a:rPr>
              <a:t>OBJECTIFS</a:t>
            </a:r>
            <a:endParaRPr lang="fr-FR" sz="3200" b="1" spc="-1" dirty="0">
              <a:solidFill>
                <a:srgbClr val="133275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35AE438A-857E-4F2D-A94D-DD879E0721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4108" y="1900991"/>
            <a:ext cx="9823784" cy="3795962"/>
          </a:xfrm>
        </p:spPr>
        <p:txBody>
          <a:bodyPr/>
          <a:lstStyle/>
          <a:p>
            <a:r>
              <a:rPr lang="fr-FR" sz="2400" dirty="0">
                <a:solidFill>
                  <a:srgbClr val="133275"/>
                </a:solidFill>
              </a:rPr>
              <a:t>L’engagement le plus précoce du GRES augmente les chances de survie des victimes blessées.</a:t>
            </a:r>
          </a:p>
          <a:p>
            <a:pPr marL="0" indent="0">
              <a:buNone/>
            </a:pPr>
            <a:endParaRPr lang="fr-FR" sz="2400" dirty="0">
              <a:solidFill>
                <a:srgbClr val="133275"/>
              </a:solidFill>
            </a:endParaRPr>
          </a:p>
          <a:p>
            <a:r>
              <a:rPr lang="fr-FR" sz="2400" dirty="0">
                <a:solidFill>
                  <a:srgbClr val="133275"/>
                </a:solidFill>
              </a:rPr>
              <a:t>C’est pourquoi il est préconisé de l’engager sans délai dans les situations de:</a:t>
            </a:r>
          </a:p>
          <a:p>
            <a:pPr lvl="1"/>
            <a:r>
              <a:rPr lang="fr-FR" sz="1800" dirty="0">
                <a:solidFill>
                  <a:srgbClr val="133275"/>
                </a:solidFill>
              </a:rPr>
              <a:t>Appui des FSP,</a:t>
            </a:r>
          </a:p>
          <a:p>
            <a:pPr lvl="1"/>
            <a:r>
              <a:rPr lang="fr-FR" sz="1800" dirty="0">
                <a:solidFill>
                  <a:srgbClr val="133275"/>
                </a:solidFill>
              </a:rPr>
              <a:t>Forcené armé, </a:t>
            </a:r>
          </a:p>
          <a:p>
            <a:pPr lvl="1"/>
            <a:r>
              <a:rPr lang="fr-FR" sz="1800" dirty="0">
                <a:solidFill>
                  <a:srgbClr val="133275"/>
                </a:solidFill>
              </a:rPr>
              <a:t>Prise d’otage, </a:t>
            </a:r>
          </a:p>
          <a:p>
            <a:pPr lvl="1"/>
            <a:r>
              <a:rPr lang="fr-FR" sz="1800" dirty="0">
                <a:solidFill>
                  <a:srgbClr val="133275"/>
                </a:solidFill>
              </a:rPr>
              <a:t>Blessés multiples par arme à feu ou arme blanche </a:t>
            </a:r>
            <a:r>
              <a:rPr lang="fr-FR" sz="1400" dirty="0">
                <a:solidFill>
                  <a:srgbClr val="133275"/>
                </a:solidFill>
              </a:rPr>
              <a:t>(incluant les règlements de compte)</a:t>
            </a:r>
            <a:r>
              <a:rPr lang="fr-FR" sz="1800" dirty="0">
                <a:solidFill>
                  <a:srgbClr val="133275"/>
                </a:solidFill>
              </a:rPr>
              <a:t>,</a:t>
            </a:r>
          </a:p>
          <a:p>
            <a:pPr lvl="1"/>
            <a:r>
              <a:rPr lang="fr-FR" sz="1800" dirty="0">
                <a:solidFill>
                  <a:srgbClr val="133275"/>
                </a:solidFill>
              </a:rPr>
              <a:t>Fusillade,</a:t>
            </a:r>
          </a:p>
          <a:p>
            <a:pPr lvl="1"/>
            <a:r>
              <a:rPr lang="fr-FR" sz="1800" dirty="0">
                <a:solidFill>
                  <a:srgbClr val="133275"/>
                </a:solidFill>
              </a:rPr>
              <a:t>Explosion dans la foule ou un ERP. </a:t>
            </a:r>
          </a:p>
          <a:p>
            <a:endParaRPr lang="fr-FR" sz="2400" dirty="0">
              <a:solidFill>
                <a:srgbClr val="1332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9467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972887" y="2027852"/>
            <a:ext cx="8204662" cy="2320745"/>
          </a:xfrm>
        </p:spPr>
        <p:txBody>
          <a:bodyPr>
            <a:normAutofit fontScale="90000"/>
          </a:bodyPr>
          <a:lstStyle/>
          <a:p>
            <a:r>
              <a:rPr lang="fr-FR" altLang="fr-FR" dirty="0">
                <a:solidFill>
                  <a:srgbClr val="595959"/>
                </a:solidFill>
              </a:rPr>
              <a:t/>
            </a:r>
            <a:br>
              <a:rPr lang="fr-FR" altLang="fr-FR" dirty="0">
                <a:solidFill>
                  <a:srgbClr val="595959"/>
                </a:solidFill>
              </a:rPr>
            </a:br>
            <a:r>
              <a:rPr lang="fr-FR" sz="4050" dirty="0"/>
              <a:t/>
            </a:r>
            <a:br>
              <a:rPr lang="fr-FR" sz="4050" dirty="0"/>
            </a:br>
            <a:r>
              <a:rPr lang="fr-FR" altLang="ja-JP" sz="3975" dirty="0">
                <a:solidFill>
                  <a:srgbClr val="595959"/>
                </a:solidFill>
                <a:latin typeface="Bookman Old Style" panose="02050604050505020204" pitchFamily="18" charset="0"/>
              </a:rPr>
              <a:t/>
            </a:r>
            <a:br>
              <a:rPr lang="fr-FR" altLang="ja-JP" sz="3975" dirty="0">
                <a:solidFill>
                  <a:srgbClr val="595959"/>
                </a:solidFill>
                <a:latin typeface="Bookman Old Style" panose="02050604050505020204" pitchFamily="18" charset="0"/>
              </a:rPr>
            </a:br>
            <a:endParaRPr lang="fr-FR" sz="3975" dirty="0">
              <a:latin typeface="Bookman Old Style" panose="02050604050505020204" pitchFamily="18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3"/>
          <a:srcRect r="7584"/>
          <a:stretch/>
        </p:blipFill>
        <p:spPr>
          <a:xfrm>
            <a:off x="709824" y="1815184"/>
            <a:ext cx="4507327" cy="3499901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5921719" y="2505927"/>
            <a:ext cx="587983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 algn="just">
              <a:buFont typeface="Wingdings" charset="2"/>
              <a:buChar char="à"/>
              <a:defRPr/>
            </a:pPr>
            <a:r>
              <a:rPr lang="fr-FR" sz="2000" dirty="0">
                <a:solidFill>
                  <a:srgbClr val="133275"/>
                </a:solidFill>
                <a:latin typeface="Calibri Light" panose="020F0302020204030204" pitchFamily="34" charset="0"/>
              </a:rPr>
              <a:t> </a:t>
            </a:r>
            <a:r>
              <a:rPr lang="fr-FR" sz="2000" u="sng" dirty="0">
                <a:solidFill>
                  <a:srgbClr val="133275"/>
                </a:solidFill>
                <a:latin typeface="Calibri Light" panose="020F0302020204030204" pitchFamily="34" charset="0"/>
              </a:rPr>
              <a:t>Mort évitable :</a:t>
            </a:r>
            <a:r>
              <a:rPr lang="fr-FR" sz="2000" dirty="0">
                <a:solidFill>
                  <a:srgbClr val="133275"/>
                </a:solidFill>
                <a:latin typeface="Calibri Light" panose="020F0302020204030204" pitchFamily="34" charset="0"/>
              </a:rPr>
              <a:t> mort qui aurait pu être évitée par une meilleure prise en charge.</a:t>
            </a:r>
          </a:p>
          <a:p>
            <a:pPr marL="214313" indent="-214313" algn="just">
              <a:buFont typeface="Wingdings" charset="2"/>
              <a:buChar char="à"/>
              <a:defRPr/>
            </a:pPr>
            <a:endParaRPr lang="fr-FR" sz="2000" dirty="0">
              <a:solidFill>
                <a:srgbClr val="133275"/>
              </a:solidFill>
              <a:latin typeface="Calibri Light" panose="020F0302020204030204" pitchFamily="34" charset="0"/>
            </a:endParaRPr>
          </a:p>
          <a:p>
            <a:pPr marL="214313" indent="-214313" algn="just">
              <a:buFont typeface="Wingdings" charset="2"/>
              <a:buChar char="à"/>
              <a:defRPr/>
            </a:pPr>
            <a:r>
              <a:rPr lang="fr-FR" sz="2000" dirty="0">
                <a:solidFill>
                  <a:srgbClr val="133275"/>
                </a:solidFill>
                <a:latin typeface="Calibri Light" panose="020F0302020204030204" pitchFamily="34" charset="0"/>
              </a:rPr>
              <a:t> Le choc hémorragique est la 1ère cause de décès.</a:t>
            </a:r>
          </a:p>
          <a:p>
            <a:pPr algn="just">
              <a:defRPr/>
            </a:pPr>
            <a:endParaRPr lang="fr-FR" sz="2000" dirty="0">
              <a:solidFill>
                <a:srgbClr val="133275"/>
              </a:solidFill>
              <a:latin typeface="Calibri Light" panose="020F0302020204030204" pitchFamily="34" charset="0"/>
            </a:endParaRPr>
          </a:p>
          <a:p>
            <a:pPr algn="just">
              <a:defRPr/>
            </a:pPr>
            <a:r>
              <a:rPr lang="fr-FR" sz="2000" dirty="0">
                <a:solidFill>
                  <a:srgbClr val="133275"/>
                </a:solidFill>
                <a:latin typeface="Calibri Light" panose="020F0302020204030204" pitchFamily="34" charset="0"/>
                <a:sym typeface="Wingdings" panose="05000000000000000000" pitchFamily="2" charset="2"/>
              </a:rPr>
              <a:t> </a:t>
            </a:r>
            <a:r>
              <a:rPr lang="fr-FR" sz="2000" dirty="0">
                <a:solidFill>
                  <a:srgbClr val="133275"/>
                </a:solidFill>
                <a:latin typeface="Calibri Light" panose="020F0302020204030204" pitchFamily="34" charset="0"/>
              </a:rPr>
              <a:t>La prise en charge rapide des hémorragies permet de diminuer de 15 à 20 % le nombre de morts évitables.</a:t>
            </a:r>
          </a:p>
        </p:txBody>
      </p:sp>
      <p:sp>
        <p:nvSpPr>
          <p:cNvPr id="8" name="Titre 8"/>
          <p:cNvSpPr txBox="1">
            <a:spLocks/>
          </p:cNvSpPr>
          <p:nvPr/>
        </p:nvSpPr>
        <p:spPr bwMode="auto">
          <a:xfrm>
            <a:off x="1786311" y="260648"/>
            <a:ext cx="4309689" cy="939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="horz" wrap="square" lIns="90000" tIns="45000" rIns="90000" bIns="4500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4000" spc="-1">
                <a:solidFill>
                  <a:srgbClr val="984807"/>
                </a:solidFill>
                <a:uFill>
                  <a:solidFill>
                    <a:srgbClr val="FFFFFF"/>
                  </a:solidFill>
                </a:uFill>
                <a:latin typeface="Myriad Pro"/>
                <a:ea typeface="DejaVu Sans"/>
              </a:defRPr>
            </a:lvl1pPr>
            <a:lvl2pPr algn="ctr" eaLnBrk="1" hangingPunct="1">
              <a:defRPr sz="4400">
                <a:latin typeface="+mn-lt"/>
              </a:defRPr>
            </a:lvl2pPr>
            <a:lvl3pPr algn="ctr" eaLnBrk="1" hangingPunct="1">
              <a:defRPr sz="4400">
                <a:latin typeface="+mn-lt"/>
              </a:defRPr>
            </a:lvl3pPr>
            <a:lvl4pPr algn="ctr" eaLnBrk="1" hangingPunct="1">
              <a:defRPr sz="4400">
                <a:latin typeface="+mn-lt"/>
              </a:defRPr>
            </a:lvl4pPr>
            <a:lvl5pPr algn="ctr" eaLnBrk="1" hangingPunct="1">
              <a:defRPr sz="4400">
                <a:latin typeface="+mn-lt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latin typeface="+mn-lt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latin typeface="+mn-lt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latin typeface="+mn-lt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latin typeface="+mn-lt"/>
              </a:defRPr>
            </a:lvl9pPr>
          </a:lstStyle>
          <a:p>
            <a:r>
              <a:rPr lang="fr-FR" sz="2400" b="1" dirty="0">
                <a:solidFill>
                  <a:srgbClr val="133275"/>
                </a:solidFill>
                <a:latin typeface="+mj-lt"/>
                <a:ea typeface="+mj-ea"/>
                <a:cs typeface="+mj-cs"/>
              </a:rPr>
              <a:t>GESTION DES DÉCÈS PRÉCOCES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4"/>
          <a:srcRect l="5113" t="18500" r="59450" b="8000"/>
          <a:stretch/>
        </p:blipFill>
        <p:spPr>
          <a:xfrm>
            <a:off x="878013" y="2438507"/>
            <a:ext cx="4608512" cy="2867519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952261" y="2228928"/>
            <a:ext cx="32168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glow rad="101600">
                    <a:schemeClr val="bg1">
                      <a:lumMod val="50000"/>
                      <a:alpha val="60000"/>
                    </a:schemeClr>
                  </a:glow>
                </a:effectLst>
              </a:rPr>
              <a:t>Analyse de 324 décès traumatiques (USA) - 1995</a:t>
            </a:r>
          </a:p>
        </p:txBody>
      </p:sp>
    </p:spTree>
    <p:extLst>
      <p:ext uri="{BB962C8B-B14F-4D97-AF65-F5344CB8AC3E}">
        <p14:creationId xmlns:p14="http://schemas.microsoft.com/office/powerpoint/2010/main" val="7613761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6" t="15721" r="16036" b="27694"/>
          <a:stretch/>
        </p:blipFill>
        <p:spPr>
          <a:xfrm>
            <a:off x="2999657" y="1988841"/>
            <a:ext cx="5824663" cy="3367383"/>
          </a:xfrm>
        </p:spPr>
      </p:pic>
      <p:sp>
        <p:nvSpPr>
          <p:cNvPr id="2" name="ZoneTexte 1"/>
          <p:cNvSpPr txBox="1"/>
          <p:nvPr/>
        </p:nvSpPr>
        <p:spPr>
          <a:xfrm>
            <a:off x="2999656" y="1588731"/>
            <a:ext cx="58246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solidFill>
                  <a:srgbClr val="133275"/>
                </a:solidFill>
              </a:rPr>
              <a:t>Cause de décès pour les morts évitables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1786311" y="5356223"/>
            <a:ext cx="86067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rgbClr val="133275"/>
                </a:solidFill>
              </a:rPr>
              <a:t>Le délai de prise en charge des victimes représente 40 % des morts évitables … D’où l’importance d’une prise en charge rapide </a:t>
            </a:r>
          </a:p>
        </p:txBody>
      </p:sp>
      <p:sp>
        <p:nvSpPr>
          <p:cNvPr id="9" name="Titre 8"/>
          <p:cNvSpPr txBox="1">
            <a:spLocks/>
          </p:cNvSpPr>
          <p:nvPr/>
        </p:nvSpPr>
        <p:spPr bwMode="auto">
          <a:xfrm>
            <a:off x="1786311" y="245217"/>
            <a:ext cx="4229478" cy="939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="horz" wrap="square" lIns="90000" tIns="45000" rIns="90000" bIns="4500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4000" spc="-1">
                <a:solidFill>
                  <a:srgbClr val="984807"/>
                </a:solidFill>
                <a:uFill>
                  <a:solidFill>
                    <a:srgbClr val="FFFFFF"/>
                  </a:solidFill>
                </a:uFill>
                <a:latin typeface="Myriad Pro"/>
                <a:ea typeface="DejaVu Sans"/>
              </a:defRPr>
            </a:lvl1pPr>
            <a:lvl2pPr algn="ctr" eaLnBrk="1" hangingPunct="1">
              <a:defRPr sz="4400">
                <a:latin typeface="+mn-lt"/>
              </a:defRPr>
            </a:lvl2pPr>
            <a:lvl3pPr algn="ctr" eaLnBrk="1" hangingPunct="1">
              <a:defRPr sz="4400">
                <a:latin typeface="+mn-lt"/>
              </a:defRPr>
            </a:lvl3pPr>
            <a:lvl4pPr algn="ctr" eaLnBrk="1" hangingPunct="1">
              <a:defRPr sz="4400">
                <a:latin typeface="+mn-lt"/>
              </a:defRPr>
            </a:lvl4pPr>
            <a:lvl5pPr algn="ctr" eaLnBrk="1" hangingPunct="1">
              <a:defRPr sz="4400">
                <a:latin typeface="+mn-lt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latin typeface="+mn-lt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latin typeface="+mn-lt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latin typeface="+mn-lt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latin typeface="+mn-lt"/>
              </a:defRPr>
            </a:lvl9pPr>
          </a:lstStyle>
          <a:p>
            <a:r>
              <a:rPr lang="fr-FR" sz="2400" b="1" dirty="0">
                <a:solidFill>
                  <a:srgbClr val="133275"/>
                </a:solidFill>
                <a:latin typeface="+mj-lt"/>
                <a:ea typeface="+mj-ea"/>
                <a:cs typeface="+mj-cs"/>
              </a:rPr>
              <a:t>GESTION DES DÉCÈS PRÉCOCES</a:t>
            </a:r>
          </a:p>
        </p:txBody>
      </p:sp>
    </p:spTree>
    <p:extLst>
      <p:ext uri="{BB962C8B-B14F-4D97-AF65-F5344CB8AC3E}">
        <p14:creationId xmlns:p14="http://schemas.microsoft.com/office/powerpoint/2010/main" val="2180948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24000" y="132786"/>
            <a:ext cx="9144000" cy="1143000"/>
          </a:xfrm>
          <a:noFill/>
          <a:ln w="9525">
            <a:noFill/>
            <a:miter lim="800000"/>
            <a:headEnd/>
            <a:tailE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="horz" wrap="square" lIns="90000" tIns="45000" rIns="90000" bIns="45000" numCol="1" anchor="ctr" anchorCtr="0" compatLnSpc="1">
            <a:prstTxWarp prst="textNoShape">
              <a:avLst/>
            </a:prstTxWarp>
          </a:bodyPr>
          <a:lstStyle/>
          <a:p>
            <a:r>
              <a:rPr lang="fr-FR" sz="2400" b="1" spc="-1" dirty="0">
                <a:solidFill>
                  <a:srgbClr val="133275"/>
                </a:solidFill>
                <a:uFill>
                  <a:solidFill>
                    <a:srgbClr val="FFFFFF"/>
                  </a:solidFill>
                </a:uFill>
                <a:latin typeface="+mj-lt"/>
                <a:ea typeface="+mj-ea"/>
                <a:cs typeface="+mj-cs"/>
              </a:rPr>
              <a:t>GUIDE DES DONNEES TECHNIQUES SST </a:t>
            </a:r>
            <a:br>
              <a:rPr lang="fr-FR" sz="2400" b="1" spc="-1" dirty="0">
                <a:solidFill>
                  <a:srgbClr val="133275"/>
                </a:solidFill>
                <a:uFill>
                  <a:solidFill>
                    <a:srgbClr val="FFFFFF"/>
                  </a:solidFill>
                </a:uFill>
                <a:latin typeface="+mj-lt"/>
                <a:ea typeface="+mj-ea"/>
                <a:cs typeface="+mj-cs"/>
              </a:rPr>
            </a:br>
            <a:r>
              <a:rPr lang="fr-FR" sz="2400" b="1" spc="-1" dirty="0">
                <a:solidFill>
                  <a:srgbClr val="133275"/>
                </a:solidFill>
                <a:uFill>
                  <a:solidFill>
                    <a:srgbClr val="FFFFFF"/>
                  </a:solidFill>
                </a:uFill>
                <a:latin typeface="+mj-lt"/>
                <a:ea typeface="+mj-ea"/>
                <a:cs typeface="+mj-cs"/>
              </a:rPr>
              <a:t>INRS – ANNEXE –  25/01/2017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75520" y="1241522"/>
            <a:ext cx="8435280" cy="4923782"/>
          </a:xfrm>
        </p:spPr>
        <p:txBody>
          <a:bodyPr tIns="72000"/>
          <a:lstStyle/>
          <a:p>
            <a:pPr marL="0" indent="0">
              <a:buNone/>
            </a:pPr>
            <a:r>
              <a:rPr lang="fr-FR" sz="1600" b="1" u="sng" dirty="0">
                <a:solidFill>
                  <a:srgbClr val="133275"/>
                </a:solidFill>
                <a:latin typeface="Calibri Light" panose="020F0302020204030204" pitchFamily="34" charset="0"/>
              </a:rPr>
              <a:t>Recommandations pour la mise en place d’un garrot </a:t>
            </a:r>
          </a:p>
          <a:p>
            <a:pPr marL="0" indent="0">
              <a:buNone/>
            </a:pPr>
            <a:endParaRPr lang="fr-FR" sz="1600" b="1" u="sng" dirty="0">
              <a:solidFill>
                <a:srgbClr val="133275"/>
              </a:solidFill>
              <a:latin typeface="Calibri Light" panose="020F0302020204030204" pitchFamily="34" charset="0"/>
            </a:endParaRPr>
          </a:p>
          <a:p>
            <a:pPr marL="0" indent="0">
              <a:buNone/>
            </a:pPr>
            <a:endParaRPr lang="fr-FR" sz="1600" dirty="0">
              <a:solidFill>
                <a:srgbClr val="133275"/>
              </a:solidFill>
              <a:latin typeface="Calibri Light" panose="020F0302020204030204" pitchFamily="34" charset="0"/>
            </a:endParaRPr>
          </a:p>
          <a:p>
            <a:pPr marL="0" indent="0" algn="just">
              <a:buNone/>
            </a:pPr>
            <a:r>
              <a:rPr lang="fr-FR" sz="1600" dirty="0">
                <a:solidFill>
                  <a:srgbClr val="133275"/>
                </a:solidFill>
                <a:latin typeface="Calibri Light" panose="020F0302020204030204" pitchFamily="34" charset="0"/>
              </a:rPr>
              <a:t>Il a été recherché chez l’adulte ou l’enfant qui présente une hémorragie externe de membres si la mise en place d’un garrot, comparée à l’absence de mise en place, pouvait modifier :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fr-FR" sz="1000" dirty="0">
              <a:solidFill>
                <a:srgbClr val="133275"/>
              </a:solidFill>
              <a:latin typeface="Calibri Light" panose="020F0302020204030204" pitchFamily="34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fr-FR" sz="1000" dirty="0">
              <a:solidFill>
                <a:srgbClr val="133275"/>
              </a:solidFill>
              <a:latin typeface="Calibri Light" panose="020F0302020204030204" pitchFamily="34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fr-FR" sz="1000" dirty="0">
              <a:solidFill>
                <a:srgbClr val="133275"/>
              </a:solidFill>
              <a:latin typeface="Calibri Light" panose="020F0302020204030204" pitchFamily="34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fr-FR" sz="1000" dirty="0">
              <a:solidFill>
                <a:srgbClr val="133275"/>
              </a:solidFill>
              <a:latin typeface="Calibri Light" panose="020F03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539716" y="1700808"/>
            <a:ext cx="5112568" cy="288032"/>
          </a:xfrm>
          <a:prstGeom prst="rect">
            <a:avLst/>
          </a:prstGeom>
          <a:noFill/>
          <a:ln w="19050"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rgbClr val="FF0000"/>
                </a:solidFill>
                <a:latin typeface="Calibri Light" panose="020F0302020204030204" pitchFamily="34" charset="0"/>
              </a:rPr>
              <a:t>L’arrêt du saignement reste l’objectif essentiel de la conduite à tenir.</a:t>
            </a:r>
          </a:p>
        </p:txBody>
      </p:sp>
      <p:graphicFrame>
        <p:nvGraphicFramePr>
          <p:cNvPr id="11" name="Graphique 10"/>
          <p:cNvGraphicFramePr/>
          <p:nvPr>
            <p:extLst>
              <p:ext uri="{D42A27DB-BD31-4B8C-83A1-F6EECF244321}">
                <p14:modId xmlns:p14="http://schemas.microsoft.com/office/powerpoint/2010/main" val="3046156881"/>
              </p:ext>
            </p:extLst>
          </p:nvPr>
        </p:nvGraphicFramePr>
        <p:xfrm>
          <a:off x="3693283" y="3813072"/>
          <a:ext cx="4805434" cy="23042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ZoneTexte 3"/>
          <p:cNvSpPr txBox="1"/>
          <p:nvPr/>
        </p:nvSpPr>
        <p:spPr>
          <a:xfrm>
            <a:off x="5993160" y="3008705"/>
            <a:ext cx="4032448" cy="8248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spcBef>
                <a:spcPct val="20000"/>
              </a:spcBef>
              <a:buFont typeface="Courier New" panose="02070309020205020404" pitchFamily="49" charset="0"/>
              <a:buChar char="o"/>
            </a:pPr>
            <a:r>
              <a:rPr lang="fr-FR" sz="1400" dirty="0">
                <a:solidFill>
                  <a:srgbClr val="133275"/>
                </a:solidFill>
                <a:latin typeface="Calibri Light" panose="020F0302020204030204" pitchFamily="34" charset="0"/>
              </a:rPr>
              <a:t>L’état fonctionnel du membre atteint, </a:t>
            </a:r>
          </a:p>
          <a:p>
            <a:pPr marL="742950" lvl="1" indent="-285750">
              <a:spcBef>
                <a:spcPct val="20000"/>
              </a:spcBef>
              <a:buFont typeface="Courier New" panose="02070309020205020404" pitchFamily="49" charset="0"/>
              <a:buChar char="o"/>
            </a:pPr>
            <a:r>
              <a:rPr lang="fr-FR" sz="1400" dirty="0">
                <a:solidFill>
                  <a:srgbClr val="133275"/>
                </a:solidFill>
                <a:latin typeface="Calibri Light" panose="020F0302020204030204" pitchFamily="34" charset="0"/>
              </a:rPr>
              <a:t>Les complications, </a:t>
            </a:r>
          </a:p>
          <a:p>
            <a:pPr marL="742950" lvl="1" indent="-285750">
              <a:spcBef>
                <a:spcPct val="20000"/>
              </a:spcBef>
              <a:buFont typeface="Courier New" panose="02070309020205020404" pitchFamily="49" charset="0"/>
              <a:buChar char="o"/>
            </a:pPr>
            <a:r>
              <a:rPr lang="fr-FR" sz="1400" dirty="0">
                <a:solidFill>
                  <a:srgbClr val="133275"/>
                </a:solidFill>
                <a:latin typeface="Calibri Light" panose="020F0302020204030204" pitchFamily="34" charset="0"/>
              </a:rPr>
              <a:t>La survenue d’un arrêt cardiaque. 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2545437" y="3008706"/>
            <a:ext cx="4032448" cy="8248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spcBef>
                <a:spcPct val="20000"/>
              </a:spcBef>
              <a:buFont typeface="Courier New" panose="02070309020205020404" pitchFamily="49" charset="0"/>
              <a:buChar char="o"/>
            </a:pPr>
            <a:r>
              <a:rPr lang="fr-FR" sz="1400" dirty="0">
                <a:solidFill>
                  <a:srgbClr val="133275"/>
                </a:solidFill>
                <a:latin typeface="Calibri Light" panose="020F0302020204030204" pitchFamily="34" charset="0"/>
              </a:rPr>
              <a:t>La perte de sang, </a:t>
            </a:r>
          </a:p>
          <a:p>
            <a:pPr marL="742950" lvl="1" indent="-285750">
              <a:spcBef>
                <a:spcPct val="20000"/>
              </a:spcBef>
              <a:buFont typeface="Courier New" panose="02070309020205020404" pitchFamily="49" charset="0"/>
              <a:buChar char="o"/>
            </a:pPr>
            <a:r>
              <a:rPr lang="fr-FR" sz="1400" dirty="0">
                <a:solidFill>
                  <a:srgbClr val="133275"/>
                </a:solidFill>
                <a:latin typeface="Calibri Light" panose="020F0302020204030204" pitchFamily="34" charset="0"/>
              </a:rPr>
              <a:t>La mortalité globale, </a:t>
            </a:r>
          </a:p>
          <a:p>
            <a:pPr marL="742950" lvl="1" indent="-285750">
              <a:spcBef>
                <a:spcPct val="20000"/>
              </a:spcBef>
              <a:buFont typeface="Courier New" panose="02070309020205020404" pitchFamily="49" charset="0"/>
              <a:buChar char="o"/>
            </a:pPr>
            <a:r>
              <a:rPr lang="fr-FR" sz="1400" dirty="0">
                <a:solidFill>
                  <a:srgbClr val="133275"/>
                </a:solidFill>
                <a:latin typeface="Calibri Light" panose="020F0302020204030204" pitchFamily="34" charset="0"/>
              </a:rPr>
              <a:t>Les signes vitaux, </a:t>
            </a:r>
          </a:p>
        </p:txBody>
      </p:sp>
    </p:spTree>
    <p:extLst>
      <p:ext uri="{BB962C8B-B14F-4D97-AF65-F5344CB8AC3E}">
        <p14:creationId xmlns:p14="http://schemas.microsoft.com/office/powerpoint/2010/main" val="14483088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09295" y="85627"/>
            <a:ext cx="9144000" cy="1143000"/>
          </a:xfrm>
          <a:noFill/>
          <a:ln w="9525">
            <a:noFill/>
            <a:miter lim="800000"/>
            <a:headEnd/>
            <a:tailE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="horz" wrap="square" lIns="90000" tIns="45000" rIns="90000" bIns="45000" numCol="1" anchor="ctr" anchorCtr="0" compatLnSpc="1">
            <a:prstTxWarp prst="textNoShape">
              <a:avLst/>
            </a:prstTxWarp>
          </a:bodyPr>
          <a:lstStyle/>
          <a:p>
            <a:r>
              <a:rPr lang="fr-FR" sz="2400" b="1" spc="-1" dirty="0">
                <a:solidFill>
                  <a:srgbClr val="133275"/>
                </a:solidFill>
                <a:uFill>
                  <a:solidFill>
                    <a:srgbClr val="FFFFFF"/>
                  </a:solidFill>
                </a:uFill>
                <a:latin typeface="+mj-lt"/>
                <a:ea typeface="+mj-ea"/>
                <a:cs typeface="+mj-cs"/>
              </a:rPr>
              <a:t>PRINCIPE DE LA GOLDEN HOUR</a:t>
            </a:r>
          </a:p>
        </p:txBody>
      </p:sp>
      <p:grpSp>
        <p:nvGrpSpPr>
          <p:cNvPr id="3" name="Groupe 2"/>
          <p:cNvGrpSpPr/>
          <p:nvPr/>
        </p:nvGrpSpPr>
        <p:grpSpPr>
          <a:xfrm>
            <a:off x="1909295" y="2276873"/>
            <a:ext cx="8333812" cy="3865785"/>
            <a:chOff x="385295" y="1842170"/>
            <a:chExt cx="8333812" cy="3865785"/>
          </a:xfrm>
        </p:grpSpPr>
        <p:grpSp>
          <p:nvGrpSpPr>
            <p:cNvPr id="51" name="Groupe 50"/>
            <p:cNvGrpSpPr/>
            <p:nvPr/>
          </p:nvGrpSpPr>
          <p:grpSpPr>
            <a:xfrm>
              <a:off x="385295" y="1842170"/>
              <a:ext cx="8333812" cy="3865785"/>
              <a:chOff x="379614" y="2319314"/>
              <a:chExt cx="8333812" cy="3865785"/>
            </a:xfrm>
          </p:grpSpPr>
          <p:cxnSp>
            <p:nvCxnSpPr>
              <p:cNvPr id="6" name="Connecteur droit avec flèche 5"/>
              <p:cNvCxnSpPr/>
              <p:nvPr/>
            </p:nvCxnSpPr>
            <p:spPr>
              <a:xfrm flipV="1">
                <a:off x="611560" y="4076470"/>
                <a:ext cx="7920000" cy="602"/>
              </a:xfrm>
              <a:prstGeom prst="straightConnector1">
                <a:avLst/>
              </a:prstGeom>
              <a:ln w="57150">
                <a:solidFill>
                  <a:schemeClr val="accent1"/>
                </a:solidFill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" name="Connecteur droit 9"/>
              <p:cNvCxnSpPr>
                <a:stCxn id="21" idx="2"/>
                <a:endCxn id="11" idx="0"/>
              </p:cNvCxnSpPr>
              <p:nvPr/>
            </p:nvCxnSpPr>
            <p:spPr>
              <a:xfrm>
                <a:off x="905247" y="2686046"/>
                <a:ext cx="14427" cy="1614859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ZoneTexte 10"/>
              <p:cNvSpPr txBox="1"/>
              <p:nvPr/>
            </p:nvSpPr>
            <p:spPr>
              <a:xfrm>
                <a:off x="379614" y="4300905"/>
                <a:ext cx="1080120" cy="461665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200" dirty="0">
                    <a:solidFill>
                      <a:srgbClr val="0070C0"/>
                    </a:solidFill>
                  </a:rPr>
                  <a:t>Appel du/des requérants</a:t>
                </a:r>
              </a:p>
            </p:txBody>
          </p:sp>
          <p:sp>
            <p:nvSpPr>
              <p:cNvPr id="13" name="ZoneTexte 12"/>
              <p:cNvSpPr txBox="1"/>
              <p:nvPr/>
            </p:nvSpPr>
            <p:spPr>
              <a:xfrm>
                <a:off x="1538213" y="4377849"/>
                <a:ext cx="893354" cy="430887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100" dirty="0">
                    <a:solidFill>
                      <a:srgbClr val="0070C0"/>
                    </a:solidFill>
                  </a:rPr>
                  <a:t>Arrivée du GRES au PDJ</a:t>
                </a:r>
              </a:p>
            </p:txBody>
          </p:sp>
          <p:cxnSp>
            <p:nvCxnSpPr>
              <p:cNvPr id="14" name="Connecteur droit 13"/>
              <p:cNvCxnSpPr>
                <a:stCxn id="40" idx="1"/>
                <a:endCxn id="15" idx="0"/>
              </p:cNvCxnSpPr>
              <p:nvPr/>
            </p:nvCxnSpPr>
            <p:spPr>
              <a:xfrm>
                <a:off x="2458416" y="4403598"/>
                <a:ext cx="45482" cy="101206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ZoneTexte 14"/>
              <p:cNvSpPr txBox="1"/>
              <p:nvPr/>
            </p:nvSpPr>
            <p:spPr>
              <a:xfrm>
                <a:off x="1830015" y="5415658"/>
                <a:ext cx="1347765" cy="769441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100" dirty="0" err="1">
                    <a:solidFill>
                      <a:srgbClr val="0070C0"/>
                    </a:solidFill>
                  </a:rPr>
                  <a:t>Binômages</a:t>
                </a:r>
                <a:endParaRPr lang="fr-FR" sz="1100" dirty="0">
                  <a:solidFill>
                    <a:srgbClr val="0070C0"/>
                  </a:solidFill>
                </a:endParaRPr>
              </a:p>
              <a:p>
                <a:pPr algn="ctr"/>
                <a:r>
                  <a:rPr lang="fr-FR" sz="1100" dirty="0">
                    <a:solidFill>
                      <a:srgbClr val="0070C0"/>
                    </a:solidFill>
                  </a:rPr>
                  <a:t>CDG/COPI </a:t>
                </a:r>
              </a:p>
              <a:p>
                <a:pPr algn="ctr"/>
                <a:r>
                  <a:rPr lang="fr-FR" sz="1100" dirty="0">
                    <a:solidFill>
                      <a:srgbClr val="0070C0"/>
                    </a:solidFill>
                  </a:rPr>
                  <a:t>COS/COPG</a:t>
                </a:r>
              </a:p>
              <a:p>
                <a:pPr algn="ctr"/>
                <a:r>
                  <a:rPr lang="fr-FR" sz="1100" dirty="0">
                    <a:solidFill>
                      <a:srgbClr val="0070C0"/>
                    </a:solidFill>
                  </a:rPr>
                  <a:t>ODL SP/COIS</a:t>
                </a:r>
              </a:p>
            </p:txBody>
          </p:sp>
          <p:cxnSp>
            <p:nvCxnSpPr>
              <p:cNvPr id="16" name="Connecteur droit 15"/>
              <p:cNvCxnSpPr>
                <a:stCxn id="37" idx="2"/>
                <a:endCxn id="17" idx="0"/>
              </p:cNvCxnSpPr>
              <p:nvPr/>
            </p:nvCxnSpPr>
            <p:spPr>
              <a:xfrm>
                <a:off x="8149321" y="2686046"/>
                <a:ext cx="24045" cy="1611577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ZoneTexte 16"/>
              <p:cNvSpPr txBox="1"/>
              <p:nvPr/>
            </p:nvSpPr>
            <p:spPr>
              <a:xfrm>
                <a:off x="7633306" y="4297623"/>
                <a:ext cx="1080120" cy="1384995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200" dirty="0">
                    <a:solidFill>
                      <a:srgbClr val="0070C0"/>
                    </a:solidFill>
                  </a:rPr>
                  <a:t>Arrivée des premières victimes sur les ES et prise en charge au bloc opératoire </a:t>
                </a:r>
              </a:p>
            </p:txBody>
          </p:sp>
          <p:sp>
            <p:nvSpPr>
              <p:cNvPr id="19" name="ZoneTexte 18"/>
              <p:cNvSpPr txBox="1"/>
              <p:nvPr/>
            </p:nvSpPr>
            <p:spPr>
              <a:xfrm>
                <a:off x="2801764" y="4437084"/>
                <a:ext cx="2369251" cy="923330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200" dirty="0">
                    <a:solidFill>
                      <a:srgbClr val="0070C0"/>
                    </a:solidFill>
                  </a:rPr>
                  <a:t>Reconnaissance, protection par les FSP.</a:t>
                </a:r>
              </a:p>
              <a:p>
                <a:pPr algn="ctr"/>
                <a:endParaRPr lang="fr-FR" sz="600" dirty="0">
                  <a:solidFill>
                    <a:srgbClr val="0070C0"/>
                  </a:solidFill>
                </a:endParaRPr>
              </a:p>
              <a:p>
                <a:pPr algn="ctr"/>
                <a:r>
                  <a:rPr lang="fr-FR" sz="1200" dirty="0">
                    <a:solidFill>
                      <a:srgbClr val="0070C0"/>
                    </a:solidFill>
                  </a:rPr>
                  <a:t>Engagement du GRES dans les corridors d’extraction.</a:t>
                </a:r>
              </a:p>
            </p:txBody>
          </p:sp>
          <p:sp>
            <p:nvSpPr>
              <p:cNvPr id="21" name="ZoneTexte 20"/>
              <p:cNvSpPr txBox="1"/>
              <p:nvPr/>
            </p:nvSpPr>
            <p:spPr>
              <a:xfrm>
                <a:off x="723146" y="2378269"/>
                <a:ext cx="364202" cy="307777"/>
              </a:xfrm>
              <a:prstGeom prst="rect">
                <a:avLst/>
              </a:prstGeom>
              <a:noFill/>
              <a:ln w="57150">
                <a:solidFill>
                  <a:schemeClr val="accent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fr-FR" sz="1400" dirty="0">
                    <a:solidFill>
                      <a:schemeClr val="bg2">
                        <a:lumMod val="25000"/>
                      </a:schemeClr>
                    </a:solidFill>
                  </a:rPr>
                  <a:t>T0</a:t>
                </a:r>
                <a:endParaRPr lang="fr-FR" dirty="0">
                  <a:solidFill>
                    <a:schemeClr val="bg2">
                      <a:lumMod val="25000"/>
                    </a:schemeClr>
                  </a:solidFill>
                </a:endParaRPr>
              </a:p>
            </p:txBody>
          </p:sp>
          <p:sp>
            <p:nvSpPr>
              <p:cNvPr id="22" name="ZoneTexte 21"/>
              <p:cNvSpPr txBox="1"/>
              <p:nvPr/>
            </p:nvSpPr>
            <p:spPr>
              <a:xfrm>
                <a:off x="1109935" y="3451697"/>
                <a:ext cx="776175" cy="307777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fr-FR" sz="1400" dirty="0">
                    <a:solidFill>
                      <a:schemeClr val="bg2">
                        <a:lumMod val="25000"/>
                      </a:schemeClr>
                    </a:solidFill>
                  </a:rPr>
                  <a:t>+10 min</a:t>
                </a:r>
              </a:p>
            </p:txBody>
          </p:sp>
          <p:sp>
            <p:nvSpPr>
              <p:cNvPr id="23" name="ZoneTexte 22"/>
              <p:cNvSpPr txBox="1"/>
              <p:nvPr/>
            </p:nvSpPr>
            <p:spPr>
              <a:xfrm>
                <a:off x="2118047" y="3471442"/>
                <a:ext cx="684803" cy="307777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fr-FR" sz="1400" dirty="0">
                    <a:solidFill>
                      <a:schemeClr val="bg2">
                        <a:lumMod val="25000"/>
                      </a:schemeClr>
                    </a:solidFill>
                  </a:rPr>
                  <a:t>+5 min</a:t>
                </a:r>
              </a:p>
            </p:txBody>
          </p:sp>
          <p:sp>
            <p:nvSpPr>
              <p:cNvPr id="29" name="Parenthèse fermante 28"/>
              <p:cNvSpPr/>
              <p:nvPr/>
            </p:nvSpPr>
            <p:spPr>
              <a:xfrm rot="16200000">
                <a:off x="2357118" y="3659825"/>
                <a:ext cx="181300" cy="597600"/>
              </a:xfrm>
              <a:prstGeom prst="rightBracket">
                <a:avLst>
                  <a:gd name="adj" fmla="val 177070"/>
                </a:avLst>
              </a:prstGeom>
              <a:solidFill>
                <a:srgbClr val="92D050"/>
              </a:solidFill>
              <a:ln w="19050">
                <a:solidFill>
                  <a:schemeClr val="accent1"/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3" name="Parenthèse fermante 42"/>
              <p:cNvSpPr/>
              <p:nvPr/>
            </p:nvSpPr>
            <p:spPr>
              <a:xfrm rot="16200000">
                <a:off x="7222430" y="3111086"/>
                <a:ext cx="181301" cy="1695078"/>
              </a:xfrm>
              <a:prstGeom prst="rightBracket">
                <a:avLst>
                  <a:gd name="adj" fmla="val 177070"/>
                </a:avLst>
              </a:prstGeom>
              <a:solidFill>
                <a:srgbClr val="92D050"/>
              </a:solidFill>
              <a:ln w="19050">
                <a:solidFill>
                  <a:schemeClr val="accent1"/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0" name="Parenthèse fermante 29"/>
              <p:cNvSpPr/>
              <p:nvPr/>
            </p:nvSpPr>
            <p:spPr>
              <a:xfrm rot="16200000">
                <a:off x="3633146" y="2989078"/>
                <a:ext cx="198297" cy="1956085"/>
              </a:xfrm>
              <a:prstGeom prst="rightBracket">
                <a:avLst>
                  <a:gd name="adj" fmla="val 177070"/>
                </a:avLst>
              </a:prstGeom>
              <a:solidFill>
                <a:srgbClr val="92D050"/>
              </a:solidFill>
              <a:ln w="19050">
                <a:solidFill>
                  <a:schemeClr val="accent1"/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1" name="Parenthèse fermante 30"/>
              <p:cNvSpPr/>
              <p:nvPr/>
            </p:nvSpPr>
            <p:spPr>
              <a:xfrm rot="16200000">
                <a:off x="5052526" y="3497488"/>
                <a:ext cx="241603" cy="861974"/>
              </a:xfrm>
              <a:prstGeom prst="rightBracket">
                <a:avLst>
                  <a:gd name="adj" fmla="val 177070"/>
                </a:avLst>
              </a:prstGeom>
              <a:solidFill>
                <a:srgbClr val="FF0000"/>
              </a:solidFill>
              <a:ln w="19050">
                <a:solidFill>
                  <a:schemeClr val="accent1"/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2" name="ZoneTexte 31"/>
              <p:cNvSpPr txBox="1"/>
              <p:nvPr/>
            </p:nvSpPr>
            <p:spPr>
              <a:xfrm>
                <a:off x="3380412" y="3473211"/>
                <a:ext cx="776175" cy="307777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fr-FR" sz="1400" dirty="0">
                    <a:solidFill>
                      <a:schemeClr val="bg2">
                        <a:lumMod val="25000"/>
                      </a:schemeClr>
                    </a:solidFill>
                  </a:rPr>
                  <a:t>+15 min</a:t>
                </a:r>
              </a:p>
            </p:txBody>
          </p:sp>
          <p:sp>
            <p:nvSpPr>
              <p:cNvPr id="33" name="ZoneTexte 32"/>
              <p:cNvSpPr txBox="1"/>
              <p:nvPr/>
            </p:nvSpPr>
            <p:spPr>
              <a:xfrm>
                <a:off x="4998367" y="2319314"/>
                <a:ext cx="1204899" cy="1169551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400" dirty="0">
                    <a:solidFill>
                      <a:srgbClr val="FF0000"/>
                    </a:solidFill>
                  </a:rPr>
                  <a:t>Temps restant pour la prise en charge des victimes = +</a:t>
                </a:r>
                <a:r>
                  <a:rPr lang="fr-FR" sz="1400" b="1" dirty="0">
                    <a:solidFill>
                      <a:srgbClr val="FF0000"/>
                    </a:solidFill>
                  </a:rPr>
                  <a:t>15 min</a:t>
                </a:r>
              </a:p>
            </p:txBody>
          </p:sp>
          <p:cxnSp>
            <p:nvCxnSpPr>
              <p:cNvPr id="48" name="Connecteur droit 47"/>
              <p:cNvCxnSpPr>
                <a:stCxn id="49" idx="0"/>
                <a:endCxn id="43" idx="0"/>
              </p:cNvCxnSpPr>
              <p:nvPr/>
            </p:nvCxnSpPr>
            <p:spPr>
              <a:xfrm flipV="1">
                <a:off x="6465541" y="4049276"/>
                <a:ext cx="1" cy="48014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" name="ZoneTexte 36"/>
              <p:cNvSpPr txBox="1"/>
              <p:nvPr/>
            </p:nvSpPr>
            <p:spPr>
              <a:xfrm>
                <a:off x="7875047" y="2378269"/>
                <a:ext cx="548548" cy="307777"/>
              </a:xfrm>
              <a:prstGeom prst="rect">
                <a:avLst/>
              </a:prstGeom>
              <a:noFill/>
              <a:ln w="57150">
                <a:solidFill>
                  <a:schemeClr val="accent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fr-FR" sz="1400" dirty="0">
                    <a:solidFill>
                      <a:schemeClr val="bg2">
                        <a:lumMod val="25000"/>
                      </a:schemeClr>
                    </a:solidFill>
                  </a:rPr>
                  <a:t>T+1h</a:t>
                </a:r>
                <a:endParaRPr lang="fr-FR" dirty="0">
                  <a:solidFill>
                    <a:schemeClr val="bg2">
                      <a:lumMod val="25000"/>
                    </a:schemeClr>
                  </a:solidFill>
                </a:endParaRPr>
              </a:p>
            </p:txBody>
          </p:sp>
          <p:sp>
            <p:nvSpPr>
              <p:cNvPr id="49" name="ZoneTexte 48"/>
              <p:cNvSpPr txBox="1"/>
              <p:nvPr/>
            </p:nvSpPr>
            <p:spPr>
              <a:xfrm>
                <a:off x="5925481" y="4529416"/>
                <a:ext cx="1080120" cy="646331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200" dirty="0">
                    <a:solidFill>
                      <a:srgbClr val="0070C0"/>
                    </a:solidFill>
                  </a:rPr>
                  <a:t>Transport des victimes sur les ES</a:t>
                </a:r>
              </a:p>
            </p:txBody>
          </p:sp>
          <p:sp>
            <p:nvSpPr>
              <p:cNvPr id="50" name="ZoneTexte 49"/>
              <p:cNvSpPr txBox="1"/>
              <p:nvPr/>
            </p:nvSpPr>
            <p:spPr>
              <a:xfrm>
                <a:off x="6911634" y="3451697"/>
                <a:ext cx="776175" cy="307777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fr-FR" sz="1400" dirty="0">
                    <a:solidFill>
                      <a:schemeClr val="bg2">
                        <a:lumMod val="25000"/>
                      </a:schemeClr>
                    </a:solidFill>
                  </a:rPr>
                  <a:t>+15 min</a:t>
                </a:r>
              </a:p>
            </p:txBody>
          </p:sp>
          <p:cxnSp>
            <p:nvCxnSpPr>
              <p:cNvPr id="12" name="Connecteur droit 11"/>
              <p:cNvCxnSpPr>
                <a:stCxn id="13" idx="0"/>
                <a:endCxn id="40" idx="0"/>
              </p:cNvCxnSpPr>
              <p:nvPr/>
            </p:nvCxnSpPr>
            <p:spPr>
              <a:xfrm flipV="1">
                <a:off x="1984890" y="4066270"/>
                <a:ext cx="177688" cy="311579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Parenthèse fermante 35"/>
            <p:cNvSpPr/>
            <p:nvPr/>
          </p:nvSpPr>
          <p:spPr>
            <a:xfrm rot="16200000">
              <a:off x="1457907" y="2883957"/>
              <a:ext cx="179316" cy="1198800"/>
            </a:xfrm>
            <a:prstGeom prst="rightBracket">
              <a:avLst>
                <a:gd name="adj" fmla="val 177070"/>
              </a:avLst>
            </a:prstGeom>
            <a:solidFill>
              <a:srgbClr val="92D050"/>
            </a:solidFill>
            <a:ln w="19050">
              <a:solidFill>
                <a:schemeClr val="accent1"/>
              </a:solidFill>
            </a:ln>
            <a:effectLst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6" name="Accolade ouvrante 25"/>
          <p:cNvSpPr/>
          <p:nvPr/>
        </p:nvSpPr>
        <p:spPr>
          <a:xfrm rot="16200000">
            <a:off x="5119805" y="3259460"/>
            <a:ext cx="311193" cy="1929235"/>
          </a:xfrm>
          <a:prstGeom prst="lef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Accolade ouvrante 39"/>
          <p:cNvSpPr/>
          <p:nvPr/>
        </p:nvSpPr>
        <p:spPr>
          <a:xfrm rot="16200000">
            <a:off x="3819432" y="3896655"/>
            <a:ext cx="337328" cy="591675"/>
          </a:xfrm>
          <a:prstGeom prst="lef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1" name="ZoneTexte 60"/>
          <p:cNvSpPr txBox="1"/>
          <p:nvPr/>
        </p:nvSpPr>
        <p:spPr>
          <a:xfrm>
            <a:off x="2332434" y="1620758"/>
            <a:ext cx="7527133" cy="33855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solidFill>
                  <a:srgbClr val="0070C0"/>
                </a:solidFill>
              </a:rPr>
              <a:t>Temps indicatifs de prise en charge d’une victime avec protection de par les FSP</a:t>
            </a:r>
          </a:p>
        </p:txBody>
      </p:sp>
      <p:sp>
        <p:nvSpPr>
          <p:cNvPr id="38" name="Parenthèse fermante 37"/>
          <p:cNvSpPr/>
          <p:nvPr/>
        </p:nvSpPr>
        <p:spPr>
          <a:xfrm rot="16200000">
            <a:off x="7433423" y="3471122"/>
            <a:ext cx="268288" cy="803136"/>
          </a:xfrm>
          <a:prstGeom prst="rightBracket">
            <a:avLst>
              <a:gd name="adj" fmla="val 177070"/>
            </a:avLst>
          </a:prstGeom>
          <a:solidFill>
            <a:srgbClr val="FF0000"/>
          </a:solidFill>
          <a:ln w="19050">
            <a:solidFill>
              <a:schemeClr val="accent1"/>
            </a:solidFill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ZoneTexte 40"/>
          <p:cNvSpPr txBox="1"/>
          <p:nvPr/>
        </p:nvSpPr>
        <p:spPr>
          <a:xfrm>
            <a:off x="6099546" y="3787709"/>
            <a:ext cx="1221377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/>
              <a:t>EXTRACTION</a:t>
            </a:r>
          </a:p>
        </p:txBody>
      </p:sp>
      <p:sp>
        <p:nvSpPr>
          <p:cNvPr id="42" name="ZoneTexte 41"/>
          <p:cNvSpPr txBox="1"/>
          <p:nvPr/>
        </p:nvSpPr>
        <p:spPr>
          <a:xfrm>
            <a:off x="6956879" y="3785758"/>
            <a:ext cx="1221377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/>
              <a:t>PRV</a:t>
            </a:r>
          </a:p>
        </p:txBody>
      </p:sp>
    </p:spTree>
    <p:extLst>
      <p:ext uri="{BB962C8B-B14F-4D97-AF65-F5344CB8AC3E}">
        <p14:creationId xmlns:p14="http://schemas.microsoft.com/office/powerpoint/2010/main" val="4948160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D4541E2A-FF8C-42A4-9416-205205CBB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2363" y="864387"/>
            <a:ext cx="8229600" cy="721081"/>
          </a:xfrm>
        </p:spPr>
        <p:txBody>
          <a:bodyPr/>
          <a:lstStyle/>
          <a:p>
            <a:r>
              <a:rPr lang="fr-FR" sz="3200" b="1" dirty="0">
                <a:solidFill>
                  <a:srgbClr val="133275"/>
                </a:solidFill>
              </a:rPr>
              <a:t>COMPOSITION </a:t>
            </a:r>
            <a:r>
              <a:rPr lang="fr-FR" sz="3200" b="1" dirty="0" smtClean="0">
                <a:solidFill>
                  <a:srgbClr val="133275"/>
                </a:solidFill>
              </a:rPr>
              <a:t>ZONALE DU </a:t>
            </a:r>
            <a:r>
              <a:rPr lang="fr-FR" sz="3200" b="1" dirty="0" smtClean="0">
                <a:solidFill>
                  <a:srgbClr val="133275"/>
                </a:solidFill>
              </a:rPr>
              <a:t>GRES</a:t>
            </a:r>
            <a:endParaRPr lang="fr-FR" sz="3200" b="1" dirty="0">
              <a:solidFill>
                <a:srgbClr val="133275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C995980B-182B-45ED-ABEF-FCE71E177E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4982" y="1897893"/>
            <a:ext cx="7065817" cy="3441858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fr-FR" sz="2400" dirty="0">
                <a:solidFill>
                  <a:srgbClr val="133275"/>
                </a:solidFill>
              </a:rPr>
              <a:t>1 </a:t>
            </a:r>
            <a:r>
              <a:rPr lang="fr-FR" sz="2400" dirty="0" smtClean="0">
                <a:solidFill>
                  <a:srgbClr val="133275"/>
                </a:solidFill>
              </a:rPr>
              <a:t>CDG</a:t>
            </a:r>
            <a:endParaRPr lang="fr-FR" sz="2400" dirty="0">
              <a:solidFill>
                <a:srgbClr val="133275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sz="2400" dirty="0">
                <a:solidFill>
                  <a:srgbClr val="133275"/>
                </a:solidFill>
              </a:rPr>
              <a:t>1 équipe de 4 </a:t>
            </a:r>
            <a:r>
              <a:rPr lang="fr-FR" sz="2400" dirty="0" smtClean="0">
                <a:solidFill>
                  <a:srgbClr val="133275"/>
                </a:solidFill>
              </a:rPr>
              <a:t>SP mini véhiculés </a:t>
            </a:r>
            <a:r>
              <a:rPr lang="fr-FR" sz="2400" dirty="0">
                <a:solidFill>
                  <a:srgbClr val="133275"/>
                </a:solidFill>
              </a:rPr>
              <a:t>dans un </a:t>
            </a:r>
            <a:r>
              <a:rPr lang="fr-FR" sz="2400" dirty="0" smtClean="0">
                <a:solidFill>
                  <a:srgbClr val="133275"/>
                </a:solidFill>
              </a:rPr>
              <a:t>EPT</a:t>
            </a:r>
            <a:endParaRPr lang="fr-FR" sz="2400" dirty="0">
              <a:solidFill>
                <a:srgbClr val="133275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sz="2400" dirty="0">
                <a:solidFill>
                  <a:srgbClr val="133275"/>
                </a:solidFill>
              </a:rPr>
              <a:t>1 véhicule </a:t>
            </a:r>
            <a:r>
              <a:rPr lang="fr-FR" sz="2400" dirty="0" smtClean="0">
                <a:solidFill>
                  <a:srgbClr val="133275"/>
                </a:solidFill>
              </a:rPr>
              <a:t>logistique</a:t>
            </a:r>
            <a:endParaRPr lang="fr-FR" sz="2400" dirty="0">
              <a:solidFill>
                <a:srgbClr val="133275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sz="2400" dirty="0">
                <a:solidFill>
                  <a:srgbClr val="133275"/>
                </a:solidFill>
              </a:rPr>
              <a:t>1 VSAV </a:t>
            </a:r>
            <a:endParaRPr lang="fr-FR" sz="2400" dirty="0" smtClean="0">
              <a:solidFill>
                <a:srgbClr val="133275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sz="2400" dirty="0" smtClean="0">
                <a:solidFill>
                  <a:srgbClr val="133275"/>
                </a:solidFill>
              </a:rPr>
              <a:t>1 SSSM </a:t>
            </a:r>
            <a:r>
              <a:rPr lang="fr-FR" sz="2400" dirty="0">
                <a:solidFill>
                  <a:srgbClr val="133275"/>
                </a:solidFill>
              </a:rPr>
              <a:t>-</a:t>
            </a:r>
            <a:r>
              <a:rPr lang="fr-FR" sz="2400" dirty="0" smtClean="0">
                <a:solidFill>
                  <a:srgbClr val="133275"/>
                </a:solidFill>
              </a:rPr>
              <a:t> SSO (optionnel) </a:t>
            </a:r>
            <a:endParaRPr lang="fr-FR" sz="2400" dirty="0">
              <a:solidFill>
                <a:srgbClr val="133275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fr-FR" sz="2400" dirty="0">
              <a:solidFill>
                <a:srgbClr val="133275"/>
              </a:solidFill>
            </a:endParaRPr>
          </a:p>
          <a:p>
            <a:pPr marL="0" indent="0">
              <a:buNone/>
            </a:pPr>
            <a:endParaRPr lang="fr-FR" sz="2400" dirty="0">
              <a:solidFill>
                <a:srgbClr val="133275"/>
              </a:solidFill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xmlns="" id="{5F79B5DB-FDAA-45B2-BA12-950C6D6811E9}"/>
              </a:ext>
            </a:extLst>
          </p:cNvPr>
          <p:cNvGrpSpPr/>
          <p:nvPr/>
        </p:nvGrpSpPr>
        <p:grpSpPr>
          <a:xfrm>
            <a:off x="1046884" y="2165214"/>
            <a:ext cx="2826427" cy="2527571"/>
            <a:chOff x="783076" y="1693517"/>
            <a:chExt cx="2583623" cy="2187161"/>
          </a:xfrm>
        </p:grpSpPr>
        <p:pic>
          <p:nvPicPr>
            <p:cNvPr id="1029" name="Picture 5" descr="https://owncloud.sdmis.fr/index.php/apps/files_sharing/publicpreview/Nd6Z92HNXN4kM9K?file=/SDMIS/SP_vehicules/SP_fse_01.png&amp;fileId=3030105&amp;x=2401&amp;y=1350&amp;a=true">
              <a:extLst>
                <a:ext uri="{FF2B5EF4-FFF2-40B4-BE49-F238E27FC236}">
                  <a16:creationId xmlns:a16="http://schemas.microsoft.com/office/drawing/2014/main" xmlns="" id="{76364E9B-D802-4394-9127-0DCC97A91F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3873" y="1872738"/>
              <a:ext cx="1041591" cy="9750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xmlns="" id="{360C199B-9C5D-4F4A-AE98-C2D09BE24B2A}"/>
                </a:ext>
              </a:extLst>
            </p:cNvPr>
            <p:cNvGrpSpPr/>
            <p:nvPr/>
          </p:nvGrpSpPr>
          <p:grpSpPr>
            <a:xfrm>
              <a:off x="783076" y="1693517"/>
              <a:ext cx="2583623" cy="2187161"/>
              <a:chOff x="1603764" y="3955245"/>
              <a:chExt cx="2583623" cy="2187161"/>
            </a:xfrm>
          </p:grpSpPr>
          <p:grpSp>
            <p:nvGrpSpPr>
              <p:cNvPr id="10" name="Groupe 9">
                <a:extLst>
                  <a:ext uri="{FF2B5EF4-FFF2-40B4-BE49-F238E27FC236}">
                    <a16:creationId xmlns:a16="http://schemas.microsoft.com/office/drawing/2014/main" xmlns="" id="{82B71AF2-9F2F-4F1B-B14D-E9AFFFC73856}"/>
                  </a:ext>
                </a:extLst>
              </p:cNvPr>
              <p:cNvGrpSpPr/>
              <p:nvPr/>
            </p:nvGrpSpPr>
            <p:grpSpPr>
              <a:xfrm>
                <a:off x="1603764" y="3955245"/>
                <a:ext cx="2583623" cy="2187161"/>
                <a:chOff x="1920292" y="4138149"/>
                <a:chExt cx="2583623" cy="2187161"/>
              </a:xfrm>
            </p:grpSpPr>
            <p:grpSp>
              <p:nvGrpSpPr>
                <p:cNvPr id="12" name="Groupe 11">
                  <a:extLst>
                    <a:ext uri="{FF2B5EF4-FFF2-40B4-BE49-F238E27FC236}">
                      <a16:creationId xmlns:a16="http://schemas.microsoft.com/office/drawing/2014/main" xmlns="" id="{37CF6FB0-E0DF-4139-A0B2-5F463D6EF937}"/>
                    </a:ext>
                  </a:extLst>
                </p:cNvPr>
                <p:cNvGrpSpPr/>
                <p:nvPr/>
              </p:nvGrpSpPr>
              <p:grpSpPr>
                <a:xfrm>
                  <a:off x="1920292" y="4841238"/>
                  <a:ext cx="2583623" cy="1484072"/>
                  <a:chOff x="242692" y="4954669"/>
                  <a:chExt cx="2583623" cy="1484072"/>
                </a:xfrm>
              </p:grpSpPr>
              <p:grpSp>
                <p:nvGrpSpPr>
                  <p:cNvPr id="14" name="Groupe 13">
                    <a:extLst>
                      <a:ext uri="{FF2B5EF4-FFF2-40B4-BE49-F238E27FC236}">
                        <a16:creationId xmlns:a16="http://schemas.microsoft.com/office/drawing/2014/main" xmlns="" id="{591581D7-B101-4E34-8F2F-0D845A115E0F}"/>
                      </a:ext>
                    </a:extLst>
                  </p:cNvPr>
                  <p:cNvGrpSpPr/>
                  <p:nvPr/>
                </p:nvGrpSpPr>
                <p:grpSpPr>
                  <a:xfrm>
                    <a:off x="242692" y="4954669"/>
                    <a:ext cx="2583623" cy="1249753"/>
                    <a:chOff x="242692" y="4954669"/>
                    <a:chExt cx="2583623" cy="1249753"/>
                  </a:xfrm>
                </p:grpSpPr>
                <p:sp>
                  <p:nvSpPr>
                    <p:cNvPr id="18" name="Ellipse 17">
                      <a:extLst>
                        <a:ext uri="{FF2B5EF4-FFF2-40B4-BE49-F238E27FC236}">
                          <a16:creationId xmlns:a16="http://schemas.microsoft.com/office/drawing/2014/main" xmlns="" id="{F6E5BB18-FB8F-440E-B1A0-C992E5BE2C8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12381" y="4954669"/>
                      <a:ext cx="1213934" cy="790907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fr-FR" b="1" dirty="0"/>
                        <a:t>GRES</a:t>
                      </a:r>
                    </a:p>
                  </p:txBody>
                </p:sp>
                <p:pic>
                  <p:nvPicPr>
                    <p:cNvPr id="19" name="Image 18">
                      <a:extLst>
                        <a:ext uri="{FF2B5EF4-FFF2-40B4-BE49-F238E27FC236}">
                          <a16:creationId xmlns:a16="http://schemas.microsoft.com/office/drawing/2014/main" xmlns="" id="{33872D7B-4C84-4A33-8A24-942D0E850378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242692" y="5468317"/>
                      <a:ext cx="781989" cy="581251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21" name="Image 20">
                      <a:extLst>
                        <a:ext uri="{FF2B5EF4-FFF2-40B4-BE49-F238E27FC236}">
                          <a16:creationId xmlns:a16="http://schemas.microsoft.com/office/drawing/2014/main" xmlns="" id="{1D2D3975-EA45-4B59-8382-D706846C6CBA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4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1146846" y="5716797"/>
                      <a:ext cx="419722" cy="487625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15" name="Image 14">
                    <a:extLst>
                      <a:ext uri="{FF2B5EF4-FFF2-40B4-BE49-F238E27FC236}">
                        <a16:creationId xmlns:a16="http://schemas.microsoft.com/office/drawing/2014/main" xmlns="" id="{EE61405E-7F1E-42D5-BF4A-D8577E0BB20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77779" y="5526782"/>
                    <a:ext cx="419722" cy="487625"/>
                  </a:xfrm>
                  <a:prstGeom prst="rect">
                    <a:avLst/>
                  </a:prstGeom>
                </p:spPr>
              </p:pic>
              <p:pic>
                <p:nvPicPr>
                  <p:cNvPr id="16" name="Image 15">
                    <a:extLst>
                      <a:ext uri="{FF2B5EF4-FFF2-40B4-BE49-F238E27FC236}">
                        <a16:creationId xmlns:a16="http://schemas.microsoft.com/office/drawing/2014/main" xmlns="" id="{4815A2CA-60DA-49A3-AE89-81E9664938C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601274" y="5765694"/>
                    <a:ext cx="419722" cy="487625"/>
                  </a:xfrm>
                  <a:prstGeom prst="rect">
                    <a:avLst/>
                  </a:prstGeom>
                </p:spPr>
              </p:pic>
              <p:pic>
                <p:nvPicPr>
                  <p:cNvPr id="17" name="Image 16">
                    <a:extLst>
                      <a:ext uri="{FF2B5EF4-FFF2-40B4-BE49-F238E27FC236}">
                        <a16:creationId xmlns:a16="http://schemas.microsoft.com/office/drawing/2014/main" xmlns="" id="{719EAB48-EDF5-403B-920A-8E313FA44F3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282896" y="5951116"/>
                    <a:ext cx="419722" cy="487625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3" name="Image 12">
                  <a:extLst>
                    <a:ext uri="{FF2B5EF4-FFF2-40B4-BE49-F238E27FC236}">
                      <a16:creationId xmlns:a16="http://schemas.microsoft.com/office/drawing/2014/main" xmlns="" id="{D3106833-B67E-4C3F-801F-0087B468E63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238685" y="4138149"/>
                  <a:ext cx="969102" cy="720568"/>
                </a:xfrm>
                <a:prstGeom prst="rect">
                  <a:avLst/>
                </a:prstGeom>
              </p:spPr>
            </p:pic>
          </p:grpSp>
          <p:pic>
            <p:nvPicPr>
              <p:cNvPr id="11" name="Image 10">
                <a:extLst>
                  <a:ext uri="{FF2B5EF4-FFF2-40B4-BE49-F238E27FC236}">
                    <a16:creationId xmlns:a16="http://schemas.microsoft.com/office/drawing/2014/main" xmlns="" id="{B609E0A8-D923-4367-87DC-B3313EB973C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73464" y="4513833"/>
                <a:ext cx="1019858" cy="860725"/>
              </a:xfrm>
              <a:prstGeom prst="rect">
                <a:avLst/>
              </a:prstGeom>
            </p:spPr>
          </p:pic>
        </p:grpSp>
      </p:grpSp>
      <p:sp>
        <p:nvSpPr>
          <p:cNvPr id="4" name="Rectangle 3"/>
          <p:cNvSpPr/>
          <p:nvPr/>
        </p:nvSpPr>
        <p:spPr>
          <a:xfrm rot="20001986">
            <a:off x="1758100" y="2569594"/>
            <a:ext cx="405323" cy="153805"/>
          </a:xfrm>
          <a:prstGeom prst="rect">
            <a:avLst/>
          </a:prstGeom>
          <a:solidFill>
            <a:srgbClr val="FF5050"/>
          </a:solidFill>
          <a:ln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582658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</TotalTime>
  <Words>645</Words>
  <Application>Microsoft Office PowerPoint</Application>
  <PresentationFormat>Grand écran</PresentationFormat>
  <Paragraphs>124</Paragraphs>
  <Slides>15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26" baseType="lpstr">
      <vt:lpstr>Yu Gothic Light</vt:lpstr>
      <vt:lpstr>Arial</vt:lpstr>
      <vt:lpstr>Bookman Old Style</vt:lpstr>
      <vt:lpstr>Calibri</vt:lpstr>
      <vt:lpstr>Calibri Light</vt:lpstr>
      <vt:lpstr>Courier New</vt:lpstr>
      <vt:lpstr>DejaVu Sans</vt:lpstr>
      <vt:lpstr>Myriad Pro</vt:lpstr>
      <vt:lpstr>Times New Roman</vt:lpstr>
      <vt:lpstr>Wingdings</vt:lpstr>
      <vt:lpstr>Thème Office</vt:lpstr>
      <vt:lpstr>Présentation PowerPoint</vt:lpstr>
      <vt:lpstr>MISSIONS</vt:lpstr>
      <vt:lpstr>CONTEXTE OPÉRATIONNEL :</vt:lpstr>
      <vt:lpstr>OBJECTIFS</vt:lpstr>
      <vt:lpstr>   </vt:lpstr>
      <vt:lpstr>Présentation PowerPoint</vt:lpstr>
      <vt:lpstr>GUIDE DES DONNEES TECHNIQUES SST  INRS – ANNEXE –  25/01/2017</vt:lpstr>
      <vt:lpstr>PRINCIPE DE LA GOLDEN HOUR</vt:lpstr>
      <vt:lpstr>COMPOSITION ZONALE DU GRES</vt:lpstr>
      <vt:lpstr>SEMANTIQUE</vt:lpstr>
      <vt:lpstr>ILLUSTRATION  PRM-PDJ-PPO</vt:lpstr>
      <vt:lpstr>SEMANTIQUE</vt:lpstr>
      <vt:lpstr>Menace localisée</vt:lpstr>
      <vt:lpstr>Menace non localisée</vt:lpstr>
      <vt:lpstr>Particularité - Menaces mixtes :  TDM / INCENDIE  TDM / USAR  TDM / NAUTIQUE  TDM / NRBC.e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BOUCHER Jérôme;FAURE Jean-François</dc:creator>
  <cp:lastModifiedBy>ROBERT Philippe</cp:lastModifiedBy>
  <cp:revision>56</cp:revision>
  <cp:lastPrinted>2021-06-29T09:34:15Z</cp:lastPrinted>
  <dcterms:created xsi:type="dcterms:W3CDTF">2021-06-28T08:11:08Z</dcterms:created>
  <dcterms:modified xsi:type="dcterms:W3CDTF">2023-02-15T16:29:52Z</dcterms:modified>
</cp:coreProperties>
</file>