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</p:sldIdLst>
  <p:sldSz cx="7556500" cy="10693400"/>
  <p:notesSz cx="7556500" cy="10693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<Relationship Id="rId57" Type="http://schemas.openxmlformats.org/officeDocument/2006/relationships/slide" Target="slides/slide52.xml"/><Relationship Id="rId58" Type="http://schemas.openxmlformats.org/officeDocument/2006/relationships/slide" Target="slides/slide53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0" i="0" u="sng">
                <a:solidFill>
                  <a:srgbClr val="7E7E7E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0" i="0" u="sng">
                <a:solidFill>
                  <a:srgbClr val="7E7E7E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0" i="0" u="sng">
                <a:solidFill>
                  <a:srgbClr val="7E7E7E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8340" y="760730"/>
            <a:ext cx="6181090" cy="421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 u="sng">
                <a:solidFill>
                  <a:srgbClr val="7E7E7E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01040" y="1782063"/>
            <a:ext cx="6160769" cy="5486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657593" y="10101135"/>
            <a:ext cx="218440" cy="165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Relationship Id="rId3" Type="http://schemas.openxmlformats.org/officeDocument/2006/relationships/slide" Target="slide2.xml"/><Relationship Id="rId4" Type="http://schemas.openxmlformats.org/officeDocument/2006/relationships/slide" Target="slide3.xml"/><Relationship Id="rId5" Type="http://schemas.openxmlformats.org/officeDocument/2006/relationships/slide" Target="slide6.xml"/><Relationship Id="rId6" Type="http://schemas.openxmlformats.org/officeDocument/2006/relationships/slide" Target="slide8.xml"/><Relationship Id="rId7" Type="http://schemas.openxmlformats.org/officeDocument/2006/relationships/slide" Target="slide10.xml"/><Relationship Id="rId8" Type="http://schemas.openxmlformats.org/officeDocument/2006/relationships/slide" Target="slide11.xml"/><Relationship Id="rId9" Type="http://schemas.openxmlformats.org/officeDocument/2006/relationships/slide" Target="slide14.xml"/><Relationship Id="rId10" Type="http://schemas.openxmlformats.org/officeDocument/2006/relationships/slide" Target="slide16.xml"/><Relationship Id="rId11" Type="http://schemas.openxmlformats.org/officeDocument/2006/relationships/slide" Target="slide17.xml"/><Relationship Id="rId12" Type="http://schemas.openxmlformats.org/officeDocument/2006/relationships/slide" Target="slide18.xml"/><Relationship Id="rId13" Type="http://schemas.openxmlformats.org/officeDocument/2006/relationships/slide" Target="slide19.xml"/><Relationship Id="rId14" Type="http://schemas.openxmlformats.org/officeDocument/2006/relationships/slide" Target="slide20.xml"/><Relationship Id="rId15" Type="http://schemas.openxmlformats.org/officeDocument/2006/relationships/slide" Target="slide23.xml"/><Relationship Id="rId16" Type="http://schemas.openxmlformats.org/officeDocument/2006/relationships/slide" Target="slide24.xml"/><Relationship Id="rId17" Type="http://schemas.openxmlformats.org/officeDocument/2006/relationships/slide" Target="slide26.xml"/><Relationship Id="rId18" Type="http://schemas.openxmlformats.org/officeDocument/2006/relationships/slide" Target="slide28.xml"/><Relationship Id="rId19" Type="http://schemas.openxmlformats.org/officeDocument/2006/relationships/slide" Target="slide29.xml"/><Relationship Id="rId20" Type="http://schemas.openxmlformats.org/officeDocument/2006/relationships/slide" Target="slide31.xml"/><Relationship Id="rId21" Type="http://schemas.openxmlformats.org/officeDocument/2006/relationships/slide" Target="slide34.xml"/><Relationship Id="rId22" Type="http://schemas.openxmlformats.org/officeDocument/2006/relationships/slide" Target="slide36.xml"/><Relationship Id="rId23" Type="http://schemas.openxmlformats.org/officeDocument/2006/relationships/slide" Target="slide38.xml"/><Relationship Id="rId24" Type="http://schemas.openxmlformats.org/officeDocument/2006/relationships/slide" Target="slide40.xml"/><Relationship Id="rId25" Type="http://schemas.openxmlformats.org/officeDocument/2006/relationships/slide" Target="slide41.xml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slide" Target="slide44.xml"/><Relationship Id="rId3" Type="http://schemas.openxmlformats.org/officeDocument/2006/relationships/slide" Target="slide45.xml"/><Relationship Id="rId4" Type="http://schemas.openxmlformats.org/officeDocument/2006/relationships/slide" Target="slide47.xml"/><Relationship Id="rId5" Type="http://schemas.openxmlformats.org/officeDocument/2006/relationships/slide" Target="slide50.xml"/><Relationship Id="rId6" Type="http://schemas.openxmlformats.org/officeDocument/2006/relationships/slide" Target="slide52.xml"/></Relationships>

</file>

<file path=ppt/slides/_rels/slide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
</file>

<file path=ppt/slides/_rels/slide4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

</file>

<file path=ppt/slides/_rels/slide5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5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jp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www.gouvernement.fr/risques/s&#8208;engager&#8208;pour&#8208;aider&#8208;en&#8208;cas&#8208;de&#8208;crise" TargetMode="External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interieur.gouv.fr/Alerte/Alerte-ORSEC" TargetMode="External"/><Relationship Id="rId3" Type="http://schemas.openxmlformats.org/officeDocument/2006/relationships/hyperlink" Target="http://www.gouvernement.fr/risques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4398" y="261812"/>
            <a:ext cx="6392897" cy="984498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43123" y="516889"/>
            <a:ext cx="2272030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7E7E7E"/>
                </a:solidFill>
                <a:latin typeface="Calibri"/>
                <a:cs typeface="Calibri"/>
              </a:rPr>
              <a:t>[01AC03</a:t>
            </a:r>
            <a:r>
              <a:rPr dirty="0" sz="1600" spc="-25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"/>
                <a:cs typeface="Calibri"/>
              </a:rPr>
              <a:t>/</a:t>
            </a:r>
            <a:r>
              <a:rPr dirty="0" sz="1600" spc="65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"/>
                <a:cs typeface="Calibri"/>
              </a:rPr>
              <a:t>12-2022]</a:t>
            </a:r>
            <a:r>
              <a:rPr dirty="0" sz="1600" spc="-2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PSC①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385695" algn="l"/>
                <a:tab pos="6167755" algn="l"/>
              </a:tabLst>
            </a:pPr>
            <a:r>
              <a:rPr dirty="0" spc="-5"/>
              <a:t> </a:t>
            </a:r>
            <a:r>
              <a:rPr dirty="0" spc="-5"/>
              <a:t>	</a:t>
            </a:r>
            <a:r>
              <a:rPr dirty="0" spc="-5"/>
              <a:t>Protection	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701040" y="1363217"/>
            <a:ext cx="6155690" cy="287020"/>
            <a:chOff x="701040" y="1363217"/>
            <a:chExt cx="6155690" cy="287020"/>
          </a:xfrm>
        </p:grpSpPr>
        <p:sp>
          <p:nvSpPr>
            <p:cNvPr id="5" name="object 5"/>
            <p:cNvSpPr/>
            <p:nvPr/>
          </p:nvSpPr>
          <p:spPr>
            <a:xfrm>
              <a:off x="701040" y="136321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701040" y="164363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701040" y="3109975"/>
            <a:ext cx="6155690" cy="287020"/>
            <a:chOff x="701040" y="3109975"/>
            <a:chExt cx="6155690" cy="287020"/>
          </a:xfrm>
        </p:grpSpPr>
        <p:sp>
          <p:nvSpPr>
            <p:cNvPr id="8" name="object 8"/>
            <p:cNvSpPr/>
            <p:nvPr/>
          </p:nvSpPr>
          <p:spPr>
            <a:xfrm>
              <a:off x="701040" y="3109975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701040" y="3390391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" name="object 10"/>
          <p:cNvGrpSpPr/>
          <p:nvPr/>
        </p:nvGrpSpPr>
        <p:grpSpPr>
          <a:xfrm>
            <a:off x="701040" y="5382513"/>
            <a:ext cx="6155690" cy="287655"/>
            <a:chOff x="701040" y="5382513"/>
            <a:chExt cx="6155690" cy="287655"/>
          </a:xfrm>
        </p:grpSpPr>
        <p:sp>
          <p:nvSpPr>
            <p:cNvPr id="11" name="object 11"/>
            <p:cNvSpPr/>
            <p:nvPr/>
          </p:nvSpPr>
          <p:spPr>
            <a:xfrm>
              <a:off x="701040" y="5382513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701040" y="5663691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3" name="object 13"/>
          <p:cNvGrpSpPr/>
          <p:nvPr/>
        </p:nvGrpSpPr>
        <p:grpSpPr>
          <a:xfrm>
            <a:off x="701040" y="7052817"/>
            <a:ext cx="6155690" cy="554990"/>
            <a:chOff x="701040" y="7052817"/>
            <a:chExt cx="6155690" cy="554990"/>
          </a:xfrm>
        </p:grpSpPr>
        <p:sp>
          <p:nvSpPr>
            <p:cNvPr id="14" name="object 14"/>
            <p:cNvSpPr/>
            <p:nvPr/>
          </p:nvSpPr>
          <p:spPr>
            <a:xfrm>
              <a:off x="701040" y="7052817"/>
              <a:ext cx="6155690" cy="548640"/>
            </a:xfrm>
            <a:custGeom>
              <a:avLst/>
              <a:gdLst/>
              <a:ahLst/>
              <a:cxnLst/>
              <a:rect l="l" t="t" r="r" b="b"/>
              <a:pathLst>
                <a:path w="6155690" h="548640">
                  <a:moveTo>
                    <a:pt x="6155436" y="0"/>
                  </a:moveTo>
                  <a:lnTo>
                    <a:pt x="0" y="0"/>
                  </a:lnTo>
                  <a:lnTo>
                    <a:pt x="0" y="267462"/>
                  </a:lnTo>
                  <a:lnTo>
                    <a:pt x="0" y="548640"/>
                  </a:lnTo>
                  <a:lnTo>
                    <a:pt x="6155436" y="548640"/>
                  </a:lnTo>
                  <a:lnTo>
                    <a:pt x="6155436" y="267462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701040" y="760145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701040" y="1340611"/>
            <a:ext cx="6155690" cy="85515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Protection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d’une personne</a:t>
            </a:r>
            <a:r>
              <a:rPr dirty="0" sz="1600" spc="-1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exposée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à un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danger</a:t>
            </a:r>
            <a:endParaRPr sz="1600">
              <a:latin typeface="Calibri Light"/>
              <a:cs typeface="Calibri Light"/>
            </a:endParaRPr>
          </a:p>
          <a:p>
            <a:pPr algn="just" marL="19050" marR="12065">
              <a:lnSpc>
                <a:spcPct val="109800"/>
              </a:lnSpc>
              <a:spcBef>
                <a:spcPts val="1025"/>
              </a:spcBef>
            </a:pP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menacée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danger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protégée,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notamment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suraccident.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cela,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lorsqu’il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agir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risque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propre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sécurité,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immédiatement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supprimer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 écarter 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danger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façon permanente.</a:t>
            </a:r>
            <a:endParaRPr sz="1100">
              <a:latin typeface="Calibri"/>
              <a:cs typeface="Calibri"/>
            </a:endParaRPr>
          </a:p>
          <a:p>
            <a:pPr algn="just" marL="19050" marR="15240">
              <a:lnSpc>
                <a:spcPct val="109800"/>
              </a:lnSpc>
              <a:spcBef>
                <a:spcPts val="805"/>
              </a:spcBef>
            </a:pP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2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nécessaire,</a:t>
            </a:r>
            <a:r>
              <a:rPr dirty="0" sz="1100" spc="2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cette</a:t>
            </a:r>
            <a:r>
              <a:rPr dirty="0" sz="1100" spc="2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première</a:t>
            </a:r>
            <a:r>
              <a:rPr dirty="0" sz="1100" spc="2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mesure</a:t>
            </a:r>
            <a:r>
              <a:rPr dirty="0" sz="1100" spc="2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2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complétée</a:t>
            </a:r>
            <a:r>
              <a:rPr dirty="0" sz="1100" spc="2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2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délimitant</a:t>
            </a:r>
            <a:r>
              <a:rPr dirty="0" sz="1100" spc="2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clairement</a:t>
            </a:r>
            <a:r>
              <a:rPr dirty="0" sz="1100" spc="2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2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largement</a:t>
            </a:r>
            <a:r>
              <a:rPr dirty="0" sz="1100" spc="2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2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zone</a:t>
            </a:r>
            <a:r>
              <a:rPr dirty="0" sz="1100" spc="2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</a:t>
            </a:r>
            <a:r>
              <a:rPr dirty="0" sz="1100" spc="-24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danger,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façon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visible,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afin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d’éviter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toute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intrusion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zone.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Cette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délimitation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fait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utilisant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moyens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matériels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disposition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ainsi que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concours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personnes </a:t>
            </a:r>
            <a:r>
              <a:rPr dirty="0" sz="1100">
                <a:latin typeface="Calibri"/>
                <a:cs typeface="Calibri"/>
              </a:rPr>
              <a:t>aptes </a:t>
            </a:r>
            <a:r>
              <a:rPr dirty="0" sz="1100" spc="-5">
                <a:latin typeface="Calibri"/>
                <a:cs typeface="Calibri"/>
              </a:rPr>
              <a:t>aux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alentours.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5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Dégagement d’urgence d’une</a:t>
            </a:r>
            <a:r>
              <a:rPr dirty="0" sz="1600" spc="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victime</a:t>
            </a:r>
            <a:endParaRPr sz="1600">
              <a:latin typeface="Calibri Light"/>
              <a:cs typeface="Calibri Light"/>
            </a:endParaRPr>
          </a:p>
          <a:p>
            <a:pPr algn="just" marL="19050" marR="11430">
              <a:lnSpc>
                <a:spcPct val="104800"/>
              </a:lnSpc>
              <a:spcBef>
                <a:spcPts val="1090"/>
              </a:spcBef>
            </a:pPr>
            <a:r>
              <a:rPr dirty="0" sz="1100" spc="-5">
                <a:latin typeface="Calibri"/>
                <a:cs typeface="Calibri"/>
              </a:rPr>
              <a:t>Lorsque la victime ne peut se soustraire d’elle-même à un </a:t>
            </a:r>
            <a:r>
              <a:rPr dirty="0" sz="1100" spc="-10">
                <a:latin typeface="Calibri"/>
                <a:cs typeface="Calibri"/>
              </a:rPr>
              <a:t>danger </a:t>
            </a:r>
            <a:r>
              <a:rPr dirty="0" sz="1100" spc="-5">
                <a:latin typeface="Calibri"/>
                <a:cs typeface="Calibri"/>
              </a:rPr>
              <a:t>réel, immédiat et non contrôlable, </a:t>
            </a:r>
            <a:r>
              <a:rPr dirty="0" sz="1100" spc="-10">
                <a:latin typeface="Calibri"/>
                <a:cs typeface="Calibri"/>
              </a:rPr>
              <a:t>un </a:t>
            </a:r>
            <a:r>
              <a:rPr dirty="0" sz="1100" spc="-5">
                <a:latin typeface="Calibri"/>
                <a:cs typeface="Calibri"/>
              </a:rPr>
              <a:t> dégagement</a:t>
            </a:r>
            <a:r>
              <a:rPr dirty="0" sz="1100" spc="1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d’urgence</a:t>
            </a:r>
            <a:r>
              <a:rPr dirty="0" sz="1100" spc="1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</a:t>
            </a:r>
            <a:r>
              <a:rPr dirty="0" sz="1100" spc="1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alors</a:t>
            </a:r>
            <a:r>
              <a:rPr dirty="0" sz="1100" spc="1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réalisé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sauveteur.</a:t>
            </a:r>
            <a:r>
              <a:rPr dirty="0" sz="1100" spc="1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Cette</a:t>
            </a:r>
            <a:r>
              <a:rPr dirty="0" sz="1100" spc="1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manœuvre</a:t>
            </a:r>
            <a:r>
              <a:rPr dirty="0" sz="1100" spc="1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</a:t>
            </a:r>
            <a:r>
              <a:rPr dirty="0" sz="1100" spc="1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dangereuse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 ou lui-même. Elle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 donc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rester</a:t>
            </a:r>
            <a:r>
              <a:rPr dirty="0" sz="1100" spc="-5">
                <a:latin typeface="Calibri"/>
                <a:cs typeface="Calibri"/>
              </a:rPr>
              <a:t> exceptionnelle.</a:t>
            </a:r>
            <a:endParaRPr sz="1100">
              <a:latin typeface="Calibri"/>
              <a:cs typeface="Calibri"/>
            </a:endParaRPr>
          </a:p>
          <a:p>
            <a:pPr algn="just" marL="19050" marR="7620">
              <a:lnSpc>
                <a:spcPct val="105000"/>
              </a:lnSpc>
              <a:spcBef>
                <a:spcPts val="595"/>
              </a:spcBef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dégagement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d’urgence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</a:t>
            </a:r>
            <a:r>
              <a:rPr dirty="0" sz="1100">
                <a:latin typeface="Calibri"/>
                <a:cs typeface="Calibri"/>
              </a:rPr>
              <a:t> alors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permettre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placer</a:t>
            </a:r>
            <a:r>
              <a:rPr dirty="0" sz="1100">
                <a:latin typeface="Calibri"/>
                <a:cs typeface="Calibri"/>
              </a:rPr>
              <a:t> celle-ci</a:t>
            </a:r>
            <a:r>
              <a:rPr dirty="0" sz="1100" spc="2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endroit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suffisamment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éloigné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danger et 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conséquences.</a:t>
            </a:r>
            <a:endParaRPr sz="1100">
              <a:latin typeface="Calibri"/>
              <a:cs typeface="Calibri"/>
            </a:endParaRPr>
          </a:p>
          <a:p>
            <a:pPr algn="just" marL="19050" marR="8255">
              <a:lnSpc>
                <a:spcPct val="104700"/>
              </a:lnSpc>
              <a:spcBef>
                <a:spcPts val="595"/>
              </a:spcBef>
            </a:pPr>
            <a:r>
              <a:rPr dirty="0" sz="1100" spc="-5">
                <a:latin typeface="Calibri"/>
                <a:cs typeface="Calibri"/>
              </a:rPr>
              <a:t>Aucune technique n’est imposée lors de la réalisation d’un dégagement d’urgence. Toutefois, lors de </a:t>
            </a:r>
            <a:r>
              <a:rPr dirty="0" sz="1100" spc="-10">
                <a:latin typeface="Calibri"/>
                <a:cs typeface="Calibri"/>
              </a:rPr>
              <a:t>sa </a:t>
            </a:r>
            <a:r>
              <a:rPr dirty="0" sz="1100" spc="-5">
                <a:latin typeface="Calibri"/>
                <a:cs typeface="Calibri"/>
              </a:rPr>
              <a:t> réalisation,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s’engage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cheminement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sûr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rapide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seulement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 </a:t>
            </a:r>
            <a:r>
              <a:rPr dirty="0" sz="1100" spc="-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visible,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facile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atteindre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rien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gêne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son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dégagement.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Il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assure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son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extraction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fonction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de </a:t>
            </a:r>
            <a:r>
              <a:rPr dirty="0" sz="1100" spc="-5">
                <a:latin typeface="Calibri"/>
                <a:cs typeface="Calibri"/>
              </a:rPr>
              <a:t> ses capacités.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0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Devant</a:t>
            </a:r>
            <a:r>
              <a:rPr dirty="0" sz="1600" spc="-1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une</a:t>
            </a:r>
            <a:r>
              <a:rPr dirty="0" sz="1600" spc="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attaque</a:t>
            </a:r>
            <a:r>
              <a:rPr dirty="0" sz="1600" spc="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terroriste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ou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une</a:t>
            </a:r>
            <a:r>
              <a:rPr dirty="0" sz="1600" spc="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situation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de</a:t>
            </a:r>
            <a:r>
              <a:rPr dirty="0" sz="1600" spc="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violence</a:t>
            </a:r>
            <a:endParaRPr sz="1600">
              <a:latin typeface="Calibri Light"/>
              <a:cs typeface="Calibri Light"/>
            </a:endParaRPr>
          </a:p>
          <a:p>
            <a:pPr algn="just" marL="19050" marR="8255">
              <a:lnSpc>
                <a:spcPct val="104500"/>
              </a:lnSpc>
              <a:spcBef>
                <a:spcPts val="1100"/>
              </a:spcBef>
            </a:pPr>
            <a:r>
              <a:rPr dirty="0" sz="1100" spc="-5">
                <a:latin typeface="Calibri"/>
                <a:cs typeface="Calibri"/>
              </a:rPr>
              <a:t>Devant une attaque terroriste ou une </a:t>
            </a:r>
            <a:r>
              <a:rPr dirty="0" sz="1100" spc="-10">
                <a:latin typeface="Calibri"/>
                <a:cs typeface="Calibri"/>
              </a:rPr>
              <a:t>situation </a:t>
            </a:r>
            <a:r>
              <a:rPr dirty="0" sz="1100" spc="-5">
                <a:latin typeface="Calibri"/>
                <a:cs typeface="Calibri"/>
              </a:rPr>
              <a:t>de violence, le sauveteur tentera d’appliquer les consignes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nationales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édictées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ministère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l’Intérieur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disponibles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ligne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 i="1">
                <a:latin typeface="Calibri"/>
                <a:cs typeface="Calibri"/>
              </a:rPr>
              <a:t>«réagir</a:t>
            </a:r>
            <a:r>
              <a:rPr dirty="0" sz="1100" spc="-5" i="1">
                <a:latin typeface="Calibri"/>
                <a:cs typeface="Calibri"/>
              </a:rPr>
              <a:t> en</a:t>
            </a:r>
            <a:r>
              <a:rPr dirty="0" sz="1100" spc="235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cas</a:t>
            </a:r>
            <a:r>
              <a:rPr dirty="0" sz="1100" spc="24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d’attaque 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terroriste».</a:t>
            </a:r>
            <a:endParaRPr sz="1100">
              <a:latin typeface="Calibri"/>
              <a:cs typeface="Calibri"/>
            </a:endParaRPr>
          </a:p>
          <a:p>
            <a:pPr algn="just" marL="19050" marR="7620">
              <a:lnSpc>
                <a:spcPct val="104500"/>
              </a:lnSpc>
              <a:spcBef>
                <a:spcPts val="605"/>
              </a:spcBef>
            </a:pPr>
            <a:r>
              <a:rPr dirty="0" sz="1100" spc="-5">
                <a:latin typeface="Calibri"/>
                <a:cs typeface="Calibri"/>
              </a:rPr>
              <a:t>Ainsi, la conduite à tenir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(CAT) pour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 sauveteur avant l’arrivée des forces de l’ordre pourrait être la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suivante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s’échapper,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c’est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impossible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cacher,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obéir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aux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forces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l’ordre,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réaliser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gestes </a:t>
            </a:r>
            <a:r>
              <a:rPr dirty="0" sz="1100" spc="-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premiers secours,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rester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vigilant.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850">
              <a:latin typeface="Calibri"/>
              <a:cs typeface="Calibri"/>
            </a:endParaRPr>
          </a:p>
          <a:p>
            <a:pPr marL="19050" marR="200025">
              <a:lnSpc>
                <a:spcPct val="110000"/>
              </a:lnSpc>
              <a:spcBef>
                <a:spcPts val="5"/>
              </a:spcBef>
            </a:pP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En</a:t>
            </a:r>
            <a:r>
              <a:rPr dirty="0" sz="1600" spc="1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période</a:t>
            </a:r>
            <a:r>
              <a:rPr dirty="0" sz="1600" spc="1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épidémique</a:t>
            </a:r>
            <a:r>
              <a:rPr dirty="0" sz="1600" spc="1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de</a:t>
            </a:r>
            <a:r>
              <a:rPr dirty="0" sz="1600" spc="1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maladie</a:t>
            </a:r>
            <a:r>
              <a:rPr dirty="0" sz="1600" spc="1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à</a:t>
            </a:r>
            <a:r>
              <a:rPr dirty="0" sz="1600" spc="1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transmission</a:t>
            </a:r>
            <a:r>
              <a:rPr dirty="0" sz="1600" spc="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respiratoire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(covid-19, </a:t>
            </a:r>
            <a:r>
              <a:rPr dirty="0" sz="1600" spc="-34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grippe,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 etc.)</a:t>
            </a:r>
            <a:endParaRPr sz="1600">
              <a:latin typeface="Calibri Light"/>
              <a:cs typeface="Calibri Light"/>
            </a:endParaRPr>
          </a:p>
          <a:p>
            <a:pPr algn="just" marL="19050" marR="18415">
              <a:lnSpc>
                <a:spcPct val="101400"/>
              </a:lnSpc>
              <a:spcBef>
                <a:spcPts val="1140"/>
              </a:spcBef>
            </a:pPr>
            <a:r>
              <a:rPr dirty="0" sz="1100" spc="-5">
                <a:latin typeface="Calibri"/>
                <a:cs typeface="Calibri"/>
              </a:rPr>
              <a:t>Le sauveteur doit appliquer les mesures barrières, de </a:t>
            </a:r>
            <a:r>
              <a:rPr dirty="0" sz="1100" spc="-10">
                <a:latin typeface="Calibri"/>
                <a:cs typeface="Calibri"/>
              </a:rPr>
              <a:t>distance </a:t>
            </a:r>
            <a:r>
              <a:rPr dirty="0" sz="1100" spc="-5">
                <a:latin typeface="Calibri"/>
                <a:cs typeface="Calibri"/>
              </a:rPr>
              <a:t>physique et d'isolement pour se protéger et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protéger l'entourage :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6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demander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aux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proches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aux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témoins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respecter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mesures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barrières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distance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physique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marR="19050" indent="-228600">
              <a:lnSpc>
                <a:spcPct val="101400"/>
              </a:lnSpc>
              <a:spcBef>
                <a:spcPts val="6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demander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s'isoler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possible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pièce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séparée,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porter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masque.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dernier</a:t>
            </a:r>
            <a:r>
              <a:rPr dirty="0" sz="1100" spc="-5">
                <a:latin typeface="Calibri"/>
                <a:cs typeface="Calibri"/>
              </a:rPr>
              <a:t> gêne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ventilation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 être retiré ;</a:t>
            </a:r>
            <a:endParaRPr sz="1100">
              <a:latin typeface="Calibri"/>
              <a:cs typeface="Calibri"/>
            </a:endParaRPr>
          </a:p>
          <a:p>
            <a:pPr marL="247650" marR="15240" indent="-228600">
              <a:lnSpc>
                <a:spcPct val="101800"/>
              </a:lnSpc>
              <a:spcBef>
                <a:spcPts val="6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garder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distances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malades,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toucher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surtout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elles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portent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pas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masque 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faire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gestes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elle-même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elle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s'il faut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s'approcher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 se protéger</a:t>
            </a:r>
            <a:r>
              <a:rPr dirty="0" sz="1100">
                <a:latin typeface="Calibri"/>
                <a:cs typeface="Calibri"/>
              </a:rPr>
              <a:t> avec</a:t>
            </a:r>
            <a:r>
              <a:rPr dirty="0" sz="1100" spc="-5">
                <a:latin typeface="Calibri"/>
                <a:cs typeface="Calibri"/>
              </a:rPr>
              <a:t> 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masque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ne pas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toucher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yeux,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nez,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bouche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visage ;</a:t>
            </a:r>
            <a:endParaRPr sz="1100">
              <a:latin typeface="Calibri"/>
              <a:cs typeface="Calibri"/>
            </a:endParaRPr>
          </a:p>
          <a:p>
            <a:pPr algn="just" marL="19050" marR="16510">
              <a:lnSpc>
                <a:spcPct val="101800"/>
              </a:lnSpc>
              <a:spcBef>
                <a:spcPts val="100"/>
              </a:spcBef>
            </a:pPr>
            <a:r>
              <a:rPr dirty="0" sz="1100" spc="-5">
                <a:latin typeface="Calibri"/>
                <a:cs typeface="Calibri"/>
              </a:rPr>
              <a:t>À la fin de l'intervention, </a:t>
            </a:r>
            <a:r>
              <a:rPr dirty="0" sz="1100">
                <a:latin typeface="Calibri"/>
                <a:cs typeface="Calibri"/>
              </a:rPr>
              <a:t>se </a:t>
            </a:r>
            <a:r>
              <a:rPr dirty="0" sz="1100" spc="-5">
                <a:latin typeface="Calibri"/>
                <a:cs typeface="Calibri"/>
              </a:rPr>
              <a:t>laver les mains avec de l'eau et du savon et les sécher avec une serviette ou </a:t>
            </a:r>
            <a:r>
              <a:rPr dirty="0" sz="1100" spc="-10">
                <a:latin typeface="Calibri"/>
                <a:cs typeface="Calibri"/>
              </a:rPr>
              <a:t>un </a:t>
            </a:r>
            <a:r>
              <a:rPr dirty="0" sz="1100" spc="-5">
                <a:latin typeface="Calibri"/>
                <a:cs typeface="Calibri"/>
              </a:rPr>
              <a:t> essuie-main,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</a:t>
            </a:r>
            <a:r>
              <a:rPr dirty="0" sz="1100" spc="-10">
                <a:latin typeface="Calibri"/>
                <a:cs typeface="Calibri"/>
              </a:rPr>
              <a:t>défaut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utiliser</a:t>
            </a:r>
            <a:r>
              <a:rPr dirty="0" sz="1100" spc="-5">
                <a:latin typeface="Calibri"/>
                <a:cs typeface="Calibri"/>
              </a:rPr>
              <a:t> une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solution hydroalcoolique.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10</a:t>
            </a:fld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56077" y="516889"/>
            <a:ext cx="2245995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7E7E7E"/>
                </a:solidFill>
                <a:latin typeface="Calibri"/>
                <a:cs typeface="Calibri"/>
              </a:rPr>
              <a:t>[01AC04</a:t>
            </a:r>
            <a:r>
              <a:rPr dirty="0" sz="1600" spc="-3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"/>
                <a:cs typeface="Calibri"/>
              </a:rPr>
              <a:t>/</a:t>
            </a:r>
            <a:r>
              <a:rPr dirty="0" sz="1600" spc="7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"/>
                <a:cs typeface="Calibri"/>
              </a:rPr>
              <a:t>12-2022]</a:t>
            </a:r>
            <a:r>
              <a:rPr dirty="0" sz="1600" spc="-2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PSC</a:t>
            </a:r>
            <a:r>
              <a:rPr dirty="0" sz="1600">
                <a:solidFill>
                  <a:srgbClr val="FD9100"/>
                </a:solidFill>
                <a:latin typeface="Cambria Math"/>
                <a:cs typeface="Cambria Math"/>
              </a:rPr>
              <a:t>①</a:t>
            </a:r>
            <a:endParaRPr sz="1600">
              <a:latin typeface="Cambria Math"/>
              <a:cs typeface="Cambria Math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679065" algn="l"/>
                <a:tab pos="6167755" algn="l"/>
              </a:tabLst>
            </a:pPr>
            <a:r>
              <a:rPr dirty="0" spc="-5"/>
              <a:t> </a:t>
            </a:r>
            <a:r>
              <a:rPr dirty="0" spc="-5"/>
              <a:t>	</a:t>
            </a:r>
            <a:r>
              <a:rPr dirty="0" spc="-5"/>
              <a:t>Alerte	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701040" y="1363217"/>
            <a:ext cx="6155690" cy="287020"/>
            <a:chOff x="701040" y="1363217"/>
            <a:chExt cx="6155690" cy="287020"/>
          </a:xfrm>
        </p:grpSpPr>
        <p:sp>
          <p:nvSpPr>
            <p:cNvPr id="5" name="object 5"/>
            <p:cNvSpPr/>
            <p:nvPr/>
          </p:nvSpPr>
          <p:spPr>
            <a:xfrm>
              <a:off x="701040" y="136321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701040" y="164363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701040" y="6703821"/>
            <a:ext cx="6155690" cy="287020"/>
            <a:chOff x="701040" y="6703821"/>
            <a:chExt cx="6155690" cy="287020"/>
          </a:xfrm>
        </p:grpSpPr>
        <p:sp>
          <p:nvSpPr>
            <p:cNvPr id="8" name="object 8"/>
            <p:cNvSpPr/>
            <p:nvPr/>
          </p:nvSpPr>
          <p:spPr>
            <a:xfrm>
              <a:off x="701040" y="6703821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DEEA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701040" y="6984238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47A4D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701040" y="1340611"/>
            <a:ext cx="6155690" cy="86245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Présentation</a:t>
            </a:r>
            <a:endParaRPr sz="16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</a:pPr>
            <a:endParaRPr sz="1250">
              <a:latin typeface="Calibri Light"/>
              <a:cs typeface="Calibri Light"/>
            </a:endParaRPr>
          </a:p>
          <a:p>
            <a:pPr algn="just" marL="19050" marR="17145">
              <a:lnSpc>
                <a:spcPct val="102299"/>
              </a:lnSpc>
            </a:pPr>
            <a:r>
              <a:rPr dirty="0" sz="1100" spc="-5">
                <a:latin typeface="Calibri"/>
                <a:cs typeface="Calibri"/>
              </a:rPr>
              <a:t>L’alerte est l’action qui consiste à informer un service d’urgence de la présence d’une ou plusieurs victimes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affectées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 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plusieurs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détresses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ainsi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nature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l’assistance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apportée.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>
              <a:latin typeface="Calibri"/>
              <a:cs typeface="Calibri"/>
            </a:endParaRPr>
          </a:p>
          <a:p>
            <a:pPr algn="just" marL="19050" marR="14604">
              <a:lnSpc>
                <a:spcPct val="101800"/>
              </a:lnSpc>
            </a:pPr>
            <a:r>
              <a:rPr dirty="0" sz="1100" spc="-5">
                <a:latin typeface="Calibri"/>
                <a:cs typeface="Calibri"/>
              </a:rPr>
              <a:t>L’absence d’information d’un service d’urgence peut compromettre la vie ou la santé d’une victime </a:t>
            </a:r>
            <a:r>
              <a:rPr dirty="0" sz="1100">
                <a:latin typeface="Calibri"/>
                <a:cs typeface="Calibri"/>
              </a:rPr>
              <a:t>malgré 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gestes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premiers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secours</a:t>
            </a:r>
            <a:r>
              <a:rPr dirty="0" sz="1100" spc="-5">
                <a:latin typeface="Calibri"/>
                <a:cs typeface="Calibri"/>
              </a:rPr>
              <a:t> assurés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sauveteur.</a:t>
            </a:r>
            <a:r>
              <a:rPr dirty="0" sz="1100" spc="-5">
                <a:latin typeface="Calibri"/>
                <a:cs typeface="Calibri"/>
              </a:rPr>
              <a:t> Le</a:t>
            </a:r>
            <a:r>
              <a:rPr dirty="0" sz="1100">
                <a:latin typeface="Calibri"/>
                <a:cs typeface="Calibri"/>
              </a:rPr>
              <a:t> rôle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l’alerte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donc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essentiel.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>
              <a:latin typeface="Calibri"/>
              <a:cs typeface="Calibri"/>
            </a:endParaRPr>
          </a:p>
          <a:p>
            <a:pPr algn="just" marL="19050" marR="12065">
              <a:lnSpc>
                <a:spcPct val="102000"/>
              </a:lnSpc>
            </a:pPr>
            <a:r>
              <a:rPr dirty="0" sz="1100" spc="-5">
                <a:latin typeface="Calibri"/>
                <a:cs typeface="Calibri"/>
              </a:rPr>
              <a:t>L’alerte doit être transmise, par le sauveteur ou un témoin, par les moyens disponibles les plus </a:t>
            </a:r>
            <a:r>
              <a:rPr dirty="0" sz="1100">
                <a:latin typeface="Calibri"/>
                <a:cs typeface="Calibri"/>
              </a:rPr>
              <a:t>appropriés. 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Elle doit être rapide et </a:t>
            </a:r>
            <a:r>
              <a:rPr dirty="0" sz="1100" spc="-10">
                <a:latin typeface="Calibri"/>
                <a:cs typeface="Calibri"/>
              </a:rPr>
              <a:t>précise </a:t>
            </a:r>
            <a:r>
              <a:rPr dirty="0" sz="1100" spc="-5">
                <a:latin typeface="Calibri"/>
                <a:cs typeface="Calibri"/>
              </a:rPr>
              <a:t>afin de </a:t>
            </a:r>
            <a:r>
              <a:rPr dirty="0" sz="1100" spc="-10">
                <a:latin typeface="Calibri"/>
                <a:cs typeface="Calibri"/>
              </a:rPr>
              <a:t>diminuer </a:t>
            </a:r>
            <a:r>
              <a:rPr dirty="0" sz="1100" spc="-5">
                <a:latin typeface="Calibri"/>
                <a:cs typeface="Calibri"/>
              </a:rPr>
              <a:t>au maximum les délais de mise en </a:t>
            </a:r>
            <a:r>
              <a:rPr dirty="0" sz="1100" spc="-10">
                <a:latin typeface="Calibri"/>
                <a:cs typeface="Calibri"/>
              </a:rPr>
              <a:t>œuvre </a:t>
            </a:r>
            <a:r>
              <a:rPr dirty="0" sz="1100" spc="-5">
                <a:latin typeface="Calibri"/>
                <a:cs typeface="Calibri"/>
              </a:rPr>
              <a:t>de la chaîne de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secours</a:t>
            </a:r>
            <a:r>
              <a:rPr dirty="0" sz="1100" spc="-5">
                <a:latin typeface="Calibri"/>
                <a:cs typeface="Calibri"/>
              </a:rPr>
              <a:t> 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soins.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50">
              <a:latin typeface="Calibri"/>
              <a:cs typeface="Calibri"/>
            </a:endParaRPr>
          </a:p>
          <a:p>
            <a:pPr algn="just" marL="19050" marR="13970">
              <a:lnSpc>
                <a:spcPct val="101800"/>
              </a:lnSpc>
              <a:spcBef>
                <a:spcPts val="5"/>
              </a:spcBef>
            </a:pPr>
            <a:r>
              <a:rPr dirty="0" sz="1100" spc="-5">
                <a:latin typeface="Calibri"/>
                <a:cs typeface="Calibri"/>
              </a:rPr>
              <a:t>L’alerte doit être réalisée, après une évaluation rapide de la situation, des risques et une éventuelle mise en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sécurité</a:t>
            </a:r>
            <a:r>
              <a:rPr dirty="0" sz="1100" spc="-5">
                <a:latin typeface="Calibri"/>
                <a:cs typeface="Calibri"/>
              </a:rPr>
              <a:t> des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personnes, auprès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 </a:t>
            </a:r>
            <a:r>
              <a:rPr dirty="0" sz="1100" spc="-10">
                <a:latin typeface="Calibri"/>
                <a:cs typeface="Calibri"/>
              </a:rPr>
              <a:t>numéro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d’urgence gratuit :</a:t>
            </a:r>
            <a:endParaRPr sz="1100">
              <a:latin typeface="Calibri"/>
              <a:cs typeface="Calibri"/>
            </a:endParaRPr>
          </a:p>
          <a:p>
            <a:pPr algn="just" marL="247650" marR="15240" indent="-228600">
              <a:lnSpc>
                <a:spcPct val="116799"/>
              </a:lnSpc>
              <a:spcBef>
                <a:spcPts val="655"/>
              </a:spcBef>
              <a:buFont typeface="Symbol"/>
              <a:buChar char=""/>
              <a:tabLst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18,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numéro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d’appel</a:t>
            </a:r>
            <a:r>
              <a:rPr dirty="0" sz="1100" spc="-5">
                <a:latin typeface="Calibri"/>
                <a:cs typeface="Calibri"/>
              </a:rPr>
              <a:t> 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sapeurs-pompiers,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charge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notamment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secours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d’urgence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aux 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personnes, lors d’accidents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divers,</a:t>
            </a:r>
            <a:r>
              <a:rPr dirty="0" sz="1100" spc="-5">
                <a:latin typeface="Calibri"/>
                <a:cs typeface="Calibri"/>
              </a:rPr>
              <a:t> incendies ;</a:t>
            </a:r>
            <a:endParaRPr sz="1100">
              <a:latin typeface="Calibri"/>
              <a:cs typeface="Calibri"/>
            </a:endParaRPr>
          </a:p>
          <a:p>
            <a:pPr algn="just" marL="247650" marR="13970" indent="-228600">
              <a:lnSpc>
                <a:spcPct val="116799"/>
              </a:lnSpc>
              <a:spcBef>
                <a:spcPts val="65"/>
              </a:spcBef>
              <a:buFont typeface="Symbol"/>
              <a:buChar char=""/>
              <a:tabLst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le 15, numéro </a:t>
            </a:r>
            <a:r>
              <a:rPr dirty="0" sz="1100" spc="-10">
                <a:latin typeface="Calibri"/>
                <a:cs typeface="Calibri"/>
              </a:rPr>
              <a:t>d’appel </a:t>
            </a:r>
            <a:r>
              <a:rPr dirty="0" sz="1100" spc="-5">
                <a:latin typeface="Calibri"/>
                <a:cs typeface="Calibri"/>
              </a:rPr>
              <a:t>des SAMU, en charge de la réponse médicale, </a:t>
            </a:r>
            <a:r>
              <a:rPr dirty="0" sz="1100" spc="5">
                <a:latin typeface="Calibri"/>
                <a:cs typeface="Calibri"/>
              </a:rPr>
              <a:t>des </a:t>
            </a:r>
            <a:r>
              <a:rPr dirty="0" sz="1100" spc="-5">
                <a:latin typeface="Calibri"/>
                <a:cs typeface="Calibri"/>
              </a:rPr>
              <a:t>problèmes urgents de santé et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conseil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médical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algn="just" marL="247650" marR="15875" indent="-228600">
              <a:lnSpc>
                <a:spcPct val="117000"/>
              </a:lnSpc>
              <a:spcBef>
                <a:spcPts val="55"/>
              </a:spcBef>
              <a:buFont typeface="Symbol"/>
              <a:buChar char=""/>
              <a:tabLst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112,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numéro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téléphone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réservé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aux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appels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d’urgence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valide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l’ensemble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l’Union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Européenne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algn="just" marL="247650" marR="12700" indent="-228600">
              <a:lnSpc>
                <a:spcPct val="117000"/>
              </a:lnSpc>
              <a:spcBef>
                <a:spcPts val="65"/>
              </a:spcBef>
              <a:buFont typeface="Symbol"/>
              <a:buChar char=""/>
              <a:tabLst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le 114, numéro </a:t>
            </a:r>
            <a:r>
              <a:rPr dirty="0" sz="1100" spc="-10">
                <a:latin typeface="Calibri"/>
                <a:cs typeface="Calibri"/>
              </a:rPr>
              <a:t>d’appel </a:t>
            </a:r>
            <a:r>
              <a:rPr dirty="0" sz="1100" spc="-5">
                <a:latin typeface="Calibri"/>
                <a:cs typeface="Calibri"/>
              </a:rPr>
              <a:t>accessible par SMS, fax, visio et tchat, réservé aux déficients auditifs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(réception </a:t>
            </a:r>
            <a:r>
              <a:rPr dirty="0" sz="1100" spc="-5">
                <a:latin typeface="Calibri"/>
                <a:cs typeface="Calibri"/>
              </a:rPr>
              <a:t> et orientation des personnes malentendantes vers les autres numéros d’urgence). Ce service peut aussi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utilisé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souhaitent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cadre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violences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intrafamiliales 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 peuvent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 parler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</a:t>
            </a:r>
            <a:r>
              <a:rPr dirty="0" sz="1100">
                <a:latin typeface="Calibri"/>
                <a:cs typeface="Calibri"/>
              </a:rPr>
              <a:t>voix </a:t>
            </a:r>
            <a:r>
              <a:rPr dirty="0" sz="1100" spc="-5">
                <a:latin typeface="Calibri"/>
                <a:cs typeface="Calibri"/>
              </a:rPr>
              <a:t>haute.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Symbol"/>
              <a:buChar char=""/>
            </a:pPr>
            <a:endParaRPr sz="1100">
              <a:latin typeface="Calibri"/>
              <a:cs typeface="Calibri"/>
            </a:endParaRPr>
          </a:p>
          <a:p>
            <a:pPr algn="just" marL="19050" marR="16510">
              <a:lnSpc>
                <a:spcPct val="102299"/>
              </a:lnSpc>
            </a:pPr>
            <a:r>
              <a:rPr dirty="0" sz="1100" spc="-5">
                <a:latin typeface="Calibri"/>
                <a:cs typeface="Calibri"/>
              </a:rPr>
              <a:t>Les </a:t>
            </a:r>
            <a:r>
              <a:rPr dirty="0" sz="1100" spc="-10">
                <a:latin typeface="Calibri"/>
                <a:cs typeface="Calibri"/>
              </a:rPr>
              <a:t>secours peuvent </a:t>
            </a:r>
            <a:r>
              <a:rPr dirty="0" sz="1100" spc="-5">
                <a:latin typeface="Calibri"/>
                <a:cs typeface="Calibri"/>
              </a:rPr>
              <a:t>conserver l’appelant au téléphone pour le conseiller ou le guider dans l’exécution </a:t>
            </a:r>
            <a:r>
              <a:rPr dirty="0" sz="1100" spc="-10">
                <a:latin typeface="Calibri"/>
                <a:cs typeface="Calibri"/>
              </a:rPr>
              <a:t>de </a:t>
            </a:r>
            <a:r>
              <a:rPr dirty="0" sz="1100" spc="-5">
                <a:latin typeface="Calibri"/>
                <a:cs typeface="Calibri"/>
              </a:rPr>
              <a:t> gestes,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jusqu’à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arrivée.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Conduite</a:t>
            </a:r>
            <a:r>
              <a:rPr dirty="0" sz="1600" spc="-3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à</a:t>
            </a:r>
            <a:r>
              <a:rPr dirty="0" sz="1600" spc="-2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tenir</a:t>
            </a:r>
            <a:endParaRPr sz="16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</a:pPr>
            <a:endParaRPr sz="1250">
              <a:latin typeface="Calibri Light"/>
              <a:cs typeface="Calibri Light"/>
            </a:endParaRPr>
          </a:p>
          <a:p>
            <a:pPr algn="just" marL="19050" marR="13335">
              <a:lnSpc>
                <a:spcPct val="102299"/>
              </a:lnSpc>
            </a:pPr>
            <a:r>
              <a:rPr dirty="0" sz="1100" spc="-5">
                <a:latin typeface="Calibri"/>
                <a:cs typeface="Calibri"/>
              </a:rPr>
              <a:t>Contacter un service d’urgence à l’aide d’un téléphone portable ou à </a:t>
            </a:r>
            <a:r>
              <a:rPr dirty="0" sz="1100" spc="-10">
                <a:latin typeface="Calibri"/>
                <a:cs typeface="Calibri"/>
              </a:rPr>
              <a:t>défaut </a:t>
            </a:r>
            <a:r>
              <a:rPr dirty="0" sz="1100" spc="-5">
                <a:latin typeface="Calibri"/>
                <a:cs typeface="Calibri"/>
              </a:rPr>
              <a:t>d’un téléphone </a:t>
            </a:r>
            <a:r>
              <a:rPr dirty="0" sz="1100" spc="5">
                <a:latin typeface="Calibri"/>
                <a:cs typeface="Calibri"/>
              </a:rPr>
              <a:t>fixe </a:t>
            </a:r>
            <a:r>
              <a:rPr dirty="0" sz="1100" spc="-5">
                <a:latin typeface="Calibri"/>
                <a:cs typeface="Calibri"/>
              </a:rPr>
              <a:t>ou d’une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borne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d’appel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8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transmettre 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informations 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répondre</a:t>
            </a:r>
            <a:r>
              <a:rPr dirty="0" sz="1100">
                <a:latin typeface="Calibri"/>
                <a:cs typeface="Calibri"/>
              </a:rPr>
              <a:t> aux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questions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posées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 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services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secours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appliquer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consignes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données</a:t>
            </a:r>
            <a:r>
              <a:rPr dirty="0" sz="1100" spc="-5">
                <a:latin typeface="Calibri"/>
                <a:cs typeface="Calibri"/>
              </a:rPr>
              <a:t> 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raccrocher,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instructions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l’opérateur.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Symbol"/>
              <a:buChar char=""/>
            </a:pPr>
            <a:endParaRPr sz="1150">
              <a:latin typeface="Calibri"/>
              <a:cs typeface="Calibri"/>
            </a:endParaRPr>
          </a:p>
          <a:p>
            <a:pPr algn="just" marL="19050">
              <a:lnSpc>
                <a:spcPct val="100000"/>
              </a:lnSpc>
            </a:pP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informations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minimales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transmettre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sont :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87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le numéro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téléphone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borne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duquel l’appel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passé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nature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problème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maladie,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accident,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attaque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terroriste,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etc.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en cas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situation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multiples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victimes,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préciser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nombre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victimes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localisation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précise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possible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l’évènement.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50">
              <a:latin typeface="Calibri"/>
              <a:cs typeface="Calibri"/>
            </a:endParaRPr>
          </a:p>
          <a:p>
            <a:pPr algn="just" marL="19050">
              <a:lnSpc>
                <a:spcPct val="100000"/>
              </a:lnSpc>
            </a:pPr>
            <a:r>
              <a:rPr dirty="0" sz="1100" spc="-5">
                <a:latin typeface="Calibri"/>
                <a:cs typeface="Calibri"/>
              </a:rPr>
              <a:t>Lorsque 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demande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donner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l’alerte,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il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convient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10</a:t>
            </a:fld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707390" y="492200"/>
            <a:ext cx="6142355" cy="2909570"/>
          </a:xfrm>
          <a:prstGeom prst="rect">
            <a:avLst/>
          </a:prstGeom>
        </p:spPr>
        <p:txBody>
          <a:bodyPr wrap="square" lIns="0" tIns="48260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8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avant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l’alerte,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s’assurer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qu’elle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possède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éléments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après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l’alerte,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vérifier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qu’elle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correctement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exécuté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l’action.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Symbol"/>
              <a:buChar char=""/>
            </a:pPr>
            <a:endParaRPr sz="1100">
              <a:latin typeface="Calibri"/>
              <a:cs typeface="Calibri"/>
            </a:endParaRPr>
          </a:p>
          <a:p>
            <a:pPr marL="12700" marR="6985">
              <a:lnSpc>
                <a:spcPct val="102299"/>
              </a:lnSpc>
            </a:pP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possible,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envoyer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accueillir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secours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organiser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accès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lieu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l’accident,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près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50">
              <a:latin typeface="Calibri"/>
              <a:cs typeface="Calibri"/>
            </a:endParaRPr>
          </a:p>
          <a:p>
            <a:pPr marL="12700" marR="9525">
              <a:lnSpc>
                <a:spcPct val="102299"/>
              </a:lnSpc>
            </a:pPr>
            <a:r>
              <a:rPr dirty="0" u="sng" sz="1100" spc="-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Cas</a:t>
            </a:r>
            <a:r>
              <a:rPr dirty="0" u="sng" sz="1100" spc="8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100" spc="-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particulier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présente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manifestations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peuvent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faire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évoquer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maladie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infectieuse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respiratoire </a:t>
            </a:r>
            <a:r>
              <a:rPr dirty="0" sz="1100" spc="-10">
                <a:latin typeface="Calibri"/>
                <a:cs typeface="Calibri"/>
              </a:rPr>
              <a:t>(grippe,</a:t>
            </a:r>
            <a:r>
              <a:rPr dirty="0" sz="1100">
                <a:latin typeface="Calibri"/>
                <a:cs typeface="Calibri"/>
              </a:rPr>
              <a:t> covid-19,</a:t>
            </a:r>
            <a:r>
              <a:rPr dirty="0" sz="1100" spc="-5">
                <a:latin typeface="Calibri"/>
                <a:cs typeface="Calibri"/>
              </a:rPr>
              <a:t> etc.) :</a:t>
            </a:r>
            <a:endParaRPr sz="1100">
              <a:latin typeface="Calibri"/>
              <a:cs typeface="Calibri"/>
            </a:endParaRPr>
          </a:p>
          <a:p>
            <a:pPr marL="241300" marR="10795" indent="-228600">
              <a:lnSpc>
                <a:spcPct val="116799"/>
              </a:lnSpc>
              <a:spcBef>
                <a:spcPts val="65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présente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signes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comme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toux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fièvre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tout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autre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symptôme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grippal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signe de détresse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vitale, demander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 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 entourage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27100" marR="5080" indent="-228600">
              <a:lnSpc>
                <a:spcPts val="1550"/>
              </a:lnSpc>
              <a:spcBef>
                <a:spcPts val="85"/>
              </a:spcBef>
              <a:buFont typeface="Courier New"/>
              <a:buChar char="o"/>
              <a:tabLst>
                <a:tab pos="927100" algn="l"/>
                <a:tab pos="927735" algn="l"/>
              </a:tabLst>
            </a:pPr>
            <a:r>
              <a:rPr dirty="0" sz="1100" spc="-10">
                <a:latin typeface="Calibri"/>
                <a:cs typeface="Calibri"/>
              </a:rPr>
              <a:t>d’appeler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médecin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traitant.</a:t>
            </a:r>
            <a:r>
              <a:rPr dirty="0" sz="1100">
                <a:latin typeface="Calibri"/>
                <a:cs typeface="Calibri"/>
              </a:rPr>
              <a:t> Ce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dernier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pourra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éventuellement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5">
                <a:latin typeface="Calibri"/>
                <a:cs typeface="Calibri"/>
              </a:rPr>
              <a:t>une </a:t>
            </a:r>
            <a:r>
              <a:rPr dirty="0" sz="1100" spc="-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téléconsultation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27100" indent="-229235">
              <a:lnSpc>
                <a:spcPct val="100000"/>
              </a:lnSpc>
              <a:spcBef>
                <a:spcPts val="130"/>
              </a:spcBef>
              <a:buFont typeface="Courier New"/>
              <a:buChar char="o"/>
              <a:tabLst>
                <a:tab pos="927100" algn="l"/>
                <a:tab pos="927735" algn="l"/>
              </a:tabLst>
            </a:pP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respecter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mesures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barrières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distanciation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physique.</a:t>
            </a:r>
            <a:endParaRPr sz="1100">
              <a:latin typeface="Calibri"/>
              <a:cs typeface="Calibri"/>
            </a:endParaRPr>
          </a:p>
          <a:p>
            <a:pPr marL="241300" marR="11430" indent="-228600">
              <a:lnSpc>
                <a:spcPct val="116799"/>
              </a:lnSpc>
              <a:spcBef>
                <a:spcPts val="6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1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mal</a:t>
            </a:r>
            <a:r>
              <a:rPr dirty="0" sz="1100" spc="1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respirer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repos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l’effort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présente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signes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d’une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urgence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vitale,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appeler un numéro d’urgence.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556754" cy="1069263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15972" y="896111"/>
            <a:ext cx="1298346" cy="35204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55746" y="896111"/>
            <a:ext cx="1822196" cy="35204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20090" y="896111"/>
            <a:ext cx="1652143" cy="352044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10</a:t>
            </a:fld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48457" y="516889"/>
            <a:ext cx="2261870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47A4D7"/>
                </a:solidFill>
                <a:latin typeface="Calibri"/>
                <a:cs typeface="Calibri"/>
              </a:rPr>
              <a:t>[01PR01</a:t>
            </a:r>
            <a:r>
              <a:rPr dirty="0" sz="1600" spc="-15">
                <a:solidFill>
                  <a:srgbClr val="47A4D7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"/>
                <a:cs typeface="Calibri"/>
              </a:rPr>
              <a:t>/</a:t>
            </a:r>
            <a:r>
              <a:rPr dirty="0" sz="1600" spc="55">
                <a:solidFill>
                  <a:srgbClr val="47A4D7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"/>
                <a:cs typeface="Calibri"/>
              </a:rPr>
              <a:t>12-2022]</a:t>
            </a:r>
            <a:r>
              <a:rPr dirty="0" sz="1600" spc="-10">
                <a:solidFill>
                  <a:srgbClr val="47A4D7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PSC①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18233" y="760730"/>
            <a:ext cx="4319905" cy="4216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none" spc="-10">
                <a:solidFill>
                  <a:srgbClr val="47A4D7"/>
                </a:solidFill>
              </a:rPr>
              <a:t>Obstruction</a:t>
            </a:r>
            <a:r>
              <a:rPr dirty="0" u="none" spc="5">
                <a:solidFill>
                  <a:srgbClr val="47A4D7"/>
                </a:solidFill>
              </a:rPr>
              <a:t> </a:t>
            </a:r>
            <a:r>
              <a:rPr dirty="0" u="none" spc="-5">
                <a:solidFill>
                  <a:srgbClr val="47A4D7"/>
                </a:solidFill>
              </a:rPr>
              <a:t>des</a:t>
            </a:r>
            <a:r>
              <a:rPr dirty="0" u="none">
                <a:solidFill>
                  <a:srgbClr val="47A4D7"/>
                </a:solidFill>
              </a:rPr>
              <a:t> </a:t>
            </a:r>
            <a:r>
              <a:rPr dirty="0" u="none" spc="-5">
                <a:solidFill>
                  <a:srgbClr val="47A4D7"/>
                </a:solidFill>
              </a:rPr>
              <a:t>voies</a:t>
            </a:r>
            <a:r>
              <a:rPr dirty="0" u="none" spc="5">
                <a:solidFill>
                  <a:srgbClr val="47A4D7"/>
                </a:solidFill>
              </a:rPr>
              <a:t> </a:t>
            </a:r>
            <a:r>
              <a:rPr dirty="0" u="none" spc="-5">
                <a:solidFill>
                  <a:srgbClr val="47A4D7"/>
                </a:solidFill>
              </a:rPr>
              <a:t>aériennes</a:t>
            </a:r>
          </a:p>
        </p:txBody>
      </p:sp>
      <p:sp>
        <p:nvSpPr>
          <p:cNvPr id="4" name="object 4"/>
          <p:cNvSpPr/>
          <p:nvPr/>
        </p:nvSpPr>
        <p:spPr>
          <a:xfrm>
            <a:off x="701040" y="1242821"/>
            <a:ext cx="6155690" cy="6350"/>
          </a:xfrm>
          <a:custGeom>
            <a:avLst/>
            <a:gdLst/>
            <a:ahLst/>
            <a:cxnLst/>
            <a:rect l="l" t="t" r="r" b="b"/>
            <a:pathLst>
              <a:path w="6155690" h="6350">
                <a:moveTo>
                  <a:pt x="6155436" y="0"/>
                </a:moveTo>
                <a:lnTo>
                  <a:pt x="0" y="0"/>
                </a:lnTo>
                <a:lnTo>
                  <a:pt x="0" y="6096"/>
                </a:lnTo>
                <a:lnTo>
                  <a:pt x="6155436" y="6096"/>
                </a:lnTo>
                <a:lnTo>
                  <a:pt x="6155436" y="0"/>
                </a:lnTo>
                <a:close/>
              </a:path>
            </a:pathLst>
          </a:custGeom>
          <a:solidFill>
            <a:srgbClr val="47A4D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701040" y="1401317"/>
            <a:ext cx="6155690" cy="287020"/>
            <a:chOff x="701040" y="1401317"/>
            <a:chExt cx="6155690" cy="287020"/>
          </a:xfrm>
        </p:grpSpPr>
        <p:sp>
          <p:nvSpPr>
            <p:cNvPr id="6" name="object 6"/>
            <p:cNvSpPr/>
            <p:nvPr/>
          </p:nvSpPr>
          <p:spPr>
            <a:xfrm>
              <a:off x="701040" y="140131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168173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701040" y="3014725"/>
            <a:ext cx="6155690" cy="287655"/>
            <a:chOff x="701040" y="3014725"/>
            <a:chExt cx="6155690" cy="287655"/>
          </a:xfrm>
        </p:grpSpPr>
        <p:sp>
          <p:nvSpPr>
            <p:cNvPr id="9" name="object 9"/>
            <p:cNvSpPr/>
            <p:nvPr/>
          </p:nvSpPr>
          <p:spPr>
            <a:xfrm>
              <a:off x="701040" y="3014725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01040" y="329590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701040" y="5231637"/>
            <a:ext cx="6155690" cy="287020"/>
            <a:chOff x="701040" y="5231637"/>
            <a:chExt cx="6155690" cy="287020"/>
          </a:xfrm>
        </p:grpSpPr>
        <p:sp>
          <p:nvSpPr>
            <p:cNvPr id="12" name="object 12"/>
            <p:cNvSpPr/>
            <p:nvPr/>
          </p:nvSpPr>
          <p:spPr>
            <a:xfrm>
              <a:off x="701040" y="523163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01040" y="551205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701040" y="6140703"/>
            <a:ext cx="6155690" cy="287020"/>
            <a:chOff x="701040" y="6140703"/>
            <a:chExt cx="6155690" cy="287020"/>
          </a:xfrm>
        </p:grpSpPr>
        <p:sp>
          <p:nvSpPr>
            <p:cNvPr id="15" name="object 15"/>
            <p:cNvSpPr/>
            <p:nvPr/>
          </p:nvSpPr>
          <p:spPr>
            <a:xfrm>
              <a:off x="701040" y="6140703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01040" y="6421119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/>
          <p:cNvGrpSpPr/>
          <p:nvPr/>
        </p:nvGrpSpPr>
        <p:grpSpPr>
          <a:xfrm>
            <a:off x="701040" y="7804150"/>
            <a:ext cx="6155690" cy="287655"/>
            <a:chOff x="701040" y="7804150"/>
            <a:chExt cx="6155690" cy="287655"/>
          </a:xfrm>
        </p:grpSpPr>
        <p:sp>
          <p:nvSpPr>
            <p:cNvPr id="18" name="object 18"/>
            <p:cNvSpPr/>
            <p:nvPr/>
          </p:nvSpPr>
          <p:spPr>
            <a:xfrm>
              <a:off x="701040" y="7804150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8"/>
                  </a:lnTo>
                  <a:lnTo>
                    <a:pt x="6155436" y="281178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01040" y="8085328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0" name="object 20"/>
          <p:cNvGrpSpPr/>
          <p:nvPr/>
        </p:nvGrpSpPr>
        <p:grpSpPr>
          <a:xfrm>
            <a:off x="701040" y="9038081"/>
            <a:ext cx="6155690" cy="287020"/>
            <a:chOff x="701040" y="9038081"/>
            <a:chExt cx="6155690" cy="287020"/>
          </a:xfrm>
        </p:grpSpPr>
        <p:sp>
          <p:nvSpPr>
            <p:cNvPr id="21" name="object 21"/>
            <p:cNvSpPr/>
            <p:nvPr/>
          </p:nvSpPr>
          <p:spPr>
            <a:xfrm>
              <a:off x="701040" y="9038081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DEEA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701040" y="931849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47A4D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/>
          <p:cNvSpPr txBox="1"/>
          <p:nvPr/>
        </p:nvSpPr>
        <p:spPr>
          <a:xfrm>
            <a:off x="701040" y="1378711"/>
            <a:ext cx="6155690" cy="8514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Définition</a:t>
            </a:r>
            <a:r>
              <a:rPr dirty="0" sz="1600" spc="-1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-</a:t>
            </a:r>
            <a:r>
              <a:rPr dirty="0" sz="1600" spc="-2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Signes</a:t>
            </a:r>
            <a:endParaRPr sz="1600">
              <a:latin typeface="Calibri Light"/>
              <a:cs typeface="Calibri Light"/>
            </a:endParaRPr>
          </a:p>
          <a:p>
            <a:pPr algn="just" marL="19050" marR="17780">
              <a:lnSpc>
                <a:spcPct val="110000"/>
              </a:lnSpc>
              <a:spcBef>
                <a:spcPts val="1025"/>
              </a:spcBef>
            </a:pPr>
            <a:r>
              <a:rPr dirty="0" sz="1100" spc="-5">
                <a:latin typeface="Calibri"/>
                <a:cs typeface="Calibri"/>
              </a:rPr>
              <a:t>L’obstruction </a:t>
            </a:r>
            <a:r>
              <a:rPr dirty="0" sz="1100" spc="-10">
                <a:latin typeface="Calibri"/>
                <a:cs typeface="Calibri"/>
              </a:rPr>
              <a:t>brutale </a:t>
            </a:r>
            <a:r>
              <a:rPr dirty="0" sz="1100" spc="-5">
                <a:latin typeface="Calibri"/>
                <a:cs typeface="Calibri"/>
              </a:rPr>
              <a:t>des voies aériennes (OBVA) </a:t>
            </a:r>
            <a:r>
              <a:rPr dirty="0" sz="1100">
                <a:latin typeface="Calibri"/>
                <a:cs typeface="Calibri"/>
              </a:rPr>
              <a:t>est </a:t>
            </a:r>
            <a:r>
              <a:rPr dirty="0" sz="1100" spc="-5">
                <a:latin typeface="Calibri"/>
                <a:cs typeface="Calibri"/>
              </a:rPr>
              <a:t>la gêne ou l'empêchement brutal des mouvements de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l’extérieur et les poumons. </a:t>
            </a:r>
            <a:r>
              <a:rPr dirty="0" sz="1100">
                <a:latin typeface="Calibri"/>
                <a:cs typeface="Calibri"/>
              </a:rPr>
              <a:t>Elle</a:t>
            </a:r>
            <a:r>
              <a:rPr dirty="0" sz="1100" spc="-5">
                <a:latin typeface="Calibri"/>
                <a:cs typeface="Calibri"/>
              </a:rPr>
              <a:t> est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qualifiée 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8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d’obstruction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partielle,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lorsque </a:t>
            </a:r>
            <a:r>
              <a:rPr dirty="0" sz="1100">
                <a:latin typeface="Calibri"/>
                <a:cs typeface="Calibri"/>
              </a:rPr>
              <a:t>l’air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encore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atteindre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poumons.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reste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efficace.</a:t>
            </a:r>
            <a:endParaRPr sz="1100">
              <a:latin typeface="Calibri"/>
              <a:cs typeface="Calibri"/>
            </a:endParaRPr>
          </a:p>
          <a:p>
            <a:pPr marL="247650" marR="15875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d’obstruction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complète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lorsque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l’air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  plus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atteindre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poumons.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n’est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plus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efficace ou impossible.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Symbol"/>
              <a:buChar char=""/>
            </a:pP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Causes</a:t>
            </a:r>
            <a:endParaRPr sz="1600">
              <a:latin typeface="Calibri Light"/>
              <a:cs typeface="Calibri Light"/>
            </a:endParaRPr>
          </a:p>
          <a:p>
            <a:pPr algn="just" marL="19050" marR="15240">
              <a:lnSpc>
                <a:spcPct val="109800"/>
              </a:lnSpc>
              <a:spcBef>
                <a:spcPts val="1035"/>
              </a:spcBef>
            </a:pP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corps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étrangers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sont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souvent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l’origine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obstruction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brutale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voies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aériennes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sont </a:t>
            </a:r>
            <a:r>
              <a:rPr dirty="0" sz="1100" spc="-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aliments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(noix,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cacahuètes,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carottes)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objets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(aimants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magnets,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jouets).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L’OBVA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survenir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tout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âge,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elle est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fréquente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chez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l’enfant 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chez 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 âgée.</a:t>
            </a:r>
            <a:endParaRPr sz="1100">
              <a:latin typeface="Calibri"/>
              <a:cs typeface="Calibri"/>
            </a:endParaRPr>
          </a:p>
          <a:p>
            <a:pPr algn="just" marL="19050" marR="18415">
              <a:lnSpc>
                <a:spcPct val="109500"/>
              </a:lnSpc>
              <a:spcBef>
                <a:spcPts val="805"/>
              </a:spcBef>
            </a:pPr>
            <a:r>
              <a:rPr dirty="0" sz="1100" spc="-5">
                <a:latin typeface="Calibri"/>
                <a:cs typeface="Calibri"/>
              </a:rPr>
              <a:t>L’obstruction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se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produit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souvent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lorsque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train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manger,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boire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porter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objet à 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bouche.</a:t>
            </a:r>
            <a:endParaRPr sz="1100">
              <a:latin typeface="Calibri"/>
              <a:cs typeface="Calibri"/>
            </a:endParaRPr>
          </a:p>
          <a:p>
            <a:pPr algn="just" marL="19050" marR="14604">
              <a:lnSpc>
                <a:spcPct val="109800"/>
              </a:lnSpc>
              <a:spcBef>
                <a:spcPts val="800"/>
              </a:spcBef>
            </a:pPr>
            <a:r>
              <a:rPr dirty="0" sz="1100" spc="-5">
                <a:latin typeface="Calibri"/>
                <a:cs typeface="Calibri"/>
              </a:rPr>
              <a:t>Des </a:t>
            </a:r>
            <a:r>
              <a:rPr dirty="0" sz="1100" spc="-10">
                <a:latin typeface="Calibri"/>
                <a:cs typeface="Calibri"/>
              </a:rPr>
              <a:t>facteurs </a:t>
            </a:r>
            <a:r>
              <a:rPr dirty="0" sz="1100" spc="-5">
                <a:latin typeface="Calibri"/>
                <a:cs typeface="Calibri"/>
              </a:rPr>
              <a:t>de risques exposent au risque de survenue d’une OBVA par </a:t>
            </a:r>
            <a:r>
              <a:rPr dirty="0" sz="1100">
                <a:latin typeface="Calibri"/>
                <a:cs typeface="Calibri"/>
              </a:rPr>
              <a:t>corps </a:t>
            </a:r>
            <a:r>
              <a:rPr dirty="0" sz="1100" spc="-5">
                <a:latin typeface="Calibri"/>
                <a:cs typeface="Calibri"/>
              </a:rPr>
              <a:t>étranger comme la prise de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médicaments, d’alcool, les maladies neurologiques qui diminuent ou altèrent la déglutition ou la toux, la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démence,</a:t>
            </a:r>
            <a:r>
              <a:rPr dirty="0" sz="1100">
                <a:latin typeface="Calibri"/>
                <a:cs typeface="Calibri"/>
              </a:rPr>
              <a:t> mais </a:t>
            </a:r>
            <a:r>
              <a:rPr dirty="0" sz="1100" spc="-5">
                <a:latin typeface="Calibri"/>
                <a:cs typeface="Calibri"/>
              </a:rPr>
              <a:t>aussi une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mauvaise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dentition.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Risques</a:t>
            </a:r>
            <a:endParaRPr sz="1600">
              <a:latin typeface="Calibri Light"/>
              <a:cs typeface="Calibri Light"/>
            </a:endParaRPr>
          </a:p>
          <a:p>
            <a:pPr algn="just" marL="19050" marR="17145">
              <a:lnSpc>
                <a:spcPct val="110000"/>
              </a:lnSpc>
              <a:spcBef>
                <a:spcPts val="1025"/>
              </a:spcBef>
            </a:pP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obstruction brutale des voies aériennes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 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corps étranger peut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mettre en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jeu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immédiatement la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 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entraîner des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complications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peuvent survenir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plusieurs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jours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après.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5"/>
              </a:spcBef>
            </a:pP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Signes</a:t>
            </a:r>
            <a:endParaRPr sz="160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1150"/>
              </a:spcBef>
            </a:pPr>
            <a:r>
              <a:rPr dirty="0" sz="1100" spc="-10">
                <a:latin typeface="Calibri"/>
                <a:cs typeface="Calibri"/>
              </a:rPr>
              <a:t>Demander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«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est-ce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vous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vous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étouffez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?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».</a:t>
            </a:r>
            <a:endParaRPr sz="1100">
              <a:latin typeface="Calibri"/>
              <a:cs typeface="Calibri"/>
            </a:endParaRPr>
          </a:p>
          <a:p>
            <a:pPr algn="just" marL="19050" marR="12065">
              <a:lnSpc>
                <a:spcPct val="109500"/>
              </a:lnSpc>
              <a:spcBef>
                <a:spcPts val="805"/>
              </a:spcBef>
            </a:pPr>
            <a:r>
              <a:rPr dirty="0" sz="1100" spc="-5">
                <a:latin typeface="Calibri"/>
                <a:cs typeface="Calibri"/>
              </a:rPr>
              <a:t>Si la victime peut </a:t>
            </a:r>
            <a:r>
              <a:rPr dirty="0" sz="1100" spc="-10">
                <a:latin typeface="Calibri"/>
                <a:cs typeface="Calibri"/>
              </a:rPr>
              <a:t>parler, </a:t>
            </a:r>
            <a:r>
              <a:rPr dirty="0" sz="1100" spc="-5">
                <a:latin typeface="Calibri"/>
                <a:cs typeface="Calibri"/>
              </a:rPr>
              <a:t>crier, tousser et </a:t>
            </a:r>
            <a:r>
              <a:rPr dirty="0" sz="1100">
                <a:latin typeface="Calibri"/>
                <a:cs typeface="Calibri"/>
              </a:rPr>
              <a:t>respirer, </a:t>
            </a:r>
            <a:r>
              <a:rPr dirty="0" sz="1100" spc="-5">
                <a:latin typeface="Calibri"/>
                <a:cs typeface="Calibri"/>
              </a:rPr>
              <a:t>parfois avec un bruit surajouté, il s’agit d’une </a:t>
            </a:r>
            <a:r>
              <a:rPr dirty="0" sz="1100" spc="-5" b="1">
                <a:latin typeface="Calibri"/>
                <a:cs typeface="Calibri"/>
              </a:rPr>
              <a:t>obstruction 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partielle.</a:t>
            </a:r>
            <a:endParaRPr sz="1100">
              <a:latin typeface="Calibri"/>
              <a:cs typeface="Calibri"/>
            </a:endParaRPr>
          </a:p>
          <a:p>
            <a:pPr algn="just" marL="19050" marR="17780">
              <a:lnSpc>
                <a:spcPct val="110000"/>
              </a:lnSpc>
              <a:spcBef>
                <a:spcPts val="800"/>
              </a:spcBef>
            </a:pPr>
            <a:r>
              <a:rPr dirty="0" sz="1100" spc="-5">
                <a:latin typeface="Calibri"/>
                <a:cs typeface="Calibri"/>
              </a:rPr>
              <a:t>Si la victime ne peut plus </a:t>
            </a:r>
            <a:r>
              <a:rPr dirty="0" sz="1100" spc="-10">
                <a:latin typeface="Calibri"/>
                <a:cs typeface="Calibri"/>
              </a:rPr>
              <a:t>parler, </a:t>
            </a:r>
            <a:r>
              <a:rPr dirty="0" sz="1100" spc="-5">
                <a:latin typeface="Calibri"/>
                <a:cs typeface="Calibri"/>
              </a:rPr>
              <a:t>crier, tousser ou émettre un son, garde la bouche ouverte, </a:t>
            </a:r>
            <a:r>
              <a:rPr dirty="0" sz="1100" spc="-10">
                <a:latin typeface="Calibri"/>
                <a:cs typeface="Calibri"/>
              </a:rPr>
              <a:t>s'agite, </a:t>
            </a:r>
            <a:r>
              <a:rPr dirty="0" sz="1100" spc="-5">
                <a:latin typeface="Calibri"/>
                <a:cs typeface="Calibri"/>
              </a:rPr>
              <a:t>devient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rapidement bleue,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s’agit d’une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obstruction complète</a:t>
            </a:r>
            <a:r>
              <a:rPr dirty="0" sz="1100" spc="-5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Principes</a:t>
            </a:r>
            <a:r>
              <a:rPr dirty="0" sz="1600" spc="-3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d’action</a:t>
            </a:r>
            <a:endParaRPr sz="160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1160"/>
              </a:spcBef>
            </a:pPr>
            <a:r>
              <a:rPr dirty="0" sz="1100" spc="-5">
                <a:latin typeface="Calibri"/>
                <a:cs typeface="Calibri"/>
              </a:rPr>
              <a:t>L’action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 permettre 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désobstruer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voies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aériennes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d’obstruction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complète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d’empêcher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toute aggravation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d’obstruction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partielle.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Symbol"/>
              <a:buChar char=""/>
            </a:pPr>
            <a:endParaRPr sz="11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Conduite</a:t>
            </a:r>
            <a:r>
              <a:rPr dirty="0" sz="1600" spc="-3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à</a:t>
            </a:r>
            <a:r>
              <a:rPr dirty="0" sz="1600" spc="-2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tenir</a:t>
            </a:r>
            <a:endParaRPr sz="160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1155"/>
              </a:spcBef>
            </a:pPr>
            <a:r>
              <a:rPr dirty="0" sz="1100" spc="-5">
                <a:latin typeface="Calibri"/>
                <a:cs typeface="Calibri"/>
              </a:rPr>
              <a:t>La 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présente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obstruction partielle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99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installer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où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elle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mieux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10</a:t>
            </a:fld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2290" y="492200"/>
            <a:ext cx="6441440" cy="7477125"/>
          </a:xfrm>
          <a:prstGeom prst="rect">
            <a:avLst/>
          </a:prstGeom>
        </p:spPr>
        <p:txBody>
          <a:bodyPr wrap="square" lIns="0" tIns="48260" rIns="0" bIns="0" rtlCol="0" vert="horz">
            <a:spAutoFit/>
          </a:bodyPr>
          <a:lstStyle/>
          <a:p>
            <a:pPr marL="406400" indent="-228600">
              <a:lnSpc>
                <a:spcPct val="100000"/>
              </a:lnSpc>
              <a:spcBef>
                <a:spcPts val="380"/>
              </a:spcBef>
              <a:buFont typeface="Symbol"/>
              <a:buChar char=""/>
              <a:tabLst>
                <a:tab pos="405765" algn="l"/>
                <a:tab pos="406400" algn="l"/>
              </a:tabLst>
            </a:pPr>
            <a:r>
              <a:rPr dirty="0" sz="1100" spc="-5">
                <a:latin typeface="Calibri"/>
                <a:cs typeface="Calibri"/>
              </a:rPr>
              <a:t>encourager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tousser</a:t>
            </a:r>
            <a:r>
              <a:rPr dirty="0" baseline="39682" sz="1050" spc="-7">
                <a:latin typeface="Calibri"/>
                <a:cs typeface="Calibri"/>
              </a:rPr>
              <a:t>1</a:t>
            </a:r>
            <a:r>
              <a:rPr dirty="0" baseline="39682" sz="105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40640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405765" algn="l"/>
                <a:tab pos="406400" algn="l"/>
              </a:tabLst>
            </a:pPr>
            <a:r>
              <a:rPr dirty="0" sz="1100" spc="-5">
                <a:latin typeface="Calibri"/>
                <a:cs typeface="Calibri"/>
              </a:rPr>
              <a:t>demander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avis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médical 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appliquer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consignes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4064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405765" algn="l"/>
                <a:tab pos="406400" algn="l"/>
              </a:tabLst>
            </a:pPr>
            <a:r>
              <a:rPr dirty="0" sz="1100" spc="-5">
                <a:latin typeface="Calibri"/>
                <a:cs typeface="Calibri"/>
              </a:rPr>
              <a:t>surveiller attentivement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la</a:t>
            </a:r>
            <a:r>
              <a:rPr dirty="0" sz="1100" spc="-5">
                <a:latin typeface="Calibri"/>
                <a:cs typeface="Calibri"/>
              </a:rPr>
              <a:t> victime.</a:t>
            </a:r>
            <a:endParaRPr sz="1100">
              <a:latin typeface="Calibri"/>
              <a:cs typeface="Calibri"/>
            </a:endParaRPr>
          </a:p>
          <a:p>
            <a:pPr marL="177800" marR="144780">
              <a:lnSpc>
                <a:spcPct val="109500"/>
              </a:lnSpc>
              <a:spcBef>
                <a:spcPts val="705"/>
              </a:spcBef>
            </a:pP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toux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devient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inefficace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montre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signes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fatigue,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il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convient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alors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d’appliquer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conduite 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tenir devant 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obstruction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complète.</a:t>
            </a:r>
            <a:endParaRPr sz="1100">
              <a:latin typeface="Calibri"/>
              <a:cs typeface="Calibri"/>
            </a:endParaRPr>
          </a:p>
          <a:p>
            <a:pPr marL="177800">
              <a:lnSpc>
                <a:spcPct val="100000"/>
              </a:lnSpc>
              <a:spcBef>
                <a:spcPts val="930"/>
              </a:spcBef>
            </a:pP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présente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obstruction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complète 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800">
              <a:latin typeface="Calibri"/>
              <a:cs typeface="Calibri"/>
            </a:endParaRPr>
          </a:p>
          <a:p>
            <a:pPr marL="406400" indent="-228600">
              <a:lnSpc>
                <a:spcPct val="100000"/>
              </a:lnSpc>
              <a:spcBef>
                <a:spcPts val="5"/>
              </a:spcBef>
              <a:buFont typeface="Symbol"/>
              <a:buChar char=""/>
              <a:tabLst>
                <a:tab pos="405765" algn="l"/>
                <a:tab pos="406400" algn="l"/>
              </a:tabLst>
            </a:pPr>
            <a:r>
              <a:rPr dirty="0" sz="1100" spc="-10">
                <a:latin typeface="Calibri"/>
                <a:cs typeface="Calibri"/>
              </a:rPr>
              <a:t>donner</a:t>
            </a:r>
            <a:r>
              <a:rPr dirty="0" sz="1100" spc="-5">
                <a:latin typeface="Calibri"/>
                <a:cs typeface="Calibri"/>
              </a:rPr>
              <a:t> de 1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5 claques 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 dos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406400" marR="142875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405765" algn="l"/>
                <a:tab pos="406400" algn="l"/>
              </a:tabLst>
            </a:pPr>
            <a:r>
              <a:rPr dirty="0" sz="1100" spc="-5">
                <a:latin typeface="Calibri"/>
                <a:cs typeface="Calibri"/>
              </a:rPr>
              <a:t>réaliser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</a:t>
            </a:r>
            <a:r>
              <a:rPr dirty="0" sz="1100" spc="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5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compressions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cas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d’inefficacité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ou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d’impossibilité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pratiquer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«</a:t>
            </a:r>
            <a:r>
              <a:rPr dirty="0" sz="1100" spc="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claques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dos » :</a:t>
            </a:r>
            <a:endParaRPr sz="1100">
              <a:latin typeface="Calibri"/>
              <a:cs typeface="Calibri"/>
            </a:endParaRPr>
          </a:p>
          <a:p>
            <a:pPr lvl="1" marL="109220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1092200" algn="l"/>
                <a:tab pos="1092835" algn="l"/>
              </a:tabLst>
            </a:pPr>
            <a:r>
              <a:rPr dirty="0" sz="1100" spc="-5">
                <a:latin typeface="Calibri"/>
                <a:cs typeface="Calibri"/>
              </a:rPr>
              <a:t>au </a:t>
            </a:r>
            <a:r>
              <a:rPr dirty="0" sz="1100" spc="-10">
                <a:latin typeface="Calibri"/>
                <a:cs typeface="Calibri"/>
              </a:rPr>
              <a:t>niveau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abdominal,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s’il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s’agit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adulte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enfant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1092200" indent="-229235">
              <a:lnSpc>
                <a:spcPct val="100000"/>
              </a:lnSpc>
              <a:spcBef>
                <a:spcPts val="229"/>
              </a:spcBef>
              <a:buFont typeface="Courier New"/>
              <a:buChar char="o"/>
              <a:tabLst>
                <a:tab pos="1092200" algn="l"/>
                <a:tab pos="1092835" algn="l"/>
              </a:tabLst>
            </a:pP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 spc="-10">
                <a:latin typeface="Calibri"/>
                <a:cs typeface="Calibri"/>
              </a:rPr>
              <a:t> niveau</a:t>
            </a:r>
            <a:r>
              <a:rPr dirty="0" sz="1100" spc="-5">
                <a:latin typeface="Calibri"/>
                <a:cs typeface="Calibri"/>
              </a:rPr>
              <a:t> thoracique :</a:t>
            </a:r>
            <a:endParaRPr sz="1100">
              <a:latin typeface="Calibri"/>
              <a:cs typeface="Calibri"/>
            </a:endParaRPr>
          </a:p>
          <a:p>
            <a:pPr lvl="2" marL="1549400" indent="-229235">
              <a:lnSpc>
                <a:spcPct val="100000"/>
              </a:lnSpc>
              <a:spcBef>
                <a:spcPts val="220"/>
              </a:spcBef>
              <a:buFont typeface="Wingdings"/>
              <a:buChar char=""/>
              <a:tabLst>
                <a:tab pos="1549400" algn="l"/>
                <a:tab pos="1550035" algn="l"/>
              </a:tabLst>
            </a:pPr>
            <a:r>
              <a:rPr dirty="0" sz="1100" spc="-5">
                <a:latin typeface="Calibri"/>
                <a:cs typeface="Calibri"/>
              </a:rPr>
              <a:t>s’il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s’agit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nourrisson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2" marL="1549400" marR="142875" indent="-228600">
              <a:lnSpc>
                <a:spcPts val="1550"/>
              </a:lnSpc>
              <a:spcBef>
                <a:spcPts val="80"/>
              </a:spcBef>
              <a:buFont typeface="Wingdings"/>
              <a:buChar char=""/>
              <a:tabLst>
                <a:tab pos="1549400" algn="l"/>
                <a:tab pos="1550035" algn="l"/>
              </a:tabLst>
            </a:pPr>
            <a:r>
              <a:rPr dirty="0" sz="1100" spc="-5">
                <a:latin typeface="Calibri"/>
                <a:cs typeface="Calibri"/>
              </a:rPr>
              <a:t>s'il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s’agit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adulte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obèse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femme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enceinte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lorsqu'il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impossible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d’encercler l’abdomen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2" marL="1549400" indent="-229235">
              <a:lnSpc>
                <a:spcPct val="100000"/>
              </a:lnSpc>
              <a:spcBef>
                <a:spcPts val="130"/>
              </a:spcBef>
              <a:buFont typeface="Wingdings"/>
              <a:buChar char=""/>
              <a:tabLst>
                <a:tab pos="1549400" algn="l"/>
                <a:tab pos="1550035" algn="l"/>
              </a:tabLst>
            </a:pPr>
            <a:r>
              <a:rPr dirty="0" sz="1100" spc="-5">
                <a:latin typeface="Calibri"/>
                <a:cs typeface="Calibri"/>
              </a:rPr>
              <a:t>s’il s’agit d’un malade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alité,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difficilement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mobilisable.</a:t>
            </a:r>
            <a:endParaRPr sz="1100">
              <a:latin typeface="Calibri"/>
              <a:cs typeface="Calibri"/>
            </a:endParaRPr>
          </a:p>
          <a:p>
            <a:pPr marL="406400" indent="-228600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405765" algn="l"/>
                <a:tab pos="406400" algn="l"/>
              </a:tabLst>
            </a:pPr>
            <a:r>
              <a:rPr dirty="0" sz="1100" spc="-5">
                <a:latin typeface="Calibri"/>
                <a:cs typeface="Calibri"/>
              </a:rPr>
              <a:t>répéter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cycle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«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claques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»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«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»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4064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405765" algn="l"/>
                <a:tab pos="406400" algn="l"/>
              </a:tabLst>
            </a:pPr>
            <a:r>
              <a:rPr dirty="0" sz="1100" spc="-5">
                <a:latin typeface="Calibri"/>
                <a:cs typeface="Calibri"/>
              </a:rPr>
              <a:t>interrompre les manœuvres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dès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1092200" indent="-229235">
              <a:lnSpc>
                <a:spcPct val="100000"/>
              </a:lnSpc>
              <a:spcBef>
                <a:spcPts val="225"/>
              </a:spcBef>
              <a:buFont typeface="Courier New"/>
              <a:buChar char="o"/>
              <a:tabLst>
                <a:tab pos="1092200" algn="l"/>
                <a:tab pos="1092835" algn="l"/>
              </a:tabLst>
            </a:pPr>
            <a:r>
              <a:rPr dirty="0" sz="1100" spc="-5">
                <a:latin typeface="Calibri"/>
                <a:cs typeface="Calibri"/>
              </a:rPr>
              <a:t>l’apparition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toux,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cris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pleurs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109220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1092200" algn="l"/>
                <a:tab pos="1092835" algn="l"/>
              </a:tabLst>
            </a:pP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reprise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1092200" indent="-229235">
              <a:lnSpc>
                <a:spcPct val="100000"/>
              </a:lnSpc>
              <a:spcBef>
                <a:spcPts val="229"/>
              </a:spcBef>
              <a:buFont typeface="Courier New"/>
              <a:buChar char="o"/>
              <a:tabLst>
                <a:tab pos="1092200" algn="l"/>
                <a:tab pos="1092835" algn="l"/>
              </a:tabLst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rejet du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corps</a:t>
            </a:r>
            <a:r>
              <a:rPr dirty="0" sz="1100" spc="-5">
                <a:latin typeface="Calibri"/>
                <a:cs typeface="Calibri"/>
              </a:rPr>
              <a:t> étranger.</a:t>
            </a:r>
            <a:endParaRPr sz="1100">
              <a:latin typeface="Calibri"/>
              <a:cs typeface="Calibri"/>
            </a:endParaRPr>
          </a:p>
          <a:p>
            <a:pPr marL="177800">
              <a:lnSpc>
                <a:spcPct val="100000"/>
              </a:lnSpc>
              <a:spcBef>
                <a:spcPts val="819"/>
              </a:spcBef>
            </a:pPr>
            <a:r>
              <a:rPr dirty="0" sz="1100" spc="-5" b="1">
                <a:latin typeface="Calibri"/>
                <a:cs typeface="Calibri"/>
              </a:rPr>
              <a:t>Si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les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manœuvres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de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désobstruction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sont</a:t>
            </a:r>
            <a:r>
              <a:rPr dirty="0" sz="1100" spc="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efficaces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Calibri"/>
              <a:cs typeface="Calibri"/>
            </a:endParaRPr>
          </a:p>
          <a:p>
            <a:pPr marL="406400" indent="-228600">
              <a:lnSpc>
                <a:spcPct val="100000"/>
              </a:lnSpc>
              <a:buFont typeface="Symbol"/>
              <a:buChar char=""/>
              <a:tabLst>
                <a:tab pos="405765" algn="l"/>
                <a:tab pos="406400" algn="l"/>
              </a:tabLst>
            </a:pPr>
            <a:r>
              <a:rPr dirty="0" sz="1100" spc="-5">
                <a:latin typeface="Calibri"/>
                <a:cs typeface="Calibri"/>
              </a:rPr>
              <a:t>installer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où elle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mieux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40640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405765" algn="l"/>
                <a:tab pos="406400" algn="l"/>
              </a:tabLst>
            </a:pP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réconforter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lui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parlant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régulièrement ;</a:t>
            </a:r>
            <a:endParaRPr sz="1100">
              <a:latin typeface="Calibri"/>
              <a:cs typeface="Calibri"/>
            </a:endParaRPr>
          </a:p>
          <a:p>
            <a:pPr marL="4064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405765" algn="l"/>
                <a:tab pos="406400" algn="l"/>
              </a:tabLst>
            </a:pPr>
            <a:r>
              <a:rPr dirty="0" sz="1100" spc="-5">
                <a:latin typeface="Calibri"/>
                <a:cs typeface="Calibri"/>
              </a:rPr>
              <a:t>desserrer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 vêtements ;</a:t>
            </a:r>
            <a:endParaRPr sz="1100">
              <a:latin typeface="Calibri"/>
              <a:cs typeface="Calibri"/>
            </a:endParaRPr>
          </a:p>
          <a:p>
            <a:pPr marL="40640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405765" algn="l"/>
                <a:tab pos="406400" algn="l"/>
              </a:tabLst>
            </a:pPr>
            <a:r>
              <a:rPr dirty="0" sz="1100" spc="-5">
                <a:latin typeface="Calibri"/>
                <a:cs typeface="Calibri"/>
              </a:rPr>
              <a:t>faire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appliquer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leurs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consignes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4064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405765" algn="l"/>
                <a:tab pos="406400" algn="l"/>
              </a:tabLst>
            </a:pPr>
            <a:r>
              <a:rPr dirty="0" sz="1100" spc="-5">
                <a:latin typeface="Calibri"/>
                <a:cs typeface="Calibri"/>
              </a:rPr>
              <a:t>surveiller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victime.</a:t>
            </a:r>
            <a:endParaRPr sz="1100">
              <a:latin typeface="Calibri"/>
              <a:cs typeface="Calibri"/>
            </a:endParaRPr>
          </a:p>
          <a:p>
            <a:pPr marL="177800">
              <a:lnSpc>
                <a:spcPct val="100000"/>
              </a:lnSpc>
              <a:spcBef>
                <a:spcPts val="819"/>
              </a:spcBef>
            </a:pPr>
            <a:r>
              <a:rPr dirty="0" sz="1100" spc="-5" b="1">
                <a:latin typeface="Calibri"/>
                <a:cs typeface="Calibri"/>
              </a:rPr>
              <a:t>Si la victime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perd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connaissance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177800">
              <a:lnSpc>
                <a:spcPct val="100000"/>
              </a:lnSpc>
              <a:spcBef>
                <a:spcPts val="930"/>
              </a:spcBef>
            </a:pPr>
            <a:r>
              <a:rPr dirty="0" sz="1100" spc="-5">
                <a:latin typeface="Calibri"/>
                <a:cs typeface="Calibri"/>
              </a:rPr>
              <a:t>Accompagner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 au sol puis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Calibri"/>
              <a:cs typeface="Calibri"/>
            </a:endParaRPr>
          </a:p>
          <a:p>
            <a:pPr marL="406400" indent="-228600">
              <a:lnSpc>
                <a:spcPct val="100000"/>
              </a:lnSpc>
              <a:buFont typeface="Symbol"/>
              <a:buChar char=""/>
              <a:tabLst>
                <a:tab pos="405765" algn="l"/>
                <a:tab pos="406400" algn="l"/>
              </a:tabLst>
            </a:pPr>
            <a:r>
              <a:rPr dirty="0" sz="1100" spc="-5">
                <a:latin typeface="Calibri"/>
                <a:cs typeface="Calibri"/>
              </a:rPr>
              <a:t>faire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>
                <a:latin typeface="Calibri"/>
                <a:cs typeface="Calibri"/>
              </a:rPr>
              <a:t> ou</a:t>
            </a:r>
            <a:r>
              <a:rPr dirty="0" sz="1100" spc="-5">
                <a:latin typeface="Calibri"/>
                <a:cs typeface="Calibri"/>
              </a:rPr>
              <a:t> alerter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 secours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4064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405765" algn="l"/>
                <a:tab pos="406400" algn="l"/>
              </a:tabLst>
            </a:pPr>
            <a:r>
              <a:rPr dirty="0" sz="1100" spc="-5">
                <a:latin typeface="Calibri"/>
                <a:cs typeface="Calibri"/>
              </a:rPr>
              <a:t>réaliser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réanimation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cardio-pulmonaire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406400" marR="142875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405765" algn="l"/>
                <a:tab pos="406400" algn="l"/>
              </a:tabLst>
            </a:pPr>
            <a:r>
              <a:rPr dirty="0" sz="1100" spc="-5">
                <a:latin typeface="Calibri"/>
                <a:cs typeface="Calibri"/>
              </a:rPr>
              <a:t>rechercher</a:t>
            </a:r>
            <a:r>
              <a:rPr dirty="0" sz="1100" spc="1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présence</a:t>
            </a:r>
            <a:r>
              <a:rPr dirty="0" sz="1100" spc="1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1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corps</a:t>
            </a:r>
            <a:r>
              <a:rPr dirty="0" sz="1100" spc="1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étranger</a:t>
            </a:r>
            <a:r>
              <a:rPr dirty="0" sz="1100" spc="1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7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bouche</a:t>
            </a:r>
            <a:r>
              <a:rPr dirty="0" sz="1100" spc="1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fin</a:t>
            </a:r>
            <a:r>
              <a:rPr dirty="0" sz="1100" spc="1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chaque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cycle</a:t>
            </a:r>
            <a:r>
              <a:rPr dirty="0" sz="1100" spc="1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compressions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thoraciques.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 retirer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prudemment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s’il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accessible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406400" marR="140970" indent="-228600">
              <a:lnSpc>
                <a:spcPct val="116799"/>
              </a:lnSpc>
              <a:spcBef>
                <a:spcPts val="70"/>
              </a:spcBef>
              <a:buFont typeface="Symbol"/>
              <a:buChar char=""/>
              <a:tabLst>
                <a:tab pos="405765" algn="l"/>
                <a:tab pos="406400" algn="l"/>
              </a:tabLst>
            </a:pPr>
            <a:r>
              <a:rPr dirty="0" sz="1100" spc="-5">
                <a:latin typeface="Calibri"/>
                <a:cs typeface="Calibri"/>
              </a:rPr>
              <a:t>poursuivre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gestes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réanimation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jusqu’à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respire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normalement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jusqu’au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relais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services de secours.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20090" y="9873233"/>
            <a:ext cx="1829435" cy="9525"/>
          </a:xfrm>
          <a:custGeom>
            <a:avLst/>
            <a:gdLst/>
            <a:ahLst/>
            <a:cxnLst/>
            <a:rect l="l" t="t" r="r" b="b"/>
            <a:pathLst>
              <a:path w="1829435" h="9525">
                <a:moveTo>
                  <a:pt x="1829054" y="0"/>
                </a:moveTo>
                <a:lnTo>
                  <a:pt x="0" y="0"/>
                </a:lnTo>
                <a:lnTo>
                  <a:pt x="0" y="9143"/>
                </a:lnTo>
                <a:lnTo>
                  <a:pt x="1829054" y="9143"/>
                </a:lnTo>
                <a:lnTo>
                  <a:pt x="18290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81990" y="9927589"/>
            <a:ext cx="300101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41666" sz="900" i="1">
                <a:latin typeface="Calibri"/>
                <a:cs typeface="Calibri"/>
              </a:rPr>
              <a:t>1</a:t>
            </a:r>
            <a:r>
              <a:rPr dirty="0" baseline="41666" sz="900" spc="97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fait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d’encourager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à </a:t>
            </a:r>
            <a:r>
              <a:rPr dirty="0" sz="900" spc="-5" i="1">
                <a:latin typeface="Calibri"/>
                <a:cs typeface="Calibri"/>
              </a:rPr>
              <a:t>tousser</a:t>
            </a:r>
            <a:r>
              <a:rPr dirty="0" sz="900" i="1">
                <a:latin typeface="Calibri"/>
                <a:cs typeface="Calibri"/>
              </a:rPr>
              <a:t> aide</a:t>
            </a:r>
            <a:r>
              <a:rPr dirty="0" sz="900" spc="-5" i="1">
                <a:latin typeface="Calibri"/>
                <a:cs typeface="Calibri"/>
              </a:rPr>
              <a:t> au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rejet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du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corps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étranger.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10</a:t>
            </a:fld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59888" y="516889"/>
            <a:ext cx="2239010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[01FT01</a:t>
            </a:r>
            <a:r>
              <a:rPr dirty="0" sz="1600" spc="-3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/</a:t>
            </a:r>
            <a:r>
              <a:rPr dirty="0" sz="1600" spc="5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"/>
                <a:cs typeface="Calibri"/>
              </a:rPr>
              <a:t>12-2022]</a:t>
            </a:r>
            <a:r>
              <a:rPr dirty="0" sz="1600" spc="-15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PSC①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01164" y="759968"/>
            <a:ext cx="3154045" cy="825500"/>
          </a:xfrm>
          <a:prstGeom prst="rect"/>
        </p:spPr>
        <p:txBody>
          <a:bodyPr wrap="square" lIns="0" tIns="4445" rIns="0" bIns="0" rtlCol="0" vert="horz">
            <a:spAutoFit/>
          </a:bodyPr>
          <a:lstStyle/>
          <a:p>
            <a:pPr marL="12700" marR="5080" indent="280670">
              <a:lnSpc>
                <a:spcPct val="101899"/>
              </a:lnSpc>
              <a:spcBef>
                <a:spcPts val="35"/>
              </a:spcBef>
            </a:pPr>
            <a:r>
              <a:rPr dirty="0" u="none" spc="-5">
                <a:solidFill>
                  <a:srgbClr val="FD9100"/>
                </a:solidFill>
              </a:rPr>
              <a:t>Désobstruction par </a:t>
            </a:r>
            <a:r>
              <a:rPr dirty="0" u="none">
                <a:solidFill>
                  <a:srgbClr val="FD9100"/>
                </a:solidFill>
              </a:rPr>
              <a:t> </a:t>
            </a:r>
            <a:r>
              <a:rPr dirty="0" u="none" spc="-5">
                <a:solidFill>
                  <a:srgbClr val="FD9100"/>
                </a:solidFill>
              </a:rPr>
              <a:t>des</a:t>
            </a:r>
            <a:r>
              <a:rPr dirty="0" u="none" spc="-20">
                <a:solidFill>
                  <a:srgbClr val="FD9100"/>
                </a:solidFill>
              </a:rPr>
              <a:t> </a:t>
            </a:r>
            <a:r>
              <a:rPr dirty="0" u="none" spc="-5">
                <a:solidFill>
                  <a:srgbClr val="FD9100"/>
                </a:solidFill>
              </a:rPr>
              <a:t>claques</a:t>
            </a:r>
            <a:r>
              <a:rPr dirty="0" u="none" spc="-15">
                <a:solidFill>
                  <a:srgbClr val="FD9100"/>
                </a:solidFill>
              </a:rPr>
              <a:t> </a:t>
            </a:r>
            <a:r>
              <a:rPr dirty="0" u="none" spc="-5">
                <a:solidFill>
                  <a:srgbClr val="FD9100"/>
                </a:solidFill>
              </a:rPr>
              <a:t>dans</a:t>
            </a:r>
            <a:r>
              <a:rPr dirty="0" u="none" spc="-15">
                <a:solidFill>
                  <a:srgbClr val="FD9100"/>
                </a:solidFill>
              </a:rPr>
              <a:t> </a:t>
            </a:r>
            <a:r>
              <a:rPr dirty="0" u="none" spc="-5">
                <a:solidFill>
                  <a:srgbClr val="FD9100"/>
                </a:solidFill>
              </a:rPr>
              <a:t>le</a:t>
            </a:r>
            <a:r>
              <a:rPr dirty="0" u="none" spc="-15">
                <a:solidFill>
                  <a:srgbClr val="FD9100"/>
                </a:solidFill>
              </a:rPr>
              <a:t> </a:t>
            </a:r>
            <a:r>
              <a:rPr dirty="0" u="none" spc="-5">
                <a:solidFill>
                  <a:srgbClr val="FD9100"/>
                </a:solidFill>
              </a:rPr>
              <a:t>dos</a:t>
            </a:r>
          </a:p>
        </p:txBody>
      </p:sp>
      <p:sp>
        <p:nvSpPr>
          <p:cNvPr id="4" name="object 4"/>
          <p:cNvSpPr/>
          <p:nvPr/>
        </p:nvSpPr>
        <p:spPr>
          <a:xfrm>
            <a:off x="701040" y="1645919"/>
            <a:ext cx="6155690" cy="6350"/>
          </a:xfrm>
          <a:custGeom>
            <a:avLst/>
            <a:gdLst/>
            <a:ahLst/>
            <a:cxnLst/>
            <a:rect l="l" t="t" r="r" b="b"/>
            <a:pathLst>
              <a:path w="6155690" h="6350">
                <a:moveTo>
                  <a:pt x="6155436" y="0"/>
                </a:moveTo>
                <a:lnTo>
                  <a:pt x="0" y="0"/>
                </a:lnTo>
                <a:lnTo>
                  <a:pt x="0" y="6096"/>
                </a:lnTo>
                <a:lnTo>
                  <a:pt x="6155436" y="6096"/>
                </a:lnTo>
                <a:lnTo>
                  <a:pt x="6155436" y="0"/>
                </a:lnTo>
                <a:close/>
              </a:path>
            </a:pathLst>
          </a:custGeom>
          <a:solidFill>
            <a:srgbClr val="FD91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701040" y="1804669"/>
            <a:ext cx="6155690" cy="287020"/>
            <a:chOff x="701040" y="1804669"/>
            <a:chExt cx="6155690" cy="287020"/>
          </a:xfrm>
        </p:grpSpPr>
        <p:sp>
          <p:nvSpPr>
            <p:cNvPr id="6" name="object 6"/>
            <p:cNvSpPr/>
            <p:nvPr/>
          </p:nvSpPr>
          <p:spPr>
            <a:xfrm>
              <a:off x="701040" y="1804669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2085085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701040" y="2541523"/>
            <a:ext cx="6155690" cy="287020"/>
            <a:chOff x="701040" y="2541523"/>
            <a:chExt cx="6155690" cy="287020"/>
          </a:xfrm>
        </p:grpSpPr>
        <p:sp>
          <p:nvSpPr>
            <p:cNvPr id="9" name="object 9"/>
            <p:cNvSpPr/>
            <p:nvPr/>
          </p:nvSpPr>
          <p:spPr>
            <a:xfrm>
              <a:off x="701040" y="2541523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01040" y="2821939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701040" y="3474211"/>
            <a:ext cx="6155690" cy="287655"/>
            <a:chOff x="701040" y="3474211"/>
            <a:chExt cx="6155690" cy="287655"/>
          </a:xfrm>
        </p:grpSpPr>
        <p:sp>
          <p:nvSpPr>
            <p:cNvPr id="12" name="object 12"/>
            <p:cNvSpPr/>
            <p:nvPr/>
          </p:nvSpPr>
          <p:spPr>
            <a:xfrm>
              <a:off x="701040" y="3474211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01040" y="3755389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701040" y="4198873"/>
            <a:ext cx="6155690" cy="287655"/>
            <a:chOff x="701040" y="4198873"/>
            <a:chExt cx="6155690" cy="287655"/>
          </a:xfrm>
        </p:grpSpPr>
        <p:sp>
          <p:nvSpPr>
            <p:cNvPr id="15" name="object 15"/>
            <p:cNvSpPr/>
            <p:nvPr/>
          </p:nvSpPr>
          <p:spPr>
            <a:xfrm>
              <a:off x="701040" y="4198873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01040" y="4480051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/>
          <p:cNvGrpSpPr/>
          <p:nvPr/>
        </p:nvGrpSpPr>
        <p:grpSpPr>
          <a:xfrm>
            <a:off x="701040" y="5750559"/>
            <a:ext cx="6155690" cy="287020"/>
            <a:chOff x="701040" y="5750559"/>
            <a:chExt cx="6155690" cy="287020"/>
          </a:xfrm>
        </p:grpSpPr>
        <p:sp>
          <p:nvSpPr>
            <p:cNvPr id="18" name="object 18"/>
            <p:cNvSpPr/>
            <p:nvPr/>
          </p:nvSpPr>
          <p:spPr>
            <a:xfrm>
              <a:off x="701040" y="5750559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01040" y="6030975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0" name="object 20"/>
          <p:cNvGrpSpPr/>
          <p:nvPr/>
        </p:nvGrpSpPr>
        <p:grpSpPr>
          <a:xfrm>
            <a:off x="701040" y="6894321"/>
            <a:ext cx="6155690" cy="554990"/>
            <a:chOff x="701040" y="6894321"/>
            <a:chExt cx="6155690" cy="554990"/>
          </a:xfrm>
        </p:grpSpPr>
        <p:sp>
          <p:nvSpPr>
            <p:cNvPr id="21" name="object 21"/>
            <p:cNvSpPr/>
            <p:nvPr/>
          </p:nvSpPr>
          <p:spPr>
            <a:xfrm>
              <a:off x="701040" y="6894321"/>
              <a:ext cx="6155690" cy="548640"/>
            </a:xfrm>
            <a:custGeom>
              <a:avLst/>
              <a:gdLst/>
              <a:ahLst/>
              <a:cxnLst/>
              <a:rect l="l" t="t" r="r" b="b"/>
              <a:pathLst>
                <a:path w="6155690" h="548640">
                  <a:moveTo>
                    <a:pt x="6155436" y="0"/>
                  </a:moveTo>
                  <a:lnTo>
                    <a:pt x="0" y="0"/>
                  </a:lnTo>
                  <a:lnTo>
                    <a:pt x="0" y="267462"/>
                  </a:lnTo>
                  <a:lnTo>
                    <a:pt x="0" y="548640"/>
                  </a:lnTo>
                  <a:lnTo>
                    <a:pt x="6155436" y="548640"/>
                  </a:lnTo>
                  <a:lnTo>
                    <a:pt x="6155436" y="267462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701040" y="7442962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3" name="object 23"/>
          <p:cNvGrpSpPr/>
          <p:nvPr/>
        </p:nvGrpSpPr>
        <p:grpSpPr>
          <a:xfrm>
            <a:off x="701040" y="8909303"/>
            <a:ext cx="6155690" cy="287655"/>
            <a:chOff x="701040" y="8909303"/>
            <a:chExt cx="6155690" cy="287655"/>
          </a:xfrm>
        </p:grpSpPr>
        <p:sp>
          <p:nvSpPr>
            <p:cNvPr id="24" name="object 24"/>
            <p:cNvSpPr/>
            <p:nvPr/>
          </p:nvSpPr>
          <p:spPr>
            <a:xfrm>
              <a:off x="701040" y="8909303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8"/>
                  </a:lnTo>
                  <a:lnTo>
                    <a:pt x="6155436" y="281178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701040" y="9190481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/>
          <p:cNvSpPr txBox="1"/>
          <p:nvPr/>
        </p:nvSpPr>
        <p:spPr>
          <a:xfrm>
            <a:off x="701040" y="1782063"/>
            <a:ext cx="6155690" cy="828738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Indication</a:t>
            </a:r>
            <a:endParaRPr sz="160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115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Cette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technique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 spc="1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indiquée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cas</a:t>
            </a:r>
            <a:r>
              <a:rPr dirty="0" sz="1100" spc="1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d’obstruction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complète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des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voies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aériennes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par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un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corps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étranger.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Justification</a:t>
            </a:r>
            <a:endParaRPr sz="1600">
              <a:latin typeface="Calibri Light"/>
              <a:cs typeface="Calibri Light"/>
            </a:endParaRPr>
          </a:p>
          <a:p>
            <a:pPr marL="19050" marR="15875">
              <a:lnSpc>
                <a:spcPct val="117300"/>
              </a:lnSpc>
              <a:spcBef>
                <a:spcPts val="92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</a:t>
            </a:r>
            <a:r>
              <a:rPr dirty="0" sz="1100" spc="12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but</a:t>
            </a:r>
            <a:r>
              <a:rPr dirty="0" sz="1100" spc="12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 spc="12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1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claque</a:t>
            </a:r>
            <a:r>
              <a:rPr dirty="0" sz="1100" spc="1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dans</a:t>
            </a:r>
            <a:r>
              <a:rPr dirty="0" sz="1100" spc="12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</a:t>
            </a:r>
            <a:r>
              <a:rPr dirty="0" sz="1100" spc="1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dos</a:t>
            </a:r>
            <a:r>
              <a:rPr dirty="0" sz="1100" spc="1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 spc="1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 spc="15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provoquer</a:t>
            </a:r>
            <a:r>
              <a:rPr dirty="0" sz="1100" spc="12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un</a:t>
            </a:r>
            <a:r>
              <a:rPr dirty="0" sz="1100" spc="12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mouvement</a:t>
            </a:r>
            <a:r>
              <a:rPr dirty="0" sz="1100" spc="12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 spc="1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toux</a:t>
            </a:r>
            <a:r>
              <a:rPr dirty="0" sz="1100" spc="1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pour</a:t>
            </a:r>
            <a:r>
              <a:rPr dirty="0" sz="1100" spc="12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débloquer</a:t>
            </a:r>
            <a:r>
              <a:rPr dirty="0" sz="1100" spc="1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et</a:t>
            </a:r>
            <a:r>
              <a:rPr dirty="0" sz="1100" spc="1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expulser</a:t>
            </a:r>
            <a:r>
              <a:rPr dirty="0" sz="1100" spc="1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 </a:t>
            </a:r>
            <a:r>
              <a:rPr dirty="0" sz="1100" spc="-2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corps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étranger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qui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obstrue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voies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aériennes.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Réalisation</a:t>
            </a:r>
            <a:endParaRPr sz="160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116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technique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désobstruction</a:t>
            </a:r>
            <a:r>
              <a:rPr dirty="0" sz="1100" spc="1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des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voies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aériennes</a:t>
            </a:r>
            <a:r>
              <a:rPr dirty="0" sz="1100" spc="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varie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fonction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du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gabarit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victime.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5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Chez</a:t>
            </a:r>
            <a:r>
              <a:rPr dirty="0" sz="1600" spc="-1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l’adulte et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le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grand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 enfant</a:t>
            </a:r>
            <a:endParaRPr sz="1600">
              <a:latin typeface="Calibri Light"/>
              <a:cs typeface="Calibri Light"/>
            </a:endParaRPr>
          </a:p>
          <a:p>
            <a:pPr marL="247650" indent="-228600">
              <a:lnSpc>
                <a:spcPct val="100000"/>
              </a:lnSpc>
              <a:spcBef>
                <a:spcPts val="122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laisser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debout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 assise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se placer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côté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légèrement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arrière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soutenir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thorax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pencher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vers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l’avant ;</a:t>
            </a:r>
            <a:endParaRPr sz="1100">
              <a:latin typeface="Calibri"/>
              <a:cs typeface="Calibri"/>
            </a:endParaRPr>
          </a:p>
          <a:p>
            <a:pPr marL="247650" marR="15875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10">
                <a:latin typeface="Calibri"/>
                <a:cs typeface="Calibri"/>
              </a:rPr>
              <a:t>donner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5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claques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vigoureuses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dos,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entre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deux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omoplates,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talon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 </a:t>
            </a:r>
            <a:r>
              <a:rPr dirty="0" sz="1100" spc="-229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ouverte.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har char=""/>
            </a:pPr>
            <a:endParaRPr sz="11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5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Chez</a:t>
            </a:r>
            <a:r>
              <a:rPr dirty="0" sz="1600" spc="-1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la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victime</a:t>
            </a:r>
            <a:r>
              <a:rPr dirty="0" sz="1600" spc="-1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qui</a:t>
            </a:r>
            <a:r>
              <a:rPr dirty="0" sz="1600" spc="-1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peut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tenir</a:t>
            </a:r>
            <a:r>
              <a:rPr dirty="0" sz="1600" spc="-1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sur</a:t>
            </a:r>
            <a:r>
              <a:rPr dirty="0" sz="1600" spc="-1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la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cuisse</a:t>
            </a:r>
            <a:r>
              <a:rPr dirty="0" sz="1600" spc="-1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du</a:t>
            </a:r>
            <a:r>
              <a:rPr dirty="0" sz="1600" spc="-1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sauveteur</a:t>
            </a:r>
            <a:endParaRPr sz="1600">
              <a:latin typeface="Calibri Light"/>
              <a:cs typeface="Calibri Light"/>
            </a:endParaRPr>
          </a:p>
          <a:p>
            <a:pPr marL="247650" indent="-228600">
              <a:lnSpc>
                <a:spcPct val="100000"/>
              </a:lnSpc>
              <a:spcBef>
                <a:spcPts val="121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s'asseoir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 basculer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 sur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 cuisse,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face </a:t>
            </a:r>
            <a:r>
              <a:rPr dirty="0" sz="1100">
                <a:latin typeface="Calibri"/>
                <a:cs typeface="Calibri"/>
              </a:rPr>
              <a:t>vers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 bas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marR="13970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10">
                <a:latin typeface="Calibri"/>
                <a:cs typeface="Calibri"/>
              </a:rPr>
              <a:t>donner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5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claques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vigoureuses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dos,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entre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deux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omoplates,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talon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 </a:t>
            </a:r>
            <a:r>
              <a:rPr dirty="0" sz="1100" spc="-229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ouverte.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har char=""/>
            </a:pPr>
            <a:endParaRPr sz="950">
              <a:latin typeface="Calibri"/>
              <a:cs typeface="Calibri"/>
            </a:endParaRPr>
          </a:p>
          <a:p>
            <a:pPr marL="19050" marR="296545">
              <a:lnSpc>
                <a:spcPct val="110000"/>
              </a:lnSpc>
              <a:spcBef>
                <a:spcPts val="5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Chez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la</a:t>
            </a:r>
            <a:r>
              <a:rPr dirty="0" sz="1600" spc="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victime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qui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peut</a:t>
            </a:r>
            <a:r>
              <a:rPr dirty="0" sz="1600" spc="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tenir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sur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l’avant-bras</a:t>
            </a:r>
            <a:r>
              <a:rPr dirty="0" sz="1600" spc="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du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sauveteur</a:t>
            </a:r>
            <a:r>
              <a:rPr dirty="0" sz="1600" spc="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(nourrisson, </a:t>
            </a:r>
            <a:r>
              <a:rPr dirty="0" sz="1600" spc="-34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petit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 enfant)</a:t>
            </a:r>
            <a:endParaRPr sz="1600">
              <a:latin typeface="Calibri Light"/>
              <a:cs typeface="Calibri Light"/>
            </a:endParaRPr>
          </a:p>
          <a:p>
            <a:pPr algn="just" marL="247650" indent="-228600">
              <a:lnSpc>
                <a:spcPct val="100000"/>
              </a:lnSpc>
              <a:spcBef>
                <a:spcPts val="1220"/>
              </a:spcBef>
              <a:buFont typeface="Symbol"/>
              <a:buChar char=""/>
              <a:tabLst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coucher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califourchon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l'avant-bras,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face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vers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sol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algn="just" marL="247650" marR="17145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maintenir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tête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doigts,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d'autre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bouche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pouce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d'un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côté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deux </a:t>
            </a:r>
            <a:r>
              <a:rPr dirty="0" sz="1100" spc="-5">
                <a:latin typeface="Calibri"/>
                <a:cs typeface="Calibri"/>
              </a:rPr>
              <a:t> doigts de la même main de l'autre </a:t>
            </a:r>
            <a:r>
              <a:rPr dirty="0" sz="1100">
                <a:latin typeface="Calibri"/>
                <a:cs typeface="Calibri"/>
              </a:rPr>
              <a:t>côté </a:t>
            </a:r>
            <a:r>
              <a:rPr dirty="0" sz="1100" spc="-5">
                <a:latin typeface="Calibri"/>
                <a:cs typeface="Calibri"/>
              </a:rPr>
              <a:t>placés au </a:t>
            </a:r>
            <a:r>
              <a:rPr dirty="0" sz="1100" spc="-10">
                <a:latin typeface="Calibri"/>
                <a:cs typeface="Calibri"/>
              </a:rPr>
              <a:t>niveau </a:t>
            </a:r>
            <a:r>
              <a:rPr dirty="0" sz="1100" spc="-5">
                <a:latin typeface="Calibri"/>
                <a:cs typeface="Calibri"/>
              </a:rPr>
              <a:t>de l'angle de la mâchoire inférieure sans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appuyer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 gorge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algn="just" marL="247650" indent="-228600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incliner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afin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tête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soit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basse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thorax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algn="just"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650" algn="l"/>
              </a:tabLst>
            </a:pPr>
            <a:r>
              <a:rPr dirty="0" sz="1100" spc="-10">
                <a:latin typeface="Calibri"/>
                <a:cs typeface="Calibri"/>
              </a:rPr>
              <a:t>donner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5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claques,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entre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deux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omoplates,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talon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ouverte.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har char=""/>
            </a:pP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FD9100"/>
                </a:solidFill>
                <a:latin typeface="Calibri Light"/>
                <a:cs typeface="Calibri Light"/>
              </a:rPr>
              <a:t>Points</a:t>
            </a:r>
            <a:r>
              <a:rPr dirty="0" sz="1600" spc="-50">
                <a:solidFill>
                  <a:srgbClr val="FD910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clés</a:t>
            </a:r>
            <a:endParaRPr sz="160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116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claque doit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être donnée :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1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entre les 2 omoplates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talon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 ouverte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5"/>
              </a:spcBef>
              <a:buClr>
                <a:srgbClr val="434343"/>
              </a:buClr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façon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vigoureuse.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16</a:t>
            </a:fld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59888" y="516889"/>
            <a:ext cx="2239010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[01FT02</a:t>
            </a:r>
            <a:r>
              <a:rPr dirty="0" sz="1600" spc="-3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/</a:t>
            </a:r>
            <a:r>
              <a:rPr dirty="0" sz="1600" spc="5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"/>
                <a:cs typeface="Calibri"/>
              </a:rPr>
              <a:t>12-2022]</a:t>
            </a:r>
            <a:r>
              <a:rPr dirty="0" sz="1600" spc="-15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PSC①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48179" y="759968"/>
            <a:ext cx="3661410" cy="825500"/>
          </a:xfrm>
          <a:prstGeom prst="rect"/>
        </p:spPr>
        <p:txBody>
          <a:bodyPr wrap="square" lIns="0" tIns="4445" rIns="0" bIns="0" rtlCol="0" vert="horz">
            <a:spAutoFit/>
          </a:bodyPr>
          <a:lstStyle/>
          <a:p>
            <a:pPr marL="12700" marR="5080" indent="534035">
              <a:lnSpc>
                <a:spcPct val="101899"/>
              </a:lnSpc>
              <a:spcBef>
                <a:spcPts val="35"/>
              </a:spcBef>
            </a:pPr>
            <a:r>
              <a:rPr dirty="0" u="none" spc="-5">
                <a:solidFill>
                  <a:srgbClr val="FD9100"/>
                </a:solidFill>
              </a:rPr>
              <a:t>Désobstruction par </a:t>
            </a:r>
            <a:r>
              <a:rPr dirty="0" u="none">
                <a:solidFill>
                  <a:srgbClr val="FD9100"/>
                </a:solidFill>
              </a:rPr>
              <a:t> </a:t>
            </a:r>
            <a:r>
              <a:rPr dirty="0" u="none" spc="-5">
                <a:solidFill>
                  <a:srgbClr val="FD9100"/>
                </a:solidFill>
              </a:rPr>
              <a:t>compressions</a:t>
            </a:r>
            <a:r>
              <a:rPr dirty="0" u="none" spc="-40">
                <a:solidFill>
                  <a:srgbClr val="FD9100"/>
                </a:solidFill>
              </a:rPr>
              <a:t> </a:t>
            </a:r>
            <a:r>
              <a:rPr dirty="0" u="none" spc="-5">
                <a:solidFill>
                  <a:srgbClr val="FD9100"/>
                </a:solidFill>
              </a:rPr>
              <a:t>abdominales</a:t>
            </a:r>
          </a:p>
        </p:txBody>
      </p:sp>
      <p:sp>
        <p:nvSpPr>
          <p:cNvPr id="4" name="object 4"/>
          <p:cNvSpPr/>
          <p:nvPr/>
        </p:nvSpPr>
        <p:spPr>
          <a:xfrm>
            <a:off x="701040" y="1645919"/>
            <a:ext cx="6155690" cy="6350"/>
          </a:xfrm>
          <a:custGeom>
            <a:avLst/>
            <a:gdLst/>
            <a:ahLst/>
            <a:cxnLst/>
            <a:rect l="l" t="t" r="r" b="b"/>
            <a:pathLst>
              <a:path w="6155690" h="6350">
                <a:moveTo>
                  <a:pt x="6155436" y="0"/>
                </a:moveTo>
                <a:lnTo>
                  <a:pt x="0" y="0"/>
                </a:lnTo>
                <a:lnTo>
                  <a:pt x="0" y="6096"/>
                </a:lnTo>
                <a:lnTo>
                  <a:pt x="6155436" y="6096"/>
                </a:lnTo>
                <a:lnTo>
                  <a:pt x="6155436" y="0"/>
                </a:lnTo>
                <a:close/>
              </a:path>
            </a:pathLst>
          </a:custGeom>
          <a:solidFill>
            <a:srgbClr val="FD91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701040" y="1804669"/>
            <a:ext cx="6155690" cy="287020"/>
            <a:chOff x="701040" y="1804669"/>
            <a:chExt cx="6155690" cy="287020"/>
          </a:xfrm>
        </p:grpSpPr>
        <p:sp>
          <p:nvSpPr>
            <p:cNvPr id="6" name="object 6"/>
            <p:cNvSpPr/>
            <p:nvPr/>
          </p:nvSpPr>
          <p:spPr>
            <a:xfrm>
              <a:off x="701040" y="1804669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2085085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701040" y="2933191"/>
            <a:ext cx="6155690" cy="287655"/>
            <a:chOff x="701040" y="2933191"/>
            <a:chExt cx="6155690" cy="287655"/>
          </a:xfrm>
        </p:grpSpPr>
        <p:sp>
          <p:nvSpPr>
            <p:cNvPr id="9" name="object 9"/>
            <p:cNvSpPr/>
            <p:nvPr/>
          </p:nvSpPr>
          <p:spPr>
            <a:xfrm>
              <a:off x="701040" y="2933191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5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01040" y="3214369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701040" y="4062475"/>
            <a:ext cx="6155690" cy="287655"/>
            <a:chOff x="701040" y="4062475"/>
            <a:chExt cx="6155690" cy="287655"/>
          </a:xfrm>
        </p:grpSpPr>
        <p:sp>
          <p:nvSpPr>
            <p:cNvPr id="12" name="object 12"/>
            <p:cNvSpPr/>
            <p:nvPr/>
          </p:nvSpPr>
          <p:spPr>
            <a:xfrm>
              <a:off x="701040" y="4062475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8"/>
                  </a:lnTo>
                  <a:lnTo>
                    <a:pt x="6155436" y="281178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01040" y="434365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701040" y="4502149"/>
            <a:ext cx="6155690" cy="287020"/>
            <a:chOff x="701040" y="4502149"/>
            <a:chExt cx="6155690" cy="287020"/>
          </a:xfrm>
        </p:grpSpPr>
        <p:sp>
          <p:nvSpPr>
            <p:cNvPr id="15" name="object 15"/>
            <p:cNvSpPr/>
            <p:nvPr/>
          </p:nvSpPr>
          <p:spPr>
            <a:xfrm>
              <a:off x="701040" y="4502149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01040" y="4782565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/>
          <p:cNvGrpSpPr/>
          <p:nvPr/>
        </p:nvGrpSpPr>
        <p:grpSpPr>
          <a:xfrm>
            <a:off x="701040" y="6467601"/>
            <a:ext cx="6155690" cy="287020"/>
            <a:chOff x="701040" y="6467601"/>
            <a:chExt cx="6155690" cy="287020"/>
          </a:xfrm>
        </p:grpSpPr>
        <p:sp>
          <p:nvSpPr>
            <p:cNvPr id="18" name="object 18"/>
            <p:cNvSpPr/>
            <p:nvPr/>
          </p:nvSpPr>
          <p:spPr>
            <a:xfrm>
              <a:off x="701040" y="6467601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01040" y="674801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701040" y="1782063"/>
            <a:ext cx="6155690" cy="59480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Indication</a:t>
            </a:r>
            <a:endParaRPr sz="1600">
              <a:latin typeface="Calibri Light"/>
              <a:cs typeface="Calibri Light"/>
            </a:endParaRPr>
          </a:p>
          <a:p>
            <a:pPr algn="just" marL="19050" marR="13970">
              <a:lnSpc>
                <a:spcPct val="117000"/>
              </a:lnSpc>
              <a:spcBef>
                <a:spcPts val="93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Cette technique est indiquée en cas d’obstruction complète des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voies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aériennes par un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corps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étranger chez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un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adulte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ou un enfant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après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une série de 5 claques dans le dos inefficaces, et si le sauveteur peut se tenir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debout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 ou à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genou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derrière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elle.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Justification</a:t>
            </a:r>
            <a:endParaRPr sz="1600">
              <a:latin typeface="Calibri Light"/>
              <a:cs typeface="Calibri Light"/>
            </a:endParaRPr>
          </a:p>
          <a:p>
            <a:pPr algn="just" marL="19050" marR="13335">
              <a:lnSpc>
                <a:spcPct val="117000"/>
              </a:lnSpc>
              <a:spcBef>
                <a:spcPts val="93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 but de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cette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technique est de comprimer l’air contenu dans les poumons de la victime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afin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d’expulser le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corps étranger par un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effet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 « piston ». Suivant l’importance et la position du corps étranger, 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plusieurs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 pressions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successives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peuvent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être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nécessaires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pour l’expulser.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Réalisation</a:t>
            </a:r>
            <a:endParaRPr sz="16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25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Chez</a:t>
            </a:r>
            <a:r>
              <a:rPr dirty="0" sz="1600" spc="-2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l’adulte</a:t>
            </a:r>
            <a:r>
              <a:rPr dirty="0" sz="1600" spc="-1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ou</a:t>
            </a:r>
            <a:r>
              <a:rPr dirty="0" sz="1600" spc="-1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l’enfant</a:t>
            </a:r>
            <a:endParaRPr sz="1600">
              <a:latin typeface="Calibri Light"/>
              <a:cs typeface="Calibri Light"/>
            </a:endParaRPr>
          </a:p>
          <a:p>
            <a:pPr marL="247650" indent="-228600">
              <a:lnSpc>
                <a:spcPct val="100000"/>
              </a:lnSpc>
              <a:spcBef>
                <a:spcPts val="121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placer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debout 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genoux (enfant)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derrière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passer ses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bras,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ceux 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</a:t>
            </a:r>
            <a:r>
              <a:rPr dirty="0" sz="1100">
                <a:latin typeface="Calibri"/>
                <a:cs typeface="Calibri"/>
              </a:rPr>
              <a:t>part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d'autre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supérieure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son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abdomen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10">
                <a:latin typeface="Calibri"/>
                <a:cs typeface="Calibri"/>
              </a:rPr>
              <a:t>pencher</a:t>
            </a:r>
            <a:r>
              <a:rPr dirty="0" sz="1100" spc="-5">
                <a:latin typeface="Calibri"/>
                <a:cs typeface="Calibri"/>
              </a:rPr>
              <a:t> 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l'avant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placer le</a:t>
            </a:r>
            <a:r>
              <a:rPr dirty="0" sz="1100">
                <a:latin typeface="Calibri"/>
                <a:cs typeface="Calibri"/>
              </a:rPr>
              <a:t> poing</a:t>
            </a:r>
            <a:r>
              <a:rPr dirty="0" sz="1100" spc="-5">
                <a:latin typeface="Calibri"/>
                <a:cs typeface="Calibri"/>
              </a:rPr>
              <a:t> fermé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(dos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 vers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 ciel)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juste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au-dessus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nombril 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placer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seconde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première,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avant-bras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n'appuyant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côtes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tirer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franchement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exerçant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pression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l'arrière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haut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5"/>
              </a:spcBef>
              <a:buClr>
                <a:srgbClr val="434343"/>
              </a:buClr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effectuer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5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compressions,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relâchant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entre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chacune.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har char=""/>
            </a:pP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FD9100"/>
                </a:solidFill>
                <a:latin typeface="Calibri Light"/>
                <a:cs typeface="Calibri Light"/>
              </a:rPr>
              <a:t>Points</a:t>
            </a:r>
            <a:r>
              <a:rPr dirty="0" sz="1600" spc="-50">
                <a:solidFill>
                  <a:srgbClr val="FD910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clés</a:t>
            </a:r>
            <a:endParaRPr sz="1600">
              <a:latin typeface="Calibri Light"/>
              <a:cs typeface="Calibri Light"/>
            </a:endParaRPr>
          </a:p>
          <a:p>
            <a:pPr algn="just" marL="19050">
              <a:lnSpc>
                <a:spcPct val="100000"/>
              </a:lnSpc>
              <a:spcBef>
                <a:spcPts val="115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compression doit être faite :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99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creux de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l'estomac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sans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appuyer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 côtes 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vers l’arrière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 vers le haut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16</a:t>
            </a:fld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59888" y="516889"/>
            <a:ext cx="2239010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[01FT03</a:t>
            </a:r>
            <a:r>
              <a:rPr dirty="0" sz="1600" spc="-3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/</a:t>
            </a:r>
            <a:r>
              <a:rPr dirty="0" sz="1600" spc="5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"/>
                <a:cs typeface="Calibri"/>
              </a:rPr>
              <a:t>12-2022]</a:t>
            </a:r>
            <a:r>
              <a:rPr dirty="0" sz="1600" spc="-15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PSC①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24508" y="759968"/>
            <a:ext cx="4509135" cy="825500"/>
          </a:xfrm>
          <a:prstGeom prst="rect"/>
        </p:spPr>
        <p:txBody>
          <a:bodyPr wrap="square" lIns="0" tIns="4445" rIns="0" bIns="0" rtlCol="0" vert="horz">
            <a:spAutoFit/>
          </a:bodyPr>
          <a:lstStyle/>
          <a:p>
            <a:pPr marL="574040" marR="5080" indent="-561975">
              <a:lnSpc>
                <a:spcPct val="101899"/>
              </a:lnSpc>
              <a:spcBef>
                <a:spcPts val="35"/>
              </a:spcBef>
            </a:pPr>
            <a:r>
              <a:rPr dirty="0" u="none" spc="-5">
                <a:solidFill>
                  <a:srgbClr val="FD9100"/>
                </a:solidFill>
              </a:rPr>
              <a:t>Désobstruction par compressions </a:t>
            </a:r>
            <a:r>
              <a:rPr dirty="0" u="none" spc="-575">
                <a:solidFill>
                  <a:srgbClr val="FD9100"/>
                </a:solidFill>
              </a:rPr>
              <a:t> </a:t>
            </a:r>
            <a:r>
              <a:rPr dirty="0" u="none" spc="-5">
                <a:solidFill>
                  <a:srgbClr val="FD9100"/>
                </a:solidFill>
              </a:rPr>
              <a:t>thoraciques chez</a:t>
            </a:r>
            <a:r>
              <a:rPr dirty="0" u="none">
                <a:solidFill>
                  <a:srgbClr val="FD9100"/>
                </a:solidFill>
              </a:rPr>
              <a:t> </a:t>
            </a:r>
            <a:r>
              <a:rPr dirty="0" u="none" spc="-5">
                <a:solidFill>
                  <a:srgbClr val="FD9100"/>
                </a:solidFill>
              </a:rPr>
              <a:t>l’adulte</a:t>
            </a:r>
          </a:p>
        </p:txBody>
      </p:sp>
      <p:sp>
        <p:nvSpPr>
          <p:cNvPr id="4" name="object 4"/>
          <p:cNvSpPr/>
          <p:nvPr/>
        </p:nvSpPr>
        <p:spPr>
          <a:xfrm>
            <a:off x="701040" y="1645919"/>
            <a:ext cx="6155690" cy="6350"/>
          </a:xfrm>
          <a:custGeom>
            <a:avLst/>
            <a:gdLst/>
            <a:ahLst/>
            <a:cxnLst/>
            <a:rect l="l" t="t" r="r" b="b"/>
            <a:pathLst>
              <a:path w="6155690" h="6350">
                <a:moveTo>
                  <a:pt x="6155436" y="0"/>
                </a:moveTo>
                <a:lnTo>
                  <a:pt x="0" y="0"/>
                </a:lnTo>
                <a:lnTo>
                  <a:pt x="0" y="6096"/>
                </a:lnTo>
                <a:lnTo>
                  <a:pt x="6155436" y="6096"/>
                </a:lnTo>
                <a:lnTo>
                  <a:pt x="6155436" y="0"/>
                </a:lnTo>
                <a:close/>
              </a:path>
            </a:pathLst>
          </a:custGeom>
          <a:solidFill>
            <a:srgbClr val="FD91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701040" y="1804669"/>
            <a:ext cx="6155690" cy="287020"/>
            <a:chOff x="701040" y="1804669"/>
            <a:chExt cx="6155690" cy="287020"/>
          </a:xfrm>
        </p:grpSpPr>
        <p:sp>
          <p:nvSpPr>
            <p:cNvPr id="6" name="object 6"/>
            <p:cNvSpPr/>
            <p:nvPr/>
          </p:nvSpPr>
          <p:spPr>
            <a:xfrm>
              <a:off x="701040" y="1804669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2085085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701040" y="2933191"/>
            <a:ext cx="6155690" cy="287655"/>
            <a:chOff x="701040" y="2933191"/>
            <a:chExt cx="6155690" cy="287655"/>
          </a:xfrm>
        </p:grpSpPr>
        <p:sp>
          <p:nvSpPr>
            <p:cNvPr id="9" name="object 9"/>
            <p:cNvSpPr/>
            <p:nvPr/>
          </p:nvSpPr>
          <p:spPr>
            <a:xfrm>
              <a:off x="701040" y="2933191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5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01040" y="3214369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701040" y="4062475"/>
            <a:ext cx="6155690" cy="287655"/>
            <a:chOff x="701040" y="4062475"/>
            <a:chExt cx="6155690" cy="287655"/>
          </a:xfrm>
        </p:grpSpPr>
        <p:sp>
          <p:nvSpPr>
            <p:cNvPr id="12" name="object 12"/>
            <p:cNvSpPr/>
            <p:nvPr/>
          </p:nvSpPr>
          <p:spPr>
            <a:xfrm>
              <a:off x="701040" y="4062475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8"/>
                  </a:lnTo>
                  <a:lnTo>
                    <a:pt x="6155436" y="281178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01040" y="434365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701040" y="6021069"/>
            <a:ext cx="6155690" cy="287020"/>
            <a:chOff x="701040" y="6021069"/>
            <a:chExt cx="6155690" cy="287020"/>
          </a:xfrm>
        </p:grpSpPr>
        <p:sp>
          <p:nvSpPr>
            <p:cNvPr id="15" name="object 15"/>
            <p:cNvSpPr/>
            <p:nvPr/>
          </p:nvSpPr>
          <p:spPr>
            <a:xfrm>
              <a:off x="701040" y="6021069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01040" y="6301485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/>
          <p:cNvSpPr txBox="1"/>
          <p:nvPr/>
        </p:nvSpPr>
        <p:spPr>
          <a:xfrm>
            <a:off x="701040" y="1782063"/>
            <a:ext cx="6155690" cy="5501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Indication</a:t>
            </a:r>
            <a:endParaRPr sz="1600">
              <a:latin typeface="Calibri Light"/>
              <a:cs typeface="Calibri Light"/>
            </a:endParaRPr>
          </a:p>
          <a:p>
            <a:pPr algn="just" marL="19050" marR="15240">
              <a:lnSpc>
                <a:spcPct val="117000"/>
              </a:lnSpc>
              <a:spcBef>
                <a:spcPts val="93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Cette technique est indiquée en cas d’obstruction complète des voies aériennes par un corps étranger,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lorsqu’il est impossible d’encercler l’abdomen de la victime (obèse, 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femme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enceinte dans les 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derniers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mois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 grossesse,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etc.)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après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une série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 5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claques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dans le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dos inefficaces.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Justification</a:t>
            </a:r>
            <a:endParaRPr sz="1600">
              <a:latin typeface="Calibri Light"/>
              <a:cs typeface="Calibri Light"/>
            </a:endParaRPr>
          </a:p>
          <a:p>
            <a:pPr algn="just" marL="19050" marR="16510">
              <a:lnSpc>
                <a:spcPct val="117000"/>
              </a:lnSpc>
              <a:spcBef>
                <a:spcPts val="93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 but de cette technique est de comprimer l’air contenu dans les poumons de la victime et 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d’expulser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corps étranger par un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effet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 « piston ». Suivant l’importance et la position du corps étranger, 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plusieurs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 pressions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successives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peuvent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être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nécessaires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pour l’expulser.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Réalisation</a:t>
            </a:r>
            <a:endParaRPr sz="1600">
              <a:latin typeface="Calibri Light"/>
              <a:cs typeface="Calibri Light"/>
            </a:endParaRPr>
          </a:p>
          <a:p>
            <a:pPr marL="247650" indent="-228600">
              <a:lnSpc>
                <a:spcPct val="100000"/>
              </a:lnSpc>
              <a:spcBef>
                <a:spcPts val="122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se positionner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derrière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placer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avant-bras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bras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encercler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poitrine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marR="15240" indent="-228600">
              <a:lnSpc>
                <a:spcPct val="117000"/>
              </a:lnSpc>
              <a:spcBef>
                <a:spcPts val="6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placer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poing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fermé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(dos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vers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ciel)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milieu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sternum,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sans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appuyer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pointe </a:t>
            </a:r>
            <a:r>
              <a:rPr dirty="0" sz="1100" spc="-5">
                <a:latin typeface="Calibri"/>
                <a:cs typeface="Calibri"/>
              </a:rPr>
              <a:t> inférieure du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sternum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placer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l'autre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première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appuyer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avant-bras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côtes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tirer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franchement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exerçant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pression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l'arrière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effectuer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5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compressions,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relâchant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entre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chacune.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Symbol"/>
              <a:buChar char=""/>
            </a:pPr>
            <a:endParaRPr sz="11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FD9100"/>
                </a:solidFill>
                <a:latin typeface="Calibri Light"/>
                <a:cs typeface="Calibri Light"/>
              </a:rPr>
              <a:t>Points</a:t>
            </a:r>
            <a:r>
              <a:rPr dirty="0" sz="1600" spc="-50">
                <a:solidFill>
                  <a:srgbClr val="FD910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clés</a:t>
            </a:r>
            <a:endParaRPr sz="1600">
              <a:latin typeface="Calibri Light"/>
              <a:cs typeface="Calibri Light"/>
            </a:endParaRPr>
          </a:p>
          <a:p>
            <a:pPr algn="just" marL="19050">
              <a:lnSpc>
                <a:spcPct val="100000"/>
              </a:lnSpc>
              <a:spcBef>
                <a:spcPts val="115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compressions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thoraciques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doivent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être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réalisées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99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milieu du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sternum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sans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appuyer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 côtes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vers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l'arrière.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16</a:t>
            </a:fld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59888" y="516889"/>
            <a:ext cx="2239010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[01FT04</a:t>
            </a:r>
            <a:r>
              <a:rPr dirty="0" sz="1600" spc="-3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/</a:t>
            </a:r>
            <a:r>
              <a:rPr dirty="0" sz="1600" spc="5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"/>
                <a:cs typeface="Calibri"/>
              </a:rPr>
              <a:t>12-2022]</a:t>
            </a:r>
            <a:r>
              <a:rPr dirty="0" sz="1600" spc="-15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PSC①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24508" y="759968"/>
            <a:ext cx="4507865" cy="825500"/>
          </a:xfrm>
          <a:prstGeom prst="rect"/>
        </p:spPr>
        <p:txBody>
          <a:bodyPr wrap="square" lIns="0" tIns="4445" rIns="0" bIns="0" rtlCol="0" vert="horz">
            <a:spAutoFit/>
          </a:bodyPr>
          <a:lstStyle/>
          <a:p>
            <a:pPr marL="207645" marR="5080" indent="-195580">
              <a:lnSpc>
                <a:spcPct val="101899"/>
              </a:lnSpc>
              <a:spcBef>
                <a:spcPts val="35"/>
              </a:spcBef>
            </a:pPr>
            <a:r>
              <a:rPr dirty="0" u="none" spc="-5">
                <a:solidFill>
                  <a:srgbClr val="FD9100"/>
                </a:solidFill>
              </a:rPr>
              <a:t>Désobstruction par compressions </a:t>
            </a:r>
            <a:r>
              <a:rPr dirty="0" u="none" spc="-575">
                <a:solidFill>
                  <a:srgbClr val="FD9100"/>
                </a:solidFill>
              </a:rPr>
              <a:t> </a:t>
            </a:r>
            <a:r>
              <a:rPr dirty="0" u="none" spc="-5">
                <a:solidFill>
                  <a:srgbClr val="FD9100"/>
                </a:solidFill>
              </a:rPr>
              <a:t>thoraciques chez le nourrisson</a:t>
            </a:r>
          </a:p>
        </p:txBody>
      </p:sp>
      <p:sp>
        <p:nvSpPr>
          <p:cNvPr id="4" name="object 4"/>
          <p:cNvSpPr/>
          <p:nvPr/>
        </p:nvSpPr>
        <p:spPr>
          <a:xfrm>
            <a:off x="701040" y="1645919"/>
            <a:ext cx="6155690" cy="6350"/>
          </a:xfrm>
          <a:custGeom>
            <a:avLst/>
            <a:gdLst/>
            <a:ahLst/>
            <a:cxnLst/>
            <a:rect l="l" t="t" r="r" b="b"/>
            <a:pathLst>
              <a:path w="6155690" h="6350">
                <a:moveTo>
                  <a:pt x="6155436" y="0"/>
                </a:moveTo>
                <a:lnTo>
                  <a:pt x="0" y="0"/>
                </a:lnTo>
                <a:lnTo>
                  <a:pt x="0" y="6096"/>
                </a:lnTo>
                <a:lnTo>
                  <a:pt x="6155436" y="6096"/>
                </a:lnTo>
                <a:lnTo>
                  <a:pt x="6155436" y="0"/>
                </a:lnTo>
                <a:close/>
              </a:path>
            </a:pathLst>
          </a:custGeom>
          <a:solidFill>
            <a:srgbClr val="FD91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701040" y="1804669"/>
            <a:ext cx="6155690" cy="287020"/>
            <a:chOff x="701040" y="1804669"/>
            <a:chExt cx="6155690" cy="287020"/>
          </a:xfrm>
        </p:grpSpPr>
        <p:sp>
          <p:nvSpPr>
            <p:cNvPr id="6" name="object 6"/>
            <p:cNvSpPr/>
            <p:nvPr/>
          </p:nvSpPr>
          <p:spPr>
            <a:xfrm>
              <a:off x="701040" y="1804669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2085085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701040" y="2933191"/>
            <a:ext cx="6155690" cy="287655"/>
            <a:chOff x="701040" y="2933191"/>
            <a:chExt cx="6155690" cy="287655"/>
          </a:xfrm>
        </p:grpSpPr>
        <p:sp>
          <p:nvSpPr>
            <p:cNvPr id="9" name="object 9"/>
            <p:cNvSpPr/>
            <p:nvPr/>
          </p:nvSpPr>
          <p:spPr>
            <a:xfrm>
              <a:off x="701040" y="2933191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5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01040" y="3214369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701040" y="4062475"/>
            <a:ext cx="6155690" cy="287655"/>
            <a:chOff x="701040" y="4062475"/>
            <a:chExt cx="6155690" cy="287655"/>
          </a:xfrm>
        </p:grpSpPr>
        <p:sp>
          <p:nvSpPr>
            <p:cNvPr id="12" name="object 12"/>
            <p:cNvSpPr/>
            <p:nvPr/>
          </p:nvSpPr>
          <p:spPr>
            <a:xfrm>
              <a:off x="701040" y="4062475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8"/>
                  </a:lnTo>
                  <a:lnTo>
                    <a:pt x="6155436" y="281178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01040" y="434365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701040" y="6209283"/>
            <a:ext cx="6155690" cy="287655"/>
            <a:chOff x="701040" y="6209283"/>
            <a:chExt cx="6155690" cy="287655"/>
          </a:xfrm>
        </p:grpSpPr>
        <p:sp>
          <p:nvSpPr>
            <p:cNvPr id="15" name="object 15"/>
            <p:cNvSpPr/>
            <p:nvPr/>
          </p:nvSpPr>
          <p:spPr>
            <a:xfrm>
              <a:off x="701040" y="6209283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01040" y="6490462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/>
          <p:cNvSpPr txBox="1"/>
          <p:nvPr/>
        </p:nvSpPr>
        <p:spPr>
          <a:xfrm>
            <a:off x="701040" y="1782063"/>
            <a:ext cx="6155690" cy="548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Indication</a:t>
            </a:r>
            <a:endParaRPr sz="1600">
              <a:latin typeface="Calibri Light"/>
              <a:cs typeface="Calibri Light"/>
            </a:endParaRPr>
          </a:p>
          <a:p>
            <a:pPr algn="just" marL="19050" marR="13335">
              <a:lnSpc>
                <a:spcPct val="117000"/>
              </a:lnSpc>
              <a:spcBef>
                <a:spcPts val="93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Cette</a:t>
            </a:r>
            <a:r>
              <a:rPr dirty="0" sz="1100" spc="1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technique</a:t>
            </a:r>
            <a:r>
              <a:rPr dirty="0" sz="1100" spc="1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 spc="1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indiquée</a:t>
            </a:r>
            <a:r>
              <a:rPr dirty="0" sz="1100" spc="16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 spc="1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cas</a:t>
            </a:r>
            <a:r>
              <a:rPr dirty="0" sz="1100" spc="1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d’obstruction</a:t>
            </a:r>
            <a:r>
              <a:rPr dirty="0" sz="1100" spc="1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complète</a:t>
            </a:r>
            <a:r>
              <a:rPr dirty="0" sz="1100" spc="1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des</a:t>
            </a:r>
            <a:r>
              <a:rPr dirty="0" sz="1100" spc="1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voies</a:t>
            </a:r>
            <a:r>
              <a:rPr dirty="0" sz="1100" spc="1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aériennes</a:t>
            </a:r>
            <a:r>
              <a:rPr dirty="0" sz="1100" spc="1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par</a:t>
            </a:r>
            <a:r>
              <a:rPr dirty="0" sz="1100" spc="1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un</a:t>
            </a:r>
            <a:r>
              <a:rPr dirty="0" sz="1100" spc="1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corps</a:t>
            </a:r>
            <a:r>
              <a:rPr dirty="0" sz="1100" spc="1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étranger, </a:t>
            </a:r>
            <a:r>
              <a:rPr dirty="0" sz="1100" spc="-2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chez une victime qui peut tenir sur l’avant-bras du sauveteur, et</a:t>
            </a:r>
            <a:r>
              <a:rPr dirty="0" sz="1100" spc="2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immédiatement après une série de 5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claques dans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 dos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inefficaces.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Justification</a:t>
            </a:r>
            <a:endParaRPr sz="1600">
              <a:latin typeface="Calibri Light"/>
              <a:cs typeface="Calibri Light"/>
            </a:endParaRPr>
          </a:p>
          <a:p>
            <a:pPr algn="just" marL="19050" marR="13970">
              <a:lnSpc>
                <a:spcPct val="117000"/>
              </a:lnSpc>
              <a:spcBef>
                <a:spcPts val="93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 but de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cette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technique est de comprimer l’air contenu dans les poumons de la victime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afin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d’expulser le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corps étranger par un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effet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 « piston ». Suivant l’importance et la position du corps étranger, 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plusieurs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 pressions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successives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peuvent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être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nécessaires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pour l’expulser.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Réalisation</a:t>
            </a:r>
            <a:endParaRPr sz="1600">
              <a:latin typeface="Calibri Light"/>
              <a:cs typeface="Calibri Light"/>
            </a:endParaRPr>
          </a:p>
          <a:p>
            <a:pPr algn="just" marL="247650" indent="-228600">
              <a:lnSpc>
                <a:spcPct val="100000"/>
              </a:lnSpc>
              <a:spcBef>
                <a:spcPts val="1220"/>
              </a:spcBef>
              <a:buFont typeface="Symbol"/>
              <a:buChar char=""/>
              <a:tabLst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placer l'avant-bras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nourrisson,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soutenant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 tête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algn="just"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tourner 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nourrisson pour que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 face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soit côté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ciel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algn="just" marL="247650" marR="15875" indent="-228600">
              <a:lnSpc>
                <a:spcPct val="117000"/>
              </a:lnSpc>
              <a:spcBef>
                <a:spcPts val="60"/>
              </a:spcBef>
              <a:buFont typeface="Symbol"/>
              <a:buChar char=""/>
              <a:tabLst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placer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l'avant-bras,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lequel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repose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nourrisson,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cuisse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sauveteur.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tête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nourrisson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 être plus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basse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 corps ;</a:t>
            </a:r>
            <a:endParaRPr sz="1100">
              <a:latin typeface="Calibri"/>
              <a:cs typeface="Calibri"/>
            </a:endParaRPr>
          </a:p>
          <a:p>
            <a:pPr algn="just" marL="247650" marR="12700" indent="-228600">
              <a:lnSpc>
                <a:spcPct val="117000"/>
              </a:lnSpc>
              <a:spcBef>
                <a:spcPts val="55"/>
              </a:spcBef>
              <a:buFont typeface="Symbol"/>
              <a:buChar char=""/>
              <a:tabLst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placer la pulpe de deux doigts d'une main dans l'axe du sternum, une largeur de doigt </a:t>
            </a:r>
            <a:r>
              <a:rPr dirty="0" sz="1100">
                <a:latin typeface="Calibri"/>
                <a:cs typeface="Calibri"/>
              </a:rPr>
              <a:t>au-dessus </a:t>
            </a:r>
            <a:r>
              <a:rPr dirty="0" sz="1100" spc="-5">
                <a:latin typeface="Calibri"/>
                <a:cs typeface="Calibri"/>
              </a:rPr>
              <a:t>d'un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repère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constitué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bas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sternum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jonction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dernières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côtes.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Cette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même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 pour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réanimation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chez 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nourrisson ;</a:t>
            </a:r>
            <a:endParaRPr sz="1100">
              <a:latin typeface="Calibri"/>
              <a:cs typeface="Calibri"/>
            </a:endParaRPr>
          </a:p>
          <a:p>
            <a:pPr algn="just" marL="24765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effectuer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5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profondes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successives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relâchant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entre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chacune.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Symbol"/>
              <a:buChar char=""/>
            </a:pP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5"/>
              </a:spcBef>
            </a:pPr>
            <a:r>
              <a:rPr dirty="0" sz="1600">
                <a:solidFill>
                  <a:srgbClr val="FD9100"/>
                </a:solidFill>
                <a:latin typeface="Calibri Light"/>
                <a:cs typeface="Calibri Light"/>
              </a:rPr>
              <a:t>Points</a:t>
            </a:r>
            <a:r>
              <a:rPr dirty="0" sz="1600" spc="-50">
                <a:solidFill>
                  <a:srgbClr val="FD910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clés</a:t>
            </a:r>
            <a:endParaRPr sz="1600">
              <a:latin typeface="Calibri Light"/>
              <a:cs typeface="Calibri Light"/>
            </a:endParaRPr>
          </a:p>
          <a:p>
            <a:pPr algn="just" marL="19050">
              <a:lnSpc>
                <a:spcPct val="100000"/>
              </a:lnSpc>
              <a:spcBef>
                <a:spcPts val="116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Les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compressions</a:t>
            </a:r>
            <a:r>
              <a:rPr dirty="0" sz="1100" spc="1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thoraciques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doivent</a:t>
            </a:r>
            <a:r>
              <a:rPr dirty="0" sz="1100" spc="1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être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algn="just" marL="247650" indent="-228600">
              <a:lnSpc>
                <a:spcPct val="100000"/>
              </a:lnSpc>
              <a:spcBef>
                <a:spcPts val="990"/>
              </a:spcBef>
              <a:buFont typeface="Symbol"/>
              <a:buChar char=""/>
              <a:tabLst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pratiquées </a:t>
            </a:r>
            <a:r>
              <a:rPr dirty="0" sz="1100">
                <a:latin typeface="Calibri"/>
                <a:cs typeface="Calibri"/>
              </a:rPr>
              <a:t>au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milieu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poitrine</a:t>
            </a:r>
            <a:r>
              <a:rPr dirty="0" sz="1100" spc="-5">
                <a:latin typeface="Calibri"/>
                <a:cs typeface="Calibri"/>
              </a:rPr>
              <a:t> ;</a:t>
            </a:r>
            <a:endParaRPr sz="1100">
              <a:latin typeface="Calibri"/>
              <a:cs typeface="Calibri"/>
            </a:endParaRPr>
          </a:p>
          <a:p>
            <a:pPr algn="just"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profondes.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16</a:t>
            </a:fld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0090" y="997457"/>
            <a:ext cx="1058087" cy="35204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07390" y="1598878"/>
            <a:ext cx="6141720" cy="41986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9800"/>
              </a:lnSpc>
              <a:spcBef>
                <a:spcPts val="100"/>
              </a:spcBef>
            </a:pPr>
            <a:r>
              <a:rPr dirty="0" sz="1100" spc="-10">
                <a:latin typeface="Calibri"/>
                <a:cs typeface="Calibri"/>
              </a:rPr>
              <a:t>L’unité </a:t>
            </a:r>
            <a:r>
              <a:rPr dirty="0" sz="1100" spc="-5">
                <a:latin typeface="Calibri"/>
                <a:cs typeface="Calibri"/>
              </a:rPr>
              <a:t>d’enseignement « Prévention et </a:t>
            </a:r>
            <a:r>
              <a:rPr dirty="0" sz="1100" spc="-10">
                <a:latin typeface="Calibri"/>
                <a:cs typeface="Calibri"/>
              </a:rPr>
              <a:t>secours</a:t>
            </a:r>
            <a:r>
              <a:rPr dirty="0" sz="1100" spc="-5">
                <a:latin typeface="Calibri"/>
                <a:cs typeface="Calibri"/>
              </a:rPr>
              <a:t> civiques de niveau 1 »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(PSC1) a pour objectif de faire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acquérir à toute personne les compétences nécessaires à l’exécution d’une action citoyenne d’assistance à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gestes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premiers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conformément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aux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dispositions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vigueur.</a:t>
            </a:r>
            <a:endParaRPr sz="1100">
              <a:latin typeface="Calibri"/>
              <a:cs typeface="Calibri"/>
            </a:endParaRPr>
          </a:p>
          <a:p>
            <a:pPr algn="just" marL="12700" marR="6350">
              <a:lnSpc>
                <a:spcPct val="109800"/>
              </a:lnSpc>
              <a:spcBef>
                <a:spcPts val="800"/>
              </a:spcBef>
            </a:pPr>
            <a:r>
              <a:rPr dirty="0" sz="1100" spc="-5">
                <a:latin typeface="Calibri"/>
                <a:cs typeface="Calibri"/>
              </a:rPr>
              <a:t>Cette unité d’enseignement </a:t>
            </a:r>
            <a:r>
              <a:rPr dirty="0" sz="1100">
                <a:latin typeface="Calibri"/>
                <a:cs typeface="Calibri"/>
              </a:rPr>
              <a:t>est </a:t>
            </a:r>
            <a:r>
              <a:rPr dirty="0" sz="1100" spc="-5">
                <a:latin typeface="Calibri"/>
                <a:cs typeface="Calibri"/>
              </a:rPr>
              <a:t>dispensée à partir d’un référentiel interne de formation et de certification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(RIFC)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établi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l’organisme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habilité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l’association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nationale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agréée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formation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aux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premiers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secours </a:t>
            </a:r>
            <a:r>
              <a:rPr dirty="0" sz="1100" spc="-5">
                <a:latin typeface="Calibri"/>
                <a:cs typeface="Calibri"/>
              </a:rPr>
              <a:t> au titre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duquel le formateur intervient.</a:t>
            </a:r>
            <a:endParaRPr sz="1100">
              <a:latin typeface="Calibri"/>
              <a:cs typeface="Calibri"/>
            </a:endParaRPr>
          </a:p>
          <a:p>
            <a:pPr algn="just" marL="12700" marR="5080">
              <a:lnSpc>
                <a:spcPct val="109800"/>
              </a:lnSpc>
              <a:spcBef>
                <a:spcPts val="805"/>
              </a:spcBef>
            </a:pP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informations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figurant</a:t>
            </a:r>
            <a:r>
              <a:rPr dirty="0" sz="1100" spc="-5">
                <a:latin typeface="Calibri"/>
                <a:cs typeface="Calibri"/>
              </a:rPr>
              <a:t> 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présent</a:t>
            </a:r>
            <a:r>
              <a:rPr dirty="0" sz="1100" spc="-5">
                <a:latin typeface="Calibri"/>
                <a:cs typeface="Calibri"/>
              </a:rPr>
              <a:t> document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destinées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faciliter</a:t>
            </a:r>
            <a:r>
              <a:rPr dirty="0" sz="1100" spc="-5">
                <a:latin typeface="Calibri"/>
                <a:cs typeface="Calibri"/>
              </a:rPr>
              <a:t> l’action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organismes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habilités </a:t>
            </a:r>
            <a:r>
              <a:rPr dirty="0" sz="1100" spc="-5">
                <a:latin typeface="Calibri"/>
                <a:cs typeface="Calibri"/>
              </a:rPr>
              <a:t>et des associations nationales agréées à la formation aux </a:t>
            </a:r>
            <a:r>
              <a:rPr dirty="0" sz="1100" spc="-10">
                <a:latin typeface="Calibri"/>
                <a:cs typeface="Calibri"/>
              </a:rPr>
              <a:t>premiers </a:t>
            </a:r>
            <a:r>
              <a:rPr dirty="0" sz="1100" spc="-5">
                <a:latin typeface="Calibri"/>
                <a:cs typeface="Calibri"/>
              </a:rPr>
              <a:t>secours, en leur </a:t>
            </a:r>
            <a:r>
              <a:rPr dirty="0" sz="1100" spc="-10">
                <a:latin typeface="Calibri"/>
                <a:cs typeface="Calibri"/>
              </a:rPr>
              <a:t>permettant de </a:t>
            </a:r>
            <a:r>
              <a:rPr dirty="0" sz="1100" spc="-5">
                <a:latin typeface="Calibri"/>
                <a:cs typeface="Calibri"/>
              </a:rPr>
              <a:t> disposer de l’ensemble des éléments de langage nécessaires à justifier </a:t>
            </a:r>
            <a:r>
              <a:rPr dirty="0" sz="1100">
                <a:latin typeface="Calibri"/>
                <a:cs typeface="Calibri"/>
              </a:rPr>
              <a:t>l’emploi </a:t>
            </a:r>
            <a:r>
              <a:rPr dirty="0" sz="1100" spc="-5">
                <a:latin typeface="Calibri"/>
                <a:cs typeface="Calibri"/>
              </a:rPr>
              <a:t>des techniques relatives aux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gestes de premiers secours, selon une approche scientifique conforme aux recommandations des sociétés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savantes.</a:t>
            </a:r>
            <a:endParaRPr sz="1100">
              <a:latin typeface="Calibri"/>
              <a:cs typeface="Calibri"/>
            </a:endParaRPr>
          </a:p>
          <a:p>
            <a:pPr algn="just" marL="12700" marR="10795">
              <a:lnSpc>
                <a:spcPct val="109500"/>
              </a:lnSpc>
              <a:spcBef>
                <a:spcPts val="800"/>
              </a:spcBef>
            </a:pPr>
            <a:r>
              <a:rPr dirty="0" sz="1100" spc="-5">
                <a:latin typeface="Calibri"/>
                <a:cs typeface="Calibri"/>
              </a:rPr>
              <a:t>Le formateur peut inviter le sauveteur, lors des cas </a:t>
            </a:r>
            <a:r>
              <a:rPr dirty="0" sz="1100" spc="-10">
                <a:latin typeface="Calibri"/>
                <a:cs typeface="Calibri"/>
              </a:rPr>
              <a:t>simulés,</a:t>
            </a:r>
            <a:r>
              <a:rPr dirty="0" sz="1100" spc="2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énoncer ce qui aurait pu être mis en place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 éviter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 l’accident ne 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produise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 que </a:t>
            </a:r>
            <a:r>
              <a:rPr dirty="0" sz="1100">
                <a:latin typeface="Calibri"/>
                <a:cs typeface="Calibri"/>
              </a:rPr>
              <a:t>celui-ci</a:t>
            </a:r>
            <a:r>
              <a:rPr dirty="0" sz="1100" spc="-5">
                <a:latin typeface="Calibri"/>
                <a:cs typeface="Calibri"/>
              </a:rPr>
              <a:t> ne 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reproduise.</a:t>
            </a:r>
            <a:endParaRPr sz="1100">
              <a:latin typeface="Calibri"/>
              <a:cs typeface="Calibri"/>
            </a:endParaRPr>
          </a:p>
          <a:p>
            <a:pPr algn="just" marL="12700" marR="9525">
              <a:lnSpc>
                <a:spcPct val="110000"/>
              </a:lnSpc>
              <a:spcBef>
                <a:spcPts val="800"/>
              </a:spcBef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formateur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proposer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également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l’apprenant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munir,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tant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citoyen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formé,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matériel </a:t>
            </a:r>
            <a:r>
              <a:rPr dirty="0" sz="1100" spc="-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fortune comme,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 exemple 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Calibri"/>
              <a:cs typeface="Calibri"/>
            </a:endParaRPr>
          </a:p>
          <a:p>
            <a:pPr marL="469900" indent="-228600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protection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buccale,</a:t>
            </a:r>
            <a:endParaRPr sz="1100">
              <a:latin typeface="Calibri"/>
              <a:cs typeface="Calibri"/>
            </a:endParaRPr>
          </a:p>
          <a:p>
            <a:pPr marL="469900" indent="-228600">
              <a:lnSpc>
                <a:spcPct val="100000"/>
              </a:lnSpc>
              <a:spcBef>
                <a:spcPts val="8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gants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 un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sac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plastique,</a:t>
            </a:r>
            <a:endParaRPr sz="1100">
              <a:latin typeface="Calibri"/>
              <a:cs typeface="Calibri"/>
            </a:endParaRPr>
          </a:p>
          <a:p>
            <a:pPr marL="469900" indent="-22860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100" spc="-5">
                <a:latin typeface="Calibri"/>
                <a:cs typeface="Calibri"/>
              </a:rPr>
              <a:t>une épaisseur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tissus,</a:t>
            </a:r>
            <a:endParaRPr sz="1100">
              <a:latin typeface="Calibri"/>
              <a:cs typeface="Calibri"/>
            </a:endParaRPr>
          </a:p>
          <a:p>
            <a:pPr marL="469900" indent="-228600">
              <a:lnSpc>
                <a:spcPct val="100000"/>
              </a:lnSpc>
              <a:spcBef>
                <a:spcPts val="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lien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large,</a:t>
            </a:r>
            <a:endParaRPr sz="1100">
              <a:latin typeface="Calibri"/>
              <a:cs typeface="Calibri"/>
            </a:endParaRPr>
          </a:p>
          <a:p>
            <a:pPr marL="469900" indent="-22860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matériel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nécessaire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faire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garrot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garrot </a:t>
            </a:r>
            <a:r>
              <a:rPr dirty="0" sz="1100" spc="-5">
                <a:latin typeface="Calibri"/>
                <a:cs typeface="Calibri"/>
              </a:rPr>
              <a:t>industriel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10</a:t>
            </a:fld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48457" y="516889"/>
            <a:ext cx="2261870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47A4D7"/>
                </a:solidFill>
                <a:latin typeface="Calibri"/>
                <a:cs typeface="Calibri"/>
              </a:rPr>
              <a:t>[01PR02</a:t>
            </a:r>
            <a:r>
              <a:rPr dirty="0" sz="1600" spc="-15">
                <a:solidFill>
                  <a:srgbClr val="47A4D7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"/>
                <a:cs typeface="Calibri"/>
              </a:rPr>
              <a:t>/</a:t>
            </a:r>
            <a:r>
              <a:rPr dirty="0" sz="1600" spc="65">
                <a:solidFill>
                  <a:srgbClr val="47A4D7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"/>
                <a:cs typeface="Calibri"/>
              </a:rPr>
              <a:t>12-2022]</a:t>
            </a:r>
            <a:r>
              <a:rPr dirty="0" sz="1600" spc="-15">
                <a:solidFill>
                  <a:srgbClr val="47A4D7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PSC①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85745" y="760730"/>
            <a:ext cx="2983865" cy="4216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none" spc="-10">
                <a:solidFill>
                  <a:srgbClr val="47A4D7"/>
                </a:solidFill>
              </a:rPr>
              <a:t>Hémorragies</a:t>
            </a:r>
            <a:r>
              <a:rPr dirty="0" u="none" spc="-15">
                <a:solidFill>
                  <a:srgbClr val="47A4D7"/>
                </a:solidFill>
              </a:rPr>
              <a:t> </a:t>
            </a:r>
            <a:r>
              <a:rPr dirty="0" u="none" spc="-5">
                <a:solidFill>
                  <a:srgbClr val="47A4D7"/>
                </a:solidFill>
              </a:rPr>
              <a:t>externes</a:t>
            </a:r>
          </a:p>
        </p:txBody>
      </p:sp>
      <p:sp>
        <p:nvSpPr>
          <p:cNvPr id="4" name="object 4"/>
          <p:cNvSpPr/>
          <p:nvPr/>
        </p:nvSpPr>
        <p:spPr>
          <a:xfrm>
            <a:off x="701040" y="1242821"/>
            <a:ext cx="6155690" cy="6350"/>
          </a:xfrm>
          <a:custGeom>
            <a:avLst/>
            <a:gdLst/>
            <a:ahLst/>
            <a:cxnLst/>
            <a:rect l="l" t="t" r="r" b="b"/>
            <a:pathLst>
              <a:path w="6155690" h="6350">
                <a:moveTo>
                  <a:pt x="6155436" y="0"/>
                </a:moveTo>
                <a:lnTo>
                  <a:pt x="0" y="0"/>
                </a:lnTo>
                <a:lnTo>
                  <a:pt x="0" y="6096"/>
                </a:lnTo>
                <a:lnTo>
                  <a:pt x="6155436" y="6096"/>
                </a:lnTo>
                <a:lnTo>
                  <a:pt x="6155436" y="0"/>
                </a:lnTo>
                <a:close/>
              </a:path>
            </a:pathLst>
          </a:custGeom>
          <a:solidFill>
            <a:srgbClr val="47A4D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701040" y="1401317"/>
            <a:ext cx="6155690" cy="287020"/>
            <a:chOff x="701040" y="1401317"/>
            <a:chExt cx="6155690" cy="287020"/>
          </a:xfrm>
        </p:grpSpPr>
        <p:sp>
          <p:nvSpPr>
            <p:cNvPr id="6" name="object 6"/>
            <p:cNvSpPr/>
            <p:nvPr/>
          </p:nvSpPr>
          <p:spPr>
            <a:xfrm>
              <a:off x="701040" y="140131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168173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701040" y="3249421"/>
            <a:ext cx="6155690" cy="287655"/>
            <a:chOff x="701040" y="3249421"/>
            <a:chExt cx="6155690" cy="287655"/>
          </a:xfrm>
        </p:grpSpPr>
        <p:sp>
          <p:nvSpPr>
            <p:cNvPr id="9" name="object 9"/>
            <p:cNvSpPr/>
            <p:nvPr/>
          </p:nvSpPr>
          <p:spPr>
            <a:xfrm>
              <a:off x="701040" y="3249421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01040" y="3530600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701040" y="4342891"/>
            <a:ext cx="6155690" cy="287020"/>
            <a:chOff x="701040" y="4342891"/>
            <a:chExt cx="6155690" cy="287020"/>
          </a:xfrm>
        </p:grpSpPr>
        <p:sp>
          <p:nvSpPr>
            <p:cNvPr id="12" name="object 12"/>
            <p:cNvSpPr/>
            <p:nvPr/>
          </p:nvSpPr>
          <p:spPr>
            <a:xfrm>
              <a:off x="701040" y="4342891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01040" y="462330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701040" y="5968491"/>
            <a:ext cx="6155690" cy="287020"/>
            <a:chOff x="701040" y="5968491"/>
            <a:chExt cx="6155690" cy="287020"/>
          </a:xfrm>
        </p:grpSpPr>
        <p:sp>
          <p:nvSpPr>
            <p:cNvPr id="15" name="object 15"/>
            <p:cNvSpPr/>
            <p:nvPr/>
          </p:nvSpPr>
          <p:spPr>
            <a:xfrm>
              <a:off x="701040" y="5968491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01040" y="624890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/>
          <p:cNvGrpSpPr/>
          <p:nvPr/>
        </p:nvGrpSpPr>
        <p:grpSpPr>
          <a:xfrm>
            <a:off x="701040" y="6877557"/>
            <a:ext cx="6155690" cy="287020"/>
            <a:chOff x="701040" y="6877557"/>
            <a:chExt cx="6155690" cy="287020"/>
          </a:xfrm>
        </p:grpSpPr>
        <p:sp>
          <p:nvSpPr>
            <p:cNvPr id="18" name="object 18"/>
            <p:cNvSpPr/>
            <p:nvPr/>
          </p:nvSpPr>
          <p:spPr>
            <a:xfrm>
              <a:off x="701040" y="687755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DEEA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01040" y="715797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47A4D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643890" y="1378711"/>
            <a:ext cx="6278880" cy="79019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7620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Définition</a:t>
            </a:r>
            <a:r>
              <a:rPr dirty="0" sz="1600" spc="-1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-</a:t>
            </a:r>
            <a:r>
              <a:rPr dirty="0" sz="1600" spc="-2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Signes</a:t>
            </a:r>
            <a:endParaRPr sz="1600">
              <a:latin typeface="Calibri Light"/>
              <a:cs typeface="Calibri Light"/>
            </a:endParaRPr>
          </a:p>
          <a:p>
            <a:pPr algn="just" marL="76200" marR="82550">
              <a:lnSpc>
                <a:spcPct val="110000"/>
              </a:lnSpc>
              <a:spcBef>
                <a:spcPts val="1025"/>
              </a:spcBef>
            </a:pPr>
            <a:r>
              <a:rPr dirty="0" sz="1100" spc="-5">
                <a:latin typeface="Calibri"/>
                <a:cs typeface="Calibri"/>
              </a:rPr>
              <a:t>Une hémorragie est une perte de sang prolongée qui provient d'une plaie ou d'un orifice naturel et qui ne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s'arrête pas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spontanément.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Elle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imbibe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sang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mouchoir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tissu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papier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quelques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secondes.</a:t>
            </a:r>
            <a:endParaRPr sz="1100">
              <a:latin typeface="Calibri"/>
              <a:cs typeface="Calibri"/>
            </a:endParaRPr>
          </a:p>
          <a:p>
            <a:pPr algn="just" marL="76200" marR="81280">
              <a:lnSpc>
                <a:spcPct val="109500"/>
              </a:lnSpc>
              <a:spcBef>
                <a:spcPts val="805"/>
              </a:spcBef>
            </a:pPr>
            <a:r>
              <a:rPr dirty="0" sz="1100" spc="-5">
                <a:latin typeface="Calibri"/>
                <a:cs typeface="Calibri"/>
              </a:rPr>
              <a:t>Un saignement dû à une écorchure, une éraflure ou une abrasion cutanée, qui s'arrête spontanément n'est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 une hémorragie.</a:t>
            </a:r>
            <a:endParaRPr sz="1100">
              <a:latin typeface="Calibri"/>
              <a:cs typeface="Calibri"/>
            </a:endParaRPr>
          </a:p>
          <a:p>
            <a:pPr algn="just" marL="76200" marR="78740">
              <a:lnSpc>
                <a:spcPct val="110000"/>
              </a:lnSpc>
              <a:spcBef>
                <a:spcPts val="795"/>
              </a:spcBef>
            </a:pPr>
            <a:r>
              <a:rPr dirty="0" sz="1100" spc="-5">
                <a:latin typeface="Calibri"/>
                <a:cs typeface="Calibri"/>
              </a:rPr>
              <a:t>Le plus souvent, il est facile de constater une hémorragie. Toutefois, celle-ci peut temporairement être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masquée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vêtement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particulièrement</a:t>
            </a:r>
            <a:r>
              <a:rPr dirty="0" sz="1100">
                <a:latin typeface="Calibri"/>
                <a:cs typeface="Calibri"/>
              </a:rPr>
              <a:t> absorbant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(manteau,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blouson,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etc.).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Calibri"/>
              <a:cs typeface="Calibri"/>
            </a:endParaRPr>
          </a:p>
          <a:p>
            <a:pPr marL="7620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Causes</a:t>
            </a:r>
            <a:endParaRPr sz="1600">
              <a:latin typeface="Calibri Light"/>
              <a:cs typeface="Calibri Light"/>
            </a:endParaRPr>
          </a:p>
          <a:p>
            <a:pPr algn="just" marL="76200" marR="80010">
              <a:lnSpc>
                <a:spcPct val="109800"/>
              </a:lnSpc>
              <a:spcBef>
                <a:spcPts val="1030"/>
              </a:spcBef>
            </a:pPr>
            <a:r>
              <a:rPr dirty="0" sz="1100" spc="-5">
                <a:latin typeface="Calibri"/>
                <a:cs typeface="Calibri"/>
              </a:rPr>
              <a:t>L'hémorragie est généralement secondaire à un traumatisme comme un coup, une </a:t>
            </a:r>
            <a:r>
              <a:rPr dirty="0" sz="1100">
                <a:latin typeface="Calibri"/>
                <a:cs typeface="Calibri"/>
              </a:rPr>
              <a:t>chute, </a:t>
            </a:r>
            <a:r>
              <a:rPr dirty="0" sz="1100" spc="-5">
                <a:latin typeface="Calibri"/>
                <a:cs typeface="Calibri"/>
              </a:rPr>
              <a:t>une plaie par un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objet tranchant (couteau), un projectile (une balle) ou une maladie comme la rupture de varice chez la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âgée.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Calibri"/>
              <a:cs typeface="Calibri"/>
            </a:endParaRPr>
          </a:p>
          <a:p>
            <a:pPr marL="7620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Risques</a:t>
            </a:r>
            <a:endParaRPr sz="1600">
              <a:latin typeface="Calibri Light"/>
              <a:cs typeface="Calibri Light"/>
            </a:endParaRPr>
          </a:p>
          <a:p>
            <a:pPr algn="just" marL="76200">
              <a:lnSpc>
                <a:spcPct val="100000"/>
              </a:lnSpc>
              <a:spcBef>
                <a:spcPts val="1155"/>
              </a:spcBef>
            </a:pP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risques d'une perte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abondante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 prolongée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</a:t>
            </a:r>
            <a:r>
              <a:rPr dirty="0" sz="1100">
                <a:latin typeface="Calibri"/>
                <a:cs typeface="Calibri"/>
              </a:rPr>
              <a:t>sang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304800" marR="81915" indent="-228600">
              <a:lnSpc>
                <a:spcPct val="116799"/>
              </a:lnSpc>
              <a:spcBef>
                <a:spcPts val="770"/>
              </a:spcBef>
              <a:buFont typeface="Symbol"/>
              <a:buChar char=""/>
              <a:tabLst>
                <a:tab pos="304165" algn="l"/>
                <a:tab pos="304800" algn="l"/>
              </a:tabLst>
            </a:pP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d'entraîner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détresse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circulatoire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arrêt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cardiaque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diminution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importante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quantité de sang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l'organisme ;</a:t>
            </a:r>
            <a:endParaRPr sz="1100">
              <a:latin typeface="Calibri"/>
              <a:cs typeface="Calibri"/>
            </a:endParaRPr>
          </a:p>
          <a:p>
            <a:pPr marL="304800" marR="83185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304165" algn="l"/>
                <a:tab pos="304800" algn="l"/>
              </a:tabLst>
            </a:pP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d'être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infecté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maladie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transmissible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s'il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présente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effractions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cutanées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(plaies,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piqûres)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projection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 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muqueuses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(bouche,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yeux).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Symbol"/>
              <a:buChar char=""/>
            </a:pPr>
            <a:endParaRPr sz="1150">
              <a:latin typeface="Calibri"/>
              <a:cs typeface="Calibri"/>
            </a:endParaRPr>
          </a:p>
          <a:p>
            <a:pPr marL="7620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Principes</a:t>
            </a:r>
            <a:r>
              <a:rPr dirty="0" sz="1600" spc="-3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d’action</a:t>
            </a:r>
            <a:endParaRPr sz="1600">
              <a:latin typeface="Calibri Light"/>
              <a:cs typeface="Calibri Light"/>
            </a:endParaRPr>
          </a:p>
          <a:p>
            <a:pPr algn="just" marL="76200" marR="86360">
              <a:lnSpc>
                <a:spcPct val="110000"/>
              </a:lnSpc>
              <a:spcBef>
                <a:spcPts val="1025"/>
              </a:spcBef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arrêter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limiter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perte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sang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retarder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l'installation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d'une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détresse </a:t>
            </a:r>
            <a:r>
              <a:rPr dirty="0" sz="1100" spc="-5">
                <a:latin typeface="Calibri"/>
                <a:cs typeface="Calibri"/>
              </a:rPr>
              <a:t> qui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entraîner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mort.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Calibri"/>
              <a:cs typeface="Calibri"/>
            </a:endParaRPr>
          </a:p>
          <a:p>
            <a:pPr marL="76200">
              <a:lnSpc>
                <a:spcPct val="100000"/>
              </a:lnSpc>
              <a:spcBef>
                <a:spcPts val="5"/>
              </a:spcBef>
            </a:pP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Conduite</a:t>
            </a:r>
            <a:r>
              <a:rPr dirty="0" sz="1600" spc="-3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à</a:t>
            </a:r>
            <a:r>
              <a:rPr dirty="0" sz="1600" spc="-2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tenir</a:t>
            </a:r>
            <a:endParaRPr sz="1600">
              <a:latin typeface="Calibri Light"/>
              <a:cs typeface="Calibri Light"/>
            </a:endParaRPr>
          </a:p>
          <a:p>
            <a:pPr marL="304800" indent="-228600">
              <a:lnSpc>
                <a:spcPct val="100000"/>
              </a:lnSpc>
              <a:spcBef>
                <a:spcPts val="1210"/>
              </a:spcBef>
              <a:buFont typeface="Symbol"/>
              <a:buChar char=""/>
              <a:tabLst>
                <a:tab pos="304165" algn="l"/>
                <a:tab pos="304800" algn="l"/>
              </a:tabLst>
            </a:pPr>
            <a:r>
              <a:rPr dirty="0" sz="1100" spc="-5">
                <a:latin typeface="Calibri"/>
                <a:cs typeface="Calibri"/>
              </a:rPr>
              <a:t>constater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l’hémorragie,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nécessaire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écartant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vêtements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04800" marR="81280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304165" algn="l"/>
                <a:tab pos="304800" algn="l"/>
              </a:tabLst>
            </a:pPr>
            <a:r>
              <a:rPr dirty="0" sz="1100" spc="-5">
                <a:latin typeface="Calibri"/>
                <a:cs typeface="Calibri"/>
              </a:rPr>
              <a:t>demander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comprimer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immédiatement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l’endroit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saigne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défaut,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place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 arrêter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l’hémorragie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externe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04800" indent="-228600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304165" algn="l"/>
                <a:tab pos="304800" algn="l"/>
              </a:tabLst>
            </a:pPr>
            <a:r>
              <a:rPr dirty="0" sz="1100" spc="-5">
                <a:latin typeface="Calibri"/>
                <a:cs typeface="Calibri"/>
              </a:rPr>
              <a:t>faire maintenir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 maintenir la compression ;</a:t>
            </a:r>
            <a:endParaRPr sz="1100">
              <a:latin typeface="Calibri"/>
              <a:cs typeface="Calibri"/>
            </a:endParaRPr>
          </a:p>
          <a:p>
            <a:pPr marL="3048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304165" algn="l"/>
                <a:tab pos="304800" algn="l"/>
              </a:tabLst>
            </a:pPr>
            <a:r>
              <a:rPr dirty="0" sz="1100" spc="-5">
                <a:latin typeface="Calibri"/>
                <a:cs typeface="Calibri"/>
              </a:rPr>
              <a:t>allonger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confortablement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exemple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lit,</a:t>
            </a:r>
            <a:r>
              <a:rPr dirty="0" sz="1100">
                <a:latin typeface="Calibri"/>
                <a:cs typeface="Calibri"/>
              </a:rPr>
              <a:t> un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canapé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défaut sur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sol</a:t>
            </a:r>
            <a:r>
              <a:rPr dirty="0" baseline="39682" sz="1050">
                <a:latin typeface="Calibri"/>
                <a:cs typeface="Calibri"/>
              </a:rPr>
              <a:t>1</a:t>
            </a:r>
            <a:r>
              <a:rPr dirty="0" baseline="39682" sz="105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0480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304165" algn="l"/>
                <a:tab pos="304800" algn="l"/>
              </a:tabLst>
            </a:pP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algn="just" marL="76200" marR="78105">
              <a:lnSpc>
                <a:spcPct val="109700"/>
              </a:lnSpc>
              <a:spcBef>
                <a:spcPts val="695"/>
              </a:spcBef>
            </a:pPr>
            <a:r>
              <a:rPr dirty="0" sz="1100" spc="-5">
                <a:latin typeface="Calibri"/>
                <a:cs typeface="Calibri"/>
              </a:rPr>
              <a:t>Un pansement compressif peut remplacer la compression manuelle seulement si elle a permis d’arrêter le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saignement.</a:t>
            </a:r>
            <a:r>
              <a:rPr dirty="0" sz="1100" spc="2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2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pansement</a:t>
            </a:r>
            <a:r>
              <a:rPr dirty="0" sz="1100" spc="2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compressif</a:t>
            </a:r>
            <a:r>
              <a:rPr dirty="0" sz="1100" spc="2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20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</a:t>
            </a:r>
            <a:r>
              <a:rPr dirty="0" sz="1100" spc="20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 spc="2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remplacer</a:t>
            </a:r>
            <a:r>
              <a:rPr dirty="0" sz="1100" spc="2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2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</a:t>
            </a:r>
            <a:r>
              <a:rPr dirty="0" sz="1100" spc="2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manuelle</a:t>
            </a:r>
            <a:r>
              <a:rPr dirty="0" sz="1100" spc="2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2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l’hémorragie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n’est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contrôlée.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saignement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poursuit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après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pansement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compressif,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reprendre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directe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par-dessus le pansement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compressif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20090" y="9777221"/>
            <a:ext cx="1829435" cy="9525"/>
          </a:xfrm>
          <a:custGeom>
            <a:avLst/>
            <a:gdLst/>
            <a:ahLst/>
            <a:cxnLst/>
            <a:rect l="l" t="t" r="r" b="b"/>
            <a:pathLst>
              <a:path w="1829435" h="9525">
                <a:moveTo>
                  <a:pt x="1829054" y="0"/>
                </a:moveTo>
                <a:lnTo>
                  <a:pt x="0" y="0"/>
                </a:lnTo>
                <a:lnTo>
                  <a:pt x="0" y="9143"/>
                </a:lnTo>
                <a:lnTo>
                  <a:pt x="1829054" y="9143"/>
                </a:lnTo>
                <a:lnTo>
                  <a:pt x="18290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707390" y="9832339"/>
            <a:ext cx="4394200" cy="1473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baseline="44444" sz="750" spc="-7">
                <a:latin typeface="Calibri"/>
                <a:cs typeface="Calibri"/>
              </a:rPr>
              <a:t>1</a:t>
            </a:r>
            <a:r>
              <a:rPr dirty="0" baseline="44444" sz="750" spc="390">
                <a:latin typeface="Calibri"/>
                <a:cs typeface="Calibri"/>
              </a:rPr>
              <a:t> </a:t>
            </a:r>
            <a:r>
              <a:rPr dirty="0" sz="800" spc="-5">
                <a:latin typeface="Calibri"/>
                <a:cs typeface="Calibri"/>
              </a:rPr>
              <a:t>La</a:t>
            </a:r>
            <a:r>
              <a:rPr dirty="0" sz="800" spc="10">
                <a:latin typeface="Calibri"/>
                <a:cs typeface="Calibri"/>
              </a:rPr>
              <a:t> </a:t>
            </a:r>
            <a:r>
              <a:rPr dirty="0" sz="800" spc="-5">
                <a:latin typeface="Calibri"/>
                <a:cs typeface="Calibri"/>
              </a:rPr>
              <a:t>position</a:t>
            </a:r>
            <a:r>
              <a:rPr dirty="0" sz="800" spc="5">
                <a:latin typeface="Calibri"/>
                <a:cs typeface="Calibri"/>
              </a:rPr>
              <a:t> </a:t>
            </a:r>
            <a:r>
              <a:rPr dirty="0" sz="800" spc="-5">
                <a:latin typeface="Calibri"/>
                <a:cs typeface="Calibri"/>
              </a:rPr>
              <a:t>allongée</a:t>
            </a:r>
            <a:r>
              <a:rPr dirty="0" sz="800">
                <a:latin typeface="Calibri"/>
                <a:cs typeface="Calibri"/>
              </a:rPr>
              <a:t> </a:t>
            </a:r>
            <a:r>
              <a:rPr dirty="0" sz="800" spc="-5">
                <a:latin typeface="Calibri"/>
                <a:cs typeface="Calibri"/>
              </a:rPr>
              <a:t>retarde</a:t>
            </a:r>
            <a:r>
              <a:rPr dirty="0" sz="800" spc="5">
                <a:latin typeface="Calibri"/>
                <a:cs typeface="Calibri"/>
              </a:rPr>
              <a:t> </a:t>
            </a:r>
            <a:r>
              <a:rPr dirty="0" sz="800" spc="-5">
                <a:latin typeface="Calibri"/>
                <a:cs typeface="Calibri"/>
              </a:rPr>
              <a:t>ou</a:t>
            </a:r>
            <a:r>
              <a:rPr dirty="0" sz="800" spc="5">
                <a:latin typeface="Calibri"/>
                <a:cs typeface="Calibri"/>
              </a:rPr>
              <a:t> </a:t>
            </a:r>
            <a:r>
              <a:rPr dirty="0" sz="800" spc="-5">
                <a:latin typeface="Calibri"/>
                <a:cs typeface="Calibri"/>
              </a:rPr>
              <a:t>empêche</a:t>
            </a:r>
            <a:r>
              <a:rPr dirty="0" sz="800">
                <a:latin typeface="Calibri"/>
                <a:cs typeface="Calibri"/>
              </a:rPr>
              <a:t> </a:t>
            </a:r>
            <a:r>
              <a:rPr dirty="0" sz="800" spc="-5">
                <a:latin typeface="Calibri"/>
                <a:cs typeface="Calibri"/>
              </a:rPr>
              <a:t>l’installation</a:t>
            </a:r>
            <a:r>
              <a:rPr dirty="0" sz="800">
                <a:latin typeface="Calibri"/>
                <a:cs typeface="Calibri"/>
              </a:rPr>
              <a:t> </a:t>
            </a:r>
            <a:r>
              <a:rPr dirty="0" sz="800" spc="-5">
                <a:latin typeface="Calibri"/>
                <a:cs typeface="Calibri"/>
              </a:rPr>
              <a:t>d’une</a:t>
            </a:r>
            <a:r>
              <a:rPr dirty="0" sz="800" spc="5">
                <a:latin typeface="Calibri"/>
                <a:cs typeface="Calibri"/>
              </a:rPr>
              <a:t> </a:t>
            </a:r>
            <a:r>
              <a:rPr dirty="0" sz="800" spc="-5">
                <a:latin typeface="Calibri"/>
                <a:cs typeface="Calibri"/>
              </a:rPr>
              <a:t>détresse</a:t>
            </a:r>
            <a:r>
              <a:rPr dirty="0" sz="800" spc="5">
                <a:latin typeface="Calibri"/>
                <a:cs typeface="Calibri"/>
              </a:rPr>
              <a:t> </a:t>
            </a:r>
            <a:r>
              <a:rPr dirty="0" sz="800" spc="-5">
                <a:latin typeface="Calibri"/>
                <a:cs typeface="Calibri"/>
              </a:rPr>
              <a:t>liée</a:t>
            </a:r>
            <a:r>
              <a:rPr dirty="0" sz="800" spc="5">
                <a:latin typeface="Calibri"/>
                <a:cs typeface="Calibri"/>
              </a:rPr>
              <a:t> </a:t>
            </a:r>
            <a:r>
              <a:rPr dirty="0" sz="800" spc="-5">
                <a:latin typeface="Calibri"/>
                <a:cs typeface="Calibri"/>
              </a:rPr>
              <a:t>à</a:t>
            </a:r>
            <a:r>
              <a:rPr dirty="0" sz="800" spc="5">
                <a:latin typeface="Calibri"/>
                <a:cs typeface="Calibri"/>
              </a:rPr>
              <a:t> </a:t>
            </a:r>
            <a:r>
              <a:rPr dirty="0" sz="800" spc="-5">
                <a:latin typeface="Calibri"/>
                <a:cs typeface="Calibri"/>
              </a:rPr>
              <a:t>la</a:t>
            </a:r>
            <a:r>
              <a:rPr dirty="0" sz="800">
                <a:latin typeface="Calibri"/>
                <a:cs typeface="Calibri"/>
              </a:rPr>
              <a:t> </a:t>
            </a:r>
            <a:r>
              <a:rPr dirty="0" sz="800" spc="-5">
                <a:latin typeface="Calibri"/>
                <a:cs typeface="Calibri"/>
              </a:rPr>
              <a:t>perte</a:t>
            </a:r>
            <a:r>
              <a:rPr dirty="0" sz="800" spc="10">
                <a:latin typeface="Calibri"/>
                <a:cs typeface="Calibri"/>
              </a:rPr>
              <a:t> </a:t>
            </a:r>
            <a:r>
              <a:rPr dirty="0" sz="800" spc="-5">
                <a:latin typeface="Calibri"/>
                <a:cs typeface="Calibri"/>
              </a:rPr>
              <a:t>importante</a:t>
            </a:r>
            <a:r>
              <a:rPr dirty="0" sz="800" spc="10">
                <a:latin typeface="Calibri"/>
                <a:cs typeface="Calibri"/>
              </a:rPr>
              <a:t> </a:t>
            </a:r>
            <a:r>
              <a:rPr dirty="0" sz="800" spc="-5">
                <a:latin typeface="Calibri"/>
                <a:cs typeface="Calibri"/>
              </a:rPr>
              <a:t>de</a:t>
            </a:r>
            <a:r>
              <a:rPr dirty="0" sz="800">
                <a:latin typeface="Calibri"/>
                <a:cs typeface="Calibri"/>
              </a:rPr>
              <a:t> </a:t>
            </a:r>
            <a:r>
              <a:rPr dirty="0" sz="800" spc="-5">
                <a:latin typeface="Calibri"/>
                <a:cs typeface="Calibri"/>
              </a:rPr>
              <a:t>sang.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16</a:t>
            </a:fld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1040" y="3278377"/>
            <a:ext cx="6155690" cy="287655"/>
            <a:chOff x="701040" y="3278377"/>
            <a:chExt cx="6155690" cy="287655"/>
          </a:xfrm>
        </p:grpSpPr>
        <p:sp>
          <p:nvSpPr>
            <p:cNvPr id="3" name="object 3"/>
            <p:cNvSpPr/>
            <p:nvPr/>
          </p:nvSpPr>
          <p:spPr>
            <a:xfrm>
              <a:off x="701040" y="3278377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DEEA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701040" y="3559556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47A4D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/>
          <p:cNvGrpSpPr/>
          <p:nvPr/>
        </p:nvGrpSpPr>
        <p:grpSpPr>
          <a:xfrm>
            <a:off x="701040" y="9417557"/>
            <a:ext cx="6155690" cy="287655"/>
            <a:chOff x="701040" y="9417557"/>
            <a:chExt cx="6155690" cy="287655"/>
          </a:xfrm>
        </p:grpSpPr>
        <p:sp>
          <p:nvSpPr>
            <p:cNvPr id="6" name="object 6"/>
            <p:cNvSpPr/>
            <p:nvPr/>
          </p:nvSpPr>
          <p:spPr>
            <a:xfrm>
              <a:off x="701040" y="9417557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8"/>
                  </a:lnTo>
                  <a:lnTo>
                    <a:pt x="6155436" y="281178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DEEA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9698735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47A4D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701040" y="503630"/>
            <a:ext cx="6155690" cy="94761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9050" marR="12700">
              <a:lnSpc>
                <a:spcPct val="109800"/>
              </a:lnSpc>
              <a:spcBef>
                <a:spcPts val="100"/>
              </a:spcBef>
            </a:pPr>
            <a:r>
              <a:rPr dirty="0" sz="1100" spc="-5">
                <a:latin typeface="Calibri"/>
                <a:cs typeface="Calibri"/>
              </a:rPr>
              <a:t>Si la compression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directe d’une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hémorragie d’un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membre 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inefficace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(le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saignement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persiste malgré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tout) ou impossible </a:t>
            </a:r>
            <a:r>
              <a:rPr dirty="0" sz="1100" spc="-10">
                <a:latin typeface="Calibri"/>
                <a:cs typeface="Calibri"/>
              </a:rPr>
              <a:t>(nombreuses </a:t>
            </a:r>
            <a:r>
              <a:rPr dirty="0" sz="1100" spc="-5">
                <a:latin typeface="Calibri"/>
                <a:cs typeface="Calibri"/>
              </a:rPr>
              <a:t>victimes, catastrophes, </a:t>
            </a:r>
            <a:r>
              <a:rPr dirty="0" sz="1100" spc="-10">
                <a:latin typeface="Calibri"/>
                <a:cs typeface="Calibri"/>
              </a:rPr>
              <a:t>situations </a:t>
            </a:r>
            <a:r>
              <a:rPr dirty="0" sz="1100" spc="-5">
                <a:latin typeface="Calibri"/>
                <a:cs typeface="Calibri"/>
              </a:rPr>
              <a:t>de violence collective ou de guerre,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nombreuses lésions, plaie inaccessible, corps étranger), mettre en place un garrot au-dessus de la </a:t>
            </a:r>
            <a:r>
              <a:rPr dirty="0" sz="1100" spc="-10">
                <a:latin typeface="Calibri"/>
                <a:cs typeface="Calibri"/>
              </a:rPr>
              <a:t>plaie </a:t>
            </a:r>
            <a:r>
              <a:rPr dirty="0" sz="1100" spc="-5">
                <a:latin typeface="Calibri"/>
                <a:cs typeface="Calibri"/>
              </a:rPr>
              <a:t> (entre le cœur et la plaie) pour arrêter le saignement en réalisant un garrot improvisé. Cependant, s’il est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disponible,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il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préférable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d’utiliser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garrot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fabrication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industrielle,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spécialement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conçu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effet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rassurer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lui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parlant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régulièrement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lui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expliquant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passe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protéger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chaleur,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froid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intempéries,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réchauffer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nécessaire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surveiller l’apparition 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signes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d’aggravation.</a:t>
            </a:r>
            <a:endParaRPr sz="1100">
              <a:latin typeface="Calibri"/>
              <a:cs typeface="Calibri"/>
            </a:endParaRPr>
          </a:p>
          <a:p>
            <a:pPr algn="just" marL="19050" marR="13335">
              <a:lnSpc>
                <a:spcPct val="110000"/>
              </a:lnSpc>
              <a:spcBef>
                <a:spcPts val="690"/>
              </a:spcBef>
            </a:pPr>
            <a:r>
              <a:rPr dirty="0" sz="1100" spc="-5">
                <a:latin typeface="Calibri"/>
                <a:cs typeface="Calibri"/>
              </a:rPr>
              <a:t>Dans tous les cas, si l’état de la victime s’aggrave </a:t>
            </a:r>
            <a:r>
              <a:rPr dirty="0" sz="1100" spc="-10">
                <a:latin typeface="Calibri"/>
                <a:cs typeface="Calibri"/>
              </a:rPr>
              <a:t>(sueurs </a:t>
            </a:r>
            <a:r>
              <a:rPr dirty="0" sz="1100" spc="-5">
                <a:latin typeface="Calibri"/>
                <a:cs typeface="Calibri"/>
              </a:rPr>
              <a:t>abondantes, sensation </a:t>
            </a:r>
            <a:r>
              <a:rPr dirty="0" sz="1100" spc="10">
                <a:latin typeface="Calibri"/>
                <a:cs typeface="Calibri"/>
              </a:rPr>
              <a:t>de </a:t>
            </a:r>
            <a:r>
              <a:rPr dirty="0" sz="1100" spc="-5">
                <a:latin typeface="Calibri"/>
                <a:cs typeface="Calibri"/>
              </a:rPr>
              <a:t>froid, pâleur intense,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perte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connaissance)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contacter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nouveau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signaler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l’aggravation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10">
                <a:latin typeface="Calibri"/>
                <a:cs typeface="Calibri"/>
              </a:rPr>
              <a:t>pratiquer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gestes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s’imposent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perdu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connaissance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présente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arrêt </a:t>
            </a:r>
            <a:r>
              <a:rPr dirty="0" sz="1100" spc="-5">
                <a:latin typeface="Calibri"/>
                <a:cs typeface="Calibri"/>
              </a:rPr>
              <a:t>cardiaque.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Symbol"/>
              <a:buChar char=""/>
            </a:pPr>
            <a:endParaRPr sz="11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Conduites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à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tenir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particulières</a:t>
            </a:r>
            <a:endParaRPr sz="16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25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En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présence d’une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victime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qui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saigne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du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nez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:</a:t>
            </a:r>
            <a:endParaRPr sz="1600">
              <a:latin typeface="Calibri Light"/>
              <a:cs typeface="Calibri Light"/>
            </a:endParaRPr>
          </a:p>
          <a:p>
            <a:pPr marL="247650" indent="-228600">
              <a:lnSpc>
                <a:spcPct val="100000"/>
              </a:lnSpc>
              <a:spcBef>
                <a:spcPts val="107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l’asseoir,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tête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penchée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jamais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l’allonger)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lui demander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se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moucher vigoureusement 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lui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demander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comprimer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deux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narines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doigts,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durant 10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minutes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relâcher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demander un avis médical si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le saignement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s’arrête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 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 reproduit ;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9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le saignement survient </a:t>
            </a:r>
            <a:r>
              <a:rPr dirty="0" sz="1100">
                <a:latin typeface="Calibri"/>
                <a:cs typeface="Calibri"/>
              </a:rPr>
              <a:t>après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chute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 un coup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prend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médicaments,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particulier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ceux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augmentent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saignements.</a:t>
            </a:r>
            <a:endParaRPr sz="11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60"/>
              </a:spcBef>
              <a:buFont typeface="Courier New"/>
              <a:buChar char="o"/>
            </a:pP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En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présence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d’une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victime qui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vomit ou crache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du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sang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:</a:t>
            </a:r>
            <a:endParaRPr sz="160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1010"/>
              </a:spcBef>
            </a:pPr>
            <a:r>
              <a:rPr dirty="0" sz="1100" spc="-5">
                <a:latin typeface="Calibri"/>
                <a:cs typeface="Calibri"/>
              </a:rPr>
              <a:t>Il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s’agit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signe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pouvant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traduire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maladie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grave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nécessitant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prise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charge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médicale.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8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installer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 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où elle se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sent 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mieux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elle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consciente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allongée,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stable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côté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elle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perdu connaissance.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faire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appliquer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consignes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surveiller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permanence.</a:t>
            </a:r>
            <a:endParaRPr sz="1100">
              <a:latin typeface="Calibri"/>
              <a:cs typeface="Calibri"/>
            </a:endParaRPr>
          </a:p>
          <a:p>
            <a:pPr marL="19050" marR="160655">
              <a:lnSpc>
                <a:spcPct val="109700"/>
              </a:lnSpc>
              <a:spcBef>
                <a:spcPts val="1210"/>
              </a:spcBef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En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présence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d’une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victime qui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perd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du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sang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par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un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orifice naturel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(sauf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le </a:t>
            </a:r>
            <a:r>
              <a:rPr dirty="0" sz="1600" spc="-35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nez)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et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de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façon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inhabituelle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:</a:t>
            </a:r>
            <a:endParaRPr sz="1600">
              <a:latin typeface="Calibri Light"/>
              <a:cs typeface="Calibri Light"/>
            </a:endParaRPr>
          </a:p>
          <a:p>
            <a:pPr marL="247650" indent="-228600">
              <a:lnSpc>
                <a:spcPct val="100000"/>
              </a:lnSpc>
              <a:spcBef>
                <a:spcPts val="107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allonger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faire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appliquer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consignes.</a:t>
            </a: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825"/>
              </a:spcBef>
            </a:pP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d’aggravation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99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contacter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nouveau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signaler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l’aggravation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10">
                <a:latin typeface="Calibri"/>
                <a:cs typeface="Calibri"/>
              </a:rPr>
              <a:t>pratiquer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gestes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s’imposent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perdu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connaissance.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Contact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du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sauveteur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avec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le sang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de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la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victime</a:t>
            </a:r>
            <a:endParaRPr sz="160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1160"/>
              </a:spcBef>
            </a:pP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risque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d’entrer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contact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sang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possible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27</a:t>
            </a:fld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27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707390" y="492200"/>
            <a:ext cx="6141085" cy="2400935"/>
          </a:xfrm>
          <a:prstGeom prst="rect">
            <a:avLst/>
          </a:prstGeom>
        </p:spPr>
        <p:txBody>
          <a:bodyPr wrap="square" lIns="0" tIns="48260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8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protéger par le port de gants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à </a:t>
            </a:r>
            <a:r>
              <a:rPr dirty="0" sz="1100" spc="-10">
                <a:latin typeface="Calibri"/>
                <a:cs typeface="Calibri"/>
              </a:rPr>
              <a:t>défaut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glisser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sac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plastique.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dirty="0" sz="1100" spc="-5">
                <a:latin typeface="Calibri"/>
                <a:cs typeface="Calibri"/>
              </a:rPr>
              <a:t>En cas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contact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 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sang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d’une 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ne pas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porter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 mains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la bouche,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nez 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aux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yeux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ne pas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manger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avant 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s’être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lavé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s’être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changé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retirer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vêtements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souillés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sang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tôt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possible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après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fin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l’action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secours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1300" marR="5080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laver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mains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toute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zone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souillée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sang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appliquer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éventuellement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gel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hydroalcoolique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demander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avis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médical,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délai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sauveteur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2710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27100" algn="l"/>
                <a:tab pos="927735" algn="l"/>
              </a:tabLst>
            </a:pPr>
            <a:r>
              <a:rPr dirty="0" sz="1100" spc="-10">
                <a:latin typeface="Calibri"/>
                <a:cs typeface="Calibri"/>
              </a:rPr>
              <a:t>présente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plaie,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même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minime,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ayant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été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souillée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27100" indent="-229235">
              <a:lnSpc>
                <a:spcPct val="100000"/>
              </a:lnSpc>
              <a:spcBef>
                <a:spcPts val="229"/>
              </a:spcBef>
              <a:buFont typeface="Courier New"/>
              <a:buChar char="o"/>
              <a:tabLst>
                <a:tab pos="927100" algn="l"/>
                <a:tab pos="927735" algn="l"/>
              </a:tabLst>
            </a:pPr>
            <a:r>
              <a:rPr dirty="0" sz="1100" spc="-5">
                <a:latin typeface="Calibri"/>
                <a:cs typeface="Calibri"/>
              </a:rPr>
              <a:t>a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subi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 projection sur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 visage.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59888" y="516889"/>
            <a:ext cx="2239010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[01FT05</a:t>
            </a:r>
            <a:r>
              <a:rPr dirty="0" sz="1600" spc="-3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/</a:t>
            </a:r>
            <a:r>
              <a:rPr dirty="0" sz="1600" spc="5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"/>
                <a:cs typeface="Calibri"/>
              </a:rPr>
              <a:t>12-2022]</a:t>
            </a:r>
            <a:r>
              <a:rPr dirty="0" sz="1600" spc="-15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PSC①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82520" y="760730"/>
            <a:ext cx="2791460" cy="4216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none" spc="-5">
                <a:solidFill>
                  <a:srgbClr val="FD9100"/>
                </a:solidFill>
              </a:rPr>
              <a:t>Compression</a:t>
            </a:r>
            <a:r>
              <a:rPr dirty="0" u="none" spc="-30">
                <a:solidFill>
                  <a:srgbClr val="FD9100"/>
                </a:solidFill>
              </a:rPr>
              <a:t> </a:t>
            </a:r>
            <a:r>
              <a:rPr dirty="0" u="none" spc="-10">
                <a:solidFill>
                  <a:srgbClr val="FD9100"/>
                </a:solidFill>
              </a:rPr>
              <a:t>directe</a:t>
            </a:r>
          </a:p>
        </p:txBody>
      </p:sp>
      <p:sp>
        <p:nvSpPr>
          <p:cNvPr id="4" name="object 4"/>
          <p:cNvSpPr/>
          <p:nvPr/>
        </p:nvSpPr>
        <p:spPr>
          <a:xfrm>
            <a:off x="701040" y="1242821"/>
            <a:ext cx="6155690" cy="6350"/>
          </a:xfrm>
          <a:custGeom>
            <a:avLst/>
            <a:gdLst/>
            <a:ahLst/>
            <a:cxnLst/>
            <a:rect l="l" t="t" r="r" b="b"/>
            <a:pathLst>
              <a:path w="6155690" h="6350">
                <a:moveTo>
                  <a:pt x="6155436" y="0"/>
                </a:moveTo>
                <a:lnTo>
                  <a:pt x="0" y="0"/>
                </a:lnTo>
                <a:lnTo>
                  <a:pt x="0" y="6096"/>
                </a:lnTo>
                <a:lnTo>
                  <a:pt x="6155436" y="6096"/>
                </a:lnTo>
                <a:lnTo>
                  <a:pt x="6155436" y="0"/>
                </a:lnTo>
                <a:close/>
              </a:path>
            </a:pathLst>
          </a:custGeom>
          <a:solidFill>
            <a:srgbClr val="FD91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701040" y="1401317"/>
            <a:ext cx="6155690" cy="287020"/>
            <a:chOff x="701040" y="1401317"/>
            <a:chExt cx="6155690" cy="287020"/>
          </a:xfrm>
        </p:grpSpPr>
        <p:sp>
          <p:nvSpPr>
            <p:cNvPr id="6" name="object 6"/>
            <p:cNvSpPr/>
            <p:nvPr/>
          </p:nvSpPr>
          <p:spPr>
            <a:xfrm>
              <a:off x="701040" y="140131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168173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701040" y="2138425"/>
            <a:ext cx="6155690" cy="287020"/>
            <a:chOff x="701040" y="2138425"/>
            <a:chExt cx="6155690" cy="287020"/>
          </a:xfrm>
        </p:grpSpPr>
        <p:sp>
          <p:nvSpPr>
            <p:cNvPr id="9" name="object 9"/>
            <p:cNvSpPr/>
            <p:nvPr/>
          </p:nvSpPr>
          <p:spPr>
            <a:xfrm>
              <a:off x="701040" y="2138425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01040" y="2418841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701040" y="2875279"/>
            <a:ext cx="6155690" cy="287020"/>
            <a:chOff x="701040" y="2875279"/>
            <a:chExt cx="6155690" cy="287020"/>
          </a:xfrm>
        </p:grpSpPr>
        <p:sp>
          <p:nvSpPr>
            <p:cNvPr id="12" name="object 12"/>
            <p:cNvSpPr/>
            <p:nvPr/>
          </p:nvSpPr>
          <p:spPr>
            <a:xfrm>
              <a:off x="701040" y="2875279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01040" y="3155695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701040" y="4272787"/>
            <a:ext cx="6155690" cy="287655"/>
            <a:chOff x="701040" y="4272787"/>
            <a:chExt cx="6155690" cy="287655"/>
          </a:xfrm>
        </p:grpSpPr>
        <p:sp>
          <p:nvSpPr>
            <p:cNvPr id="15" name="object 15"/>
            <p:cNvSpPr/>
            <p:nvPr/>
          </p:nvSpPr>
          <p:spPr>
            <a:xfrm>
              <a:off x="701040" y="4272787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01040" y="4553965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/>
          <p:cNvGrpSpPr/>
          <p:nvPr/>
        </p:nvGrpSpPr>
        <p:grpSpPr>
          <a:xfrm>
            <a:off x="701040" y="5623305"/>
            <a:ext cx="6155690" cy="287655"/>
            <a:chOff x="701040" y="5623305"/>
            <a:chExt cx="6155690" cy="287655"/>
          </a:xfrm>
        </p:grpSpPr>
        <p:sp>
          <p:nvSpPr>
            <p:cNvPr id="18" name="object 18"/>
            <p:cNvSpPr/>
            <p:nvPr/>
          </p:nvSpPr>
          <p:spPr>
            <a:xfrm>
              <a:off x="701040" y="5623305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01040" y="590448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0" name="object 20"/>
          <p:cNvGrpSpPr/>
          <p:nvPr/>
        </p:nvGrpSpPr>
        <p:grpSpPr>
          <a:xfrm>
            <a:off x="701040" y="7758429"/>
            <a:ext cx="6155690" cy="287020"/>
            <a:chOff x="701040" y="7758429"/>
            <a:chExt cx="6155690" cy="287020"/>
          </a:xfrm>
        </p:grpSpPr>
        <p:sp>
          <p:nvSpPr>
            <p:cNvPr id="21" name="object 21"/>
            <p:cNvSpPr/>
            <p:nvPr/>
          </p:nvSpPr>
          <p:spPr>
            <a:xfrm>
              <a:off x="701040" y="7758429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701040" y="8038845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/>
          <p:cNvSpPr txBox="1"/>
          <p:nvPr/>
        </p:nvSpPr>
        <p:spPr>
          <a:xfrm>
            <a:off x="701040" y="1378711"/>
            <a:ext cx="6155690" cy="74383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Indication</a:t>
            </a:r>
            <a:endParaRPr sz="160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115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compression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directe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indiquée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sur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toute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plaie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qui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saigne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abondamment.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Justification</a:t>
            </a:r>
            <a:endParaRPr sz="160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115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compression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vaisseaux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sanguins,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au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niveau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d’une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plaie,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arrête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saignement.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Réalisation</a:t>
            </a:r>
            <a:endParaRPr sz="160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115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Quel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que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soit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l’âge de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victime,</a:t>
            </a:r>
            <a:r>
              <a:rPr dirty="0" sz="1100" spc="-1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il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convient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6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l’installer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horizontale,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le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dos,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préférentiellement</a:t>
            </a:r>
            <a:r>
              <a:rPr dirty="0" sz="1100" spc="1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surface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rigide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placer auprès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d’elle,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souvent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genoux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dénuder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 poitrine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la victime,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la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mesure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possible.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Symbol"/>
              <a:buChar char=""/>
            </a:pPr>
            <a:endParaRPr sz="11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Par</a:t>
            </a:r>
            <a:r>
              <a:rPr dirty="0" sz="1600" spc="-2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compression</a:t>
            </a:r>
            <a:r>
              <a:rPr dirty="0" sz="1600" spc="-2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manuelle</a:t>
            </a:r>
            <a:endParaRPr sz="1600">
              <a:latin typeface="Calibri Light"/>
              <a:cs typeface="Calibri Light"/>
            </a:endParaRPr>
          </a:p>
          <a:p>
            <a:pPr algn="just" marL="19050" marR="7620">
              <a:lnSpc>
                <a:spcPct val="105500"/>
              </a:lnSpc>
              <a:spcBef>
                <a:spcPts val="109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Appuyer fortement sur l’endroit qui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saigne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avec les doigts ou la 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paume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 la main, en interposant une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épaisseur de tissu propre recouvrant complètement la plaie (mouchoirs, torchons,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vêtements,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etc.) et ce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jusqu’à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l’arrivée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secours.</a:t>
            </a: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88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 l’absence</a:t>
            </a:r>
            <a:r>
              <a:rPr dirty="0" sz="1100" spc="1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tissu,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victime,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si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elle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peut,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ou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sauveteur,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appuie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directement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avec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sa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main.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Par</a:t>
            </a:r>
            <a:r>
              <a:rPr dirty="0" sz="1600" spc="-2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pansement</a:t>
            </a:r>
            <a:r>
              <a:rPr dirty="0" sz="1600" spc="-2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compressif</a:t>
            </a:r>
            <a:endParaRPr sz="1600">
              <a:latin typeface="Calibri Light"/>
              <a:cs typeface="Calibri Light"/>
            </a:endParaRPr>
          </a:p>
          <a:p>
            <a:pPr algn="just" marL="19050" marR="7620">
              <a:lnSpc>
                <a:spcPct val="127299"/>
              </a:lnSpc>
              <a:spcBef>
                <a:spcPts val="80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 pansement compressif peut remplacer la compression manuelle seulement si elle a permis d’arrêter le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saignement.</a:t>
            </a:r>
            <a:r>
              <a:rPr dirty="0" sz="1100" spc="1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Il</a:t>
            </a:r>
            <a:r>
              <a:rPr dirty="0" sz="1100" spc="1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 spc="1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utilisé</a:t>
            </a:r>
            <a:r>
              <a:rPr dirty="0" sz="1100" spc="14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pour</a:t>
            </a:r>
            <a:r>
              <a:rPr dirty="0" sz="1100" spc="1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libérer</a:t>
            </a:r>
            <a:r>
              <a:rPr dirty="0" sz="1100" spc="1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</a:t>
            </a:r>
            <a:r>
              <a:rPr dirty="0" sz="1100" spc="1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sauveteur</a:t>
            </a:r>
            <a:r>
              <a:rPr dirty="0" sz="1100" spc="1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et</a:t>
            </a:r>
            <a:r>
              <a:rPr dirty="0" sz="1100" spc="1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si</a:t>
            </a:r>
            <a:r>
              <a:rPr dirty="0" sz="1100" spc="1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14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victime</a:t>
            </a:r>
            <a:r>
              <a:rPr dirty="0" sz="1100" spc="1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ne</a:t>
            </a:r>
            <a:r>
              <a:rPr dirty="0" sz="1100" spc="1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peut</a:t>
            </a:r>
            <a:r>
              <a:rPr dirty="0" sz="1100" spc="1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pas</a:t>
            </a:r>
            <a:r>
              <a:rPr dirty="0" sz="1100" spc="1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appuyer</a:t>
            </a:r>
            <a:r>
              <a:rPr dirty="0" sz="1100" spc="14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elle-même</a:t>
            </a:r>
            <a:r>
              <a:rPr dirty="0" sz="1100" spc="1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sur</a:t>
            </a:r>
            <a:r>
              <a:rPr dirty="0" sz="1100" spc="1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 </a:t>
            </a:r>
            <a:r>
              <a:rPr dirty="0" sz="1100" spc="-2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plaie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qui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saigne.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Il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réalisé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par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une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épaisseur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tissu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propre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recouvrant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complètement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2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plaie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(mouchoirs, torchons, vêtements, etc.)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fixée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par une bande élastique ou un lien large assez long pour serrer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suffisamment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maintenir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ainsi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l’arrêt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du saignement.</a:t>
            </a:r>
            <a:endParaRPr sz="1100">
              <a:latin typeface="Calibri"/>
              <a:cs typeface="Calibri"/>
            </a:endParaRPr>
          </a:p>
          <a:p>
            <a:pPr algn="just" marL="19050" marR="11430">
              <a:lnSpc>
                <a:spcPct val="127699"/>
              </a:lnSpc>
              <a:spcBef>
                <a:spcPts val="78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L’usage</a:t>
            </a:r>
            <a:r>
              <a:rPr dirty="0" sz="1100" spc="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du</a:t>
            </a:r>
            <a:r>
              <a:rPr dirty="0" sz="1100" spc="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pansement</a:t>
            </a:r>
            <a:r>
              <a:rPr dirty="0" sz="1100" spc="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compressif</a:t>
            </a:r>
            <a:r>
              <a:rPr dirty="0" sz="1100" spc="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 spc="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impossible</a:t>
            </a:r>
            <a:r>
              <a:rPr dirty="0" sz="1100" spc="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lorsque</a:t>
            </a:r>
            <a:r>
              <a:rPr dirty="0" sz="1100" spc="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l’endroit</a:t>
            </a:r>
            <a:r>
              <a:rPr dirty="0" sz="1100" spc="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qui</a:t>
            </a:r>
            <a:r>
              <a:rPr dirty="0" sz="1100" spc="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saigne</a:t>
            </a:r>
            <a:r>
              <a:rPr dirty="0" sz="1100" spc="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 spc="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situé</a:t>
            </a:r>
            <a:r>
              <a:rPr dirty="0" sz="1100" spc="4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au</a:t>
            </a:r>
            <a:r>
              <a:rPr dirty="0" sz="1100" spc="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niveau</a:t>
            </a:r>
            <a:r>
              <a:rPr dirty="0" sz="1100" spc="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du</a:t>
            </a:r>
            <a:r>
              <a:rPr dirty="0" sz="1100" spc="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cou,</a:t>
            </a:r>
            <a:r>
              <a:rPr dirty="0" sz="1100" spc="4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tête, du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thorax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ou de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l’abdomen.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5"/>
              </a:spcBef>
            </a:pPr>
            <a:r>
              <a:rPr dirty="0" sz="1600">
                <a:solidFill>
                  <a:srgbClr val="FD9100"/>
                </a:solidFill>
                <a:latin typeface="Calibri Light"/>
                <a:cs typeface="Calibri Light"/>
              </a:rPr>
              <a:t>Points</a:t>
            </a:r>
            <a:r>
              <a:rPr dirty="0" sz="1600" spc="-50">
                <a:solidFill>
                  <a:srgbClr val="FD910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clés</a:t>
            </a:r>
            <a:endParaRPr sz="160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115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 compression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directe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doit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être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suffisante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 arrêter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 saignement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10">
                <a:latin typeface="Calibri"/>
                <a:cs typeface="Calibri"/>
              </a:rPr>
              <a:t>permanente.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27</a:t>
            </a:fld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59888" y="516889"/>
            <a:ext cx="2239010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[01FT06</a:t>
            </a:r>
            <a:r>
              <a:rPr dirty="0" sz="1600" spc="-3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/</a:t>
            </a:r>
            <a:r>
              <a:rPr dirty="0" sz="1600" spc="5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"/>
                <a:cs typeface="Calibri"/>
              </a:rPr>
              <a:t>12-2022]</a:t>
            </a:r>
            <a:r>
              <a:rPr dirty="0" sz="1600" spc="-2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PSC①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25114" y="760730"/>
            <a:ext cx="906780" cy="4216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none" spc="-5">
                <a:solidFill>
                  <a:srgbClr val="FD9100"/>
                </a:solidFill>
              </a:rPr>
              <a:t>Garrot</a:t>
            </a:r>
          </a:p>
        </p:txBody>
      </p:sp>
      <p:sp>
        <p:nvSpPr>
          <p:cNvPr id="4" name="object 4"/>
          <p:cNvSpPr/>
          <p:nvPr/>
        </p:nvSpPr>
        <p:spPr>
          <a:xfrm>
            <a:off x="701040" y="1242821"/>
            <a:ext cx="6155690" cy="6350"/>
          </a:xfrm>
          <a:custGeom>
            <a:avLst/>
            <a:gdLst/>
            <a:ahLst/>
            <a:cxnLst/>
            <a:rect l="l" t="t" r="r" b="b"/>
            <a:pathLst>
              <a:path w="6155690" h="6350">
                <a:moveTo>
                  <a:pt x="6155436" y="0"/>
                </a:moveTo>
                <a:lnTo>
                  <a:pt x="0" y="0"/>
                </a:lnTo>
                <a:lnTo>
                  <a:pt x="0" y="6096"/>
                </a:lnTo>
                <a:lnTo>
                  <a:pt x="6155436" y="6096"/>
                </a:lnTo>
                <a:lnTo>
                  <a:pt x="6155436" y="0"/>
                </a:lnTo>
                <a:close/>
              </a:path>
            </a:pathLst>
          </a:custGeom>
          <a:solidFill>
            <a:srgbClr val="FD91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701040" y="1401317"/>
            <a:ext cx="6155690" cy="287020"/>
            <a:chOff x="701040" y="1401317"/>
            <a:chExt cx="6155690" cy="287020"/>
          </a:xfrm>
        </p:grpSpPr>
        <p:sp>
          <p:nvSpPr>
            <p:cNvPr id="6" name="object 6"/>
            <p:cNvSpPr/>
            <p:nvPr/>
          </p:nvSpPr>
          <p:spPr>
            <a:xfrm>
              <a:off x="701040" y="140131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168173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701040" y="2334259"/>
            <a:ext cx="6155690" cy="287655"/>
            <a:chOff x="701040" y="2334259"/>
            <a:chExt cx="6155690" cy="287655"/>
          </a:xfrm>
        </p:grpSpPr>
        <p:sp>
          <p:nvSpPr>
            <p:cNvPr id="9" name="object 9"/>
            <p:cNvSpPr/>
            <p:nvPr/>
          </p:nvSpPr>
          <p:spPr>
            <a:xfrm>
              <a:off x="701040" y="2334259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5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01040" y="261543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701040" y="3266947"/>
            <a:ext cx="6155690" cy="287655"/>
            <a:chOff x="701040" y="3266947"/>
            <a:chExt cx="6155690" cy="287655"/>
          </a:xfrm>
        </p:grpSpPr>
        <p:sp>
          <p:nvSpPr>
            <p:cNvPr id="12" name="object 12"/>
            <p:cNvSpPr/>
            <p:nvPr/>
          </p:nvSpPr>
          <p:spPr>
            <a:xfrm>
              <a:off x="701040" y="3266947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01040" y="3548126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701040" y="5680455"/>
            <a:ext cx="6155690" cy="287020"/>
            <a:chOff x="701040" y="5680455"/>
            <a:chExt cx="6155690" cy="287020"/>
          </a:xfrm>
        </p:grpSpPr>
        <p:sp>
          <p:nvSpPr>
            <p:cNvPr id="15" name="object 15"/>
            <p:cNvSpPr/>
            <p:nvPr/>
          </p:nvSpPr>
          <p:spPr>
            <a:xfrm>
              <a:off x="701040" y="5680455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01040" y="5960871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/>
          <p:cNvGrpSpPr/>
          <p:nvPr/>
        </p:nvGrpSpPr>
        <p:grpSpPr>
          <a:xfrm>
            <a:off x="701040" y="6588759"/>
            <a:ext cx="6155690" cy="287655"/>
            <a:chOff x="701040" y="6588759"/>
            <a:chExt cx="6155690" cy="287655"/>
          </a:xfrm>
        </p:grpSpPr>
        <p:sp>
          <p:nvSpPr>
            <p:cNvPr id="18" name="object 18"/>
            <p:cNvSpPr/>
            <p:nvPr/>
          </p:nvSpPr>
          <p:spPr>
            <a:xfrm>
              <a:off x="701040" y="6588759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8"/>
                  </a:lnTo>
                  <a:lnTo>
                    <a:pt x="6155436" y="281178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01040" y="6869938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701040" y="1378711"/>
            <a:ext cx="6155690" cy="85337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Indication</a:t>
            </a:r>
            <a:endParaRPr sz="1600">
              <a:latin typeface="Calibri Light"/>
              <a:cs typeface="Calibri Light"/>
            </a:endParaRPr>
          </a:p>
          <a:p>
            <a:pPr algn="just" marL="19050" marR="17145">
              <a:lnSpc>
                <a:spcPct val="117300"/>
              </a:lnSpc>
              <a:spcBef>
                <a:spcPts val="93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Cette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technique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indiquée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cas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d’hémorragie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d’un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membre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lorsque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compression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directe</a:t>
            </a:r>
            <a:r>
              <a:rPr dirty="0" sz="1100" spc="2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inefficace ou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impossible.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Justification</a:t>
            </a:r>
            <a:endParaRPr sz="1600">
              <a:latin typeface="Calibri Light"/>
              <a:cs typeface="Calibri Light"/>
            </a:endParaRPr>
          </a:p>
          <a:p>
            <a:pPr algn="just" marL="19050" marR="12700">
              <a:lnSpc>
                <a:spcPct val="116799"/>
              </a:lnSpc>
              <a:spcBef>
                <a:spcPts val="94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but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 spc="8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cette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technique</a:t>
            </a:r>
            <a:r>
              <a:rPr dirty="0" sz="1100" spc="8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d’arrêter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une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hémorragie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externe</a:t>
            </a:r>
            <a:r>
              <a:rPr dirty="0" sz="1100" spc="8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interrompant</a:t>
            </a:r>
            <a:r>
              <a:rPr dirty="0" sz="1100" spc="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totalement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circulation </a:t>
            </a:r>
            <a:r>
              <a:rPr dirty="0" sz="1100" spc="-2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du sang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du membre,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aval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 de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l’endroit où il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posé.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FD9100"/>
                </a:solidFill>
                <a:latin typeface="Calibri Light"/>
                <a:cs typeface="Calibri Light"/>
              </a:rPr>
              <a:t>Matériel</a:t>
            </a:r>
            <a:endParaRPr sz="1600">
              <a:latin typeface="Calibri Light"/>
              <a:cs typeface="Calibri Light"/>
            </a:endParaRPr>
          </a:p>
          <a:p>
            <a:pPr algn="just" marL="19050">
              <a:lnSpc>
                <a:spcPct val="100000"/>
              </a:lnSpc>
              <a:spcBef>
                <a:spcPts val="1160"/>
              </a:spcBef>
            </a:pPr>
            <a:r>
              <a:rPr dirty="0" u="sng" sz="1100" spc="-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Garrot</a:t>
            </a:r>
            <a:r>
              <a:rPr dirty="0" u="sng" sz="1100" spc="-2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100" spc="-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improvisé</a:t>
            </a:r>
            <a:r>
              <a:rPr dirty="0" u="sng" sz="1100" spc="-1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100" spc="-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lien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toile,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solide,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élastique,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improvisé,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3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5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cm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large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d'au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moins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1,50m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longueur.</a:t>
            </a:r>
            <a:endParaRPr sz="1100">
              <a:latin typeface="Calibri"/>
              <a:cs typeface="Calibri"/>
            </a:endParaRPr>
          </a:p>
          <a:p>
            <a:pPr marL="247650" marR="13970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barre,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pièce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longue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10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20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cm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environ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bois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solide,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PVC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dur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métal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rigide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permettre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serrage.</a:t>
            </a:r>
            <a:endParaRPr sz="1100">
              <a:latin typeface="Calibri"/>
              <a:cs typeface="Calibri"/>
            </a:endParaRPr>
          </a:p>
          <a:p>
            <a:pPr algn="just" marL="19050">
              <a:lnSpc>
                <a:spcPct val="100000"/>
              </a:lnSpc>
              <a:spcBef>
                <a:spcPts val="819"/>
              </a:spcBef>
            </a:pPr>
            <a:r>
              <a:rPr dirty="0" u="sng" sz="1100" spc="-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Garrot de</a:t>
            </a:r>
            <a:r>
              <a:rPr dirty="0" u="sng" sz="11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100" spc="-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fabrication</a:t>
            </a:r>
            <a:r>
              <a:rPr dirty="0" u="sng" sz="1100" spc="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100" spc="-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industrielle</a:t>
            </a:r>
            <a:r>
              <a:rPr dirty="0" u="sng" sz="11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100" spc="-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algn="just" marL="19050" marR="13970">
              <a:lnSpc>
                <a:spcPct val="109900"/>
              </a:lnSpc>
              <a:spcBef>
                <a:spcPts val="800"/>
              </a:spcBef>
            </a:pPr>
            <a:r>
              <a:rPr dirty="0" sz="1100" spc="-5">
                <a:latin typeface="Calibri"/>
                <a:cs typeface="Calibri"/>
              </a:rPr>
              <a:t>Il existe dans le commerce des garrots spécialement conçus qui peuvent faire éventuellement partie </a:t>
            </a:r>
            <a:r>
              <a:rPr dirty="0" sz="1100">
                <a:latin typeface="Calibri"/>
                <a:cs typeface="Calibri"/>
              </a:rPr>
              <a:t>d'une 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trousse de secours. Ces garrots équipés d'une barre de serrage </a:t>
            </a:r>
            <a:r>
              <a:rPr dirty="0" sz="1100">
                <a:latin typeface="Calibri"/>
                <a:cs typeface="Calibri"/>
              </a:rPr>
              <a:t>ou </a:t>
            </a:r>
            <a:r>
              <a:rPr dirty="0" sz="1100" spc="-5">
                <a:latin typeface="Calibri"/>
                <a:cs typeface="Calibri"/>
              </a:rPr>
              <a:t>d'un dispositif à cran, d'un lien large et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d'un système de sécurité, ont montré une excellente efficacité. Il ne faut pas utiliser les garrots élastiques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prévus</a:t>
            </a:r>
            <a:r>
              <a:rPr dirty="0" sz="1100" spc="-5">
                <a:latin typeface="Calibri"/>
                <a:cs typeface="Calibri"/>
              </a:rPr>
              <a:t> pour 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prises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sang.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Réalisation</a:t>
            </a:r>
            <a:endParaRPr sz="1600">
              <a:latin typeface="Calibri Light"/>
              <a:cs typeface="Calibri Light"/>
            </a:endParaRPr>
          </a:p>
          <a:p>
            <a:pPr algn="just" marL="19050" marR="15240">
              <a:lnSpc>
                <a:spcPct val="109500"/>
              </a:lnSpc>
              <a:spcBef>
                <a:spcPts val="1030"/>
              </a:spcBef>
            </a:pPr>
            <a:r>
              <a:rPr dirty="0" sz="1100" spc="-5">
                <a:latin typeface="Calibri"/>
                <a:cs typeface="Calibri"/>
              </a:rPr>
              <a:t>Le garrot est mis en place idéalement de 5 à 7 centimètres au-dessus de la plaie (entre le cœur et la plaie),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jamais sur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articulation.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Garrot</a:t>
            </a:r>
            <a:r>
              <a:rPr dirty="0" sz="1600" spc="-1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improvisé</a:t>
            </a:r>
            <a:r>
              <a:rPr dirty="0" sz="1600" spc="-2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:</a:t>
            </a:r>
            <a:endParaRPr sz="1600">
              <a:latin typeface="Calibri Light"/>
              <a:cs typeface="Calibri Light"/>
            </a:endParaRPr>
          </a:p>
          <a:p>
            <a:pPr marL="247650" indent="-228600">
              <a:lnSpc>
                <a:spcPct val="100000"/>
              </a:lnSpc>
              <a:spcBef>
                <a:spcPts val="122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faire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deux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autour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membre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large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l’endroit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où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garrot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placé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faire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nœud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placer au-dessus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 nœud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barre 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faire</a:t>
            </a:r>
            <a:r>
              <a:rPr dirty="0" sz="1100">
                <a:latin typeface="Calibri"/>
                <a:cs typeface="Calibri"/>
              </a:rPr>
              <a:t> deux </a:t>
            </a:r>
            <a:r>
              <a:rPr dirty="0" sz="1100" spc="-5">
                <a:latin typeface="Calibri"/>
                <a:cs typeface="Calibri"/>
              </a:rPr>
              <a:t>nœuds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par-dessus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maintenir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marR="17145" indent="-228600">
              <a:lnSpc>
                <a:spcPct val="116799"/>
              </a:lnSpc>
              <a:spcBef>
                <a:spcPts val="6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tourner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barre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façon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serrer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garrot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jusqu'à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l'arrêt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saignement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maintenir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serrage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 </a:t>
            </a:r>
            <a:r>
              <a:rPr dirty="0" sz="1100" spc="-229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même si 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douleur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provoquée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intense.</a:t>
            </a:r>
            <a:endParaRPr sz="1100">
              <a:latin typeface="Calibri"/>
              <a:cs typeface="Calibri"/>
            </a:endParaRPr>
          </a:p>
          <a:p>
            <a:pPr algn="just" marL="19050" marR="13970">
              <a:lnSpc>
                <a:spcPct val="109800"/>
              </a:lnSpc>
              <a:spcBef>
                <a:spcPts val="690"/>
              </a:spcBef>
            </a:pPr>
            <a:r>
              <a:rPr dirty="0" sz="1100" spc="-5">
                <a:latin typeface="Calibri"/>
                <a:cs typeface="Calibri"/>
              </a:rPr>
              <a:t>Il est toutefois possible de maintenir le serrage en bloquant la position du bâton avec un </a:t>
            </a:r>
            <a:r>
              <a:rPr dirty="0" sz="1100" spc="-10">
                <a:latin typeface="Calibri"/>
                <a:cs typeface="Calibri"/>
              </a:rPr>
              <a:t>second </a:t>
            </a:r>
            <a:r>
              <a:rPr dirty="0" sz="1100" spc="-5">
                <a:latin typeface="Calibri"/>
                <a:cs typeface="Calibri"/>
              </a:rPr>
              <a:t>lien par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exemple,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bloquant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barre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quelque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moyen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soit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se 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libérer.</a:t>
            </a:r>
            <a:endParaRPr sz="1100">
              <a:latin typeface="Calibri"/>
              <a:cs typeface="Calibri"/>
            </a:endParaRPr>
          </a:p>
          <a:p>
            <a:pPr algn="just" marL="19050" marR="13335">
              <a:lnSpc>
                <a:spcPct val="109800"/>
              </a:lnSpc>
              <a:spcBef>
                <a:spcPts val="800"/>
              </a:spcBef>
            </a:pPr>
            <a:r>
              <a:rPr dirty="0" sz="1100" spc="-5">
                <a:latin typeface="Calibri"/>
                <a:cs typeface="Calibri"/>
              </a:rPr>
              <a:t>N. B. En l'absence de barre, faire le </a:t>
            </a:r>
            <a:r>
              <a:rPr dirty="0" sz="1100">
                <a:latin typeface="Calibri"/>
                <a:cs typeface="Calibri"/>
              </a:rPr>
              <a:t>garrot </a:t>
            </a:r>
            <a:r>
              <a:rPr dirty="0" sz="1100" spc="-5">
                <a:latin typeface="Calibri"/>
                <a:cs typeface="Calibri"/>
              </a:rPr>
              <a:t>uniquement avec le lien large. Réaliser une </a:t>
            </a:r>
            <a:r>
              <a:rPr dirty="0" sz="1100">
                <a:latin typeface="Calibri"/>
                <a:cs typeface="Calibri"/>
              </a:rPr>
              <a:t>boucle </a:t>
            </a:r>
            <a:r>
              <a:rPr dirty="0" sz="1100" spc="-5">
                <a:latin typeface="Calibri"/>
                <a:cs typeface="Calibri"/>
              </a:rPr>
              <a:t>en glissant le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lien au </a:t>
            </a:r>
            <a:r>
              <a:rPr dirty="0" sz="1100" spc="-10">
                <a:latin typeface="Calibri"/>
                <a:cs typeface="Calibri"/>
              </a:rPr>
              <a:t>niveau</a:t>
            </a:r>
            <a:r>
              <a:rPr dirty="0" sz="1100" spc="-5">
                <a:latin typeface="Calibri"/>
                <a:cs typeface="Calibri"/>
              </a:rPr>
              <a:t> de l’hémorragie. Glisser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 partie du lien 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 </a:t>
            </a:r>
            <a:r>
              <a:rPr dirty="0" sz="1100" spc="-10">
                <a:latin typeface="Calibri"/>
                <a:cs typeface="Calibri"/>
              </a:rPr>
              <a:t>boucle</a:t>
            </a:r>
            <a:r>
              <a:rPr dirty="0" sz="1100" spc="2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afin que le garrot entoure le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membre. Serrer le nœud du garrot le plus fortement possible en tirant sur chaque extrémité du lien et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double nœud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maintien.</a:t>
            </a:r>
            <a:endParaRPr sz="1100">
              <a:latin typeface="Calibri"/>
              <a:cs typeface="Calibri"/>
            </a:endParaRPr>
          </a:p>
          <a:p>
            <a:pPr algn="just" marL="19050" marR="15875">
              <a:lnSpc>
                <a:spcPct val="109500"/>
              </a:lnSpc>
              <a:spcBef>
                <a:spcPts val="805"/>
              </a:spcBef>
            </a:pPr>
            <a:r>
              <a:rPr dirty="0" sz="1100" spc="-5">
                <a:latin typeface="Calibri"/>
                <a:cs typeface="Calibri"/>
              </a:rPr>
              <a:t>Une fois mis en place, le garrot doit toujours rester visible (ne pas le recouvrir) et ne jamais être retiré sans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avis médical.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27</a:t>
            </a:fld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1040" y="541019"/>
            <a:ext cx="6155690" cy="287020"/>
            <a:chOff x="701040" y="541019"/>
            <a:chExt cx="6155690" cy="287020"/>
          </a:xfrm>
        </p:grpSpPr>
        <p:sp>
          <p:nvSpPr>
            <p:cNvPr id="3" name="object 3"/>
            <p:cNvSpPr/>
            <p:nvPr/>
          </p:nvSpPr>
          <p:spPr>
            <a:xfrm>
              <a:off x="701040" y="541019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701040" y="821435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/>
          <p:cNvGrpSpPr/>
          <p:nvPr/>
        </p:nvGrpSpPr>
        <p:grpSpPr>
          <a:xfrm>
            <a:off x="701040" y="1284731"/>
            <a:ext cx="6155690" cy="287655"/>
            <a:chOff x="701040" y="1284731"/>
            <a:chExt cx="6155690" cy="287655"/>
          </a:xfrm>
        </p:grpSpPr>
        <p:sp>
          <p:nvSpPr>
            <p:cNvPr id="6" name="object 6"/>
            <p:cNvSpPr/>
            <p:nvPr/>
          </p:nvSpPr>
          <p:spPr>
            <a:xfrm>
              <a:off x="701040" y="1284731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5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1565909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701040" y="518413"/>
            <a:ext cx="6155690" cy="18256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Garrot</a:t>
            </a:r>
            <a:r>
              <a:rPr dirty="0" sz="1600" spc="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de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fabrication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industrielle</a:t>
            </a:r>
            <a:r>
              <a:rPr dirty="0" sz="1600" spc="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:</a:t>
            </a:r>
            <a:endParaRPr sz="1600">
              <a:latin typeface="Calibri Light"/>
              <a:cs typeface="Calibri Light"/>
            </a:endParaRPr>
          </a:p>
          <a:p>
            <a:pPr marL="247650" indent="-228600">
              <a:lnSpc>
                <a:spcPct val="100000"/>
              </a:lnSpc>
              <a:spcBef>
                <a:spcPts val="121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Suivre 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instructions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 fabricant.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Font typeface="Symbol"/>
              <a:buChar char=""/>
            </a:pP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FD9100"/>
                </a:solidFill>
                <a:latin typeface="Calibri Light"/>
                <a:cs typeface="Calibri Light"/>
              </a:rPr>
              <a:t>Points</a:t>
            </a:r>
            <a:r>
              <a:rPr dirty="0" sz="1600" spc="-10">
                <a:solidFill>
                  <a:srgbClr val="FD910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clés</a:t>
            </a:r>
            <a:endParaRPr sz="160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116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</a:t>
            </a:r>
            <a:r>
              <a:rPr dirty="0" sz="1100" spc="-2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garrot</a:t>
            </a:r>
            <a:r>
              <a:rPr dirty="0" sz="1100" spc="-2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doit</a:t>
            </a:r>
            <a:r>
              <a:rPr dirty="0" sz="1100" spc="-2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9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être situé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amont 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plaie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saigne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(entre 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cœur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plaie)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être serré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 arrêter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saignement.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27</a:t>
            </a:fld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48457" y="516889"/>
            <a:ext cx="2261870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47A4D7"/>
                </a:solidFill>
                <a:latin typeface="Calibri"/>
                <a:cs typeface="Calibri"/>
              </a:rPr>
              <a:t>[01PR03</a:t>
            </a:r>
            <a:r>
              <a:rPr dirty="0" sz="1600" spc="-15">
                <a:solidFill>
                  <a:srgbClr val="47A4D7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"/>
                <a:cs typeface="Calibri"/>
              </a:rPr>
              <a:t>/</a:t>
            </a:r>
            <a:r>
              <a:rPr dirty="0" sz="1600" spc="55">
                <a:solidFill>
                  <a:srgbClr val="47A4D7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"/>
                <a:cs typeface="Calibri"/>
              </a:rPr>
              <a:t>12-2022]</a:t>
            </a:r>
            <a:r>
              <a:rPr dirty="0" sz="1600" spc="-10">
                <a:solidFill>
                  <a:srgbClr val="47A4D7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PSC①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65933" y="760730"/>
            <a:ext cx="3025775" cy="4216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none" spc="-5">
                <a:solidFill>
                  <a:srgbClr val="47A4D7"/>
                </a:solidFill>
              </a:rPr>
              <a:t>Perte</a:t>
            </a:r>
            <a:r>
              <a:rPr dirty="0" u="none" spc="-15">
                <a:solidFill>
                  <a:srgbClr val="47A4D7"/>
                </a:solidFill>
              </a:rPr>
              <a:t> </a:t>
            </a:r>
            <a:r>
              <a:rPr dirty="0" u="none" spc="-5">
                <a:solidFill>
                  <a:srgbClr val="47A4D7"/>
                </a:solidFill>
              </a:rPr>
              <a:t>de</a:t>
            </a:r>
            <a:r>
              <a:rPr dirty="0" u="none" spc="-15">
                <a:solidFill>
                  <a:srgbClr val="47A4D7"/>
                </a:solidFill>
              </a:rPr>
              <a:t> </a:t>
            </a:r>
            <a:r>
              <a:rPr dirty="0" u="none" spc="-5">
                <a:solidFill>
                  <a:srgbClr val="47A4D7"/>
                </a:solidFill>
              </a:rPr>
              <a:t>connaissance</a:t>
            </a:r>
          </a:p>
        </p:txBody>
      </p:sp>
      <p:sp>
        <p:nvSpPr>
          <p:cNvPr id="4" name="object 4"/>
          <p:cNvSpPr/>
          <p:nvPr/>
        </p:nvSpPr>
        <p:spPr>
          <a:xfrm>
            <a:off x="701040" y="1242821"/>
            <a:ext cx="6155690" cy="6350"/>
          </a:xfrm>
          <a:custGeom>
            <a:avLst/>
            <a:gdLst/>
            <a:ahLst/>
            <a:cxnLst/>
            <a:rect l="l" t="t" r="r" b="b"/>
            <a:pathLst>
              <a:path w="6155690" h="6350">
                <a:moveTo>
                  <a:pt x="6155436" y="0"/>
                </a:moveTo>
                <a:lnTo>
                  <a:pt x="0" y="0"/>
                </a:lnTo>
                <a:lnTo>
                  <a:pt x="0" y="6096"/>
                </a:lnTo>
                <a:lnTo>
                  <a:pt x="6155436" y="6096"/>
                </a:lnTo>
                <a:lnTo>
                  <a:pt x="6155436" y="0"/>
                </a:lnTo>
                <a:close/>
              </a:path>
            </a:pathLst>
          </a:custGeom>
          <a:solidFill>
            <a:srgbClr val="47A4D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701040" y="1401317"/>
            <a:ext cx="6155690" cy="287020"/>
            <a:chOff x="701040" y="1401317"/>
            <a:chExt cx="6155690" cy="287020"/>
          </a:xfrm>
        </p:grpSpPr>
        <p:sp>
          <p:nvSpPr>
            <p:cNvPr id="6" name="object 6"/>
            <p:cNvSpPr/>
            <p:nvPr/>
          </p:nvSpPr>
          <p:spPr>
            <a:xfrm>
              <a:off x="701040" y="140131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168173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701040" y="2310637"/>
            <a:ext cx="6155690" cy="287020"/>
            <a:chOff x="701040" y="2310637"/>
            <a:chExt cx="6155690" cy="287020"/>
          </a:xfrm>
        </p:grpSpPr>
        <p:sp>
          <p:nvSpPr>
            <p:cNvPr id="9" name="object 9"/>
            <p:cNvSpPr/>
            <p:nvPr/>
          </p:nvSpPr>
          <p:spPr>
            <a:xfrm>
              <a:off x="701040" y="231063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01040" y="259105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701040" y="3035299"/>
            <a:ext cx="6155690" cy="287020"/>
            <a:chOff x="701040" y="3035299"/>
            <a:chExt cx="6155690" cy="287020"/>
          </a:xfrm>
        </p:grpSpPr>
        <p:sp>
          <p:nvSpPr>
            <p:cNvPr id="12" name="object 12"/>
            <p:cNvSpPr/>
            <p:nvPr/>
          </p:nvSpPr>
          <p:spPr>
            <a:xfrm>
              <a:off x="701040" y="3035299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01040" y="3315715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701040" y="4922011"/>
            <a:ext cx="6155690" cy="287655"/>
            <a:chOff x="701040" y="4922011"/>
            <a:chExt cx="6155690" cy="287655"/>
          </a:xfrm>
        </p:grpSpPr>
        <p:sp>
          <p:nvSpPr>
            <p:cNvPr id="15" name="object 15"/>
            <p:cNvSpPr/>
            <p:nvPr/>
          </p:nvSpPr>
          <p:spPr>
            <a:xfrm>
              <a:off x="701040" y="4922011"/>
              <a:ext cx="6155690" cy="281940"/>
            </a:xfrm>
            <a:custGeom>
              <a:avLst/>
              <a:gdLst/>
              <a:ahLst/>
              <a:cxnLst/>
              <a:rect l="l" t="t" r="r" b="b"/>
              <a:pathLst>
                <a:path w="6155690" h="281939">
                  <a:moveTo>
                    <a:pt x="6155436" y="0"/>
                  </a:moveTo>
                  <a:lnTo>
                    <a:pt x="0" y="0"/>
                  </a:lnTo>
                  <a:lnTo>
                    <a:pt x="0" y="281432"/>
                  </a:lnTo>
                  <a:lnTo>
                    <a:pt x="6155436" y="281432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01040" y="520344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/>
          <p:cNvGrpSpPr/>
          <p:nvPr/>
        </p:nvGrpSpPr>
        <p:grpSpPr>
          <a:xfrm>
            <a:off x="701040" y="5831331"/>
            <a:ext cx="6155690" cy="287020"/>
            <a:chOff x="701040" y="5831331"/>
            <a:chExt cx="6155690" cy="287020"/>
          </a:xfrm>
        </p:grpSpPr>
        <p:sp>
          <p:nvSpPr>
            <p:cNvPr id="18" name="object 18"/>
            <p:cNvSpPr/>
            <p:nvPr/>
          </p:nvSpPr>
          <p:spPr>
            <a:xfrm>
              <a:off x="701040" y="5831331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DEEA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01040" y="611174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47A4D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701040" y="1378711"/>
            <a:ext cx="6155690" cy="677925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Définition</a:t>
            </a:r>
            <a:r>
              <a:rPr dirty="0" sz="1600" spc="-1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-</a:t>
            </a:r>
            <a:r>
              <a:rPr dirty="0" sz="1600" spc="-2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Signes</a:t>
            </a:r>
            <a:endParaRPr sz="1600">
              <a:latin typeface="Calibri Light"/>
              <a:cs typeface="Calibri Light"/>
            </a:endParaRPr>
          </a:p>
          <a:p>
            <a:pPr marL="19050" marR="15875">
              <a:lnSpc>
                <a:spcPct val="110000"/>
              </a:lnSpc>
              <a:spcBef>
                <a:spcPts val="1025"/>
              </a:spcBef>
            </a:pP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perdu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connaissance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lorsqu'elle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répond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réagit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aucune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sollicitation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verbale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physique</a:t>
            </a:r>
            <a:r>
              <a:rPr dirty="0" sz="1100" spc="-5">
                <a:latin typeface="Calibri"/>
                <a:cs typeface="Calibri"/>
              </a:rPr>
              <a:t> 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Causes</a:t>
            </a:r>
            <a:endParaRPr sz="160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1155"/>
              </a:spcBef>
            </a:pP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causes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cette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perte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connaissance peuvent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d'origine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traumatique,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médicale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toxique.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Risques</a:t>
            </a:r>
            <a:endParaRPr sz="1600">
              <a:latin typeface="Calibri Light"/>
              <a:cs typeface="Calibri Light"/>
            </a:endParaRPr>
          </a:p>
          <a:p>
            <a:pPr marL="19050" marR="14604">
              <a:lnSpc>
                <a:spcPct val="110000"/>
              </a:lnSpc>
              <a:spcBef>
                <a:spcPts val="1019"/>
              </a:spcBef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risque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perte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connaissance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d'évoluer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vers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l'arrêt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respiratoire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l'arrêt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cardiaque.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effet,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 </a:t>
            </a:r>
            <a:r>
              <a:rPr dirty="0" sz="1100" spc="-229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n'est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possible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voies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aériennes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permettent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passage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l'air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encombre.</a:t>
            </a:r>
            <a:endParaRPr sz="1100">
              <a:latin typeface="Calibri"/>
              <a:cs typeface="Calibri"/>
            </a:endParaRPr>
          </a:p>
          <a:p>
            <a:pPr marL="19050" marR="17145">
              <a:lnSpc>
                <a:spcPct val="110000"/>
              </a:lnSpc>
              <a:spcBef>
                <a:spcPts val="795"/>
              </a:spcBef>
            </a:pP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perdu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connaissance,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laissée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dos,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toujours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exposée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difficultés </a:t>
            </a:r>
            <a:r>
              <a:rPr dirty="0" sz="1100" spc="-5">
                <a:latin typeface="Calibri"/>
                <a:cs typeface="Calibri"/>
              </a:rPr>
              <a:t> respiratoires,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fait 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l'encombrement 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l'obstruction </a:t>
            </a:r>
            <a:r>
              <a:rPr dirty="0" sz="1100" spc="-5">
                <a:latin typeface="Calibri"/>
                <a:cs typeface="Calibri"/>
              </a:rPr>
              <a:t>des </a:t>
            </a:r>
            <a:r>
              <a:rPr dirty="0" sz="1100">
                <a:latin typeface="Calibri"/>
                <a:cs typeface="Calibri"/>
              </a:rPr>
              <a:t>voies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aériennes par :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99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liquides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présents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gorge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(salive,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sang,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liquide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gastrique)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chute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langue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arrière.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Symbol"/>
              <a:buChar char=""/>
            </a:pPr>
            <a:endParaRPr sz="11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Principes</a:t>
            </a:r>
            <a:r>
              <a:rPr dirty="0" sz="1600" spc="-3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d’action</a:t>
            </a:r>
            <a:endParaRPr sz="1600">
              <a:latin typeface="Calibri Light"/>
              <a:cs typeface="Calibri Light"/>
            </a:endParaRPr>
          </a:p>
          <a:p>
            <a:pPr marL="19050" marR="12700">
              <a:lnSpc>
                <a:spcPct val="109500"/>
              </a:lnSpc>
              <a:spcBef>
                <a:spcPts val="1035"/>
              </a:spcBef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assurer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liberté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voies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aériennes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afin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permettre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l'écoulement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liquides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l'extérieur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attendant l'arrivée des secours.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Conduite</a:t>
            </a:r>
            <a:r>
              <a:rPr dirty="0" sz="1600" spc="-3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à</a:t>
            </a:r>
            <a:r>
              <a:rPr dirty="0" sz="1600" spc="-2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tenir</a:t>
            </a:r>
            <a:endParaRPr sz="1600">
              <a:latin typeface="Calibri Light"/>
              <a:cs typeface="Calibri Light"/>
            </a:endParaRPr>
          </a:p>
          <a:p>
            <a:pPr marL="247650" indent="-228600">
              <a:lnSpc>
                <a:spcPct val="100000"/>
              </a:lnSpc>
              <a:spcBef>
                <a:spcPts val="121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Rechercher l’absence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réponse 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 cela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poser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questions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simples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(exemples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«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Comment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ça va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?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»,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«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Vous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m’entendez ?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»)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marR="14604" indent="-228600">
              <a:lnSpc>
                <a:spcPct val="116799"/>
              </a:lnSpc>
              <a:spcBef>
                <a:spcPts val="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10">
                <a:latin typeface="Calibri"/>
                <a:cs typeface="Calibri"/>
              </a:rPr>
              <a:t>secouer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doucement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épaules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lui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prendre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demander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d’exécuter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ordre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simple</a:t>
            </a:r>
            <a:r>
              <a:rPr dirty="0" sz="1100" spc="-5">
                <a:latin typeface="Calibri"/>
                <a:cs typeface="Calibri"/>
              </a:rPr>
              <a:t> (exemple :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« Serrez-moi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 »).</a:t>
            </a:r>
            <a:endParaRPr sz="1100">
              <a:latin typeface="Calibri"/>
              <a:cs typeface="Calibri"/>
            </a:endParaRPr>
          </a:p>
          <a:p>
            <a:pPr marL="19050" marR="13970">
              <a:lnSpc>
                <a:spcPct val="109500"/>
              </a:lnSpc>
              <a:spcBef>
                <a:spcPts val="705"/>
              </a:spcBef>
            </a:pPr>
            <a:r>
              <a:rPr dirty="0" sz="1100" spc="-5" b="1">
                <a:latin typeface="Calibri"/>
                <a:cs typeface="Calibri"/>
              </a:rPr>
              <a:t>Si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la victime </a:t>
            </a:r>
            <a:r>
              <a:rPr dirty="0" sz="1100" spc="-10" b="1">
                <a:latin typeface="Calibri"/>
                <a:cs typeface="Calibri"/>
              </a:rPr>
              <a:t>répond</a:t>
            </a:r>
            <a:r>
              <a:rPr dirty="0" sz="1100" spc="-5" b="1">
                <a:latin typeface="Calibri"/>
                <a:cs typeface="Calibri"/>
              </a:rPr>
              <a:t> ou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réagit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elle 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consciente. Il convient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d’adopter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conduite 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tenir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adaptée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malaise.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Si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la victime ne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répond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pas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et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ne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réagit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pas,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il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convient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de :</a:t>
            </a:r>
            <a:endParaRPr sz="1600">
              <a:latin typeface="Calibri Light"/>
              <a:cs typeface="Calibri Light"/>
            </a:endParaRPr>
          </a:p>
          <a:p>
            <a:pPr marL="247650" indent="-228600">
              <a:lnSpc>
                <a:spcPct val="100000"/>
              </a:lnSpc>
              <a:spcBef>
                <a:spcPts val="107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demander 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l’aide,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vous êtes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seul ;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27</a:t>
            </a:fld>
          </a:p>
        </p:txBody>
      </p:sp>
      <p:sp>
        <p:nvSpPr>
          <p:cNvPr id="21" name="object 21"/>
          <p:cNvSpPr txBox="1"/>
          <p:nvPr/>
        </p:nvSpPr>
        <p:spPr>
          <a:xfrm>
            <a:off x="720090" y="8180577"/>
            <a:ext cx="3365500" cy="177800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 vert="horz">
            <a:spAutoFit/>
          </a:bodyPr>
          <a:lstStyle/>
          <a:p>
            <a:pPr marL="227965" indent="-227965">
              <a:lnSpc>
                <a:spcPct val="100000"/>
              </a:lnSpc>
              <a:buFont typeface="Symbol"/>
              <a:buChar char=""/>
              <a:tabLst>
                <a:tab pos="227965" algn="l"/>
                <a:tab pos="228600" algn="l"/>
              </a:tabLst>
            </a:pPr>
            <a:r>
              <a:rPr dirty="0" sz="1100" spc="-5">
                <a:latin typeface="Calibri"/>
                <a:cs typeface="Calibri"/>
              </a:rPr>
              <a:t>l’allonger sur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dos, quelle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soit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 position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initiale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07390" y="8335467"/>
            <a:ext cx="6139815" cy="1609725"/>
          </a:xfrm>
          <a:prstGeom prst="rect">
            <a:avLst/>
          </a:prstGeom>
        </p:spPr>
        <p:txBody>
          <a:bodyPr wrap="square" lIns="0" tIns="48895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libérer 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voies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aériennes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apprécier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10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secondes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plus.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cela :</a:t>
            </a:r>
            <a:endParaRPr sz="1100">
              <a:latin typeface="Calibri"/>
              <a:cs typeface="Calibri"/>
            </a:endParaRPr>
          </a:p>
          <a:p>
            <a:pPr lvl="1" marL="92710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27100" algn="l"/>
                <a:tab pos="927735" algn="l"/>
              </a:tabLst>
            </a:pPr>
            <a:r>
              <a:rPr dirty="0" sz="1100" spc="-5">
                <a:latin typeface="Calibri"/>
                <a:cs typeface="Calibri"/>
              </a:rPr>
              <a:t>maintenir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libération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voies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aériennes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27100" marR="5080" indent="-228600">
              <a:lnSpc>
                <a:spcPct val="116799"/>
              </a:lnSpc>
              <a:buFont typeface="Courier New"/>
              <a:buChar char="o"/>
              <a:tabLst>
                <a:tab pos="927100" algn="l"/>
                <a:tab pos="927735" algn="l"/>
              </a:tabLst>
            </a:pP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pencher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oreille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joue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au-dessus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bouche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nez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de </a:t>
            </a:r>
            <a:r>
              <a:rPr dirty="0" sz="1100" spc="-229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 victime puis :</a:t>
            </a:r>
            <a:endParaRPr sz="1100">
              <a:latin typeface="Calibri"/>
              <a:cs typeface="Calibri"/>
            </a:endParaRPr>
          </a:p>
          <a:p>
            <a:pPr lvl="2" marL="1384300" indent="-229235">
              <a:lnSpc>
                <a:spcPct val="100000"/>
              </a:lnSpc>
              <a:spcBef>
                <a:spcPts val="229"/>
              </a:spcBef>
              <a:buFont typeface="Wingdings"/>
              <a:buChar char=""/>
              <a:tabLst>
                <a:tab pos="1384300" algn="l"/>
                <a:tab pos="1384935" algn="l"/>
              </a:tabLst>
            </a:pPr>
            <a:r>
              <a:rPr dirty="0" sz="1100" spc="-5">
                <a:latin typeface="Calibri"/>
                <a:cs typeface="Calibri"/>
              </a:rPr>
              <a:t>regarder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ventre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poitrine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soulèvent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2" marL="1384300" indent="-229235">
              <a:lnSpc>
                <a:spcPct val="100000"/>
              </a:lnSpc>
              <a:spcBef>
                <a:spcPts val="220"/>
              </a:spcBef>
              <a:buFont typeface="Wingdings"/>
              <a:buChar char=""/>
              <a:tabLst>
                <a:tab pos="1384300" algn="l"/>
                <a:tab pos="1384935" algn="l"/>
              </a:tabLst>
            </a:pPr>
            <a:r>
              <a:rPr dirty="0" sz="1100" spc="-5">
                <a:latin typeface="Calibri"/>
                <a:cs typeface="Calibri"/>
              </a:rPr>
              <a:t>écouter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d’éventuels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provoqués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2" marL="1384300" indent="-229235">
              <a:lnSpc>
                <a:spcPct val="100000"/>
              </a:lnSpc>
              <a:spcBef>
                <a:spcPts val="225"/>
              </a:spcBef>
              <a:buFont typeface="Wingdings"/>
              <a:buChar char=""/>
              <a:tabLst>
                <a:tab pos="1384300" algn="l"/>
                <a:tab pos="1384935" algn="l"/>
              </a:tabLst>
            </a:pPr>
            <a:r>
              <a:rPr dirty="0" sz="1100" spc="-5">
                <a:latin typeface="Calibri"/>
                <a:cs typeface="Calibri"/>
              </a:rPr>
              <a:t>sentir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 éventuel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flux d’air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l’expiration.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1040" y="5250687"/>
            <a:ext cx="6155690" cy="287020"/>
            <a:chOff x="701040" y="5250687"/>
            <a:chExt cx="6155690" cy="287020"/>
          </a:xfrm>
        </p:grpSpPr>
        <p:sp>
          <p:nvSpPr>
            <p:cNvPr id="3" name="object 3"/>
            <p:cNvSpPr/>
            <p:nvPr/>
          </p:nvSpPr>
          <p:spPr>
            <a:xfrm>
              <a:off x="701040" y="525068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DEEA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701040" y="553110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47A4D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/>
          <p:nvPr/>
        </p:nvSpPr>
        <p:spPr>
          <a:xfrm>
            <a:off x="529590" y="493572"/>
            <a:ext cx="6421120" cy="8514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0" marR="574040">
              <a:lnSpc>
                <a:spcPct val="109700"/>
              </a:lnSpc>
              <a:spcBef>
                <a:spcPts val="100"/>
              </a:spcBef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En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présence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d’une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victime qui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ne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répond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pas,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ne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réagit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pas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et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respire </a:t>
            </a:r>
            <a:r>
              <a:rPr dirty="0" sz="1600" spc="-34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(perte de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connaissance)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à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la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suite</a:t>
            </a:r>
            <a:r>
              <a:rPr dirty="0" sz="1600" spc="-2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d’un</a:t>
            </a:r>
            <a:r>
              <a:rPr dirty="0" sz="1600" spc="-20">
                <a:solidFill>
                  <a:srgbClr val="47A4D7"/>
                </a:solidFill>
                <a:latin typeface="Calibri Light"/>
                <a:cs typeface="Calibri Light"/>
              </a:rPr>
              <a:t> évènement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non</a:t>
            </a:r>
            <a:r>
              <a:rPr dirty="0" sz="1600" spc="-20">
                <a:solidFill>
                  <a:srgbClr val="47A4D7"/>
                </a:solidFill>
                <a:latin typeface="Calibri Light"/>
                <a:cs typeface="Calibri Light"/>
              </a:rPr>
              <a:t> traumatique</a:t>
            </a:r>
            <a:r>
              <a:rPr dirty="0" sz="1600" spc="-2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:</a:t>
            </a:r>
            <a:endParaRPr sz="1600">
              <a:latin typeface="Calibri Light"/>
              <a:cs typeface="Calibri Light"/>
            </a:endParaRPr>
          </a:p>
          <a:p>
            <a:pPr marL="419100" indent="-228600">
              <a:lnSpc>
                <a:spcPct val="100000"/>
              </a:lnSpc>
              <a:spcBef>
                <a:spcPts val="1075"/>
              </a:spcBef>
              <a:buFont typeface="Symbol"/>
              <a:buChar char=""/>
              <a:tabLst>
                <a:tab pos="418465" algn="l"/>
                <a:tab pos="419100" algn="l"/>
              </a:tabLst>
            </a:pP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placer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stable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 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côté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latérale de sécurité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(PLS</a:t>
            </a:r>
            <a:r>
              <a:rPr dirty="0" baseline="39682" sz="1050" spc="-7">
                <a:latin typeface="Calibri"/>
                <a:cs typeface="Calibri"/>
              </a:rPr>
              <a:t>1</a:t>
            </a:r>
            <a:r>
              <a:rPr dirty="0" sz="1100" spc="-5">
                <a:latin typeface="Calibri"/>
                <a:cs typeface="Calibri"/>
              </a:rPr>
              <a:t>)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4191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418465" algn="l"/>
                <a:tab pos="419100" algn="l"/>
              </a:tabLst>
            </a:pPr>
            <a:r>
              <a:rPr dirty="0" sz="1100" spc="-5">
                <a:latin typeface="Calibri"/>
                <a:cs typeface="Calibri"/>
              </a:rPr>
              <a:t>faire alerter </a:t>
            </a:r>
            <a:r>
              <a:rPr dirty="0" sz="1100">
                <a:latin typeface="Calibri"/>
                <a:cs typeface="Calibri"/>
              </a:rPr>
              <a:t>ou</a:t>
            </a:r>
            <a:r>
              <a:rPr dirty="0" sz="1100" spc="-5">
                <a:latin typeface="Calibri"/>
                <a:cs typeface="Calibri"/>
              </a:rPr>
              <a:t> alerter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 </a:t>
            </a:r>
            <a:r>
              <a:rPr dirty="0" sz="1100">
                <a:latin typeface="Calibri"/>
                <a:cs typeface="Calibri"/>
              </a:rPr>
              <a:t>secours</a:t>
            </a:r>
            <a:r>
              <a:rPr dirty="0" sz="1100" spc="-5">
                <a:latin typeface="Calibri"/>
                <a:cs typeface="Calibri"/>
              </a:rPr>
              <a:t> ;</a:t>
            </a:r>
            <a:endParaRPr sz="1100">
              <a:latin typeface="Calibri"/>
              <a:cs typeface="Calibri"/>
            </a:endParaRPr>
          </a:p>
          <a:p>
            <a:pPr marL="41910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418465" algn="l"/>
                <a:tab pos="419100" algn="l"/>
              </a:tabLst>
            </a:pPr>
            <a:r>
              <a:rPr dirty="0" sz="1100" spc="-5">
                <a:latin typeface="Calibri"/>
                <a:cs typeface="Calibri"/>
              </a:rPr>
              <a:t>surveiller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permanence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jusqu’à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l’arrivée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secours.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110490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1104900" algn="l"/>
                <a:tab pos="1105535" algn="l"/>
              </a:tabLst>
            </a:pPr>
            <a:r>
              <a:rPr dirty="0" sz="1100" spc="-5">
                <a:latin typeface="Calibri"/>
                <a:cs typeface="Calibri"/>
              </a:rPr>
              <a:t>regarder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ventre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poitrine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soulèvent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1104900" indent="-229235">
              <a:lnSpc>
                <a:spcPct val="100000"/>
              </a:lnSpc>
              <a:spcBef>
                <a:spcPts val="229"/>
              </a:spcBef>
              <a:buFont typeface="Courier New"/>
              <a:buChar char="o"/>
              <a:tabLst>
                <a:tab pos="1104900" algn="l"/>
                <a:tab pos="1105535" algn="l"/>
              </a:tabLst>
            </a:pPr>
            <a:r>
              <a:rPr dirty="0" sz="1100" spc="-5">
                <a:latin typeface="Calibri"/>
                <a:cs typeface="Calibri"/>
              </a:rPr>
              <a:t>écouter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d’éventuels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provoqués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110490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1104900" algn="l"/>
                <a:tab pos="1105535" algn="l"/>
              </a:tabLst>
            </a:pPr>
            <a:r>
              <a:rPr dirty="0" sz="1100" spc="-5">
                <a:latin typeface="Calibri"/>
                <a:cs typeface="Calibri"/>
              </a:rPr>
              <a:t>sentir, avec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soulèvement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thorax.</a:t>
            </a:r>
            <a:endParaRPr sz="1100">
              <a:latin typeface="Calibri"/>
              <a:cs typeface="Calibri"/>
            </a:endParaRPr>
          </a:p>
          <a:p>
            <a:pPr marL="419100" indent="-228600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418465" algn="l"/>
                <a:tab pos="419100" algn="l"/>
              </a:tabLst>
            </a:pPr>
            <a:r>
              <a:rPr dirty="0" sz="1100" spc="-5">
                <a:latin typeface="Calibri"/>
                <a:cs typeface="Calibri"/>
              </a:rPr>
              <a:t>protéger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chaleur,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froid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intempéries.</a:t>
            </a:r>
            <a:endParaRPr sz="1100">
              <a:latin typeface="Calibri"/>
              <a:cs typeface="Calibri"/>
            </a:endParaRPr>
          </a:p>
          <a:p>
            <a:pPr marL="190500" marR="253365">
              <a:lnSpc>
                <a:spcPct val="109700"/>
              </a:lnSpc>
              <a:spcBef>
                <a:spcPts val="1210"/>
              </a:spcBef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En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présence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d’une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victime qui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ne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répond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pas,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ne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réagit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pas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et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respire</a:t>
            </a:r>
            <a:r>
              <a:rPr dirty="0" sz="1600" spc="-3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à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la </a:t>
            </a:r>
            <a:r>
              <a:rPr dirty="0" sz="1600" spc="-35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suite</a:t>
            </a:r>
            <a:r>
              <a:rPr dirty="0" sz="1600" spc="-2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d’un</a:t>
            </a:r>
            <a:r>
              <a:rPr dirty="0" sz="1600" spc="-2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20">
                <a:solidFill>
                  <a:srgbClr val="47A4D7"/>
                </a:solidFill>
                <a:latin typeface="Calibri Light"/>
                <a:cs typeface="Calibri Light"/>
              </a:rPr>
              <a:t>traumatisme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:</a:t>
            </a:r>
            <a:endParaRPr sz="1600">
              <a:latin typeface="Calibri Light"/>
              <a:cs typeface="Calibri Light"/>
            </a:endParaRPr>
          </a:p>
          <a:p>
            <a:pPr marL="419100" indent="-228600">
              <a:lnSpc>
                <a:spcPct val="100000"/>
              </a:lnSpc>
              <a:spcBef>
                <a:spcPts val="1075"/>
              </a:spcBef>
              <a:buFont typeface="Symbol"/>
              <a:buChar char=""/>
              <a:tabLst>
                <a:tab pos="418465" algn="l"/>
                <a:tab pos="419100" algn="l"/>
              </a:tabLst>
            </a:pPr>
            <a:r>
              <a:rPr dirty="0" sz="1100" spc="-5">
                <a:latin typeface="Calibri"/>
                <a:cs typeface="Calibri"/>
              </a:rPr>
              <a:t>laisser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 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 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41910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418465" algn="l"/>
                <a:tab pos="419100" algn="l"/>
              </a:tabLst>
            </a:pPr>
            <a:r>
              <a:rPr dirty="0" sz="1100" spc="-5">
                <a:latin typeface="Calibri"/>
                <a:cs typeface="Calibri"/>
              </a:rPr>
              <a:t>faire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ou </a:t>
            </a: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respecter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leurs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consignes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4191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418465" algn="l"/>
                <a:tab pos="419100" algn="l"/>
              </a:tabLst>
            </a:pPr>
            <a:r>
              <a:rPr dirty="0" sz="1100" spc="-5">
                <a:latin typeface="Calibri"/>
                <a:cs typeface="Calibri"/>
              </a:rPr>
              <a:t>surveiller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permanence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jusqu’à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l’arrivée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4191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418465" algn="l"/>
                <a:tab pos="419100" algn="l"/>
              </a:tabLst>
            </a:pPr>
            <a:r>
              <a:rPr dirty="0" sz="1100" spc="-5">
                <a:latin typeface="Calibri"/>
                <a:cs typeface="Calibri"/>
              </a:rPr>
              <a:t>protéger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chaleur,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froid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intempéries.</a:t>
            </a:r>
            <a:endParaRPr sz="1100">
              <a:latin typeface="Calibri"/>
              <a:cs typeface="Calibri"/>
            </a:endParaRPr>
          </a:p>
          <a:p>
            <a:pPr algn="just" marL="190500" marR="106680">
              <a:lnSpc>
                <a:spcPct val="110000"/>
              </a:lnSpc>
              <a:spcBef>
                <a:spcPts val="690"/>
              </a:spcBef>
            </a:pPr>
            <a:r>
              <a:rPr dirty="0" sz="1100" spc="-5">
                <a:latin typeface="Calibri"/>
                <a:cs typeface="Calibri"/>
              </a:rPr>
              <a:t>En présence d’une victime qui ne répond pas, ne </a:t>
            </a:r>
            <a:r>
              <a:rPr dirty="0" sz="1100">
                <a:latin typeface="Calibri"/>
                <a:cs typeface="Calibri"/>
              </a:rPr>
              <a:t>réagit </a:t>
            </a:r>
            <a:r>
              <a:rPr dirty="0" sz="1100" spc="-5">
                <a:latin typeface="Calibri"/>
                <a:cs typeface="Calibri"/>
              </a:rPr>
              <a:t>pas et respire à la suite d’un </a:t>
            </a:r>
            <a:r>
              <a:rPr dirty="0" sz="1100">
                <a:latin typeface="Calibri"/>
                <a:cs typeface="Calibri"/>
              </a:rPr>
              <a:t>évènement </a:t>
            </a:r>
            <a:r>
              <a:rPr dirty="0" sz="1100" spc="-5">
                <a:latin typeface="Calibri"/>
                <a:cs typeface="Calibri"/>
              </a:rPr>
              <a:t>dont on ne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connaît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l’origine,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agir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présence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 présente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 traumatisme.</a:t>
            </a:r>
            <a:endParaRPr sz="1100">
              <a:latin typeface="Calibri"/>
              <a:cs typeface="Calibri"/>
            </a:endParaRPr>
          </a:p>
          <a:p>
            <a:pPr algn="just" marL="190500" marR="111125">
              <a:lnSpc>
                <a:spcPct val="110000"/>
              </a:lnSpc>
              <a:spcBef>
                <a:spcPts val="795"/>
              </a:spcBef>
            </a:pPr>
            <a:r>
              <a:rPr dirty="0" sz="1100" spc="-5">
                <a:latin typeface="Calibri"/>
                <a:cs typeface="Calibri"/>
              </a:rPr>
              <a:t>Dans tous les cas, si la respiration de la victime s’arrête ou devient anormale, il convient d’adopter la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conduite à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tenir face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arrêt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cardiaque et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prévenir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l’évolution.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Calibri"/>
              <a:cs typeface="Calibri"/>
            </a:endParaRPr>
          </a:p>
          <a:p>
            <a:pPr marL="190500">
              <a:lnSpc>
                <a:spcPct val="100000"/>
              </a:lnSpc>
            </a:pP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Cas</a:t>
            </a:r>
            <a:r>
              <a:rPr dirty="0" sz="1600" spc="-3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particuliers</a:t>
            </a:r>
            <a:endParaRPr sz="16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50">
              <a:latin typeface="Calibri Light"/>
              <a:cs typeface="Calibri Light"/>
            </a:endParaRPr>
          </a:p>
          <a:p>
            <a:pPr marL="190500">
              <a:lnSpc>
                <a:spcPct val="100000"/>
              </a:lnSpc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En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période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d’épidémie telle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que la</a:t>
            </a:r>
            <a:r>
              <a:rPr dirty="0" sz="1600" spc="-2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covid-19</a:t>
            </a:r>
            <a:endParaRPr sz="1600">
              <a:latin typeface="Calibri Light"/>
              <a:cs typeface="Calibri Light"/>
            </a:endParaRPr>
          </a:p>
          <a:p>
            <a:pPr algn="just" marL="419100" indent="-228600">
              <a:lnSpc>
                <a:spcPct val="100000"/>
              </a:lnSpc>
              <a:spcBef>
                <a:spcPts val="1070"/>
              </a:spcBef>
              <a:buFont typeface="Symbol"/>
              <a:buChar char=""/>
              <a:tabLst>
                <a:tab pos="419100" algn="l"/>
              </a:tabLst>
            </a:pP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protéger si possible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avec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masque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algn="just" marL="4191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419100" algn="l"/>
              </a:tabLst>
            </a:pPr>
            <a:r>
              <a:rPr dirty="0" sz="1100" spc="-5">
                <a:latin typeface="Calibri"/>
                <a:cs typeface="Calibri"/>
              </a:rPr>
              <a:t>questionner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voir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elle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réagit,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toucher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algn="just" marL="419100" marR="104775" indent="-228600">
              <a:lnSpc>
                <a:spcPct val="116799"/>
              </a:lnSpc>
              <a:spcBef>
                <a:spcPts val="70"/>
              </a:spcBef>
              <a:buFont typeface="Symbol"/>
              <a:buChar char=""/>
              <a:tabLst>
                <a:tab pos="419100" algn="l"/>
              </a:tabLst>
            </a:pPr>
            <a:r>
              <a:rPr dirty="0" sz="1100" spc="-5">
                <a:latin typeface="Calibri"/>
                <a:cs typeface="Calibri"/>
              </a:rPr>
              <a:t>apprécier la respiration de la victime en regardant si son ventre et sa </a:t>
            </a:r>
            <a:r>
              <a:rPr dirty="0" sz="1100" spc="-10">
                <a:latin typeface="Calibri"/>
                <a:cs typeface="Calibri"/>
              </a:rPr>
              <a:t>poitrine </a:t>
            </a:r>
            <a:r>
              <a:rPr dirty="0" sz="1100" spc="-5">
                <a:latin typeface="Calibri"/>
                <a:cs typeface="Calibri"/>
              </a:rPr>
              <a:t>se soulèvent. Ne </a:t>
            </a:r>
            <a:r>
              <a:rPr dirty="0" sz="1100" spc="-10">
                <a:latin typeface="Calibri"/>
                <a:cs typeface="Calibri"/>
              </a:rPr>
              <a:t>pas </a:t>
            </a:r>
            <a:r>
              <a:rPr dirty="0" sz="1100" spc="-5">
                <a:latin typeface="Calibri"/>
                <a:cs typeface="Calibri"/>
              </a:rPr>
              <a:t> procéder à la bascule de la tête de la victime en arrière, ne pas tenter de lui ouvrir la bouche, ne pas </a:t>
            </a:r>
            <a:r>
              <a:rPr dirty="0" sz="1100" spc="-10">
                <a:latin typeface="Calibri"/>
                <a:cs typeface="Calibri"/>
              </a:rPr>
              <a:t>se 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pencher</a:t>
            </a:r>
            <a:r>
              <a:rPr dirty="0" sz="1100" spc="2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au-dessus de la face de la victime et ne pas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mettre son oreille et sa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joue au-dessus de la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bouche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 nez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Symbol"/>
              <a:buChar char=""/>
            </a:pPr>
            <a:endParaRPr sz="1100">
              <a:latin typeface="Calibri"/>
              <a:cs typeface="Calibri"/>
            </a:endParaRPr>
          </a:p>
          <a:p>
            <a:pPr marL="190500">
              <a:lnSpc>
                <a:spcPct val="100000"/>
              </a:lnSpc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Si la victime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ne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répond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pas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et présente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une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respiration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normale</a:t>
            </a:r>
            <a:endParaRPr sz="1600">
              <a:latin typeface="Calibri Light"/>
              <a:cs typeface="Calibri Light"/>
            </a:endParaRPr>
          </a:p>
          <a:p>
            <a:pPr marL="419100" indent="-228600">
              <a:lnSpc>
                <a:spcPct val="100000"/>
              </a:lnSpc>
              <a:spcBef>
                <a:spcPts val="1070"/>
              </a:spcBef>
              <a:buFont typeface="Symbol"/>
              <a:buChar char=""/>
              <a:tabLst>
                <a:tab pos="418465" algn="l"/>
                <a:tab pos="419100" algn="l"/>
              </a:tabLst>
            </a:pPr>
            <a:r>
              <a:rPr dirty="0" sz="1100" spc="-5">
                <a:latin typeface="Calibri"/>
                <a:cs typeface="Calibri"/>
              </a:rPr>
              <a:t>laisser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 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 </a:t>
            </a:r>
            <a:r>
              <a:rPr dirty="0" sz="1100">
                <a:latin typeface="Calibri"/>
                <a:cs typeface="Calibri"/>
              </a:rPr>
              <a:t>où</a:t>
            </a:r>
            <a:r>
              <a:rPr dirty="0" sz="1100" spc="-5">
                <a:latin typeface="Calibri"/>
                <a:cs typeface="Calibri"/>
              </a:rPr>
              <a:t> elle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trouve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419100" indent="-228600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418465" algn="l"/>
                <a:tab pos="419100" algn="l"/>
              </a:tabLst>
            </a:pPr>
            <a:r>
              <a:rPr dirty="0" sz="1100" spc="-5">
                <a:latin typeface="Calibri"/>
                <a:cs typeface="Calibri"/>
              </a:rPr>
              <a:t>faire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ou </a:t>
            </a: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respecter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leurs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consignes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4191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418465" algn="l"/>
                <a:tab pos="419100" algn="l"/>
              </a:tabLst>
            </a:pPr>
            <a:r>
              <a:rPr dirty="0" sz="1100" spc="-5">
                <a:latin typeface="Calibri"/>
                <a:cs typeface="Calibri"/>
              </a:rPr>
              <a:t>surveiller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permanence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respiration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regardant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ventre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poitrine.</a:t>
            </a:r>
            <a:endParaRPr sz="1100">
              <a:latin typeface="Calibri"/>
              <a:cs typeface="Calibri"/>
            </a:endParaRPr>
          </a:p>
          <a:p>
            <a:pPr algn="just" marL="190500" marR="109855">
              <a:lnSpc>
                <a:spcPct val="109800"/>
              </a:lnSpc>
              <a:spcBef>
                <a:spcPts val="695"/>
              </a:spcBef>
            </a:pPr>
            <a:r>
              <a:rPr dirty="0" sz="1100" spc="-5">
                <a:latin typeface="Calibri"/>
                <a:cs typeface="Calibri"/>
              </a:rPr>
              <a:t>Dès que possible, se laver soigneusement les mains à l'eau et </a:t>
            </a:r>
            <a:r>
              <a:rPr dirty="0" sz="1100">
                <a:latin typeface="Calibri"/>
                <a:cs typeface="Calibri"/>
              </a:rPr>
              <a:t>au </a:t>
            </a:r>
            <a:r>
              <a:rPr dirty="0" sz="1100" spc="-5">
                <a:latin typeface="Calibri"/>
                <a:cs typeface="Calibri"/>
              </a:rPr>
              <a:t>savon ou se désinfecter les mains avec </a:t>
            </a:r>
            <a:r>
              <a:rPr dirty="0" sz="1100" spc="-10">
                <a:latin typeface="Calibri"/>
                <a:cs typeface="Calibri"/>
              </a:rPr>
              <a:t>un </a:t>
            </a:r>
            <a:r>
              <a:rPr dirty="0" sz="1100" spc="-5">
                <a:latin typeface="Calibri"/>
                <a:cs typeface="Calibri"/>
              </a:rPr>
              <a:t> gel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base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d'alcool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puis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contacter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autorités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sanitaires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renseigner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conduite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tenir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(dépistage</a:t>
            </a:r>
            <a:r>
              <a:rPr dirty="0" sz="1100">
                <a:latin typeface="Calibri"/>
                <a:cs typeface="Calibri"/>
              </a:rPr>
              <a:t> après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avoir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été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contact </a:t>
            </a:r>
            <a:r>
              <a:rPr dirty="0" sz="1100">
                <a:latin typeface="Calibri"/>
                <a:cs typeface="Calibri"/>
              </a:rPr>
              <a:t>avec</a:t>
            </a:r>
            <a:r>
              <a:rPr dirty="0" sz="1100" spc="-5">
                <a:latin typeface="Calibri"/>
                <a:cs typeface="Calibri"/>
              </a:rPr>
              <a:t> une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 cas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suspect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confirmé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covid-19).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20090" y="9733788"/>
            <a:ext cx="1829435" cy="9525"/>
          </a:xfrm>
          <a:custGeom>
            <a:avLst/>
            <a:gdLst/>
            <a:ahLst/>
            <a:cxnLst/>
            <a:rect l="l" t="t" r="r" b="b"/>
            <a:pathLst>
              <a:path w="1829435" h="9525">
                <a:moveTo>
                  <a:pt x="1829054" y="0"/>
                </a:moveTo>
                <a:lnTo>
                  <a:pt x="0" y="0"/>
                </a:lnTo>
                <a:lnTo>
                  <a:pt x="0" y="9143"/>
                </a:lnTo>
                <a:lnTo>
                  <a:pt x="1829054" y="9143"/>
                </a:lnTo>
                <a:lnTo>
                  <a:pt x="18290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681990" y="9788143"/>
            <a:ext cx="6122670" cy="302260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38100" marR="30480">
              <a:lnSpc>
                <a:spcPct val="101699"/>
              </a:lnSpc>
              <a:spcBef>
                <a:spcPts val="80"/>
              </a:spcBef>
            </a:pPr>
            <a:r>
              <a:rPr dirty="0" baseline="41666" sz="900" i="1">
                <a:latin typeface="Calibri"/>
                <a:cs typeface="Calibri"/>
              </a:rPr>
              <a:t>1</a:t>
            </a:r>
            <a:r>
              <a:rPr dirty="0" baseline="41666" sz="900" spc="104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retournement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sur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le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côté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gauche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la </a:t>
            </a:r>
            <a:r>
              <a:rPr dirty="0" sz="900" spc="-5" i="1">
                <a:latin typeface="Calibri"/>
                <a:cs typeface="Calibri"/>
              </a:rPr>
              <a:t>femme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enceinte,</a:t>
            </a:r>
            <a:r>
              <a:rPr dirty="0" sz="900" spc="1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ou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d’une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victime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obèse,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permet</a:t>
            </a:r>
            <a:r>
              <a:rPr dirty="0" sz="900" spc="1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d’éviter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l’apparition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d’une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détresse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par 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compression de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certains vaisseaux sanguins de </a:t>
            </a:r>
            <a:r>
              <a:rPr dirty="0" sz="900" i="1">
                <a:latin typeface="Calibri"/>
                <a:cs typeface="Calibri"/>
              </a:rPr>
              <a:t>l’abdomen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27</a:t>
            </a:fld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59888" y="516889"/>
            <a:ext cx="2239010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[01FT07</a:t>
            </a:r>
            <a:r>
              <a:rPr dirty="0" sz="1600" spc="-3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/</a:t>
            </a:r>
            <a:r>
              <a:rPr dirty="0" sz="1600" spc="5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"/>
                <a:cs typeface="Calibri"/>
              </a:rPr>
              <a:t>12-2022]</a:t>
            </a:r>
            <a:r>
              <a:rPr dirty="0" sz="1600" spc="-15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PSC①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35582" y="760730"/>
            <a:ext cx="4083685" cy="4216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none" spc="-10">
                <a:solidFill>
                  <a:srgbClr val="FD9100"/>
                </a:solidFill>
              </a:rPr>
              <a:t>Libération</a:t>
            </a:r>
            <a:r>
              <a:rPr dirty="0" u="none" spc="-5">
                <a:solidFill>
                  <a:srgbClr val="FD9100"/>
                </a:solidFill>
              </a:rPr>
              <a:t> </a:t>
            </a:r>
            <a:r>
              <a:rPr dirty="0" u="none">
                <a:solidFill>
                  <a:srgbClr val="FD9100"/>
                </a:solidFill>
              </a:rPr>
              <a:t>des </a:t>
            </a:r>
            <a:r>
              <a:rPr dirty="0" u="none" spc="-5">
                <a:solidFill>
                  <a:srgbClr val="FD9100"/>
                </a:solidFill>
              </a:rPr>
              <a:t>voies</a:t>
            </a:r>
            <a:r>
              <a:rPr dirty="0" u="none" spc="5">
                <a:solidFill>
                  <a:srgbClr val="FD9100"/>
                </a:solidFill>
              </a:rPr>
              <a:t> </a:t>
            </a:r>
            <a:r>
              <a:rPr dirty="0" u="none" spc="-5">
                <a:solidFill>
                  <a:srgbClr val="FD9100"/>
                </a:solidFill>
              </a:rPr>
              <a:t>aériennes</a:t>
            </a:r>
          </a:p>
        </p:txBody>
      </p:sp>
      <p:sp>
        <p:nvSpPr>
          <p:cNvPr id="4" name="object 4"/>
          <p:cNvSpPr/>
          <p:nvPr/>
        </p:nvSpPr>
        <p:spPr>
          <a:xfrm>
            <a:off x="701040" y="1242821"/>
            <a:ext cx="6155690" cy="6350"/>
          </a:xfrm>
          <a:custGeom>
            <a:avLst/>
            <a:gdLst/>
            <a:ahLst/>
            <a:cxnLst/>
            <a:rect l="l" t="t" r="r" b="b"/>
            <a:pathLst>
              <a:path w="6155690" h="6350">
                <a:moveTo>
                  <a:pt x="6155436" y="0"/>
                </a:moveTo>
                <a:lnTo>
                  <a:pt x="0" y="0"/>
                </a:lnTo>
                <a:lnTo>
                  <a:pt x="0" y="6096"/>
                </a:lnTo>
                <a:lnTo>
                  <a:pt x="6155436" y="6096"/>
                </a:lnTo>
                <a:lnTo>
                  <a:pt x="6155436" y="0"/>
                </a:lnTo>
                <a:close/>
              </a:path>
            </a:pathLst>
          </a:custGeom>
          <a:solidFill>
            <a:srgbClr val="FD91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701040" y="1401317"/>
            <a:ext cx="6155690" cy="287020"/>
            <a:chOff x="701040" y="1401317"/>
            <a:chExt cx="6155690" cy="287020"/>
          </a:xfrm>
        </p:grpSpPr>
        <p:sp>
          <p:nvSpPr>
            <p:cNvPr id="6" name="object 6"/>
            <p:cNvSpPr/>
            <p:nvPr/>
          </p:nvSpPr>
          <p:spPr>
            <a:xfrm>
              <a:off x="701040" y="140131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168173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701040" y="2334259"/>
            <a:ext cx="6155690" cy="287655"/>
            <a:chOff x="701040" y="2334259"/>
            <a:chExt cx="6155690" cy="287655"/>
          </a:xfrm>
        </p:grpSpPr>
        <p:sp>
          <p:nvSpPr>
            <p:cNvPr id="9" name="object 9"/>
            <p:cNvSpPr/>
            <p:nvPr/>
          </p:nvSpPr>
          <p:spPr>
            <a:xfrm>
              <a:off x="701040" y="2334259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5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01040" y="261543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701040" y="3266947"/>
            <a:ext cx="6155690" cy="287655"/>
            <a:chOff x="701040" y="3266947"/>
            <a:chExt cx="6155690" cy="287655"/>
          </a:xfrm>
        </p:grpSpPr>
        <p:sp>
          <p:nvSpPr>
            <p:cNvPr id="12" name="object 12"/>
            <p:cNvSpPr/>
            <p:nvPr/>
          </p:nvSpPr>
          <p:spPr>
            <a:xfrm>
              <a:off x="701040" y="3266947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01040" y="3548126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701040" y="4411471"/>
            <a:ext cx="6155690" cy="287020"/>
            <a:chOff x="701040" y="4411471"/>
            <a:chExt cx="6155690" cy="287020"/>
          </a:xfrm>
        </p:grpSpPr>
        <p:sp>
          <p:nvSpPr>
            <p:cNvPr id="15" name="object 15"/>
            <p:cNvSpPr/>
            <p:nvPr/>
          </p:nvSpPr>
          <p:spPr>
            <a:xfrm>
              <a:off x="701040" y="4411471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01040" y="4691888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/>
          <p:cNvGrpSpPr/>
          <p:nvPr/>
        </p:nvGrpSpPr>
        <p:grpSpPr>
          <a:xfrm>
            <a:off x="701040" y="5352033"/>
            <a:ext cx="6155690" cy="287020"/>
            <a:chOff x="701040" y="5352033"/>
            <a:chExt cx="6155690" cy="287020"/>
          </a:xfrm>
        </p:grpSpPr>
        <p:sp>
          <p:nvSpPr>
            <p:cNvPr id="18" name="object 18"/>
            <p:cNvSpPr/>
            <p:nvPr/>
          </p:nvSpPr>
          <p:spPr>
            <a:xfrm>
              <a:off x="701040" y="5352033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01040" y="5632450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0" name="object 20"/>
          <p:cNvGrpSpPr/>
          <p:nvPr/>
        </p:nvGrpSpPr>
        <p:grpSpPr>
          <a:xfrm>
            <a:off x="701040" y="6488175"/>
            <a:ext cx="6155690" cy="287655"/>
            <a:chOff x="701040" y="6488175"/>
            <a:chExt cx="6155690" cy="287655"/>
          </a:xfrm>
        </p:grpSpPr>
        <p:sp>
          <p:nvSpPr>
            <p:cNvPr id="21" name="object 21"/>
            <p:cNvSpPr/>
            <p:nvPr/>
          </p:nvSpPr>
          <p:spPr>
            <a:xfrm>
              <a:off x="701040" y="6488175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701040" y="676935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/>
          <p:cNvSpPr txBox="1"/>
          <p:nvPr/>
        </p:nvSpPr>
        <p:spPr>
          <a:xfrm>
            <a:off x="701040" y="1378711"/>
            <a:ext cx="6155690" cy="61683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Indication</a:t>
            </a:r>
            <a:endParaRPr sz="1600">
              <a:latin typeface="Calibri Light"/>
              <a:cs typeface="Calibri Light"/>
            </a:endParaRPr>
          </a:p>
          <a:p>
            <a:pPr marL="19050" marR="16510">
              <a:lnSpc>
                <a:spcPct val="117300"/>
              </a:lnSpc>
              <a:spcBef>
                <a:spcPts val="93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Cette</a:t>
            </a:r>
            <a:r>
              <a:rPr dirty="0" sz="1100" spc="14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technique</a:t>
            </a:r>
            <a:r>
              <a:rPr dirty="0" sz="1100" spc="14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doit</a:t>
            </a:r>
            <a:r>
              <a:rPr dirty="0" sz="1100" spc="15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être</a:t>
            </a:r>
            <a:r>
              <a:rPr dirty="0" sz="1100" spc="15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réalisée</a:t>
            </a:r>
            <a:r>
              <a:rPr dirty="0" sz="1100" spc="15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systématiquement</a:t>
            </a:r>
            <a:r>
              <a:rPr dirty="0" sz="1100" spc="14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avant</a:t>
            </a:r>
            <a:r>
              <a:rPr dirty="0" sz="1100" spc="15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 spc="15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pouvoir</a:t>
            </a:r>
            <a:r>
              <a:rPr dirty="0" sz="1100" spc="15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apprécier</a:t>
            </a:r>
            <a:r>
              <a:rPr dirty="0" sz="1100" spc="15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15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respiration</a:t>
            </a:r>
            <a:r>
              <a:rPr dirty="0" sz="1100" spc="15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chez</a:t>
            </a:r>
            <a:r>
              <a:rPr dirty="0" sz="1100" spc="15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une </a:t>
            </a:r>
            <a:r>
              <a:rPr dirty="0" sz="1100" spc="-229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victime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qui ne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répond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ou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ne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réagit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à aucune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sollicitation verbale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ou physique.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Justification</a:t>
            </a:r>
            <a:endParaRPr sz="1600">
              <a:latin typeface="Calibri Light"/>
              <a:cs typeface="Calibri Light"/>
            </a:endParaRPr>
          </a:p>
          <a:p>
            <a:pPr marL="19050" marR="16510">
              <a:lnSpc>
                <a:spcPct val="116799"/>
              </a:lnSpc>
              <a:spcBef>
                <a:spcPts val="94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2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bascule</a:t>
            </a:r>
            <a:r>
              <a:rPr dirty="0" sz="1100" spc="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 spc="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2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tête</a:t>
            </a:r>
            <a:r>
              <a:rPr dirty="0" sz="1100" spc="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 spc="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arrière</a:t>
            </a:r>
            <a:r>
              <a:rPr dirty="0" sz="1100" spc="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(chez</a:t>
            </a:r>
            <a:r>
              <a:rPr dirty="0" sz="1100" spc="2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l’adulte</a:t>
            </a:r>
            <a:r>
              <a:rPr dirty="0" sz="1100" spc="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ou</a:t>
            </a:r>
            <a:r>
              <a:rPr dirty="0" sz="1100" spc="2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l’enfant)</a:t>
            </a:r>
            <a:r>
              <a:rPr dirty="0" sz="1100" spc="2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ou</a:t>
            </a:r>
            <a:r>
              <a:rPr dirty="0" sz="1100" spc="2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mise</a:t>
            </a:r>
            <a:r>
              <a:rPr dirty="0" sz="1100" spc="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 spc="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position</a:t>
            </a:r>
            <a:r>
              <a:rPr dirty="0" sz="1100" spc="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neutre</a:t>
            </a:r>
            <a:r>
              <a:rPr dirty="0" sz="1100" spc="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(chez</a:t>
            </a:r>
            <a:r>
              <a:rPr dirty="0" sz="1100" spc="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</a:t>
            </a:r>
            <a:r>
              <a:rPr dirty="0" sz="1100" spc="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nourrisson) </a:t>
            </a:r>
            <a:r>
              <a:rPr dirty="0" sz="1100" spc="-2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et l’élévation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du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menton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entraînent la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langue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qui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améliore le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passage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 l’air.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Réalisation</a:t>
            </a:r>
            <a:endParaRPr sz="1600">
              <a:latin typeface="Calibri Light"/>
              <a:cs typeface="Calibri Light"/>
            </a:endParaRPr>
          </a:p>
          <a:p>
            <a:pPr marL="247650" indent="-228600">
              <a:lnSpc>
                <a:spcPct val="100000"/>
              </a:lnSpc>
              <a:spcBef>
                <a:spcPts val="122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placer 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paume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d’une main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 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front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 ;</a:t>
            </a:r>
            <a:endParaRPr sz="1100">
              <a:latin typeface="Calibri"/>
              <a:cs typeface="Calibri"/>
            </a:endParaRPr>
          </a:p>
          <a:p>
            <a:pPr algn="just" marL="247650" marR="17780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placer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2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3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doigts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l’autre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juste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pointe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menton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prenant</a:t>
            </a:r>
            <a:r>
              <a:rPr dirty="0" sz="1100" spc="-5">
                <a:latin typeface="Calibri"/>
                <a:cs typeface="Calibri"/>
              </a:rPr>
              <a:t> appui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l’os.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Éventuellement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s’aider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 pouce pour </a:t>
            </a:r>
            <a:r>
              <a:rPr dirty="0" sz="1100">
                <a:latin typeface="Calibri"/>
                <a:cs typeface="Calibri"/>
              </a:rPr>
              <a:t>saisir </a:t>
            </a:r>
            <a:r>
              <a:rPr dirty="0" sz="1100" spc="-5">
                <a:latin typeface="Calibri"/>
                <a:cs typeface="Calibri"/>
              </a:rPr>
              <a:t>le menton.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har char=""/>
            </a:pPr>
            <a:endParaRPr sz="11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5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Chez</a:t>
            </a:r>
            <a:r>
              <a:rPr dirty="0" sz="1600" spc="-1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l’adulte ou</a:t>
            </a:r>
            <a:r>
              <a:rPr dirty="0" sz="1600" spc="-1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l’enfant,</a:t>
            </a:r>
            <a:endParaRPr sz="1600">
              <a:latin typeface="Calibri Light"/>
              <a:cs typeface="Calibri Light"/>
            </a:endParaRPr>
          </a:p>
          <a:p>
            <a:pPr algn="just" marL="247650" marR="15240" indent="-228600">
              <a:lnSpc>
                <a:spcPct val="117000"/>
              </a:lnSpc>
              <a:spcBef>
                <a:spcPts val="990"/>
              </a:spcBef>
              <a:buClr>
                <a:srgbClr val="434343"/>
              </a:buClr>
              <a:buFont typeface="Symbol"/>
              <a:buChar char=""/>
              <a:tabLst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basculer doucement la </a:t>
            </a:r>
            <a:r>
              <a:rPr dirty="0" sz="1100">
                <a:latin typeface="Calibri"/>
                <a:cs typeface="Calibri"/>
              </a:rPr>
              <a:t>tête </a:t>
            </a:r>
            <a:r>
              <a:rPr dirty="0" sz="1100" spc="-5">
                <a:latin typeface="Calibri"/>
                <a:cs typeface="Calibri"/>
              </a:rPr>
              <a:t>de la victime en arrière en appuyant sur le front tout en élevant le menton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 libérer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voies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aériennes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har char=""/>
            </a:pPr>
            <a:endParaRPr sz="11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Chez</a:t>
            </a:r>
            <a:r>
              <a:rPr dirty="0" sz="1600" spc="-2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le</a:t>
            </a:r>
            <a:r>
              <a:rPr dirty="0" sz="1600" spc="-10">
                <a:solidFill>
                  <a:srgbClr val="7E7E7E"/>
                </a:solidFill>
                <a:latin typeface="Calibri Light"/>
                <a:cs typeface="Calibri Light"/>
              </a:rPr>
              <a:t> nourrisson</a:t>
            </a:r>
            <a:endParaRPr sz="1600">
              <a:latin typeface="Calibri Light"/>
              <a:cs typeface="Calibri Light"/>
            </a:endParaRPr>
          </a:p>
          <a:p>
            <a:pPr algn="just" marL="247650" marR="15240" indent="-228600">
              <a:lnSpc>
                <a:spcPct val="117000"/>
              </a:lnSpc>
              <a:spcBef>
                <a:spcPts val="990"/>
              </a:spcBef>
              <a:buFont typeface="Symbol"/>
              <a:buChar char=""/>
              <a:tabLst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amener doucement la tête du nourrisson en position neutre dans l'alignement du torse et élever le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menton tout en évitant une bascule excessive susceptible de provoquer une extension du rachis et </a:t>
            </a:r>
            <a:r>
              <a:rPr dirty="0" sz="1100" spc="-10">
                <a:latin typeface="Calibri"/>
                <a:cs typeface="Calibri"/>
              </a:rPr>
              <a:t>une </a:t>
            </a:r>
            <a:r>
              <a:rPr dirty="0" sz="1100" spc="-5">
                <a:latin typeface="Calibri"/>
                <a:cs typeface="Calibri"/>
              </a:rPr>
              <a:t> gêne de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ventilation.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har char=""/>
            </a:pPr>
            <a:endParaRPr sz="11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FD9100"/>
                </a:solidFill>
                <a:latin typeface="Calibri Light"/>
                <a:cs typeface="Calibri Light"/>
              </a:rPr>
              <a:t>Points</a:t>
            </a:r>
            <a:r>
              <a:rPr dirty="0" sz="1600" spc="-50">
                <a:solidFill>
                  <a:srgbClr val="FD910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clés</a:t>
            </a:r>
            <a:endParaRPr sz="160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116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 liberté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des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voies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aériennes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assurée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lorsque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8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menton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élevé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tête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maintenue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cette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position.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27</a:t>
            </a:fld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59888" y="516889"/>
            <a:ext cx="2239010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[01FT08</a:t>
            </a:r>
            <a:r>
              <a:rPr dirty="0" sz="1600" spc="-3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/</a:t>
            </a:r>
            <a:r>
              <a:rPr dirty="0" sz="1600" spc="5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"/>
                <a:cs typeface="Calibri"/>
              </a:rPr>
              <a:t>12-2022]</a:t>
            </a:r>
            <a:r>
              <a:rPr dirty="0" sz="1600" spc="-15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PSC①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40510" y="760730"/>
            <a:ext cx="4477385" cy="4216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none" spc="-5">
                <a:solidFill>
                  <a:srgbClr val="FD9100"/>
                </a:solidFill>
              </a:rPr>
              <a:t>Position</a:t>
            </a:r>
            <a:r>
              <a:rPr dirty="0" u="none">
                <a:solidFill>
                  <a:srgbClr val="FD9100"/>
                </a:solidFill>
              </a:rPr>
              <a:t> </a:t>
            </a:r>
            <a:r>
              <a:rPr dirty="0" u="none" spc="-5">
                <a:solidFill>
                  <a:srgbClr val="FD9100"/>
                </a:solidFill>
              </a:rPr>
              <a:t>latérale</a:t>
            </a:r>
            <a:r>
              <a:rPr dirty="0" u="none">
                <a:solidFill>
                  <a:srgbClr val="FD9100"/>
                </a:solidFill>
              </a:rPr>
              <a:t> </a:t>
            </a:r>
            <a:r>
              <a:rPr dirty="0" u="none" spc="-5">
                <a:solidFill>
                  <a:srgbClr val="FD9100"/>
                </a:solidFill>
              </a:rPr>
              <a:t>de </a:t>
            </a:r>
            <a:r>
              <a:rPr dirty="0" u="none" spc="-10">
                <a:solidFill>
                  <a:srgbClr val="FD9100"/>
                </a:solidFill>
              </a:rPr>
              <a:t>sécurité</a:t>
            </a:r>
            <a:r>
              <a:rPr dirty="0" u="none" spc="10">
                <a:solidFill>
                  <a:srgbClr val="FD9100"/>
                </a:solidFill>
              </a:rPr>
              <a:t> </a:t>
            </a:r>
            <a:r>
              <a:rPr dirty="0" u="none" spc="-5">
                <a:solidFill>
                  <a:srgbClr val="FD9100"/>
                </a:solidFill>
              </a:rPr>
              <a:t>-</a:t>
            </a:r>
            <a:r>
              <a:rPr dirty="0" u="none" spc="5">
                <a:solidFill>
                  <a:srgbClr val="FD9100"/>
                </a:solidFill>
              </a:rPr>
              <a:t> </a:t>
            </a:r>
            <a:r>
              <a:rPr dirty="0" u="none" spc="-5">
                <a:solidFill>
                  <a:srgbClr val="FD9100"/>
                </a:solidFill>
              </a:rPr>
              <a:t>PLS</a:t>
            </a:r>
          </a:p>
        </p:txBody>
      </p:sp>
      <p:sp>
        <p:nvSpPr>
          <p:cNvPr id="4" name="object 4"/>
          <p:cNvSpPr/>
          <p:nvPr/>
        </p:nvSpPr>
        <p:spPr>
          <a:xfrm>
            <a:off x="701040" y="1242821"/>
            <a:ext cx="6155690" cy="6350"/>
          </a:xfrm>
          <a:custGeom>
            <a:avLst/>
            <a:gdLst/>
            <a:ahLst/>
            <a:cxnLst/>
            <a:rect l="l" t="t" r="r" b="b"/>
            <a:pathLst>
              <a:path w="6155690" h="6350">
                <a:moveTo>
                  <a:pt x="6155436" y="0"/>
                </a:moveTo>
                <a:lnTo>
                  <a:pt x="0" y="0"/>
                </a:lnTo>
                <a:lnTo>
                  <a:pt x="0" y="6096"/>
                </a:lnTo>
                <a:lnTo>
                  <a:pt x="6155436" y="6096"/>
                </a:lnTo>
                <a:lnTo>
                  <a:pt x="6155436" y="0"/>
                </a:lnTo>
                <a:close/>
              </a:path>
            </a:pathLst>
          </a:custGeom>
          <a:solidFill>
            <a:srgbClr val="FD91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701040" y="1401317"/>
            <a:ext cx="6155690" cy="287020"/>
            <a:chOff x="701040" y="1401317"/>
            <a:chExt cx="6155690" cy="287020"/>
          </a:xfrm>
        </p:grpSpPr>
        <p:sp>
          <p:nvSpPr>
            <p:cNvPr id="6" name="object 6"/>
            <p:cNvSpPr/>
            <p:nvPr/>
          </p:nvSpPr>
          <p:spPr>
            <a:xfrm>
              <a:off x="701040" y="140131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168173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701040" y="2334259"/>
            <a:ext cx="6155690" cy="287655"/>
            <a:chOff x="701040" y="2334259"/>
            <a:chExt cx="6155690" cy="287655"/>
          </a:xfrm>
        </p:grpSpPr>
        <p:sp>
          <p:nvSpPr>
            <p:cNvPr id="9" name="object 9"/>
            <p:cNvSpPr/>
            <p:nvPr/>
          </p:nvSpPr>
          <p:spPr>
            <a:xfrm>
              <a:off x="701040" y="2334259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5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01040" y="261543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701040" y="3463543"/>
            <a:ext cx="6155690" cy="287020"/>
            <a:chOff x="701040" y="3463543"/>
            <a:chExt cx="6155690" cy="287020"/>
          </a:xfrm>
        </p:grpSpPr>
        <p:sp>
          <p:nvSpPr>
            <p:cNvPr id="12" name="object 12"/>
            <p:cNvSpPr/>
            <p:nvPr/>
          </p:nvSpPr>
          <p:spPr>
            <a:xfrm>
              <a:off x="701040" y="3463543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01040" y="3743959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701040" y="3902455"/>
            <a:ext cx="6155690" cy="287655"/>
            <a:chOff x="701040" y="3902455"/>
            <a:chExt cx="6155690" cy="287655"/>
          </a:xfrm>
        </p:grpSpPr>
        <p:sp>
          <p:nvSpPr>
            <p:cNvPr id="15" name="object 15"/>
            <p:cNvSpPr/>
            <p:nvPr/>
          </p:nvSpPr>
          <p:spPr>
            <a:xfrm>
              <a:off x="701040" y="3902455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01040" y="418363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/>
          <p:cNvSpPr txBox="1"/>
          <p:nvPr/>
        </p:nvSpPr>
        <p:spPr>
          <a:xfrm>
            <a:off x="631190" y="1378711"/>
            <a:ext cx="6304915" cy="705865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8890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Indication</a:t>
            </a:r>
            <a:endParaRPr sz="1600">
              <a:latin typeface="Calibri Light"/>
              <a:cs typeface="Calibri Light"/>
            </a:endParaRPr>
          </a:p>
          <a:p>
            <a:pPr algn="just" marL="88900" marR="95250">
              <a:lnSpc>
                <a:spcPct val="117300"/>
              </a:lnSpc>
              <a:spcBef>
                <a:spcPts val="93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Cette technique est indiquée chez toute victime qui ne répond pas, ne réagit pas et respire (perte 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de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 connaissance)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à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suite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d’un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évènement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non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traumatique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ou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à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demande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du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service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secours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alerté.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Justification</a:t>
            </a:r>
            <a:endParaRPr sz="1600">
              <a:latin typeface="Calibri Light"/>
              <a:cs typeface="Calibri Light"/>
            </a:endParaRPr>
          </a:p>
          <a:p>
            <a:pPr algn="just" marL="88900" marR="95250">
              <a:lnSpc>
                <a:spcPct val="116799"/>
              </a:lnSpc>
              <a:spcBef>
                <a:spcPts val="94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 position latérale de sécurité permet de maintenir libres les voies aériennes 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supérieures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 la victime en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permettant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l’écoulement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des</a:t>
            </a:r>
            <a:r>
              <a:rPr dirty="0" sz="1100" spc="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liquides</a:t>
            </a:r>
            <a:r>
              <a:rPr dirty="0" sz="1100" spc="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vers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l’extérieur</a:t>
            </a:r>
            <a:r>
              <a:rPr dirty="0" sz="1100" spc="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et</a:t>
            </a:r>
            <a:r>
              <a:rPr dirty="0" sz="1100" spc="6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évitant</a:t>
            </a:r>
            <a:r>
              <a:rPr dirty="0" sz="1100" spc="6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que</a:t>
            </a:r>
            <a:r>
              <a:rPr dirty="0" sz="1100" spc="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langue</a:t>
            </a:r>
            <a:r>
              <a:rPr dirty="0" sz="1100" spc="6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ne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chute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dans</a:t>
            </a:r>
            <a:r>
              <a:rPr dirty="0" sz="1100" spc="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</a:t>
            </a:r>
            <a:r>
              <a:rPr dirty="0" sz="1100" spc="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fond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 </a:t>
            </a:r>
            <a:r>
              <a:rPr dirty="0" sz="1100" spc="-24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 gorge.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5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Réalisation</a:t>
            </a:r>
            <a:endParaRPr sz="16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250">
              <a:latin typeface="Calibri Light"/>
              <a:cs typeface="Calibri Light"/>
            </a:endParaRPr>
          </a:p>
          <a:p>
            <a:pPr marL="8890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Chez</a:t>
            </a:r>
            <a:r>
              <a:rPr dirty="0" sz="1600" spc="-1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l’adulte ou</a:t>
            </a:r>
            <a:r>
              <a:rPr dirty="0" sz="1600" spc="-1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l’enfant</a:t>
            </a:r>
            <a:endParaRPr sz="16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250">
              <a:latin typeface="Calibri Light"/>
              <a:cs typeface="Calibri Light"/>
            </a:endParaRPr>
          </a:p>
          <a:p>
            <a:pPr marL="88900">
              <a:lnSpc>
                <a:spcPct val="100000"/>
              </a:lnSpc>
            </a:pP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1er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temps</a:t>
            </a:r>
            <a:r>
              <a:rPr dirty="0" sz="1600" spc="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: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Préparer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le</a:t>
            </a:r>
            <a:r>
              <a:rPr dirty="0" sz="1600" spc="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retournement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de</a:t>
            </a:r>
            <a:r>
              <a:rPr dirty="0" sz="1600" spc="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la</a:t>
            </a:r>
            <a:r>
              <a:rPr dirty="0" sz="1600" spc="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victime.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Pour</a:t>
            </a:r>
            <a:r>
              <a:rPr dirty="0" sz="1600" spc="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cela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 :</a:t>
            </a:r>
            <a:endParaRPr sz="1600">
              <a:latin typeface="Calibri Light"/>
              <a:cs typeface="Calibri Light"/>
            </a:endParaRPr>
          </a:p>
          <a:p>
            <a:pPr marL="317500" indent="-228600">
              <a:lnSpc>
                <a:spcPct val="100000"/>
              </a:lnSpc>
              <a:spcBef>
                <a:spcPts val="1070"/>
              </a:spcBef>
              <a:buFont typeface="Symbol"/>
              <a:buChar char=""/>
              <a:tabLst>
                <a:tab pos="316865" algn="l"/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retirer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lunettes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elle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porte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175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316865" algn="l"/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rapprocher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délicatement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membres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inférieurs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l'axe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corps</a:t>
            </a:r>
            <a:r>
              <a:rPr dirty="0" baseline="39682" sz="1050">
                <a:latin typeface="Calibri"/>
                <a:cs typeface="Calibri"/>
              </a:rPr>
              <a:t>1</a:t>
            </a:r>
            <a:r>
              <a:rPr dirty="0" baseline="39682" sz="105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1750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316865" algn="l"/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placer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bras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situé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côté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sauveteur,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angle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droit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corps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1750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316865" algn="l"/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plier 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 même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bras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gardant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paume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tournée vers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haut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175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316865" algn="l"/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se placer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genoux ou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trépied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côté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niveau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 thorax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17500" marR="93980" indent="-228600">
              <a:lnSpc>
                <a:spcPct val="116799"/>
              </a:lnSpc>
              <a:spcBef>
                <a:spcPts val="65"/>
              </a:spcBef>
              <a:buFont typeface="Symbol"/>
              <a:buChar char=""/>
              <a:tabLst>
                <a:tab pos="316865" algn="l"/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saisir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bras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opposé</a:t>
            </a:r>
            <a:r>
              <a:rPr dirty="0" sz="1100" spc="1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1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amener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dos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2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main</a:t>
            </a:r>
            <a:r>
              <a:rPr dirty="0" sz="1100" spc="1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oreille,</a:t>
            </a:r>
            <a:r>
              <a:rPr dirty="0" sz="1100" spc="1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côté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1750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316865" algn="l"/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maintenir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pressée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oreille,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paume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contre</a:t>
            </a:r>
            <a:r>
              <a:rPr dirty="0" sz="1100">
                <a:latin typeface="Calibri"/>
                <a:cs typeface="Calibri"/>
              </a:rPr>
              <a:t> paume</a:t>
            </a:r>
            <a:r>
              <a:rPr dirty="0" baseline="39682" sz="1050">
                <a:latin typeface="Calibri"/>
                <a:cs typeface="Calibri"/>
              </a:rPr>
              <a:t>2</a:t>
            </a:r>
            <a:r>
              <a:rPr dirty="0" baseline="39682" sz="105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175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316865" algn="l"/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attraper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jambe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opposée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l'autre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juste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derrière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genou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175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316865" algn="l"/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relever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jambe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gardant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pied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>
                <a:latin typeface="Calibri"/>
                <a:cs typeface="Calibri"/>
              </a:rPr>
              <a:t> sol</a:t>
            </a:r>
            <a:r>
              <a:rPr dirty="0" baseline="39682" sz="1050">
                <a:latin typeface="Calibri"/>
                <a:cs typeface="Calibri"/>
              </a:rPr>
              <a:t>3</a:t>
            </a:r>
            <a:r>
              <a:rPr dirty="0" baseline="39682" sz="1050" spc="127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1750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316865" algn="l"/>
                <a:tab pos="317500" algn="l"/>
              </a:tabLst>
            </a:pPr>
            <a:r>
              <a:rPr dirty="0" sz="1100" spc="-10">
                <a:latin typeface="Calibri"/>
                <a:cs typeface="Calibri"/>
              </a:rPr>
              <a:t>s'éloigner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thorax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afin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pouvoir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retourner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avoir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reculer,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nécessaire.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Font typeface="Symbol"/>
              <a:buChar char=""/>
            </a:pPr>
            <a:endParaRPr sz="11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</a:pP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2ème</a:t>
            </a:r>
            <a:r>
              <a:rPr dirty="0" sz="1600" spc="-10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temps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:</a:t>
            </a:r>
            <a:r>
              <a:rPr dirty="0" sz="1600" spc="-15">
                <a:solidFill>
                  <a:srgbClr val="808080"/>
                </a:solidFill>
                <a:latin typeface="Calibri Light"/>
                <a:cs typeface="Calibri Light"/>
              </a:rPr>
              <a:t> Retourner</a:t>
            </a:r>
            <a:r>
              <a:rPr dirty="0" sz="1600" spc="-30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la</a:t>
            </a:r>
            <a:r>
              <a:rPr dirty="0" sz="1600" spc="-2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15">
                <a:solidFill>
                  <a:srgbClr val="808080"/>
                </a:solidFill>
                <a:latin typeface="Calibri Light"/>
                <a:cs typeface="Calibri Light"/>
              </a:rPr>
              <a:t>victime.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Pour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 cela</a:t>
            </a:r>
            <a:r>
              <a:rPr dirty="0" sz="1600" spc="-1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:</a:t>
            </a:r>
            <a:endParaRPr sz="1600">
              <a:latin typeface="Calibri Light"/>
              <a:cs typeface="Calibri Light"/>
            </a:endParaRPr>
          </a:p>
          <a:p>
            <a:pPr algn="just" marL="317500" marR="94615" indent="-228600">
              <a:lnSpc>
                <a:spcPct val="116799"/>
              </a:lnSpc>
              <a:spcBef>
                <a:spcPts val="844"/>
              </a:spcBef>
              <a:buFont typeface="Symbol"/>
              <a:buChar char=""/>
              <a:tabLst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tirer sur la jambe relevée de la victime afin de la faire pivoter vers le sauveteur, jusqu'à ce que le genou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touche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sol,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sans brusquerie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seul temps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algn="just" marL="317500" marR="92710" indent="-228600">
              <a:lnSpc>
                <a:spcPct val="116799"/>
              </a:lnSpc>
              <a:spcBef>
                <a:spcPts val="70"/>
              </a:spcBef>
              <a:buFont typeface="Symbol"/>
              <a:buChar char=""/>
              <a:tabLst>
                <a:tab pos="317500" algn="l"/>
              </a:tabLst>
            </a:pPr>
            <a:r>
              <a:rPr dirty="0" sz="1100" spc="-10">
                <a:latin typeface="Calibri"/>
                <a:cs typeface="Calibri"/>
              </a:rPr>
              <a:t>dégager</a:t>
            </a:r>
            <a:r>
              <a:rPr dirty="0" sz="1100" spc="-5">
                <a:latin typeface="Calibri"/>
                <a:cs typeface="Calibri"/>
              </a:rPr>
              <a:t> doucement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située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tête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tout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préservant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bascule de la tête en arrière, en maintenant le coude de la </a:t>
            </a:r>
            <a:r>
              <a:rPr dirty="0" sz="1100">
                <a:latin typeface="Calibri"/>
                <a:cs typeface="Calibri"/>
              </a:rPr>
              <a:t>victime </a:t>
            </a:r>
            <a:r>
              <a:rPr dirty="0" sz="1100" spc="-5">
                <a:latin typeface="Calibri"/>
                <a:cs typeface="Calibri"/>
              </a:rPr>
              <a:t>à l'aide de la main du </a:t>
            </a:r>
            <a:r>
              <a:rPr dirty="0" sz="1100" spc="-10">
                <a:latin typeface="Calibri"/>
                <a:cs typeface="Calibri"/>
              </a:rPr>
              <a:t>sauveteur </a:t>
            </a:r>
            <a:r>
              <a:rPr dirty="0" sz="1100" spc="-5">
                <a:latin typeface="Calibri"/>
                <a:cs typeface="Calibri"/>
              </a:rPr>
              <a:t> précédemment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située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 </a:t>
            </a:r>
            <a:r>
              <a:rPr dirty="0" sz="1100">
                <a:latin typeface="Calibri"/>
                <a:cs typeface="Calibri"/>
              </a:rPr>
              <a:t>genou</a:t>
            </a:r>
            <a:r>
              <a:rPr dirty="0" baseline="39682" sz="1050">
                <a:latin typeface="Calibri"/>
                <a:cs typeface="Calibri"/>
              </a:rPr>
              <a:t>4</a:t>
            </a:r>
            <a:r>
              <a:rPr dirty="0" sz="1100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20090" y="9314688"/>
            <a:ext cx="1829435" cy="9525"/>
          </a:xfrm>
          <a:custGeom>
            <a:avLst/>
            <a:gdLst/>
            <a:ahLst/>
            <a:cxnLst/>
            <a:rect l="l" t="t" r="r" b="b"/>
            <a:pathLst>
              <a:path w="1829435" h="9525">
                <a:moveTo>
                  <a:pt x="1829054" y="0"/>
                </a:moveTo>
                <a:lnTo>
                  <a:pt x="0" y="0"/>
                </a:lnTo>
                <a:lnTo>
                  <a:pt x="0" y="9143"/>
                </a:lnTo>
                <a:lnTo>
                  <a:pt x="1829054" y="9143"/>
                </a:lnTo>
                <a:lnTo>
                  <a:pt x="18290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681990" y="9369805"/>
            <a:ext cx="6175375" cy="7207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41666" sz="900" i="1">
                <a:latin typeface="Calibri"/>
                <a:cs typeface="Calibri"/>
              </a:rPr>
              <a:t>1</a:t>
            </a:r>
            <a:r>
              <a:rPr dirty="0" baseline="41666" sz="900" spc="97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L’alignement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des jambes</a:t>
            </a:r>
            <a:r>
              <a:rPr dirty="0" sz="900" i="1">
                <a:latin typeface="Calibri"/>
                <a:cs typeface="Calibri"/>
              </a:rPr>
              <a:t> et </a:t>
            </a:r>
            <a:r>
              <a:rPr dirty="0" sz="900" spc="-5" i="1">
                <a:latin typeface="Calibri"/>
                <a:cs typeface="Calibri"/>
              </a:rPr>
              <a:t>la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position du </a:t>
            </a:r>
            <a:r>
              <a:rPr dirty="0" sz="900" i="1">
                <a:latin typeface="Calibri"/>
                <a:cs typeface="Calibri"/>
              </a:rPr>
              <a:t>membre </a:t>
            </a:r>
            <a:r>
              <a:rPr dirty="0" sz="900" spc="-5" i="1">
                <a:latin typeface="Calibri"/>
                <a:cs typeface="Calibri"/>
              </a:rPr>
              <a:t>supérieur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anticipent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la position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finale.</a:t>
            </a:r>
            <a:endParaRPr sz="900">
              <a:latin typeface="Calibri"/>
              <a:cs typeface="Calibri"/>
            </a:endParaRPr>
          </a:p>
          <a:p>
            <a:pPr marL="38100" marR="30480">
              <a:lnSpc>
                <a:spcPct val="101699"/>
              </a:lnSpc>
            </a:pPr>
            <a:r>
              <a:rPr dirty="0" baseline="41666" sz="900" i="1">
                <a:latin typeface="Calibri"/>
                <a:cs typeface="Calibri"/>
              </a:rPr>
              <a:t>2</a:t>
            </a:r>
            <a:r>
              <a:rPr dirty="0" baseline="41666" sz="900" spc="104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Lors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du</a:t>
            </a:r>
            <a:r>
              <a:rPr dirty="0" sz="900" i="1">
                <a:latin typeface="Calibri"/>
                <a:cs typeface="Calibri"/>
              </a:rPr>
              <a:t> retournement, le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maintien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la </a:t>
            </a:r>
            <a:r>
              <a:rPr dirty="0" sz="900" spc="-5" i="1">
                <a:latin typeface="Calibri"/>
                <a:cs typeface="Calibri"/>
              </a:rPr>
              <a:t>main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i="1">
                <a:latin typeface="Calibri"/>
                <a:cs typeface="Calibri"/>
              </a:rPr>
              <a:t> la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victime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contre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son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oreille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permet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d’accompagner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mouvement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la</a:t>
            </a:r>
            <a:r>
              <a:rPr dirty="0" sz="900" i="1">
                <a:latin typeface="Calibri"/>
                <a:cs typeface="Calibri"/>
              </a:rPr>
              <a:t> tête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et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 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diminuer </a:t>
            </a:r>
            <a:r>
              <a:rPr dirty="0" sz="900" i="1">
                <a:latin typeface="Calibri"/>
                <a:cs typeface="Calibri"/>
              </a:rPr>
              <a:t>la</a:t>
            </a:r>
            <a:r>
              <a:rPr dirty="0" sz="900" spc="-5" i="1">
                <a:latin typeface="Calibri"/>
                <a:cs typeface="Calibri"/>
              </a:rPr>
              <a:t> flexion de </a:t>
            </a:r>
            <a:r>
              <a:rPr dirty="0" sz="900" i="1">
                <a:latin typeface="Calibri"/>
                <a:cs typeface="Calibri"/>
              </a:rPr>
              <a:t>la </a:t>
            </a:r>
            <a:r>
              <a:rPr dirty="0" sz="900" spc="-5" i="1">
                <a:latin typeface="Calibri"/>
                <a:cs typeface="Calibri"/>
              </a:rPr>
              <a:t>colonne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cervicale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qui pourrait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aggraver un traumatisme</a:t>
            </a:r>
            <a:r>
              <a:rPr dirty="0" sz="900" i="1">
                <a:latin typeface="Calibri"/>
                <a:cs typeface="Calibri"/>
              </a:rPr>
              <a:t> éventuel.</a:t>
            </a:r>
            <a:endParaRPr sz="9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15"/>
              </a:spcBef>
            </a:pPr>
            <a:r>
              <a:rPr dirty="0" baseline="41666" sz="900" i="1">
                <a:latin typeface="Calibri"/>
                <a:cs typeface="Calibri"/>
              </a:rPr>
              <a:t>3</a:t>
            </a:r>
            <a:r>
              <a:rPr dirty="0" baseline="41666" sz="900" spc="104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La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saisie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la </a:t>
            </a:r>
            <a:r>
              <a:rPr dirty="0" sz="900" spc="-5" i="1">
                <a:latin typeface="Calibri"/>
                <a:cs typeface="Calibri"/>
              </a:rPr>
              <a:t>jambe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la </a:t>
            </a:r>
            <a:r>
              <a:rPr dirty="0" sz="900" spc="-5" i="1">
                <a:latin typeface="Calibri"/>
                <a:cs typeface="Calibri"/>
              </a:rPr>
              <a:t>victime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au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niveau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du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genou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permet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l’utiliser</a:t>
            </a:r>
            <a:r>
              <a:rPr dirty="0" sz="900" i="1">
                <a:latin typeface="Calibri"/>
                <a:cs typeface="Calibri"/>
              </a:rPr>
              <a:t> comme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«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bras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levier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» </a:t>
            </a:r>
            <a:r>
              <a:rPr dirty="0" sz="900" spc="-5" i="1">
                <a:latin typeface="Calibri"/>
                <a:cs typeface="Calibri"/>
              </a:rPr>
              <a:t>pour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retournement.</a:t>
            </a:r>
            <a:endParaRPr sz="9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20"/>
              </a:spcBef>
            </a:pPr>
            <a:r>
              <a:rPr dirty="0" baseline="41666" sz="900" i="1">
                <a:latin typeface="Calibri"/>
                <a:cs typeface="Calibri"/>
              </a:rPr>
              <a:t>4</a:t>
            </a:r>
            <a:r>
              <a:rPr dirty="0" baseline="41666" sz="900" spc="104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maintien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la </a:t>
            </a:r>
            <a:r>
              <a:rPr dirty="0" sz="900" spc="-5" i="1">
                <a:latin typeface="Calibri"/>
                <a:cs typeface="Calibri"/>
              </a:rPr>
              <a:t>main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sous</a:t>
            </a:r>
            <a:r>
              <a:rPr dirty="0" sz="900" i="1">
                <a:latin typeface="Calibri"/>
                <a:cs typeface="Calibri"/>
              </a:rPr>
              <a:t> la tête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i="1">
                <a:latin typeface="Calibri"/>
                <a:cs typeface="Calibri"/>
              </a:rPr>
              <a:t> la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victime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limite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les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mouvements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la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colonne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cervicale.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27</a:t>
            </a:fld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0090" y="896111"/>
            <a:ext cx="4676394" cy="35204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07390" y="1304797"/>
            <a:ext cx="611632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spc="-5">
                <a:latin typeface="Calibri"/>
                <a:cs typeface="Calibri"/>
              </a:rPr>
              <a:t>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sommaire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indique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fois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pagination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mise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jour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fiches,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ainsi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contenus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formation.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74390" y="1571243"/>
            <a:ext cx="1742439" cy="170180"/>
          </a:xfrm>
          <a:custGeom>
            <a:avLst/>
            <a:gdLst/>
            <a:ahLst/>
            <a:cxnLst/>
            <a:rect l="l" t="t" r="r" b="b"/>
            <a:pathLst>
              <a:path w="1742439" h="170180">
                <a:moveTo>
                  <a:pt x="1742186" y="0"/>
                </a:moveTo>
                <a:lnTo>
                  <a:pt x="0" y="0"/>
                </a:lnTo>
                <a:lnTo>
                  <a:pt x="0" y="170179"/>
                </a:lnTo>
                <a:lnTo>
                  <a:pt x="1742186" y="170179"/>
                </a:lnTo>
                <a:lnTo>
                  <a:pt x="174218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188203" y="1571243"/>
            <a:ext cx="913765" cy="170180"/>
          </a:xfrm>
          <a:custGeom>
            <a:avLst/>
            <a:gdLst/>
            <a:ahLst/>
            <a:cxnLst/>
            <a:rect l="l" t="t" r="r" b="b"/>
            <a:pathLst>
              <a:path w="913764" h="170180">
                <a:moveTo>
                  <a:pt x="913638" y="0"/>
                </a:moveTo>
                <a:lnTo>
                  <a:pt x="0" y="0"/>
                </a:lnTo>
                <a:lnTo>
                  <a:pt x="0" y="170179"/>
                </a:lnTo>
                <a:lnTo>
                  <a:pt x="913638" y="170179"/>
                </a:lnTo>
                <a:lnTo>
                  <a:pt x="913638" y="0"/>
                </a:lnTo>
                <a:close/>
              </a:path>
            </a:pathLst>
          </a:custGeom>
          <a:solidFill>
            <a:srgbClr val="DEEAF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174232" y="1571243"/>
            <a:ext cx="663575" cy="170180"/>
          </a:xfrm>
          <a:custGeom>
            <a:avLst/>
            <a:gdLst/>
            <a:ahLst/>
            <a:cxnLst/>
            <a:rect l="l" t="t" r="r" b="b"/>
            <a:pathLst>
              <a:path w="663575" h="170180">
                <a:moveTo>
                  <a:pt x="663193" y="0"/>
                </a:moveTo>
                <a:lnTo>
                  <a:pt x="0" y="0"/>
                </a:lnTo>
                <a:lnTo>
                  <a:pt x="0" y="170179"/>
                </a:lnTo>
                <a:lnTo>
                  <a:pt x="663193" y="170179"/>
                </a:lnTo>
                <a:lnTo>
                  <a:pt x="663193" y="0"/>
                </a:lnTo>
                <a:close/>
              </a:path>
            </a:pathLst>
          </a:custGeom>
          <a:solidFill>
            <a:srgbClr val="FAE3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707390" y="1551939"/>
            <a:ext cx="614172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présent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référentiel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composé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fiches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808080"/>
                </a:solidFill>
                <a:latin typeface="Calibri"/>
                <a:cs typeface="Calibri"/>
              </a:rPr>
              <a:t>apports</a:t>
            </a:r>
            <a:r>
              <a:rPr dirty="0" sz="1100" spc="5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808080"/>
                </a:solidFill>
                <a:latin typeface="Calibri"/>
                <a:cs typeface="Calibri"/>
              </a:rPr>
              <a:t>de</a:t>
            </a:r>
            <a:r>
              <a:rPr dirty="0" sz="1100" spc="5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808080"/>
                </a:solidFill>
                <a:latin typeface="Calibri"/>
                <a:cs typeface="Calibri"/>
              </a:rPr>
              <a:t>connaissances</a:t>
            </a:r>
            <a:r>
              <a:rPr dirty="0" sz="1100" spc="55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808080"/>
                </a:solidFill>
                <a:latin typeface="Calibri"/>
                <a:cs typeface="Calibri"/>
              </a:rPr>
              <a:t>(AC),</a:t>
            </a:r>
            <a:r>
              <a:rPr dirty="0" sz="1100" spc="5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00AFEF"/>
                </a:solidFill>
                <a:latin typeface="Calibri"/>
                <a:cs typeface="Calibri"/>
              </a:rPr>
              <a:t>procédures</a:t>
            </a:r>
            <a:r>
              <a:rPr dirty="0" sz="1100" spc="55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00AFEF"/>
                </a:solidFill>
                <a:latin typeface="Calibri"/>
                <a:cs typeface="Calibri"/>
              </a:rPr>
              <a:t>(PR)</a:t>
            </a:r>
            <a:r>
              <a:rPr dirty="0" sz="1100" spc="-5">
                <a:latin typeface="Calibri"/>
                <a:cs typeface="Calibri"/>
              </a:rPr>
              <a:t>,</a:t>
            </a:r>
            <a:r>
              <a:rPr dirty="0" sz="1100" spc="355"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C45811"/>
                </a:solidFill>
                <a:latin typeface="Calibri"/>
                <a:cs typeface="Calibri"/>
              </a:rPr>
              <a:t>techniques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20090" y="1742185"/>
            <a:ext cx="216535" cy="170180"/>
          </a:xfrm>
          <a:custGeom>
            <a:avLst/>
            <a:gdLst/>
            <a:ahLst/>
            <a:cxnLst/>
            <a:rect l="l" t="t" r="r" b="b"/>
            <a:pathLst>
              <a:path w="216534" h="170180">
                <a:moveTo>
                  <a:pt x="216408" y="0"/>
                </a:moveTo>
                <a:lnTo>
                  <a:pt x="0" y="0"/>
                </a:lnTo>
                <a:lnTo>
                  <a:pt x="0" y="169925"/>
                </a:lnTo>
                <a:lnTo>
                  <a:pt x="216408" y="169925"/>
                </a:lnTo>
                <a:lnTo>
                  <a:pt x="216408" y="0"/>
                </a:lnTo>
                <a:close/>
              </a:path>
            </a:pathLst>
          </a:custGeom>
          <a:solidFill>
            <a:srgbClr val="FAE3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707390" y="1643075"/>
            <a:ext cx="3086735" cy="519430"/>
          </a:xfrm>
          <a:prstGeom prst="rect">
            <a:avLst/>
          </a:prstGeom>
        </p:spPr>
        <p:txBody>
          <a:bodyPr wrap="square" lIns="0" tIns="920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dirty="0" sz="1100" spc="-5">
                <a:solidFill>
                  <a:srgbClr val="C45811"/>
                </a:solidFill>
                <a:latin typeface="Calibri"/>
                <a:cs typeface="Calibri"/>
              </a:rPr>
              <a:t>(FT).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dirty="0" sz="1100" spc="-5">
                <a:latin typeface="Calibri"/>
                <a:cs typeface="Calibri"/>
              </a:rPr>
              <a:t>Les fiches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dont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d’actualisation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 plus récente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223770" y="2235199"/>
            <a:ext cx="478155" cy="177800"/>
          </a:xfrm>
          <a:custGeom>
            <a:avLst/>
            <a:gdLst/>
            <a:ahLst/>
            <a:cxnLst/>
            <a:rect l="l" t="t" r="r" b="b"/>
            <a:pathLst>
              <a:path w="478155" h="177800">
                <a:moveTo>
                  <a:pt x="477774" y="0"/>
                </a:moveTo>
                <a:lnTo>
                  <a:pt x="0" y="0"/>
                </a:lnTo>
                <a:lnTo>
                  <a:pt x="0" y="177546"/>
                </a:lnTo>
                <a:lnTo>
                  <a:pt x="477774" y="177546"/>
                </a:lnTo>
                <a:lnTo>
                  <a:pt x="477774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4028440" y="2438653"/>
            <a:ext cx="772160" cy="178435"/>
          </a:xfrm>
          <a:prstGeom prst="rect">
            <a:avLst/>
          </a:prstGeom>
          <a:solidFill>
            <a:srgbClr val="FFFF00"/>
          </a:solidFill>
        </p:spPr>
        <p:txBody>
          <a:bodyPr wrap="square" lIns="0" tIns="6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r>
              <a:rPr dirty="0" sz="1100" spc="-5">
                <a:latin typeface="Calibri"/>
                <a:cs typeface="Calibri"/>
              </a:rPr>
              <a:t>modific</a:t>
            </a:r>
            <a:r>
              <a:rPr dirty="0" sz="1100">
                <a:latin typeface="Calibri"/>
                <a:cs typeface="Calibri"/>
              </a:rPr>
              <a:t>a</a:t>
            </a:r>
            <a:r>
              <a:rPr dirty="0" sz="1100" spc="-5">
                <a:latin typeface="Calibri"/>
                <a:cs typeface="Calibri"/>
              </a:rPr>
              <a:t>tio</a:t>
            </a:r>
            <a:r>
              <a:rPr dirty="0" sz="1100" spc="-10">
                <a:latin typeface="Calibri"/>
                <a:cs typeface="Calibri"/>
              </a:rPr>
              <a:t>n</a:t>
            </a:r>
            <a:r>
              <a:rPr dirty="0" sz="1100" spc="-5">
                <a:latin typeface="Calibri"/>
                <a:cs typeface="Calibri"/>
              </a:rPr>
              <a:t>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28794" y="2426716"/>
            <a:ext cx="201993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spc="-5">
                <a:latin typeface="Calibri"/>
                <a:cs typeface="Calibri"/>
              </a:rPr>
              <a:t>surlignées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jaune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(attention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07390" y="2187142"/>
            <a:ext cx="4537710" cy="629285"/>
          </a:xfrm>
          <a:prstGeom prst="rect">
            <a:avLst/>
          </a:prstGeom>
        </p:spPr>
        <p:txBody>
          <a:bodyPr wrap="square" lIns="0" tIns="48260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8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surlignée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jaune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XX-XXXX,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nouvelles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modifiées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intégralement.</a:t>
            </a:r>
            <a:endParaRPr sz="1100">
              <a:latin typeface="Calibri"/>
              <a:cs typeface="Calibri"/>
            </a:endParaRPr>
          </a:p>
          <a:p>
            <a:pPr marL="241300" marR="1250950" indent="-228600">
              <a:lnSpc>
                <a:spcPct val="117300"/>
              </a:lnSpc>
              <a:spcBef>
                <a:spcPts val="5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n’est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surlignée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jaune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XX-XXXX,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font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l’objet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éléments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supprimés 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sont pas signalés)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07390" y="2895345"/>
            <a:ext cx="316611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références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fiches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sont constituées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suit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</p:txBody>
      </p:sp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648462" y="3161791"/>
          <a:ext cx="6215380" cy="5473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68195"/>
                <a:gridCol w="2068195"/>
                <a:gridCol w="2068830"/>
              </a:tblGrid>
              <a:tr h="179831">
                <a:tc>
                  <a:txBody>
                    <a:bodyPr/>
                    <a:lstStyle/>
                    <a:p>
                      <a:pPr algn="ctr">
                        <a:lnSpc>
                          <a:spcPts val="1060"/>
                        </a:lnSpc>
                      </a:pPr>
                      <a:r>
                        <a:rPr dirty="0" sz="900" spc="-5">
                          <a:latin typeface="Calibri Light"/>
                          <a:cs typeface="Calibri Light"/>
                        </a:rPr>
                        <a:t>Chapitre</a:t>
                      </a:r>
                      <a:endParaRPr sz="900">
                        <a:latin typeface="Calibri Light"/>
                        <a:cs typeface="Calibri 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0"/>
                        </a:lnSpc>
                      </a:pPr>
                      <a:r>
                        <a:rPr dirty="0" sz="900">
                          <a:latin typeface="Calibri Light"/>
                          <a:cs typeface="Calibri Light"/>
                        </a:rPr>
                        <a:t>Type</a:t>
                      </a:r>
                      <a:endParaRPr sz="900">
                        <a:latin typeface="Calibri Light"/>
                        <a:cs typeface="Calibri 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0"/>
                        </a:lnSpc>
                      </a:pPr>
                      <a:r>
                        <a:rPr dirty="0" sz="900" spc="-5">
                          <a:latin typeface="Calibri Light"/>
                          <a:cs typeface="Calibri Light"/>
                        </a:rPr>
                        <a:t>Ordre</a:t>
                      </a:r>
                      <a:r>
                        <a:rPr dirty="0" sz="900" spc="-35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900">
                          <a:latin typeface="Calibri Light"/>
                          <a:cs typeface="Calibri Light"/>
                        </a:rPr>
                        <a:t>par</a:t>
                      </a:r>
                      <a:r>
                        <a:rPr dirty="0" sz="900" spc="-25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900">
                          <a:latin typeface="Calibri Light"/>
                          <a:cs typeface="Calibri Light"/>
                        </a:rPr>
                        <a:t>type</a:t>
                      </a:r>
                      <a:endParaRPr sz="900">
                        <a:latin typeface="Calibri Light"/>
                        <a:cs typeface="Calibri 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180594">
                <a:tc>
                  <a:txBody>
                    <a:bodyPr/>
                    <a:lstStyle/>
                    <a:p>
                      <a:pPr algn="ctr">
                        <a:lnSpc>
                          <a:spcPts val="1070"/>
                        </a:lnSpc>
                      </a:pPr>
                      <a:r>
                        <a:rPr dirty="0" sz="900" spc="-5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01</a:t>
                      </a:r>
                      <a:endParaRPr sz="900">
                        <a:latin typeface="Calibri Light"/>
                        <a:cs typeface="Calibri 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70"/>
                        </a:lnSpc>
                      </a:pPr>
                      <a:r>
                        <a:rPr dirty="0" sz="900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AC</a:t>
                      </a:r>
                      <a:endParaRPr sz="900">
                        <a:latin typeface="Calibri Light"/>
                        <a:cs typeface="Calibri 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70"/>
                        </a:lnSpc>
                      </a:pPr>
                      <a:r>
                        <a:rPr dirty="0" sz="900" spc="-5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02</a:t>
                      </a:r>
                      <a:endParaRPr sz="900">
                        <a:latin typeface="Calibri Light"/>
                        <a:cs typeface="Calibri 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180593">
                <a:tc>
                  <a:txBody>
                    <a:bodyPr/>
                    <a:lstStyle/>
                    <a:p>
                      <a:pPr algn="ctr" marL="635">
                        <a:lnSpc>
                          <a:spcPts val="1060"/>
                        </a:lnSpc>
                      </a:pPr>
                      <a:r>
                        <a:rPr dirty="0" sz="900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1er</a:t>
                      </a:r>
                      <a:r>
                        <a:rPr dirty="0" sz="900" spc="-35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900" spc="-5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chapitre</a:t>
                      </a:r>
                      <a:endParaRPr sz="900">
                        <a:latin typeface="Calibri Light"/>
                        <a:cs typeface="Calibri 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0"/>
                        </a:lnSpc>
                      </a:pPr>
                      <a:r>
                        <a:rPr dirty="0" sz="900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Fiche</a:t>
                      </a:r>
                      <a:r>
                        <a:rPr dirty="0" sz="900" spc="-15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900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apport</a:t>
                      </a:r>
                      <a:r>
                        <a:rPr dirty="0" sz="900" spc="-15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900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de</a:t>
                      </a:r>
                      <a:r>
                        <a:rPr dirty="0" sz="900" spc="-20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900" spc="-5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connaissance</a:t>
                      </a:r>
                      <a:endParaRPr sz="900">
                        <a:latin typeface="Calibri Light"/>
                        <a:cs typeface="Calibri 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0"/>
                        </a:lnSpc>
                      </a:pPr>
                      <a:r>
                        <a:rPr dirty="0" sz="900" spc="-5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2ème</a:t>
                      </a:r>
                      <a:r>
                        <a:rPr dirty="0" sz="900" spc="-20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900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fiche</a:t>
                      </a:r>
                      <a:r>
                        <a:rPr dirty="0" sz="900" spc="-10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900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AC</a:t>
                      </a:r>
                      <a:r>
                        <a:rPr dirty="0" sz="900" spc="-20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900" spc="-5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du</a:t>
                      </a:r>
                      <a:r>
                        <a:rPr dirty="0" sz="900" spc="-10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900" spc="-5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chapitre</a:t>
                      </a:r>
                      <a:endParaRPr sz="900">
                        <a:latin typeface="Calibri Light"/>
                        <a:cs typeface="Calibri 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6" name="object 16"/>
          <p:cNvSpPr txBox="1"/>
          <p:nvPr/>
        </p:nvSpPr>
        <p:spPr>
          <a:xfrm>
            <a:off x="707390" y="3919017"/>
            <a:ext cx="6136640" cy="7181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51500"/>
              </a:lnSpc>
              <a:spcBef>
                <a:spcPts val="100"/>
              </a:spcBef>
              <a:tabLst>
                <a:tab pos="6022975" algn="l"/>
              </a:tabLst>
            </a:pPr>
            <a:r>
              <a:rPr dirty="0" sz="1000">
                <a:latin typeface="Calibri"/>
                <a:cs typeface="Calibri"/>
                <a:hlinkClick r:id="rId3" action="ppaction://hlinksldjump"/>
              </a:rPr>
              <a:t>PREFA</a:t>
            </a:r>
            <a:r>
              <a:rPr dirty="0" sz="1000" spc="-5">
                <a:latin typeface="Calibri"/>
                <a:cs typeface="Calibri"/>
                <a:hlinkClick r:id="rId3" action="ppaction://hlinksldjump"/>
              </a:rPr>
              <a:t>C</a:t>
            </a:r>
            <a:r>
              <a:rPr dirty="0" sz="1000">
                <a:latin typeface="Calibri"/>
                <a:cs typeface="Calibri"/>
                <a:hlinkClick r:id="rId3" action="ppaction://hlinksldjump"/>
              </a:rPr>
              <a:t>E</a:t>
            </a:r>
            <a:r>
              <a:rPr dirty="0" sz="1000" spc="-50">
                <a:latin typeface="Calibri"/>
                <a:cs typeface="Calibri"/>
                <a:hlinkClick r:id="rId3" action="ppaction://hlinksldjump"/>
              </a:rPr>
              <a:t> </a:t>
            </a:r>
            <a:r>
              <a:rPr dirty="0" u="sng" sz="100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3" action="ppaction://hlinksldjump"/>
              </a:rPr>
              <a:t> </a:t>
            </a:r>
            <a:r>
              <a:rPr dirty="0" u="sng" sz="100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3" action="ppaction://hlinksldjump"/>
              </a:rPr>
              <a:t>	</a:t>
            </a:r>
            <a:r>
              <a:rPr dirty="0" sz="1000" spc="55">
                <a:latin typeface="Calibri"/>
                <a:cs typeface="Calibri"/>
                <a:hlinkClick r:id="rId3" action="ppaction://hlinksldjump"/>
              </a:rPr>
              <a:t> </a:t>
            </a:r>
            <a:r>
              <a:rPr dirty="0" sz="1000">
                <a:latin typeface="Calibri"/>
                <a:cs typeface="Calibri"/>
                <a:hlinkClick r:id="rId3" action="ppaction://hlinksldjump"/>
              </a:rPr>
              <a:t>2 </a:t>
            </a:r>
            <a:r>
              <a:rPr dirty="0" sz="1000">
                <a:latin typeface="Calibri"/>
                <a:cs typeface="Calibri"/>
              </a:rPr>
              <a:t> </a:t>
            </a:r>
            <a:r>
              <a:rPr dirty="0" sz="1000" spc="-5">
                <a:latin typeface="Calibri"/>
                <a:cs typeface="Calibri"/>
                <a:hlinkClick r:id="rId4" action="ppaction://hlinksldjump"/>
              </a:rPr>
              <a:t>SOM</a:t>
            </a:r>
            <a:r>
              <a:rPr dirty="0" sz="1000" spc="-10">
                <a:latin typeface="Calibri"/>
                <a:cs typeface="Calibri"/>
                <a:hlinkClick r:id="rId4" action="ppaction://hlinksldjump"/>
              </a:rPr>
              <a:t>M</a:t>
            </a:r>
            <a:r>
              <a:rPr dirty="0" sz="1000">
                <a:latin typeface="Calibri"/>
                <a:cs typeface="Calibri"/>
                <a:hlinkClick r:id="rId4" action="ppaction://hlinksldjump"/>
              </a:rPr>
              <a:t>AIRE</a:t>
            </a:r>
            <a:r>
              <a:rPr dirty="0" sz="1000" spc="-5">
                <a:latin typeface="Calibri"/>
                <a:cs typeface="Calibri"/>
                <a:hlinkClick r:id="rId4" action="ppaction://hlinksldjump"/>
              </a:rPr>
              <a:t> </a:t>
            </a:r>
            <a:r>
              <a:rPr dirty="0" sz="1000">
                <a:latin typeface="Calibri"/>
                <a:cs typeface="Calibri"/>
                <a:hlinkClick r:id="rId4" action="ppaction://hlinksldjump"/>
              </a:rPr>
              <a:t>ET</a:t>
            </a:r>
            <a:r>
              <a:rPr dirty="0" sz="1000" spc="-10">
                <a:latin typeface="Calibri"/>
                <a:cs typeface="Calibri"/>
                <a:hlinkClick r:id="rId4" action="ppaction://hlinksldjump"/>
              </a:rPr>
              <a:t> </a:t>
            </a:r>
            <a:r>
              <a:rPr dirty="0" sz="1000" spc="-5">
                <a:latin typeface="Calibri"/>
                <a:cs typeface="Calibri"/>
                <a:hlinkClick r:id="rId4" action="ppaction://hlinksldjump"/>
              </a:rPr>
              <a:t>CO</a:t>
            </a:r>
            <a:r>
              <a:rPr dirty="0" sz="1000">
                <a:latin typeface="Calibri"/>
                <a:cs typeface="Calibri"/>
                <a:hlinkClick r:id="rId4" action="ppaction://hlinksldjump"/>
              </a:rPr>
              <a:t>N</a:t>
            </a:r>
            <a:r>
              <a:rPr dirty="0" sz="1000" spc="-10">
                <a:latin typeface="Calibri"/>
                <a:cs typeface="Calibri"/>
                <a:hlinkClick r:id="rId4" action="ppaction://hlinksldjump"/>
              </a:rPr>
              <a:t>T</a:t>
            </a:r>
            <a:r>
              <a:rPr dirty="0" sz="1000">
                <a:latin typeface="Calibri"/>
                <a:cs typeface="Calibri"/>
                <a:hlinkClick r:id="rId4" action="ppaction://hlinksldjump"/>
              </a:rPr>
              <a:t>EN</a:t>
            </a:r>
            <a:r>
              <a:rPr dirty="0" sz="1000" spc="-10">
                <a:latin typeface="Calibri"/>
                <a:cs typeface="Calibri"/>
                <a:hlinkClick r:id="rId4" action="ppaction://hlinksldjump"/>
              </a:rPr>
              <a:t>U</a:t>
            </a:r>
            <a:r>
              <a:rPr dirty="0" sz="1000">
                <a:latin typeface="Calibri"/>
                <a:cs typeface="Calibri"/>
                <a:hlinkClick r:id="rId4" action="ppaction://hlinksldjump"/>
              </a:rPr>
              <a:t>S</a:t>
            </a:r>
            <a:r>
              <a:rPr dirty="0" sz="1000" spc="5">
                <a:latin typeface="Calibri"/>
                <a:cs typeface="Calibri"/>
                <a:hlinkClick r:id="rId4" action="ppaction://hlinksldjump"/>
              </a:rPr>
              <a:t> </a:t>
            </a:r>
            <a:r>
              <a:rPr dirty="0" sz="1000" spc="-5">
                <a:latin typeface="Calibri"/>
                <a:cs typeface="Calibri"/>
                <a:hlinkClick r:id="rId4" action="ppaction://hlinksldjump"/>
              </a:rPr>
              <a:t>D</a:t>
            </a:r>
            <a:r>
              <a:rPr dirty="0" sz="1000">
                <a:latin typeface="Calibri"/>
                <a:cs typeface="Calibri"/>
                <a:hlinkClick r:id="rId4" action="ppaction://hlinksldjump"/>
              </a:rPr>
              <a:t>E</a:t>
            </a:r>
            <a:r>
              <a:rPr dirty="0" sz="1000" spc="-5">
                <a:latin typeface="Calibri"/>
                <a:cs typeface="Calibri"/>
                <a:hlinkClick r:id="rId4" action="ppaction://hlinksldjump"/>
              </a:rPr>
              <a:t> </a:t>
            </a:r>
            <a:r>
              <a:rPr dirty="0" sz="1000" spc="-5">
                <a:latin typeface="Calibri"/>
                <a:cs typeface="Calibri"/>
                <a:hlinkClick r:id="rId4" action="ppaction://hlinksldjump"/>
              </a:rPr>
              <a:t>FORM</a:t>
            </a:r>
            <a:r>
              <a:rPr dirty="0" sz="1000">
                <a:latin typeface="Calibri"/>
                <a:cs typeface="Calibri"/>
                <a:hlinkClick r:id="rId4" action="ppaction://hlinksldjump"/>
              </a:rPr>
              <a:t>ATI</a:t>
            </a:r>
            <a:r>
              <a:rPr dirty="0" sz="1000" spc="-5">
                <a:latin typeface="Calibri"/>
                <a:cs typeface="Calibri"/>
                <a:hlinkClick r:id="rId4" action="ppaction://hlinksldjump"/>
              </a:rPr>
              <a:t>O</a:t>
            </a:r>
            <a:r>
              <a:rPr dirty="0" sz="1000">
                <a:latin typeface="Calibri"/>
                <a:cs typeface="Calibri"/>
                <a:hlinkClick r:id="rId4" action="ppaction://hlinksldjump"/>
              </a:rPr>
              <a:t>N</a:t>
            </a:r>
            <a:r>
              <a:rPr dirty="0" sz="1000">
                <a:latin typeface="Calibri"/>
                <a:cs typeface="Calibri"/>
                <a:hlinkClick r:id="rId4" action="ppaction://hlinksldjump"/>
              </a:rPr>
              <a:t> </a:t>
            </a:r>
            <a:r>
              <a:rPr dirty="0" sz="1000" spc="-105">
                <a:latin typeface="Calibri"/>
                <a:cs typeface="Calibri"/>
                <a:hlinkClick r:id="rId4" action="ppaction://hlinksldjump"/>
              </a:rPr>
              <a:t> </a:t>
            </a:r>
            <a:r>
              <a:rPr dirty="0" u="sng" sz="100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4" action="ppaction://hlinksldjump"/>
              </a:rPr>
              <a:t> </a:t>
            </a:r>
            <a:r>
              <a:rPr dirty="0" u="sng" sz="100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4" action="ppaction://hlinksldjump"/>
              </a:rPr>
              <a:t>	</a:t>
            </a:r>
            <a:r>
              <a:rPr dirty="0" sz="1000" spc="55">
                <a:latin typeface="Calibri"/>
                <a:cs typeface="Calibri"/>
                <a:hlinkClick r:id="rId4" action="ppaction://hlinksldjump"/>
              </a:rPr>
              <a:t> </a:t>
            </a:r>
            <a:r>
              <a:rPr dirty="0" sz="1000">
                <a:latin typeface="Calibri"/>
                <a:cs typeface="Calibri"/>
                <a:hlinkClick r:id="rId4" action="ppaction://hlinksldjump"/>
              </a:rPr>
              <a:t>3 </a:t>
            </a:r>
            <a:r>
              <a:rPr dirty="0" sz="1000">
                <a:latin typeface="Calibri"/>
                <a:cs typeface="Calibri"/>
              </a:rPr>
              <a:t> </a:t>
            </a:r>
            <a:r>
              <a:rPr dirty="0" sz="1000" spc="-5">
                <a:latin typeface="Calibri"/>
                <a:cs typeface="Calibri"/>
              </a:rPr>
              <a:t>CHAPIT</a:t>
            </a:r>
            <a:r>
              <a:rPr dirty="0" sz="1000" spc="-10">
                <a:latin typeface="Calibri"/>
                <a:cs typeface="Calibri"/>
              </a:rPr>
              <a:t>R</a:t>
            </a:r>
            <a:r>
              <a:rPr dirty="0" sz="1000">
                <a:latin typeface="Calibri"/>
                <a:cs typeface="Calibri"/>
              </a:rPr>
              <a:t>E</a:t>
            </a:r>
            <a:r>
              <a:rPr dirty="0" sz="1000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01</a:t>
            </a:r>
            <a:r>
              <a:rPr dirty="0" sz="1000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-</a:t>
            </a:r>
            <a:r>
              <a:rPr dirty="0" sz="1000" spc="-15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IN</a:t>
            </a:r>
            <a:r>
              <a:rPr dirty="0" sz="1000" spc="-5">
                <a:latin typeface="Calibri"/>
                <a:cs typeface="Calibri"/>
              </a:rPr>
              <a:t>FORMAT</a:t>
            </a:r>
            <a:r>
              <a:rPr dirty="0" sz="1000" spc="-10">
                <a:latin typeface="Calibri"/>
                <a:cs typeface="Calibri"/>
              </a:rPr>
              <a:t>I</a:t>
            </a:r>
            <a:r>
              <a:rPr dirty="0" sz="1000" spc="-5">
                <a:latin typeface="Calibri"/>
                <a:cs typeface="Calibri"/>
              </a:rPr>
              <a:t>ON</a:t>
            </a:r>
            <a:r>
              <a:rPr dirty="0" sz="1000">
                <a:latin typeface="Calibri"/>
                <a:cs typeface="Calibri"/>
              </a:rPr>
              <a:t>S</a:t>
            </a:r>
            <a:r>
              <a:rPr dirty="0" sz="1000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G</a:t>
            </a:r>
            <a:r>
              <a:rPr dirty="0" sz="1000" spc="-5">
                <a:latin typeface="Calibri"/>
                <a:cs typeface="Calibri"/>
              </a:rPr>
              <a:t>E</a:t>
            </a:r>
            <a:r>
              <a:rPr dirty="0" sz="1000">
                <a:latin typeface="Calibri"/>
                <a:cs typeface="Calibri"/>
              </a:rPr>
              <a:t>NERA</a:t>
            </a:r>
            <a:r>
              <a:rPr dirty="0" sz="1000" spc="-5">
                <a:latin typeface="Calibri"/>
                <a:cs typeface="Calibri"/>
              </a:rPr>
              <a:t>L</a:t>
            </a:r>
            <a:r>
              <a:rPr dirty="0" sz="1000">
                <a:latin typeface="Calibri"/>
                <a:cs typeface="Calibri"/>
              </a:rPr>
              <a:t>ES</a:t>
            </a:r>
            <a:r>
              <a:rPr dirty="0" sz="1000" spc="10">
                <a:latin typeface="Calibri"/>
                <a:cs typeface="Calibri"/>
              </a:rPr>
              <a:t> </a:t>
            </a:r>
            <a:r>
              <a:rPr dirty="0" u="sng" sz="10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0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dirty="0" sz="1000" spc="55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01040" y="4710175"/>
            <a:ext cx="6155690" cy="247015"/>
          </a:xfrm>
          <a:custGeom>
            <a:avLst/>
            <a:gdLst/>
            <a:ahLst/>
            <a:cxnLst/>
            <a:rect l="l" t="t" r="r" b="b"/>
            <a:pathLst>
              <a:path w="6155690" h="247014">
                <a:moveTo>
                  <a:pt x="6155436" y="0"/>
                </a:moveTo>
                <a:lnTo>
                  <a:pt x="0" y="0"/>
                </a:lnTo>
                <a:lnTo>
                  <a:pt x="0" y="246887"/>
                </a:lnTo>
                <a:lnTo>
                  <a:pt x="6155436" y="246887"/>
                </a:lnTo>
                <a:lnTo>
                  <a:pt x="615543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1287017" y="4710175"/>
            <a:ext cx="499745" cy="170815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 vert="horz">
            <a:spAutoFit/>
          </a:bodyPr>
          <a:lstStyle/>
          <a:p>
            <a:pPr marL="31115">
              <a:lnSpc>
                <a:spcPts val="1265"/>
              </a:lnSpc>
            </a:pP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5" action="ppaction://hlinksldjump"/>
              </a:rPr>
              <a:t>12</a:t>
            </a:r>
            <a:r>
              <a:rPr dirty="0" sz="1100" spc="-10">
                <a:solidFill>
                  <a:srgbClr val="7E7E7E"/>
                </a:solidFill>
                <a:latin typeface="Calibri"/>
                <a:cs typeface="Calibri"/>
                <a:hlinkClick r:id="rId5" action="ppaction://hlinksldjump"/>
              </a:rPr>
              <a:t>-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5" action="ppaction://hlinksldjump"/>
              </a:rPr>
              <a:t>2022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07390" y="4690617"/>
            <a:ext cx="613600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078865" algn="l"/>
                <a:tab pos="6047740" algn="l"/>
              </a:tabLst>
            </a:pP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5" action="ppaction://hlinksldjump"/>
              </a:rPr>
              <a:t>[01AC01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5" action="ppaction://hlinksldjump"/>
              </a:rPr>
              <a:t> 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5" action="ppaction://hlinksldjump"/>
              </a:rPr>
              <a:t>/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5" action="ppaction://hlinksldjump"/>
              </a:rPr>
              <a:t>	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5" action="ppaction://hlinksldjump"/>
              </a:rPr>
              <a:t>]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5" action="ppaction://hlinksldjump"/>
              </a:rPr>
              <a:t> 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5" action="ppaction://hlinksldjump"/>
              </a:rPr>
              <a:t>PSC</a:t>
            </a:r>
            <a:r>
              <a:rPr dirty="0" sz="1100" spc="-5">
                <a:solidFill>
                  <a:srgbClr val="7E7E7E"/>
                </a:solidFill>
                <a:latin typeface="Cambria Math"/>
                <a:cs typeface="Cambria Math"/>
                <a:hlinkClick r:id="rId5" action="ppaction://hlinksldjump"/>
              </a:rPr>
              <a:t>①</a:t>
            </a:r>
            <a:r>
              <a:rPr dirty="0" sz="1100" spc="5">
                <a:solidFill>
                  <a:srgbClr val="7E7E7E"/>
                </a:solidFill>
                <a:latin typeface="Cambria Math"/>
                <a:cs typeface="Cambria Math"/>
                <a:hlinkClick r:id="rId5" action="ppaction://hlinksldjump"/>
              </a:rPr>
              <a:t> 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5" action="ppaction://hlinksldjump"/>
              </a:rPr>
              <a:t>Le</a:t>
            </a:r>
            <a:r>
              <a:rPr dirty="0" sz="1100">
                <a:solidFill>
                  <a:srgbClr val="7E7E7E"/>
                </a:solidFill>
                <a:latin typeface="Calibri"/>
                <a:cs typeface="Calibri"/>
                <a:hlinkClick r:id="rId5" action="ppaction://hlinksldjump"/>
              </a:rPr>
              <a:t> 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5" action="ppaction://hlinksldjump"/>
              </a:rPr>
              <a:t>ci</a:t>
            </a:r>
            <a:r>
              <a:rPr dirty="0" sz="1100" spc="-10">
                <a:solidFill>
                  <a:srgbClr val="7E7E7E"/>
                </a:solidFill>
                <a:latin typeface="Calibri"/>
                <a:cs typeface="Calibri"/>
                <a:hlinkClick r:id="rId5" action="ppaction://hlinksldjump"/>
              </a:rPr>
              <a:t>t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5" action="ppaction://hlinksldjump"/>
              </a:rPr>
              <a:t>oyen</a:t>
            </a:r>
            <a:r>
              <a:rPr dirty="0" sz="1100">
                <a:solidFill>
                  <a:srgbClr val="7E7E7E"/>
                </a:solidFill>
                <a:latin typeface="Calibri"/>
                <a:cs typeface="Calibri"/>
                <a:hlinkClick r:id="rId5" action="ppaction://hlinksldjump"/>
              </a:rPr>
              <a:t> </a:t>
            </a:r>
            <a:r>
              <a:rPr dirty="0" sz="1100">
                <a:solidFill>
                  <a:srgbClr val="7E7E7E"/>
                </a:solidFill>
                <a:latin typeface="Calibri"/>
                <a:cs typeface="Calibri"/>
                <a:hlinkClick r:id="rId5" action="ppaction://hlinksldjump"/>
              </a:rPr>
              <a:t>d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5" action="ppaction://hlinksldjump"/>
              </a:rPr>
              <a:t>e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5" action="ppaction://hlinksldjump"/>
              </a:rPr>
              <a:t> </a:t>
            </a:r>
            <a:r>
              <a:rPr dirty="0" sz="1100" spc="-10">
                <a:solidFill>
                  <a:srgbClr val="7E7E7E"/>
                </a:solidFill>
                <a:latin typeface="Calibri"/>
                <a:cs typeface="Calibri"/>
                <a:hlinkClick r:id="rId5" action="ppaction://hlinksldjump"/>
              </a:rPr>
              <a:t>S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5" action="ppaction://hlinksldjump"/>
              </a:rPr>
              <a:t>écurité</a:t>
            </a:r>
            <a:r>
              <a:rPr dirty="0" sz="1100">
                <a:solidFill>
                  <a:srgbClr val="7E7E7E"/>
                </a:solidFill>
                <a:latin typeface="Calibri"/>
                <a:cs typeface="Calibri"/>
                <a:hlinkClick r:id="rId5" action="ppaction://hlinksldjump"/>
              </a:rPr>
              <a:t> </a:t>
            </a:r>
            <a:r>
              <a:rPr dirty="0" sz="1100" spc="-10">
                <a:solidFill>
                  <a:srgbClr val="7E7E7E"/>
                </a:solidFill>
                <a:latin typeface="Calibri"/>
                <a:cs typeface="Calibri"/>
                <a:hlinkClick r:id="rId5" action="ppaction://hlinksldjump"/>
              </a:rPr>
              <a:t>Ci</a:t>
            </a:r>
            <a:r>
              <a:rPr dirty="0" sz="1100">
                <a:solidFill>
                  <a:srgbClr val="7E7E7E"/>
                </a:solidFill>
                <a:latin typeface="Calibri"/>
                <a:cs typeface="Calibri"/>
                <a:hlinkClick r:id="rId5" action="ppaction://hlinksldjump"/>
              </a:rPr>
              <a:t>v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5" action="ppaction://hlinksldjump"/>
              </a:rPr>
              <a:t>ile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5" action="ppaction://hlinksldjump"/>
              </a:rPr>
              <a:t> </a:t>
            </a:r>
            <a:r>
              <a:rPr dirty="0" u="sng" sz="1100" spc="-5">
                <a:solidFill>
                  <a:srgbClr val="7E7E7E"/>
                </a:solidFill>
                <a:uFill>
                  <a:solidFill>
                    <a:srgbClr val="7D7D7D"/>
                  </a:solidFill>
                </a:uFill>
                <a:latin typeface="Calibri"/>
                <a:cs typeface="Calibri"/>
                <a:hlinkClick r:id="rId5" action="ppaction://hlinksldjump"/>
              </a:rPr>
              <a:t> </a:t>
            </a:r>
            <a:r>
              <a:rPr dirty="0" u="sng" sz="1100">
                <a:solidFill>
                  <a:srgbClr val="7E7E7E"/>
                </a:solidFill>
                <a:uFill>
                  <a:solidFill>
                    <a:srgbClr val="7D7D7D"/>
                  </a:solidFill>
                </a:uFill>
                <a:latin typeface="Calibri"/>
                <a:cs typeface="Calibri"/>
                <a:hlinkClick r:id="rId5" action="ppaction://hlinksldjump"/>
              </a:rPr>
              <a:t>	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5" action="ppaction://hlinksldjump"/>
              </a:rPr>
              <a:t>6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701040" y="4957063"/>
            <a:ext cx="6155690" cy="664210"/>
            <a:chOff x="701040" y="4957063"/>
            <a:chExt cx="6155690" cy="664210"/>
          </a:xfrm>
        </p:grpSpPr>
        <p:sp>
          <p:nvSpPr>
            <p:cNvPr id="21" name="object 21"/>
            <p:cNvSpPr/>
            <p:nvPr/>
          </p:nvSpPr>
          <p:spPr>
            <a:xfrm>
              <a:off x="701040" y="4957063"/>
              <a:ext cx="6155690" cy="246379"/>
            </a:xfrm>
            <a:custGeom>
              <a:avLst/>
              <a:gdLst/>
              <a:ahLst/>
              <a:cxnLst/>
              <a:rect l="l" t="t" r="r" b="b"/>
              <a:pathLst>
                <a:path w="6155690" h="246379">
                  <a:moveTo>
                    <a:pt x="6155436" y="0"/>
                  </a:moveTo>
                  <a:lnTo>
                    <a:pt x="0" y="0"/>
                  </a:lnTo>
                  <a:lnTo>
                    <a:pt x="0" y="246379"/>
                  </a:lnTo>
                  <a:lnTo>
                    <a:pt x="6155436" y="246379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287018" y="4957063"/>
              <a:ext cx="499745" cy="170180"/>
            </a:xfrm>
            <a:custGeom>
              <a:avLst/>
              <a:gdLst/>
              <a:ahLst/>
              <a:cxnLst/>
              <a:rect l="l" t="t" r="r" b="b"/>
              <a:pathLst>
                <a:path w="499744" h="170179">
                  <a:moveTo>
                    <a:pt x="499363" y="0"/>
                  </a:moveTo>
                  <a:lnTo>
                    <a:pt x="0" y="0"/>
                  </a:lnTo>
                  <a:lnTo>
                    <a:pt x="0" y="170179"/>
                  </a:lnTo>
                  <a:lnTo>
                    <a:pt x="499363" y="170179"/>
                  </a:lnTo>
                  <a:lnTo>
                    <a:pt x="499363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701040" y="5203443"/>
              <a:ext cx="6155690" cy="417830"/>
            </a:xfrm>
            <a:custGeom>
              <a:avLst/>
              <a:gdLst/>
              <a:ahLst/>
              <a:cxnLst/>
              <a:rect l="l" t="t" r="r" b="b"/>
              <a:pathLst>
                <a:path w="6155690" h="417829">
                  <a:moveTo>
                    <a:pt x="6155436" y="0"/>
                  </a:moveTo>
                  <a:lnTo>
                    <a:pt x="0" y="0"/>
                  </a:lnTo>
                  <a:lnTo>
                    <a:pt x="0" y="246888"/>
                  </a:lnTo>
                  <a:lnTo>
                    <a:pt x="0" y="417576"/>
                  </a:lnTo>
                  <a:lnTo>
                    <a:pt x="6155436" y="417576"/>
                  </a:lnTo>
                  <a:lnTo>
                    <a:pt x="6155436" y="246888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4" name="object 24"/>
          <p:cNvSpPr txBox="1"/>
          <p:nvPr/>
        </p:nvSpPr>
        <p:spPr>
          <a:xfrm>
            <a:off x="707390" y="4858968"/>
            <a:ext cx="6136640" cy="9969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47200"/>
              </a:lnSpc>
              <a:spcBef>
                <a:spcPts val="95"/>
              </a:spcBef>
              <a:tabLst>
                <a:tab pos="5959475" algn="l"/>
                <a:tab pos="5978525" algn="l"/>
                <a:tab pos="6047740" algn="l"/>
              </a:tabLst>
            </a:pP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6" action="ppaction://hlinksldjump"/>
              </a:rPr>
              <a:t>[01AC02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6" action="ppaction://hlinksldjump"/>
              </a:rPr>
              <a:t> 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6" action="ppaction://hlinksldjump"/>
              </a:rPr>
              <a:t>/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6" action="ppaction://hlinksldjump"/>
              </a:rPr>
              <a:t> 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6" action="ppaction://hlinksldjump"/>
              </a:rPr>
              <a:t>12</a:t>
            </a:r>
            <a:r>
              <a:rPr dirty="0" sz="1100" spc="-10">
                <a:solidFill>
                  <a:srgbClr val="7E7E7E"/>
                </a:solidFill>
                <a:latin typeface="Calibri"/>
                <a:cs typeface="Calibri"/>
                <a:hlinkClick r:id="rId6" action="ppaction://hlinksldjump"/>
              </a:rPr>
              <a:t>-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6" action="ppaction://hlinksldjump"/>
              </a:rPr>
              <a:t>2022]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6" action="ppaction://hlinksldjump"/>
              </a:rPr>
              <a:t> 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6" action="ppaction://hlinksldjump"/>
              </a:rPr>
              <a:t>PSC</a:t>
            </a:r>
            <a:r>
              <a:rPr dirty="0" sz="1100" spc="-5">
                <a:solidFill>
                  <a:srgbClr val="7E7E7E"/>
                </a:solidFill>
                <a:latin typeface="Cambria Math"/>
                <a:cs typeface="Cambria Math"/>
                <a:hlinkClick r:id="rId6" action="ppaction://hlinksldjump"/>
              </a:rPr>
              <a:t>①</a:t>
            </a:r>
            <a:r>
              <a:rPr dirty="0" sz="1100" spc="5">
                <a:solidFill>
                  <a:srgbClr val="7E7E7E"/>
                </a:solidFill>
                <a:latin typeface="Cambria Math"/>
                <a:cs typeface="Cambria Math"/>
                <a:hlinkClick r:id="rId6" action="ppaction://hlinksldjump"/>
              </a:rPr>
              <a:t> 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6" action="ppaction://hlinksldjump"/>
              </a:rPr>
              <a:t>Alerte</a:t>
            </a:r>
            <a:r>
              <a:rPr dirty="0" sz="1100">
                <a:solidFill>
                  <a:srgbClr val="7E7E7E"/>
                </a:solidFill>
                <a:latin typeface="Calibri"/>
                <a:cs typeface="Calibri"/>
                <a:hlinkClick r:id="rId6" action="ppaction://hlinksldjump"/>
              </a:rPr>
              <a:t> </a:t>
            </a:r>
            <a:r>
              <a:rPr dirty="0" sz="1100" spc="-10">
                <a:solidFill>
                  <a:srgbClr val="7E7E7E"/>
                </a:solidFill>
                <a:latin typeface="Calibri"/>
                <a:cs typeface="Calibri"/>
                <a:hlinkClick r:id="rId6" action="ppaction://hlinksldjump"/>
              </a:rPr>
              <a:t>e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6" action="ppaction://hlinksldjump"/>
              </a:rPr>
              <a:t>t</a:t>
            </a:r>
            <a:r>
              <a:rPr dirty="0" sz="1100">
                <a:solidFill>
                  <a:srgbClr val="7E7E7E"/>
                </a:solidFill>
                <a:latin typeface="Calibri"/>
                <a:cs typeface="Calibri"/>
                <a:hlinkClick r:id="rId6" action="ppaction://hlinksldjump"/>
              </a:rPr>
              <a:t> </a:t>
            </a:r>
            <a:r>
              <a:rPr dirty="0" sz="1100" spc="-10">
                <a:solidFill>
                  <a:srgbClr val="7E7E7E"/>
                </a:solidFill>
                <a:latin typeface="Calibri"/>
                <a:cs typeface="Calibri"/>
                <a:hlinkClick r:id="rId6" action="ppaction://hlinksldjump"/>
              </a:rPr>
              <a:t>pr</a:t>
            </a:r>
            <a:r>
              <a:rPr dirty="0" sz="1100">
                <a:solidFill>
                  <a:srgbClr val="7E7E7E"/>
                </a:solidFill>
                <a:latin typeface="Calibri"/>
                <a:cs typeface="Calibri"/>
                <a:hlinkClick r:id="rId6" action="ppaction://hlinksldjump"/>
              </a:rPr>
              <a:t>o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6" action="ppaction://hlinksldjump"/>
              </a:rPr>
              <a:t>tection</a:t>
            </a:r>
            <a:r>
              <a:rPr dirty="0" sz="1100">
                <a:solidFill>
                  <a:srgbClr val="7E7E7E"/>
                </a:solidFill>
                <a:latin typeface="Calibri"/>
                <a:cs typeface="Calibri"/>
                <a:hlinkClick r:id="rId6" action="ppaction://hlinksldjump"/>
              </a:rPr>
              <a:t> 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6" action="ppaction://hlinksldjump"/>
              </a:rPr>
              <a:t>des</a:t>
            </a:r>
            <a:r>
              <a:rPr dirty="0" sz="1100">
                <a:solidFill>
                  <a:srgbClr val="7E7E7E"/>
                </a:solidFill>
                <a:latin typeface="Calibri"/>
                <a:cs typeface="Calibri"/>
                <a:hlinkClick r:id="rId6" action="ppaction://hlinksldjump"/>
              </a:rPr>
              <a:t> 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6" action="ppaction://hlinksldjump"/>
              </a:rPr>
              <a:t>po</a:t>
            </a:r>
            <a:r>
              <a:rPr dirty="0" sz="1100" spc="-10">
                <a:solidFill>
                  <a:srgbClr val="7E7E7E"/>
                </a:solidFill>
                <a:latin typeface="Calibri"/>
                <a:cs typeface="Calibri"/>
                <a:hlinkClick r:id="rId6" action="ppaction://hlinksldjump"/>
              </a:rPr>
              <a:t>pulation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6" action="ppaction://hlinksldjump"/>
              </a:rPr>
              <a:t>s</a:t>
            </a:r>
            <a:r>
              <a:rPr dirty="0" sz="1100" spc="80">
                <a:solidFill>
                  <a:srgbClr val="7E7E7E"/>
                </a:solidFill>
                <a:latin typeface="Calibri"/>
                <a:cs typeface="Calibri"/>
                <a:hlinkClick r:id="rId6" action="ppaction://hlinksldjump"/>
              </a:rPr>
              <a:t> </a:t>
            </a:r>
            <a:r>
              <a:rPr dirty="0" u="sng" sz="1100" spc="-5">
                <a:solidFill>
                  <a:srgbClr val="7E7E7E"/>
                </a:solidFill>
                <a:uFill>
                  <a:solidFill>
                    <a:srgbClr val="7D7D7D"/>
                  </a:solidFill>
                </a:uFill>
                <a:latin typeface="Calibri"/>
                <a:cs typeface="Calibri"/>
                <a:hlinkClick r:id="rId6" action="ppaction://hlinksldjump"/>
              </a:rPr>
              <a:t> </a:t>
            </a:r>
            <a:r>
              <a:rPr dirty="0" u="sng" sz="1100">
                <a:solidFill>
                  <a:srgbClr val="7E7E7E"/>
                </a:solidFill>
                <a:uFill>
                  <a:solidFill>
                    <a:srgbClr val="7D7D7D"/>
                  </a:solidFill>
                </a:uFill>
                <a:latin typeface="Calibri"/>
                <a:cs typeface="Calibri"/>
                <a:hlinkClick r:id="rId6" action="ppaction://hlinksldjump"/>
              </a:rPr>
              <a:t>			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6" action="ppaction://hlinksldjump"/>
              </a:rPr>
              <a:t>8 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7" action="ppaction://hlinksldjump"/>
              </a:rPr>
              <a:t>[01AC03</a:t>
            </a:r>
            <a:r>
              <a:rPr dirty="0" sz="1100">
                <a:solidFill>
                  <a:srgbClr val="7E7E7E"/>
                </a:solidFill>
                <a:latin typeface="Calibri"/>
                <a:cs typeface="Calibri"/>
                <a:hlinkClick r:id="rId7" action="ppaction://hlinksldjump"/>
              </a:rPr>
              <a:t> 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7" action="ppaction://hlinksldjump"/>
              </a:rPr>
              <a:t>/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7" action="ppaction://hlinksldjump"/>
              </a:rPr>
              <a:t> 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7" action="ppaction://hlinksldjump"/>
              </a:rPr>
              <a:t>12</a:t>
            </a:r>
            <a:r>
              <a:rPr dirty="0" sz="1100" spc="-10">
                <a:solidFill>
                  <a:srgbClr val="7E7E7E"/>
                </a:solidFill>
                <a:latin typeface="Calibri"/>
                <a:cs typeface="Calibri"/>
                <a:hlinkClick r:id="rId7" action="ppaction://hlinksldjump"/>
              </a:rPr>
              <a:t>-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7" action="ppaction://hlinksldjump"/>
              </a:rPr>
              <a:t>2022]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7" action="ppaction://hlinksldjump"/>
              </a:rPr>
              <a:t> 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7" action="ppaction://hlinksldjump"/>
              </a:rPr>
              <a:t>PSC</a:t>
            </a:r>
            <a:r>
              <a:rPr dirty="0" sz="1100" spc="-5">
                <a:solidFill>
                  <a:srgbClr val="7E7E7E"/>
                </a:solidFill>
                <a:latin typeface="Cambria Math"/>
                <a:cs typeface="Cambria Math"/>
                <a:hlinkClick r:id="rId7" action="ppaction://hlinksldjump"/>
              </a:rPr>
              <a:t>①</a:t>
            </a:r>
            <a:r>
              <a:rPr dirty="0" sz="1100" spc="5">
                <a:solidFill>
                  <a:srgbClr val="7E7E7E"/>
                </a:solidFill>
                <a:latin typeface="Cambria Math"/>
                <a:cs typeface="Cambria Math"/>
                <a:hlinkClick r:id="rId7" action="ppaction://hlinksldjump"/>
              </a:rPr>
              <a:t> 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7" action="ppaction://hlinksldjump"/>
              </a:rPr>
              <a:t>Pr</a:t>
            </a:r>
            <a:r>
              <a:rPr dirty="0" sz="1100">
                <a:solidFill>
                  <a:srgbClr val="7E7E7E"/>
                </a:solidFill>
                <a:latin typeface="Calibri"/>
                <a:cs typeface="Calibri"/>
                <a:hlinkClick r:id="rId7" action="ppaction://hlinksldjump"/>
              </a:rPr>
              <a:t>o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7" action="ppaction://hlinksldjump"/>
              </a:rPr>
              <a:t>te</a:t>
            </a:r>
            <a:r>
              <a:rPr dirty="0" sz="1100" spc="-15">
                <a:solidFill>
                  <a:srgbClr val="7E7E7E"/>
                </a:solidFill>
                <a:latin typeface="Calibri"/>
                <a:cs typeface="Calibri"/>
                <a:hlinkClick r:id="rId7" action="ppaction://hlinksldjump"/>
              </a:rPr>
              <a:t>c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7" action="ppaction://hlinksldjump"/>
              </a:rPr>
              <a:t>tion</a:t>
            </a:r>
            <a:r>
              <a:rPr dirty="0" sz="1100">
                <a:solidFill>
                  <a:srgbClr val="7E7E7E"/>
                </a:solidFill>
                <a:latin typeface="Calibri"/>
                <a:cs typeface="Calibri"/>
                <a:hlinkClick r:id="rId7" action="ppaction://hlinksldjump"/>
              </a:rPr>
              <a:t> </a:t>
            </a:r>
            <a:r>
              <a:rPr dirty="0" sz="1100" spc="-125">
                <a:solidFill>
                  <a:srgbClr val="7E7E7E"/>
                </a:solidFill>
                <a:latin typeface="Calibri"/>
                <a:cs typeface="Calibri"/>
                <a:hlinkClick r:id="rId7" action="ppaction://hlinksldjump"/>
              </a:rPr>
              <a:t> </a:t>
            </a:r>
            <a:r>
              <a:rPr dirty="0" u="sng" sz="1100" spc="-5">
                <a:solidFill>
                  <a:srgbClr val="7E7E7E"/>
                </a:solidFill>
                <a:uFill>
                  <a:solidFill>
                    <a:srgbClr val="7D7D7D"/>
                  </a:solidFill>
                </a:uFill>
                <a:latin typeface="Calibri"/>
                <a:cs typeface="Calibri"/>
                <a:hlinkClick r:id="rId7" action="ppaction://hlinksldjump"/>
              </a:rPr>
              <a:t> </a:t>
            </a:r>
            <a:r>
              <a:rPr dirty="0" u="sng" sz="1100">
                <a:solidFill>
                  <a:srgbClr val="7E7E7E"/>
                </a:solidFill>
                <a:uFill>
                  <a:solidFill>
                    <a:srgbClr val="7D7D7D"/>
                  </a:solidFill>
                </a:uFill>
                <a:latin typeface="Calibri"/>
                <a:cs typeface="Calibri"/>
                <a:hlinkClick r:id="rId7" action="ppaction://hlinksldjump"/>
              </a:rPr>
              <a:t>		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7" action="ppaction://hlinksldjump"/>
              </a:rPr>
              <a:t>10 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8" action="ppaction://hlinksldjump"/>
              </a:rPr>
              <a:t>[01AC04</a:t>
            </a:r>
            <a:r>
              <a:rPr dirty="0" sz="1100">
                <a:solidFill>
                  <a:srgbClr val="7E7E7E"/>
                </a:solidFill>
                <a:latin typeface="Calibri"/>
                <a:cs typeface="Calibri"/>
                <a:hlinkClick r:id="rId8" action="ppaction://hlinksldjump"/>
              </a:rPr>
              <a:t> 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8" action="ppaction://hlinksldjump"/>
              </a:rPr>
              <a:t>/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8" action="ppaction://hlinksldjump"/>
              </a:rPr>
              <a:t> 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8" action="ppaction://hlinksldjump"/>
              </a:rPr>
              <a:t>12</a:t>
            </a:r>
            <a:r>
              <a:rPr dirty="0" sz="1100" spc="-10">
                <a:solidFill>
                  <a:srgbClr val="7E7E7E"/>
                </a:solidFill>
                <a:latin typeface="Calibri"/>
                <a:cs typeface="Calibri"/>
                <a:hlinkClick r:id="rId8" action="ppaction://hlinksldjump"/>
              </a:rPr>
              <a:t>-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8" action="ppaction://hlinksldjump"/>
              </a:rPr>
              <a:t>2022]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8" action="ppaction://hlinksldjump"/>
              </a:rPr>
              <a:t> 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8" action="ppaction://hlinksldjump"/>
              </a:rPr>
              <a:t>PSC</a:t>
            </a:r>
            <a:r>
              <a:rPr dirty="0" sz="1100" spc="-5">
                <a:solidFill>
                  <a:srgbClr val="7E7E7E"/>
                </a:solidFill>
                <a:latin typeface="Cambria Math"/>
                <a:cs typeface="Cambria Math"/>
                <a:hlinkClick r:id="rId8" action="ppaction://hlinksldjump"/>
              </a:rPr>
              <a:t>①</a:t>
            </a:r>
            <a:r>
              <a:rPr dirty="0" sz="1100" spc="5">
                <a:solidFill>
                  <a:srgbClr val="7E7E7E"/>
                </a:solidFill>
                <a:latin typeface="Cambria Math"/>
                <a:cs typeface="Cambria Math"/>
                <a:hlinkClick r:id="rId8" action="ppaction://hlinksldjump"/>
              </a:rPr>
              <a:t> 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8" action="ppaction://hlinksldjump"/>
              </a:rPr>
              <a:t>Alerte</a:t>
            </a:r>
            <a:r>
              <a:rPr dirty="0" sz="1100" spc="-110">
                <a:solidFill>
                  <a:srgbClr val="7E7E7E"/>
                </a:solidFill>
                <a:latin typeface="Calibri"/>
                <a:cs typeface="Calibri"/>
                <a:hlinkClick r:id="rId8" action="ppaction://hlinksldjump"/>
              </a:rPr>
              <a:t> </a:t>
            </a:r>
            <a:r>
              <a:rPr dirty="0" u="sng" sz="1100" spc="-5">
                <a:solidFill>
                  <a:srgbClr val="7E7E7E"/>
                </a:solidFill>
                <a:uFill>
                  <a:solidFill>
                    <a:srgbClr val="7D7D7D"/>
                  </a:solidFill>
                </a:uFill>
                <a:latin typeface="Calibri"/>
                <a:cs typeface="Calibri"/>
                <a:hlinkClick r:id="rId8" action="ppaction://hlinksldjump"/>
              </a:rPr>
              <a:t> </a:t>
            </a:r>
            <a:r>
              <a:rPr dirty="0" u="sng" sz="1100">
                <a:solidFill>
                  <a:srgbClr val="7E7E7E"/>
                </a:solidFill>
                <a:uFill>
                  <a:solidFill>
                    <a:srgbClr val="7D7D7D"/>
                  </a:solidFill>
                </a:uFill>
                <a:latin typeface="Calibri"/>
                <a:cs typeface="Calibri"/>
                <a:hlinkClick r:id="rId8" action="ppaction://hlinksldjump"/>
              </a:rPr>
              <a:t>		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8" action="ppaction://hlinksldjump"/>
              </a:rPr>
              <a:t>11 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dirty="0" sz="1000" spc="-5">
                <a:latin typeface="Calibri"/>
                <a:cs typeface="Calibri"/>
              </a:rPr>
              <a:t>CHAPIT</a:t>
            </a:r>
            <a:r>
              <a:rPr dirty="0" sz="1000" spc="-10">
                <a:latin typeface="Calibri"/>
                <a:cs typeface="Calibri"/>
              </a:rPr>
              <a:t>R</a:t>
            </a:r>
            <a:r>
              <a:rPr dirty="0" sz="1000">
                <a:latin typeface="Calibri"/>
                <a:cs typeface="Calibri"/>
              </a:rPr>
              <a:t>E</a:t>
            </a:r>
            <a:r>
              <a:rPr dirty="0" sz="1000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02</a:t>
            </a:r>
            <a:r>
              <a:rPr dirty="0" sz="1000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-</a:t>
            </a:r>
            <a:r>
              <a:rPr dirty="0" sz="1000" spc="-15">
                <a:latin typeface="Calibri"/>
                <a:cs typeface="Calibri"/>
              </a:rPr>
              <a:t> </a:t>
            </a:r>
            <a:r>
              <a:rPr dirty="0" sz="1000" spc="-5">
                <a:latin typeface="Calibri"/>
                <a:cs typeface="Calibri"/>
              </a:rPr>
              <a:t>S</a:t>
            </a:r>
            <a:r>
              <a:rPr dirty="0" sz="1000">
                <a:latin typeface="Calibri"/>
                <a:cs typeface="Calibri"/>
              </a:rPr>
              <a:t>E</a:t>
            </a:r>
            <a:r>
              <a:rPr dirty="0" sz="1000" spc="-10">
                <a:latin typeface="Calibri"/>
                <a:cs typeface="Calibri"/>
              </a:rPr>
              <a:t>C</a:t>
            </a:r>
            <a:r>
              <a:rPr dirty="0" sz="1000" spc="-5">
                <a:latin typeface="Calibri"/>
                <a:cs typeface="Calibri"/>
              </a:rPr>
              <a:t>OU</a:t>
            </a:r>
            <a:r>
              <a:rPr dirty="0" sz="1000">
                <a:latin typeface="Calibri"/>
                <a:cs typeface="Calibri"/>
              </a:rPr>
              <a:t>R</a:t>
            </a:r>
            <a:r>
              <a:rPr dirty="0" sz="1000" spc="-10">
                <a:latin typeface="Calibri"/>
                <a:cs typeface="Calibri"/>
              </a:rPr>
              <a:t>I</a:t>
            </a:r>
            <a:r>
              <a:rPr dirty="0" sz="1000">
                <a:latin typeface="Calibri"/>
                <a:cs typeface="Calibri"/>
              </a:rPr>
              <a:t>R</a:t>
            </a:r>
            <a:r>
              <a:rPr dirty="0" sz="1000" spc="5">
                <a:latin typeface="Calibri"/>
                <a:cs typeface="Calibri"/>
              </a:rPr>
              <a:t> </a:t>
            </a:r>
            <a:r>
              <a:rPr dirty="0" sz="1000" spc="-10">
                <a:latin typeface="Calibri"/>
                <a:cs typeface="Calibri"/>
              </a:rPr>
              <a:t>U</a:t>
            </a:r>
            <a:r>
              <a:rPr dirty="0" sz="1000">
                <a:latin typeface="Calibri"/>
                <a:cs typeface="Calibri"/>
              </a:rPr>
              <a:t>NE</a:t>
            </a:r>
            <a:r>
              <a:rPr dirty="0" sz="1000" spc="-5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PE</a:t>
            </a:r>
            <a:r>
              <a:rPr dirty="0" sz="1000" spc="-5">
                <a:latin typeface="Calibri"/>
                <a:cs typeface="Calibri"/>
              </a:rPr>
              <a:t>RSON</a:t>
            </a:r>
            <a:r>
              <a:rPr dirty="0" sz="1000" spc="-10">
                <a:latin typeface="Calibri"/>
                <a:cs typeface="Calibri"/>
              </a:rPr>
              <a:t>N</a:t>
            </a:r>
            <a:r>
              <a:rPr dirty="0" sz="1000">
                <a:latin typeface="Calibri"/>
                <a:cs typeface="Calibri"/>
              </a:rPr>
              <a:t>E</a:t>
            </a:r>
            <a:r>
              <a:rPr dirty="0" sz="1000">
                <a:latin typeface="Calibri"/>
                <a:cs typeface="Calibri"/>
              </a:rPr>
              <a:t> </a:t>
            </a:r>
            <a:r>
              <a:rPr dirty="0" sz="1000" spc="-35">
                <a:latin typeface="Calibri"/>
                <a:cs typeface="Calibri"/>
              </a:rPr>
              <a:t> </a:t>
            </a:r>
            <a:r>
              <a:rPr dirty="0" u="sng" sz="10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0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dirty="0" sz="1000" spc="45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13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10</a:t>
            </a:fld>
          </a:p>
        </p:txBody>
      </p:sp>
      <p:graphicFrame>
        <p:nvGraphicFramePr>
          <p:cNvPr id="25" name="object 25"/>
          <p:cNvGraphicFramePr>
            <a:graphicFrameLocks noGrp="1"/>
          </p:cNvGraphicFramePr>
          <p:nvPr/>
        </p:nvGraphicFramePr>
        <p:xfrm>
          <a:off x="654558" y="5928867"/>
          <a:ext cx="6202045" cy="41186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02045"/>
              </a:tblGrid>
              <a:tr h="246125">
                <a:tc>
                  <a:txBody>
                    <a:bodyPr/>
                    <a:lstStyle/>
                    <a:p>
                      <a:pPr algn="ctr" marL="39370">
                        <a:lnSpc>
                          <a:spcPts val="1265"/>
                        </a:lnSpc>
                        <a:tabLst>
                          <a:tab pos="6005195" algn="l"/>
                        </a:tabLst>
                      </a:pP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9" action="ppaction://hlinksldjump"/>
                        </a:rPr>
                        <a:t>[01PR01</a:t>
                      </a:r>
                      <a:r>
                        <a:rPr dirty="0" sz="1100" spc="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9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9" action="ppaction://hlinksldjump"/>
                        </a:rPr>
                        <a:t>/</a:t>
                      </a:r>
                      <a:r>
                        <a:rPr dirty="0" sz="1100" spc="10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9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9" action="ppaction://hlinksldjump"/>
                        </a:rPr>
                        <a:t>12-2022]</a:t>
                      </a:r>
                      <a:r>
                        <a:rPr dirty="0" sz="1100" spc="10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9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9" action="ppaction://hlinksldjump"/>
                        </a:rPr>
                        <a:t>PSC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mbria Math"/>
                          <a:cs typeface="Cambria Math"/>
                          <a:hlinkClick r:id="rId9" action="ppaction://hlinksldjump"/>
                        </a:rPr>
                        <a:t>①</a:t>
                      </a:r>
                      <a:r>
                        <a:rPr dirty="0" sz="1100" spc="25">
                          <a:solidFill>
                            <a:srgbClr val="47A4D7"/>
                          </a:solidFill>
                          <a:latin typeface="Cambria Math"/>
                          <a:cs typeface="Cambria Math"/>
                          <a:hlinkClick r:id="rId9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9" action="ppaction://hlinksldjump"/>
                        </a:rPr>
                        <a:t>Obstruction</a:t>
                      </a:r>
                      <a:r>
                        <a:rPr dirty="0" sz="1100" spc="20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9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9" action="ppaction://hlinksldjump"/>
                        </a:rPr>
                        <a:t>des</a:t>
                      </a:r>
                      <a:r>
                        <a:rPr dirty="0" sz="1100" spc="1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9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9" action="ppaction://hlinksldjump"/>
                        </a:rPr>
                        <a:t>voies</a:t>
                      </a:r>
                      <a:r>
                        <a:rPr dirty="0" sz="1100" spc="10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9" action="ppaction://hlinksldjump"/>
                        </a:rPr>
                        <a:t> </a:t>
                      </a:r>
                      <a:r>
                        <a:rPr dirty="0" sz="1100" spc="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9" action="ppaction://hlinksldjump"/>
                        </a:rPr>
                        <a:t>aériennes</a:t>
                      </a:r>
                      <a:r>
                        <a:rPr dirty="0" u="sng" sz="1100" spc="5">
                          <a:solidFill>
                            <a:srgbClr val="47A4D7"/>
                          </a:solidFill>
                          <a:uFill>
                            <a:solidFill>
                              <a:srgbClr val="46A3D6"/>
                            </a:solidFill>
                          </a:uFill>
                          <a:latin typeface="Calibri"/>
                          <a:cs typeface="Calibri"/>
                          <a:hlinkClick r:id="rId9" action="ppaction://hlinksldjump"/>
                        </a:rPr>
                        <a:t>	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9" action="ppaction://hlinksldjump"/>
                        </a:rPr>
                        <a:t>14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DEEAF6"/>
                    </a:solidFill>
                  </a:tcPr>
                </a:tc>
              </a:tr>
              <a:tr h="987551">
                <a:tc>
                  <a:txBody>
                    <a:bodyPr/>
                    <a:lstStyle/>
                    <a:p>
                      <a:pPr algn="just" marL="65405">
                        <a:lnSpc>
                          <a:spcPts val="1265"/>
                        </a:lnSpc>
                        <a:tabLst>
                          <a:tab pos="6031230" algn="l"/>
                        </a:tabLst>
                      </a:pP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0" action="ppaction://hlinksldjump"/>
                        </a:rPr>
                        <a:t>[01FT01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0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0" action="ppaction://hlinksldjump"/>
                        </a:rPr>
                        <a:t>/</a:t>
                      </a:r>
                      <a:r>
                        <a:rPr dirty="0" sz="1100" spc="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0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0" action="ppaction://hlinksldjump"/>
                        </a:rPr>
                        <a:t>12-2022]</a:t>
                      </a:r>
                      <a:r>
                        <a:rPr dirty="0" sz="1100" spc="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0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0" action="ppaction://hlinksldjump"/>
                        </a:rPr>
                        <a:t>PSC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mbria Math"/>
                          <a:cs typeface="Cambria Math"/>
                          <a:hlinkClick r:id="rId10" action="ppaction://hlinksldjump"/>
                        </a:rPr>
                        <a:t>①</a:t>
                      </a:r>
                      <a:r>
                        <a:rPr dirty="0" sz="1100" spc="20">
                          <a:solidFill>
                            <a:srgbClr val="FD9100"/>
                          </a:solidFill>
                          <a:latin typeface="Cambria Math"/>
                          <a:cs typeface="Cambria Math"/>
                          <a:hlinkClick r:id="rId10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0" action="ppaction://hlinksldjump"/>
                        </a:rPr>
                        <a:t>Désobstruction</a:t>
                      </a:r>
                      <a:r>
                        <a:rPr dirty="0" sz="1100" spc="1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0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0" action="ppaction://hlinksldjump"/>
                        </a:rPr>
                        <a:t>par</a:t>
                      </a:r>
                      <a:r>
                        <a:rPr dirty="0" sz="1100" spc="1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0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0" action="ppaction://hlinksldjump"/>
                        </a:rPr>
                        <a:t>des</a:t>
                      </a:r>
                      <a:r>
                        <a:rPr dirty="0" sz="1100" spc="1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0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0" action="ppaction://hlinksldjump"/>
                        </a:rPr>
                        <a:t>claques</a:t>
                      </a:r>
                      <a:r>
                        <a:rPr dirty="0" sz="1100" spc="1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0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0" action="ppaction://hlinksldjump"/>
                        </a:rPr>
                        <a:t>dans</a:t>
                      </a:r>
                      <a:r>
                        <a:rPr dirty="0" sz="1100" spc="1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0" action="ppaction://hlinksldjump"/>
                        </a:rPr>
                        <a:t>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0" action="ppaction://hlinksldjump"/>
                        </a:rPr>
                        <a:t>le</a:t>
                      </a:r>
                      <a:r>
                        <a:rPr dirty="0" sz="1100" spc="1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0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0" action="ppaction://hlinksldjump"/>
                        </a:rPr>
                        <a:t>dos</a:t>
                      </a:r>
                      <a:r>
                        <a:rPr dirty="0" u="sng" sz="1100" spc="-5">
                          <a:solidFill>
                            <a:srgbClr val="FD9100"/>
                          </a:solidFill>
                          <a:uFill>
                            <a:solidFill>
                              <a:srgbClr val="FC9000"/>
                            </a:solidFill>
                          </a:uFill>
                          <a:latin typeface="Calibri"/>
                          <a:cs typeface="Calibri"/>
                          <a:hlinkClick r:id="rId10" action="ppaction://hlinksldjump"/>
                        </a:rPr>
                        <a:t>	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0" action="ppaction://hlinksldjump"/>
                        </a:rPr>
                        <a:t>16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algn="just" marL="65405" marR="17780">
                        <a:lnSpc>
                          <a:spcPct val="147300"/>
                        </a:lnSpc>
                        <a:tabLst>
                          <a:tab pos="6031230" algn="l"/>
                        </a:tabLst>
                      </a:pP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1" action="ppaction://hlinksldjump"/>
                        </a:rPr>
                        <a:t>[01FT02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1" action="ppaction://hlinksldjump"/>
                        </a:rPr>
                        <a:t>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1" action="ppaction://hlinksldjump"/>
                        </a:rPr>
                        <a:t>/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1" action="ppaction://hlinksldjump"/>
                        </a:rPr>
                        <a:t>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1" action="ppaction://hlinksldjump"/>
                        </a:rPr>
                        <a:t>12</a:t>
                      </a:r>
                      <a:r>
                        <a:rPr dirty="0" sz="1100" spc="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1" action="ppaction://hlinksldjump"/>
                        </a:rPr>
                        <a:t>-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1" action="ppaction://hlinksldjump"/>
                        </a:rPr>
                        <a:t>2022]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1" action="ppaction://hlinksldjump"/>
                        </a:rPr>
                        <a:t>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1" action="ppaction://hlinksldjump"/>
                        </a:rPr>
                        <a:t>PSC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mbria Math"/>
                          <a:cs typeface="Cambria Math"/>
                          <a:hlinkClick r:id="rId11" action="ppaction://hlinksldjump"/>
                        </a:rPr>
                        <a:t>①</a:t>
                      </a:r>
                      <a:r>
                        <a:rPr dirty="0" sz="1100" spc="10">
                          <a:solidFill>
                            <a:srgbClr val="FD9100"/>
                          </a:solidFill>
                          <a:latin typeface="Cambria Math"/>
                          <a:cs typeface="Cambria Math"/>
                          <a:hlinkClick r:id="rId11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1" action="ppaction://hlinksldjump"/>
                        </a:rPr>
                        <a:t>Dé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1" action="ppaction://hlinksldjump"/>
                        </a:rPr>
                        <a:t>s</a:t>
                      </a:r>
                      <a:r>
                        <a:rPr dirty="0" sz="1100" spc="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1" action="ppaction://hlinksldjump"/>
                        </a:rPr>
                        <a:t>o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1" action="ppaction://hlinksldjump"/>
                        </a:rPr>
                        <a:t>bstruct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1" action="ppaction://hlinksldjump"/>
                        </a:rPr>
                        <a:t>ion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1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1" action="ppaction://hlinksldjump"/>
                        </a:rPr>
                        <a:t>pa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1" action="ppaction://hlinksldjump"/>
                        </a:rPr>
                        <a:t>r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1" action="ppaction://hlinksldjump"/>
                        </a:rPr>
                        <a:t> 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1" action="ppaction://hlinksldjump"/>
                        </a:rPr>
                        <a:t>compressions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1" action="ppaction://hlinksldjump"/>
                        </a:rPr>
                        <a:t>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1" action="ppaction://hlinksldjump"/>
                        </a:rPr>
                        <a:t>abdominales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1" action="ppaction://hlinksldjump"/>
                        </a:rPr>
                        <a:t> </a:t>
                      </a:r>
                      <a:r>
                        <a:rPr dirty="0" sz="1100" spc="-4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1" action="ppaction://hlinksldjump"/>
                        </a:rPr>
                        <a:t> </a:t>
                      </a:r>
                      <a:r>
                        <a:rPr dirty="0" u="sng" sz="1100">
                          <a:solidFill>
                            <a:srgbClr val="FD9100"/>
                          </a:solidFill>
                          <a:uFill>
                            <a:solidFill>
                              <a:srgbClr val="FC9000"/>
                            </a:solidFill>
                          </a:uFill>
                          <a:latin typeface="Calibri"/>
                          <a:cs typeface="Calibri"/>
                          <a:hlinkClick r:id="rId11" action="ppaction://hlinksldjump"/>
                        </a:rPr>
                        <a:t> </a:t>
                      </a:r>
                      <a:r>
                        <a:rPr dirty="0" u="sng" sz="1100">
                          <a:solidFill>
                            <a:srgbClr val="FD9100"/>
                          </a:solidFill>
                          <a:uFill>
                            <a:solidFill>
                              <a:srgbClr val="FC9000"/>
                            </a:solidFill>
                          </a:uFill>
                          <a:latin typeface="Calibri"/>
                          <a:cs typeface="Calibri"/>
                          <a:hlinkClick r:id="rId11" action="ppaction://hlinksldjump"/>
                        </a:rPr>
                        <a:t>	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1" action="ppaction://hlinksldjump"/>
                        </a:rPr>
                        <a:t>17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[01FT03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/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12</a:t>
                      </a:r>
                      <a:r>
                        <a:rPr dirty="0" sz="1100" spc="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-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2022]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PSC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mbria Math"/>
                          <a:cs typeface="Cambria Math"/>
                          <a:hlinkClick r:id="rId12" action="ppaction://hlinksldjump"/>
                        </a:rPr>
                        <a:t>①</a:t>
                      </a:r>
                      <a:r>
                        <a:rPr dirty="0" sz="1100" spc="10">
                          <a:solidFill>
                            <a:srgbClr val="FD9100"/>
                          </a:solidFill>
                          <a:latin typeface="Cambria Math"/>
                          <a:cs typeface="Cambria Math"/>
                          <a:hlinkClick r:id="rId12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Dé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so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bstruct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ion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pa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r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c</a:t>
                      </a:r>
                      <a:r>
                        <a:rPr dirty="0" sz="1100" spc="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o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mpressions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thoraci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que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s</a:t>
                      </a:r>
                      <a:r>
                        <a:rPr dirty="0" sz="1100" spc="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chez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l’adulte</a:t>
                      </a:r>
                      <a:r>
                        <a:rPr dirty="0" sz="1100" spc="-9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 </a:t>
                      </a:r>
                      <a:r>
                        <a:rPr dirty="0" u="sng" sz="1100">
                          <a:solidFill>
                            <a:srgbClr val="FD9100"/>
                          </a:solidFill>
                          <a:uFill>
                            <a:solidFill>
                              <a:srgbClr val="FC9000"/>
                            </a:solidFill>
                          </a:uFill>
                          <a:latin typeface="Times New Roman"/>
                          <a:cs typeface="Times New Roman"/>
                          <a:hlinkClick r:id="rId12" action="ppaction://hlinksldjump"/>
                        </a:rPr>
                        <a:t> </a:t>
                      </a:r>
                      <a:r>
                        <a:rPr dirty="0" u="sng" sz="1100">
                          <a:solidFill>
                            <a:srgbClr val="FD9100"/>
                          </a:solidFill>
                          <a:uFill>
                            <a:solidFill>
                              <a:srgbClr val="FC9000"/>
                            </a:solidFill>
                          </a:uFill>
                          <a:latin typeface="Times New Roman"/>
                          <a:cs typeface="Times New Roman"/>
                          <a:hlinkClick r:id="rId12" action="ppaction://hlinksldjump"/>
                        </a:rPr>
                        <a:t>	</a:t>
                      </a:r>
                      <a:r>
                        <a:rPr dirty="0" u="sng" sz="1100">
                          <a:solidFill>
                            <a:srgbClr val="FD9100"/>
                          </a:solidFill>
                          <a:uFill>
                            <a:solidFill>
                              <a:srgbClr val="FC9000"/>
                            </a:solidFill>
                          </a:uFill>
                          <a:latin typeface="Times New Roman"/>
                          <a:cs typeface="Times New Roman"/>
                          <a:hlinkClick r:id="rId12" action="ppaction://hlinksldjump"/>
                        </a:rPr>
                        <a:t>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18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[01FT04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/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12</a:t>
                      </a:r>
                      <a:r>
                        <a:rPr dirty="0" sz="1100" spc="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-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2022]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PSC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mbria Math"/>
                          <a:cs typeface="Cambria Math"/>
                          <a:hlinkClick r:id="rId13" action="ppaction://hlinksldjump"/>
                        </a:rPr>
                        <a:t>①</a:t>
                      </a:r>
                      <a:r>
                        <a:rPr dirty="0" sz="1100" spc="10">
                          <a:solidFill>
                            <a:srgbClr val="FD9100"/>
                          </a:solidFill>
                          <a:latin typeface="Cambria Math"/>
                          <a:cs typeface="Cambria Math"/>
                          <a:hlinkClick r:id="rId13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Dé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so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bstruct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ion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pa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r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c</a:t>
                      </a:r>
                      <a:r>
                        <a:rPr dirty="0" sz="1100" spc="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o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mpressions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thoraci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que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s</a:t>
                      </a:r>
                      <a:r>
                        <a:rPr dirty="0" sz="1100" spc="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chez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 </a:t>
                      </a:r>
                      <a:r>
                        <a:rPr dirty="0" sz="1100" spc="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l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e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nour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risson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 </a:t>
                      </a:r>
                      <a:r>
                        <a:rPr dirty="0" sz="1100" spc="-6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 </a:t>
                      </a:r>
                      <a:r>
                        <a:rPr dirty="0" u="sng" sz="1100">
                          <a:solidFill>
                            <a:srgbClr val="FD9100"/>
                          </a:solidFill>
                          <a:uFill>
                            <a:solidFill>
                              <a:srgbClr val="FC9000"/>
                            </a:solidFill>
                          </a:uFill>
                          <a:latin typeface="Calibri"/>
                          <a:cs typeface="Calibri"/>
                          <a:hlinkClick r:id="rId13" action="ppaction://hlinksldjump"/>
                        </a:rPr>
                        <a:t> </a:t>
                      </a:r>
                      <a:r>
                        <a:rPr dirty="0" u="sng" sz="1100">
                          <a:solidFill>
                            <a:srgbClr val="FD9100"/>
                          </a:solidFill>
                          <a:uFill>
                            <a:solidFill>
                              <a:srgbClr val="FC9000"/>
                            </a:solidFill>
                          </a:uFill>
                          <a:latin typeface="Calibri"/>
                          <a:cs typeface="Calibri"/>
                          <a:hlinkClick r:id="rId13" action="ppaction://hlinksldjump"/>
                        </a:rPr>
                        <a:t>	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19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FAE3D4"/>
                    </a:solidFill>
                  </a:tcPr>
                </a:tc>
              </a:tr>
              <a:tr h="246125">
                <a:tc>
                  <a:txBody>
                    <a:bodyPr/>
                    <a:lstStyle/>
                    <a:p>
                      <a:pPr algn="ctr" marL="39370">
                        <a:lnSpc>
                          <a:spcPts val="1265"/>
                        </a:lnSpc>
                        <a:tabLst>
                          <a:tab pos="6005195" algn="l"/>
                        </a:tabLst>
                      </a:pP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4" action="ppaction://hlinksldjump"/>
                        </a:rPr>
                        <a:t>[01PR02</a:t>
                      </a:r>
                      <a:r>
                        <a:rPr dirty="0" sz="1100" spc="10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4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4" action="ppaction://hlinksldjump"/>
                        </a:rPr>
                        <a:t>/</a:t>
                      </a:r>
                      <a:r>
                        <a:rPr dirty="0" sz="1100" spc="10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4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4" action="ppaction://hlinksldjump"/>
                        </a:rPr>
                        <a:t>12-2022]</a:t>
                      </a:r>
                      <a:r>
                        <a:rPr dirty="0" sz="1100" spc="10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4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4" action="ppaction://hlinksldjump"/>
                        </a:rPr>
                        <a:t>PSC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mbria Math"/>
                          <a:cs typeface="Cambria Math"/>
                          <a:hlinkClick r:id="rId14" action="ppaction://hlinksldjump"/>
                        </a:rPr>
                        <a:t>①</a:t>
                      </a:r>
                      <a:r>
                        <a:rPr dirty="0" sz="1100" spc="25">
                          <a:solidFill>
                            <a:srgbClr val="47A4D7"/>
                          </a:solidFill>
                          <a:latin typeface="Cambria Math"/>
                          <a:cs typeface="Cambria Math"/>
                          <a:hlinkClick r:id="rId14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4" action="ppaction://hlinksldjump"/>
                        </a:rPr>
                        <a:t>Hémorragies</a:t>
                      </a:r>
                      <a:r>
                        <a:rPr dirty="0" sz="1100" spc="20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4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4" action="ppaction://hlinksldjump"/>
                        </a:rPr>
                        <a:t>externes</a:t>
                      </a:r>
                      <a:r>
                        <a:rPr dirty="0" u="sng" sz="1100" spc="-5">
                          <a:solidFill>
                            <a:srgbClr val="47A4D7"/>
                          </a:solidFill>
                          <a:uFill>
                            <a:solidFill>
                              <a:srgbClr val="46A3D6"/>
                            </a:solidFill>
                          </a:uFill>
                          <a:latin typeface="Calibri"/>
                          <a:cs typeface="Calibri"/>
                          <a:hlinkClick r:id="rId14" action="ppaction://hlinksldjump"/>
                        </a:rPr>
                        <a:t>	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4" action="ppaction://hlinksldjump"/>
                        </a:rPr>
                        <a:t>20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DEEAF6"/>
                    </a:solidFill>
                  </a:tcPr>
                </a:tc>
              </a:tr>
              <a:tr h="493775">
                <a:tc>
                  <a:txBody>
                    <a:bodyPr/>
                    <a:lstStyle/>
                    <a:p>
                      <a:pPr marL="65405">
                        <a:lnSpc>
                          <a:spcPts val="1265"/>
                        </a:lnSpc>
                        <a:tabLst>
                          <a:tab pos="6031230" algn="l"/>
                        </a:tabLst>
                      </a:pP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5" action="ppaction://hlinksldjump"/>
                        </a:rPr>
                        <a:t>[01FT05</a:t>
                      </a:r>
                      <a:r>
                        <a:rPr dirty="0" sz="1100" spc="1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5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5" action="ppaction://hlinksldjump"/>
                        </a:rPr>
                        <a:t>/</a:t>
                      </a:r>
                      <a:r>
                        <a:rPr dirty="0" sz="1100" spc="1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5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5" action="ppaction://hlinksldjump"/>
                        </a:rPr>
                        <a:t>12-2022]</a:t>
                      </a:r>
                      <a:r>
                        <a:rPr dirty="0" sz="1100" spc="1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5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5" action="ppaction://hlinksldjump"/>
                        </a:rPr>
                        <a:t>PSC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mbria Math"/>
                          <a:cs typeface="Cambria Math"/>
                          <a:hlinkClick r:id="rId15" action="ppaction://hlinksldjump"/>
                        </a:rPr>
                        <a:t>①</a:t>
                      </a:r>
                      <a:r>
                        <a:rPr dirty="0" sz="1100" spc="25">
                          <a:solidFill>
                            <a:srgbClr val="FD9100"/>
                          </a:solidFill>
                          <a:latin typeface="Cambria Math"/>
                          <a:cs typeface="Cambria Math"/>
                          <a:hlinkClick r:id="rId15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5" action="ppaction://hlinksldjump"/>
                        </a:rPr>
                        <a:t>Compression</a:t>
                      </a:r>
                      <a:r>
                        <a:rPr dirty="0" sz="1100" spc="1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5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5" action="ppaction://hlinksldjump"/>
                        </a:rPr>
                        <a:t>directe</a:t>
                      </a:r>
                      <a:r>
                        <a:rPr dirty="0" u="sng" sz="1100" spc="-5">
                          <a:solidFill>
                            <a:srgbClr val="FD9100"/>
                          </a:solidFill>
                          <a:uFill>
                            <a:solidFill>
                              <a:srgbClr val="FC9000"/>
                            </a:solidFill>
                          </a:uFill>
                          <a:latin typeface="Calibri"/>
                          <a:cs typeface="Calibri"/>
                          <a:hlinkClick r:id="rId15" action="ppaction://hlinksldjump"/>
                        </a:rPr>
                        <a:t>	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5" action="ppaction://hlinksldjump"/>
                        </a:rPr>
                        <a:t>23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620"/>
                        </a:spcBef>
                        <a:tabLst>
                          <a:tab pos="6031230" algn="l"/>
                        </a:tabLst>
                      </a:pP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6" action="ppaction://hlinksldjump"/>
                        </a:rPr>
                        <a:t>[01FT06</a:t>
                      </a:r>
                      <a:r>
                        <a:rPr dirty="0" sz="1100" spc="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6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6" action="ppaction://hlinksldjump"/>
                        </a:rPr>
                        <a:t>/</a:t>
                      </a:r>
                      <a:r>
                        <a:rPr dirty="0" sz="1100" spc="1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6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6" action="ppaction://hlinksldjump"/>
                        </a:rPr>
                        <a:t>12-2022]</a:t>
                      </a:r>
                      <a:r>
                        <a:rPr dirty="0" sz="1100" spc="1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6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6" action="ppaction://hlinksldjump"/>
                        </a:rPr>
                        <a:t>PSC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mbria Math"/>
                          <a:cs typeface="Cambria Math"/>
                          <a:hlinkClick r:id="rId16" action="ppaction://hlinksldjump"/>
                        </a:rPr>
                        <a:t>①</a:t>
                      </a:r>
                      <a:r>
                        <a:rPr dirty="0" sz="1100" spc="20">
                          <a:solidFill>
                            <a:srgbClr val="FD9100"/>
                          </a:solidFill>
                          <a:latin typeface="Cambria Math"/>
                          <a:cs typeface="Cambria Math"/>
                          <a:hlinkClick r:id="rId16" action="ppaction://hlinksldjump"/>
                        </a:rPr>
                        <a:t> </a:t>
                      </a:r>
                      <a:r>
                        <a:rPr dirty="0" sz="1100" spc="1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6" action="ppaction://hlinksldjump"/>
                        </a:rPr>
                        <a:t>Garrot</a:t>
                      </a:r>
                      <a:r>
                        <a:rPr dirty="0" u="sng" sz="1100" spc="15">
                          <a:solidFill>
                            <a:srgbClr val="FD9100"/>
                          </a:solidFill>
                          <a:uFill>
                            <a:solidFill>
                              <a:srgbClr val="FC9000"/>
                            </a:solidFill>
                          </a:uFill>
                          <a:latin typeface="Calibri"/>
                          <a:cs typeface="Calibri"/>
                          <a:hlinkClick r:id="rId16" action="ppaction://hlinksldjump"/>
                        </a:rPr>
                        <a:t>	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6" action="ppaction://hlinksldjump"/>
                        </a:rPr>
                        <a:t>24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FAE3D4"/>
                    </a:solidFill>
                  </a:tcPr>
                </a:tc>
              </a:tr>
              <a:tr h="246887">
                <a:tc>
                  <a:txBody>
                    <a:bodyPr/>
                    <a:lstStyle/>
                    <a:p>
                      <a:pPr algn="ctr" marL="39370">
                        <a:lnSpc>
                          <a:spcPts val="1265"/>
                        </a:lnSpc>
                        <a:tabLst>
                          <a:tab pos="6005195" algn="l"/>
                        </a:tabLst>
                      </a:pP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7" action="ppaction://hlinksldjump"/>
                        </a:rPr>
                        <a:t>[01PR03</a:t>
                      </a:r>
                      <a:r>
                        <a:rPr dirty="0" sz="1100" spc="10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7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7" action="ppaction://hlinksldjump"/>
                        </a:rPr>
                        <a:t>/</a:t>
                      </a:r>
                      <a:r>
                        <a:rPr dirty="0" sz="1100" spc="10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7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7" action="ppaction://hlinksldjump"/>
                        </a:rPr>
                        <a:t>12-2022]</a:t>
                      </a:r>
                      <a:r>
                        <a:rPr dirty="0" sz="1100" spc="1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7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7" action="ppaction://hlinksldjump"/>
                        </a:rPr>
                        <a:t>PSC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mbria Math"/>
                          <a:cs typeface="Cambria Math"/>
                          <a:hlinkClick r:id="rId17" action="ppaction://hlinksldjump"/>
                        </a:rPr>
                        <a:t>①</a:t>
                      </a:r>
                      <a:r>
                        <a:rPr dirty="0" sz="1100" spc="30">
                          <a:solidFill>
                            <a:srgbClr val="47A4D7"/>
                          </a:solidFill>
                          <a:latin typeface="Cambria Math"/>
                          <a:cs typeface="Cambria Math"/>
                          <a:hlinkClick r:id="rId17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7" action="ppaction://hlinksldjump"/>
                        </a:rPr>
                        <a:t>Perte</a:t>
                      </a:r>
                      <a:r>
                        <a:rPr dirty="0" sz="1100" spc="10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7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7" action="ppaction://hlinksldjump"/>
                        </a:rPr>
                        <a:t>de</a:t>
                      </a:r>
                      <a:r>
                        <a:rPr dirty="0" sz="1100" spc="20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7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7" action="ppaction://hlinksldjump"/>
                        </a:rPr>
                        <a:t>connaissance</a:t>
                      </a:r>
                      <a:r>
                        <a:rPr dirty="0" u="sng" sz="1100" spc="-5">
                          <a:solidFill>
                            <a:srgbClr val="47A4D7"/>
                          </a:solidFill>
                          <a:uFill>
                            <a:solidFill>
                              <a:srgbClr val="46A3D6"/>
                            </a:solidFill>
                          </a:uFill>
                          <a:latin typeface="Calibri"/>
                          <a:cs typeface="Calibri"/>
                          <a:hlinkClick r:id="rId17" action="ppaction://hlinksldjump"/>
                        </a:rPr>
                        <a:t>	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7" action="ppaction://hlinksldjump"/>
                        </a:rPr>
                        <a:t>26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DEEAF6"/>
                    </a:solidFill>
                  </a:tcPr>
                </a:tc>
              </a:tr>
              <a:tr h="493268">
                <a:tc>
                  <a:txBody>
                    <a:bodyPr/>
                    <a:lstStyle/>
                    <a:p>
                      <a:pPr marL="65405">
                        <a:lnSpc>
                          <a:spcPts val="1265"/>
                        </a:lnSpc>
                        <a:tabLst>
                          <a:tab pos="6031230" algn="l"/>
                        </a:tabLst>
                      </a:pP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8" action="ppaction://hlinksldjump"/>
                        </a:rPr>
                        <a:t>[01FT07</a:t>
                      </a:r>
                      <a:r>
                        <a:rPr dirty="0" sz="1100" spc="1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8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8" action="ppaction://hlinksldjump"/>
                        </a:rPr>
                        <a:t>/</a:t>
                      </a:r>
                      <a:r>
                        <a:rPr dirty="0" sz="1100" spc="1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8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8" action="ppaction://hlinksldjump"/>
                        </a:rPr>
                        <a:t>12-2022]</a:t>
                      </a:r>
                      <a:r>
                        <a:rPr dirty="0" sz="1100" spc="1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8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8" action="ppaction://hlinksldjump"/>
                        </a:rPr>
                        <a:t>PSC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mbria Math"/>
                          <a:cs typeface="Cambria Math"/>
                          <a:hlinkClick r:id="rId18" action="ppaction://hlinksldjump"/>
                        </a:rPr>
                        <a:t>①</a:t>
                      </a:r>
                      <a:r>
                        <a:rPr dirty="0" sz="1100" spc="25">
                          <a:solidFill>
                            <a:srgbClr val="FD9100"/>
                          </a:solidFill>
                          <a:latin typeface="Cambria Math"/>
                          <a:cs typeface="Cambria Math"/>
                          <a:hlinkClick r:id="rId18" action="ppaction://hlinksldjump"/>
                        </a:rPr>
                        <a:t> </a:t>
                      </a:r>
                      <a:r>
                        <a:rPr dirty="0" sz="1100" spc="-1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8" action="ppaction://hlinksldjump"/>
                        </a:rPr>
                        <a:t>Libération</a:t>
                      </a:r>
                      <a:r>
                        <a:rPr dirty="0" sz="1100" spc="3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8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8" action="ppaction://hlinksldjump"/>
                        </a:rPr>
                        <a:t>des</a:t>
                      </a:r>
                      <a:r>
                        <a:rPr dirty="0" sz="1100" spc="2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8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8" action="ppaction://hlinksldjump"/>
                        </a:rPr>
                        <a:t>voies</a:t>
                      </a:r>
                      <a:r>
                        <a:rPr dirty="0" sz="1100" spc="1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8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8" action="ppaction://hlinksldjump"/>
                        </a:rPr>
                        <a:t>aériennes</a:t>
                      </a:r>
                      <a:r>
                        <a:rPr dirty="0" u="sng" sz="1100" spc="-5">
                          <a:solidFill>
                            <a:srgbClr val="FD9100"/>
                          </a:solidFill>
                          <a:uFill>
                            <a:solidFill>
                              <a:srgbClr val="FC9000"/>
                            </a:solidFill>
                          </a:uFill>
                          <a:latin typeface="Calibri"/>
                          <a:cs typeface="Calibri"/>
                          <a:hlinkClick r:id="rId18" action="ppaction://hlinksldjump"/>
                        </a:rPr>
                        <a:t>	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8" action="ppaction://hlinksldjump"/>
                        </a:rPr>
                        <a:t>28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620"/>
                        </a:spcBef>
                        <a:tabLst>
                          <a:tab pos="6031230" algn="l"/>
                        </a:tabLst>
                      </a:pP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9" action="ppaction://hlinksldjump"/>
                        </a:rPr>
                        <a:t>[01FT08</a:t>
                      </a:r>
                      <a:r>
                        <a:rPr dirty="0" sz="1100" spc="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9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9" action="ppaction://hlinksldjump"/>
                        </a:rPr>
                        <a:t>/</a:t>
                      </a:r>
                      <a:r>
                        <a:rPr dirty="0" sz="1100" spc="1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9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9" action="ppaction://hlinksldjump"/>
                        </a:rPr>
                        <a:t>12-2022]</a:t>
                      </a:r>
                      <a:r>
                        <a:rPr dirty="0" sz="1100" spc="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9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9" action="ppaction://hlinksldjump"/>
                        </a:rPr>
                        <a:t>PSC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mbria Math"/>
                          <a:cs typeface="Cambria Math"/>
                          <a:hlinkClick r:id="rId19" action="ppaction://hlinksldjump"/>
                        </a:rPr>
                        <a:t>①</a:t>
                      </a:r>
                      <a:r>
                        <a:rPr dirty="0" sz="1100" spc="25">
                          <a:solidFill>
                            <a:srgbClr val="FD9100"/>
                          </a:solidFill>
                          <a:latin typeface="Cambria Math"/>
                          <a:cs typeface="Cambria Math"/>
                          <a:hlinkClick r:id="rId19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9" action="ppaction://hlinksldjump"/>
                        </a:rPr>
                        <a:t>Position</a:t>
                      </a:r>
                      <a:r>
                        <a:rPr dirty="0" sz="1100" spc="1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9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9" action="ppaction://hlinksldjump"/>
                        </a:rPr>
                        <a:t>latérale</a:t>
                      </a:r>
                      <a:r>
                        <a:rPr dirty="0" sz="1100" spc="1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9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9" action="ppaction://hlinksldjump"/>
                        </a:rPr>
                        <a:t>de</a:t>
                      </a:r>
                      <a:r>
                        <a:rPr dirty="0" sz="1100" spc="1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9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9" action="ppaction://hlinksldjump"/>
                        </a:rPr>
                        <a:t>sécurité</a:t>
                      </a:r>
                      <a:r>
                        <a:rPr dirty="0" sz="1100" spc="1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9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9" action="ppaction://hlinksldjump"/>
                        </a:rPr>
                        <a:t>-</a:t>
                      </a:r>
                      <a:r>
                        <a:rPr dirty="0" sz="1100" spc="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9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9" action="ppaction://hlinksldjump"/>
                        </a:rPr>
                        <a:t>PLS</a:t>
                      </a:r>
                      <a:r>
                        <a:rPr dirty="0" u="sng" sz="1100" spc="-5">
                          <a:solidFill>
                            <a:srgbClr val="FD9100"/>
                          </a:solidFill>
                          <a:uFill>
                            <a:solidFill>
                              <a:srgbClr val="FC9000"/>
                            </a:solidFill>
                          </a:uFill>
                          <a:latin typeface="Calibri"/>
                          <a:cs typeface="Calibri"/>
                          <a:hlinkClick r:id="rId19" action="ppaction://hlinksldjump"/>
                        </a:rPr>
                        <a:t>	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9" action="ppaction://hlinksldjump"/>
                        </a:rPr>
                        <a:t>29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FAE3D4"/>
                    </a:solidFill>
                  </a:tcPr>
                </a:tc>
              </a:tr>
              <a:tr h="246887">
                <a:tc>
                  <a:txBody>
                    <a:bodyPr/>
                    <a:lstStyle/>
                    <a:p>
                      <a:pPr algn="ctr" marL="39370">
                        <a:lnSpc>
                          <a:spcPts val="1265"/>
                        </a:lnSpc>
                        <a:tabLst>
                          <a:tab pos="6005195" algn="l"/>
                        </a:tabLst>
                      </a:pP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20" action="ppaction://hlinksldjump"/>
                        </a:rPr>
                        <a:t>[01PR04</a:t>
                      </a:r>
                      <a:r>
                        <a:rPr dirty="0" sz="1100" spc="10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20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20" action="ppaction://hlinksldjump"/>
                        </a:rPr>
                        <a:t>/</a:t>
                      </a:r>
                      <a:r>
                        <a:rPr dirty="0" sz="1100" spc="10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20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20" action="ppaction://hlinksldjump"/>
                        </a:rPr>
                        <a:t>12-2022]</a:t>
                      </a:r>
                      <a:r>
                        <a:rPr dirty="0" sz="1100" spc="10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20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20" action="ppaction://hlinksldjump"/>
                        </a:rPr>
                        <a:t>PSC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mbria Math"/>
                          <a:cs typeface="Cambria Math"/>
                          <a:hlinkClick r:id="rId20" action="ppaction://hlinksldjump"/>
                        </a:rPr>
                        <a:t>①</a:t>
                      </a:r>
                      <a:r>
                        <a:rPr dirty="0" sz="1100" spc="25">
                          <a:solidFill>
                            <a:srgbClr val="47A4D7"/>
                          </a:solidFill>
                          <a:latin typeface="Cambria Math"/>
                          <a:cs typeface="Cambria Math"/>
                          <a:hlinkClick r:id="rId20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20" action="ppaction://hlinksldjump"/>
                        </a:rPr>
                        <a:t>Arrêt</a:t>
                      </a:r>
                      <a:r>
                        <a:rPr dirty="0" sz="1100" spc="1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20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20" action="ppaction://hlinksldjump"/>
                        </a:rPr>
                        <a:t>cardiaque</a:t>
                      </a:r>
                      <a:r>
                        <a:rPr dirty="0" u="sng" sz="1100" spc="-5">
                          <a:solidFill>
                            <a:srgbClr val="47A4D7"/>
                          </a:solidFill>
                          <a:uFill>
                            <a:solidFill>
                              <a:srgbClr val="46A3D6"/>
                            </a:solidFill>
                          </a:uFill>
                          <a:latin typeface="Calibri"/>
                          <a:cs typeface="Calibri"/>
                          <a:hlinkClick r:id="rId20" action="ppaction://hlinksldjump"/>
                        </a:rPr>
                        <a:t>	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20" action="ppaction://hlinksldjump"/>
                        </a:rPr>
                        <a:t>31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DEEAF6"/>
                    </a:solidFill>
                  </a:tcPr>
                </a:tc>
              </a:tr>
              <a:tr h="739902">
                <a:tc>
                  <a:txBody>
                    <a:bodyPr/>
                    <a:lstStyle/>
                    <a:p>
                      <a:pPr marL="65405">
                        <a:lnSpc>
                          <a:spcPts val="1265"/>
                        </a:lnSpc>
                        <a:tabLst>
                          <a:tab pos="6031230" algn="l"/>
                        </a:tabLst>
                      </a:pP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21" action="ppaction://hlinksldjump"/>
                        </a:rPr>
                        <a:t>[01FT09</a:t>
                      </a:r>
                      <a:r>
                        <a:rPr dirty="0" sz="1100" spc="1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21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21" action="ppaction://hlinksldjump"/>
                        </a:rPr>
                        <a:t>/</a:t>
                      </a:r>
                      <a:r>
                        <a:rPr dirty="0" sz="1100" spc="1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21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21" action="ppaction://hlinksldjump"/>
                        </a:rPr>
                        <a:t>12-2022]</a:t>
                      </a:r>
                      <a:r>
                        <a:rPr dirty="0" sz="1100" spc="1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21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21" action="ppaction://hlinksldjump"/>
                        </a:rPr>
                        <a:t>PSC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mbria Math"/>
                          <a:cs typeface="Cambria Math"/>
                          <a:hlinkClick r:id="rId21" action="ppaction://hlinksldjump"/>
                        </a:rPr>
                        <a:t>①</a:t>
                      </a:r>
                      <a:r>
                        <a:rPr dirty="0" sz="1100" spc="35">
                          <a:solidFill>
                            <a:srgbClr val="FD9100"/>
                          </a:solidFill>
                          <a:latin typeface="Cambria Math"/>
                          <a:cs typeface="Cambria Math"/>
                          <a:hlinkClick r:id="rId21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21" action="ppaction://hlinksldjump"/>
                        </a:rPr>
                        <a:t>Compressions</a:t>
                      </a:r>
                      <a:r>
                        <a:rPr dirty="0" sz="1100" spc="2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21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21" action="ppaction://hlinksldjump"/>
                        </a:rPr>
                        <a:t>thoraciques</a:t>
                      </a:r>
                      <a:r>
                        <a:rPr dirty="0" u="sng" sz="1100" spc="-5">
                          <a:solidFill>
                            <a:srgbClr val="FD9100"/>
                          </a:solidFill>
                          <a:uFill>
                            <a:solidFill>
                              <a:srgbClr val="FC9000"/>
                            </a:solidFill>
                          </a:uFill>
                          <a:latin typeface="Calibri"/>
                          <a:cs typeface="Calibri"/>
                          <a:hlinkClick r:id="rId21" action="ppaction://hlinksldjump"/>
                        </a:rPr>
                        <a:t>	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21" action="ppaction://hlinksldjump"/>
                        </a:rPr>
                        <a:t>34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5405" marR="17780">
                        <a:lnSpc>
                          <a:spcPct val="147300"/>
                        </a:lnSpc>
                        <a:tabLst>
                          <a:tab pos="6031230" algn="l"/>
                        </a:tabLst>
                      </a:pP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22" action="ppaction://hlinksldjump"/>
                        </a:rPr>
                        <a:t>[01FT10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22" action="ppaction://hlinksldjump"/>
                        </a:rPr>
                        <a:t>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22" action="ppaction://hlinksldjump"/>
                        </a:rPr>
                        <a:t>/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22" action="ppaction://hlinksldjump"/>
                        </a:rPr>
                        <a:t>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22" action="ppaction://hlinksldjump"/>
                        </a:rPr>
                        <a:t>12</a:t>
                      </a:r>
                      <a:r>
                        <a:rPr dirty="0" sz="1100" spc="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22" action="ppaction://hlinksldjump"/>
                        </a:rPr>
                        <a:t>-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22" action="ppaction://hlinksldjump"/>
                        </a:rPr>
                        <a:t>2022]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22" action="ppaction://hlinksldjump"/>
                        </a:rPr>
                        <a:t>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22" action="ppaction://hlinksldjump"/>
                        </a:rPr>
                        <a:t>PSC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mbria Math"/>
                          <a:cs typeface="Cambria Math"/>
                          <a:hlinkClick r:id="rId22" action="ppaction://hlinksldjump"/>
                        </a:rPr>
                        <a:t>①</a:t>
                      </a:r>
                      <a:r>
                        <a:rPr dirty="0" sz="1100" spc="10">
                          <a:solidFill>
                            <a:srgbClr val="FD9100"/>
                          </a:solidFill>
                          <a:latin typeface="Cambria Math"/>
                          <a:cs typeface="Cambria Math"/>
                          <a:hlinkClick r:id="rId22" action="ppaction://hlinksldjump"/>
                        </a:rPr>
                        <a:t>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22" action="ppaction://hlinksldjump"/>
                        </a:rPr>
                        <a:t>Insufflations</a:t>
                      </a:r>
                      <a:r>
                        <a:rPr dirty="0" sz="1100" spc="1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22" action="ppaction://hlinksldjump"/>
                        </a:rPr>
                        <a:t> </a:t>
                      </a:r>
                      <a:r>
                        <a:rPr dirty="0" u="sng" sz="1100">
                          <a:solidFill>
                            <a:srgbClr val="FD9100"/>
                          </a:solidFill>
                          <a:uFill>
                            <a:solidFill>
                              <a:srgbClr val="FC9000"/>
                            </a:solidFill>
                          </a:uFill>
                          <a:latin typeface="Calibri"/>
                          <a:cs typeface="Calibri"/>
                          <a:hlinkClick r:id="rId22" action="ppaction://hlinksldjump"/>
                        </a:rPr>
                        <a:t> </a:t>
                      </a:r>
                      <a:r>
                        <a:rPr dirty="0" u="sng" sz="1100">
                          <a:solidFill>
                            <a:srgbClr val="FD9100"/>
                          </a:solidFill>
                          <a:uFill>
                            <a:solidFill>
                              <a:srgbClr val="FC9000"/>
                            </a:solidFill>
                          </a:uFill>
                          <a:latin typeface="Calibri"/>
                          <a:cs typeface="Calibri"/>
                          <a:hlinkClick r:id="rId22" action="ppaction://hlinksldjump"/>
                        </a:rPr>
                        <a:t>	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22" action="ppaction://hlinksldjump"/>
                        </a:rPr>
                        <a:t>36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23" action="ppaction://hlinksldjump"/>
                        </a:rPr>
                        <a:t>[01FT11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23" action="ppaction://hlinksldjump"/>
                        </a:rPr>
                        <a:t>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23" action="ppaction://hlinksldjump"/>
                        </a:rPr>
                        <a:t>/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23" action="ppaction://hlinksldjump"/>
                        </a:rPr>
                        <a:t>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23" action="ppaction://hlinksldjump"/>
                        </a:rPr>
                        <a:t>12</a:t>
                      </a:r>
                      <a:r>
                        <a:rPr dirty="0" sz="1100" spc="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23" action="ppaction://hlinksldjump"/>
                        </a:rPr>
                        <a:t>-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23" action="ppaction://hlinksldjump"/>
                        </a:rPr>
                        <a:t>2022]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23" action="ppaction://hlinksldjump"/>
                        </a:rPr>
                        <a:t>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23" action="ppaction://hlinksldjump"/>
                        </a:rPr>
                        <a:t>PSC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mbria Math"/>
                          <a:cs typeface="Cambria Math"/>
                          <a:hlinkClick r:id="rId23" action="ppaction://hlinksldjump"/>
                        </a:rPr>
                        <a:t>①</a:t>
                      </a:r>
                      <a:r>
                        <a:rPr dirty="0" sz="1100" spc="10">
                          <a:solidFill>
                            <a:srgbClr val="FD9100"/>
                          </a:solidFill>
                          <a:latin typeface="Cambria Math"/>
                          <a:cs typeface="Cambria Math"/>
                          <a:hlinkClick r:id="rId23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23" action="ppaction://hlinksldjump"/>
                        </a:rPr>
                        <a:t>Défibrillati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23" action="ppaction://hlinksldjump"/>
                        </a:rPr>
                        <a:t>on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23" action="ppaction://hlinksldjump"/>
                        </a:rPr>
                        <a:t>  </a:t>
                      </a:r>
                      <a:r>
                        <a:rPr dirty="0" u="sng" sz="1100">
                          <a:solidFill>
                            <a:srgbClr val="FD9100"/>
                          </a:solidFill>
                          <a:uFill>
                            <a:solidFill>
                              <a:srgbClr val="FC9000"/>
                            </a:solidFill>
                          </a:uFill>
                          <a:latin typeface="Calibri"/>
                          <a:cs typeface="Calibri"/>
                          <a:hlinkClick r:id="rId23" action="ppaction://hlinksldjump"/>
                        </a:rPr>
                        <a:t> </a:t>
                      </a:r>
                      <a:r>
                        <a:rPr dirty="0" u="sng" sz="1100">
                          <a:solidFill>
                            <a:srgbClr val="FD9100"/>
                          </a:solidFill>
                          <a:uFill>
                            <a:solidFill>
                              <a:srgbClr val="FC9000"/>
                            </a:solidFill>
                          </a:uFill>
                          <a:latin typeface="Calibri"/>
                          <a:cs typeface="Calibri"/>
                          <a:hlinkClick r:id="rId23" action="ppaction://hlinksldjump"/>
                        </a:rPr>
                        <a:t>	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23" action="ppaction://hlinksldjump"/>
                        </a:rPr>
                        <a:t>38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FAE3D4"/>
                    </a:solidFill>
                  </a:tcPr>
                </a:tc>
              </a:tr>
              <a:tr h="246887">
                <a:tc>
                  <a:txBody>
                    <a:bodyPr/>
                    <a:lstStyle/>
                    <a:p>
                      <a:pPr algn="ctr" marL="39370">
                        <a:lnSpc>
                          <a:spcPts val="1265"/>
                        </a:lnSpc>
                        <a:tabLst>
                          <a:tab pos="6005195" algn="l"/>
                        </a:tabLst>
                      </a:pPr>
                      <a:r>
                        <a:rPr dirty="0" sz="1100" spc="-5">
                          <a:solidFill>
                            <a:srgbClr val="7E7E7E"/>
                          </a:solidFill>
                          <a:latin typeface="Calibri"/>
                          <a:cs typeface="Calibri"/>
                          <a:hlinkClick r:id="rId24" action="ppaction://hlinksldjump"/>
                        </a:rPr>
                        <a:t>[01AC05</a:t>
                      </a:r>
                      <a:r>
                        <a:rPr dirty="0" sz="1100" spc="10">
                          <a:solidFill>
                            <a:srgbClr val="7E7E7E"/>
                          </a:solidFill>
                          <a:latin typeface="Calibri"/>
                          <a:cs typeface="Calibri"/>
                          <a:hlinkClick r:id="rId24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7E7E7E"/>
                          </a:solidFill>
                          <a:latin typeface="Calibri"/>
                          <a:cs typeface="Calibri"/>
                          <a:hlinkClick r:id="rId24" action="ppaction://hlinksldjump"/>
                        </a:rPr>
                        <a:t>/</a:t>
                      </a:r>
                      <a:r>
                        <a:rPr dirty="0" sz="1100" spc="10">
                          <a:solidFill>
                            <a:srgbClr val="7E7E7E"/>
                          </a:solidFill>
                          <a:latin typeface="Calibri"/>
                          <a:cs typeface="Calibri"/>
                          <a:hlinkClick r:id="rId24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7E7E7E"/>
                          </a:solidFill>
                          <a:latin typeface="Calibri"/>
                          <a:cs typeface="Calibri"/>
                          <a:hlinkClick r:id="rId24" action="ppaction://hlinksldjump"/>
                        </a:rPr>
                        <a:t>12-2022]</a:t>
                      </a:r>
                      <a:r>
                        <a:rPr dirty="0" sz="1100" spc="10">
                          <a:solidFill>
                            <a:srgbClr val="7E7E7E"/>
                          </a:solidFill>
                          <a:latin typeface="Calibri"/>
                          <a:cs typeface="Calibri"/>
                          <a:hlinkClick r:id="rId24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7E7E7E"/>
                          </a:solidFill>
                          <a:latin typeface="Calibri"/>
                          <a:cs typeface="Calibri"/>
                          <a:hlinkClick r:id="rId24" action="ppaction://hlinksldjump"/>
                        </a:rPr>
                        <a:t>PSC</a:t>
                      </a:r>
                      <a:r>
                        <a:rPr dirty="0" sz="1100" spc="-5">
                          <a:solidFill>
                            <a:srgbClr val="7E7E7E"/>
                          </a:solidFill>
                          <a:latin typeface="Cambria Math"/>
                          <a:cs typeface="Cambria Math"/>
                          <a:hlinkClick r:id="rId24" action="ppaction://hlinksldjump"/>
                        </a:rPr>
                        <a:t>①</a:t>
                      </a:r>
                      <a:r>
                        <a:rPr dirty="0" sz="1100" spc="15">
                          <a:solidFill>
                            <a:srgbClr val="7E7E7E"/>
                          </a:solidFill>
                          <a:latin typeface="Cambria Math"/>
                          <a:cs typeface="Cambria Math"/>
                          <a:hlinkClick r:id="rId24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7E7E7E"/>
                          </a:solidFill>
                          <a:latin typeface="Calibri"/>
                          <a:cs typeface="Calibri"/>
                          <a:hlinkClick r:id="rId24" action="ppaction://hlinksldjump"/>
                        </a:rPr>
                        <a:t>Défibrillateur</a:t>
                      </a:r>
                      <a:r>
                        <a:rPr dirty="0" sz="1100" spc="20">
                          <a:solidFill>
                            <a:srgbClr val="7E7E7E"/>
                          </a:solidFill>
                          <a:latin typeface="Calibri"/>
                          <a:cs typeface="Calibri"/>
                          <a:hlinkClick r:id="rId24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7E7E7E"/>
                          </a:solidFill>
                          <a:latin typeface="Calibri"/>
                          <a:cs typeface="Calibri"/>
                          <a:hlinkClick r:id="rId24" action="ppaction://hlinksldjump"/>
                        </a:rPr>
                        <a:t>automatisé</a:t>
                      </a:r>
                      <a:r>
                        <a:rPr dirty="0" sz="1100" spc="20">
                          <a:solidFill>
                            <a:srgbClr val="7E7E7E"/>
                          </a:solidFill>
                          <a:latin typeface="Calibri"/>
                          <a:cs typeface="Calibri"/>
                          <a:hlinkClick r:id="rId24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7E7E7E"/>
                          </a:solidFill>
                          <a:latin typeface="Calibri"/>
                          <a:cs typeface="Calibri"/>
                          <a:hlinkClick r:id="rId24" action="ppaction://hlinksldjump"/>
                        </a:rPr>
                        <a:t>externe</a:t>
                      </a:r>
                      <a:r>
                        <a:rPr dirty="0" sz="1100" spc="10">
                          <a:solidFill>
                            <a:srgbClr val="7E7E7E"/>
                          </a:solidFill>
                          <a:latin typeface="Calibri"/>
                          <a:cs typeface="Calibri"/>
                          <a:hlinkClick r:id="rId24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7E7E7E"/>
                          </a:solidFill>
                          <a:latin typeface="Calibri"/>
                          <a:cs typeface="Calibri"/>
                          <a:hlinkClick r:id="rId24" action="ppaction://hlinksldjump"/>
                        </a:rPr>
                        <a:t>-</a:t>
                      </a:r>
                      <a:r>
                        <a:rPr dirty="0" sz="1100" spc="15">
                          <a:solidFill>
                            <a:srgbClr val="7E7E7E"/>
                          </a:solidFill>
                          <a:latin typeface="Calibri"/>
                          <a:cs typeface="Calibri"/>
                          <a:hlinkClick r:id="rId24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7E7E7E"/>
                          </a:solidFill>
                          <a:latin typeface="Calibri"/>
                          <a:cs typeface="Calibri"/>
                          <a:hlinkClick r:id="rId24" action="ppaction://hlinksldjump"/>
                        </a:rPr>
                        <a:t>DAE</a:t>
                      </a:r>
                      <a:r>
                        <a:rPr dirty="0" u="sng" sz="1100" spc="-5">
                          <a:solidFill>
                            <a:srgbClr val="7E7E7E"/>
                          </a:solidFill>
                          <a:uFill>
                            <a:solidFill>
                              <a:srgbClr val="7D7D7D"/>
                            </a:solidFill>
                          </a:uFill>
                          <a:latin typeface="Calibri"/>
                          <a:cs typeface="Calibri"/>
                          <a:hlinkClick r:id="rId24" action="ppaction://hlinksldjump"/>
                        </a:rPr>
                        <a:t>	</a:t>
                      </a:r>
                      <a:r>
                        <a:rPr dirty="0" sz="1100" spc="-5">
                          <a:solidFill>
                            <a:srgbClr val="7E7E7E"/>
                          </a:solidFill>
                          <a:latin typeface="Calibri"/>
                          <a:cs typeface="Calibri"/>
                          <a:hlinkClick r:id="rId24" action="ppaction://hlinksldjump"/>
                        </a:rPr>
                        <a:t>40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F1F1F1"/>
                    </a:solidFill>
                  </a:tcPr>
                </a:tc>
              </a:tr>
              <a:tr h="170687">
                <a:tc>
                  <a:txBody>
                    <a:bodyPr/>
                    <a:lstStyle/>
                    <a:p>
                      <a:pPr algn="ctr" marL="39370">
                        <a:lnSpc>
                          <a:spcPts val="1245"/>
                        </a:lnSpc>
                        <a:tabLst>
                          <a:tab pos="6005195" algn="l"/>
                        </a:tabLst>
                      </a:pP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25" action="ppaction://hlinksldjump"/>
                        </a:rPr>
                        <a:t>[01PR05</a:t>
                      </a:r>
                      <a:r>
                        <a:rPr dirty="0" sz="1100" spc="10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25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25" action="ppaction://hlinksldjump"/>
                        </a:rPr>
                        <a:t>/</a:t>
                      </a:r>
                      <a:r>
                        <a:rPr dirty="0" sz="1100" spc="10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25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25" action="ppaction://hlinksldjump"/>
                        </a:rPr>
                        <a:t>12-2022]</a:t>
                      </a:r>
                      <a:r>
                        <a:rPr dirty="0" sz="1100" spc="10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25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25" action="ppaction://hlinksldjump"/>
                        </a:rPr>
                        <a:t>PSC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mbria Math"/>
                          <a:cs typeface="Cambria Math"/>
                          <a:hlinkClick r:id="rId25" action="ppaction://hlinksldjump"/>
                        </a:rPr>
                        <a:t>①</a:t>
                      </a:r>
                      <a:r>
                        <a:rPr dirty="0" sz="1100" spc="25">
                          <a:solidFill>
                            <a:srgbClr val="47A4D7"/>
                          </a:solidFill>
                          <a:latin typeface="Cambria Math"/>
                          <a:cs typeface="Cambria Math"/>
                          <a:hlinkClick r:id="rId25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25" action="ppaction://hlinksldjump"/>
                        </a:rPr>
                        <a:t>Malaise</a:t>
                      </a:r>
                      <a:r>
                        <a:rPr dirty="0" u="sng" sz="1100" spc="-5">
                          <a:solidFill>
                            <a:srgbClr val="47A4D7"/>
                          </a:solidFill>
                          <a:uFill>
                            <a:solidFill>
                              <a:srgbClr val="46A3D6"/>
                            </a:solidFill>
                          </a:uFill>
                          <a:latin typeface="Calibri"/>
                          <a:cs typeface="Calibri"/>
                          <a:hlinkClick r:id="rId25" action="ppaction://hlinksldjump"/>
                        </a:rPr>
                        <a:t>	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25" action="ppaction://hlinksldjump"/>
                        </a:rPr>
                        <a:t>41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DEEAF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1040" y="1869439"/>
            <a:ext cx="6155690" cy="287020"/>
            <a:chOff x="701040" y="1869439"/>
            <a:chExt cx="6155690" cy="287020"/>
          </a:xfrm>
        </p:grpSpPr>
        <p:sp>
          <p:nvSpPr>
            <p:cNvPr id="3" name="object 3"/>
            <p:cNvSpPr/>
            <p:nvPr/>
          </p:nvSpPr>
          <p:spPr>
            <a:xfrm>
              <a:off x="701040" y="1869439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701040" y="2149855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/>
          <p:cNvGrpSpPr/>
          <p:nvPr/>
        </p:nvGrpSpPr>
        <p:grpSpPr>
          <a:xfrm>
            <a:off x="701040" y="2580385"/>
            <a:ext cx="6155690" cy="287655"/>
            <a:chOff x="701040" y="2580385"/>
            <a:chExt cx="6155690" cy="287655"/>
          </a:xfrm>
        </p:grpSpPr>
        <p:sp>
          <p:nvSpPr>
            <p:cNvPr id="6" name="object 6"/>
            <p:cNvSpPr/>
            <p:nvPr/>
          </p:nvSpPr>
          <p:spPr>
            <a:xfrm>
              <a:off x="701040" y="2580385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5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286156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593090" y="517651"/>
            <a:ext cx="6379210" cy="35286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3ème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 temps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:</a:t>
            </a:r>
            <a:r>
              <a:rPr dirty="0" sz="1600" spc="-15">
                <a:solidFill>
                  <a:srgbClr val="808080"/>
                </a:solidFill>
                <a:latin typeface="Calibri Light"/>
                <a:cs typeface="Calibri Light"/>
              </a:rPr>
              <a:t> Stabiliser</a:t>
            </a:r>
            <a:r>
              <a:rPr dirty="0" sz="1600" spc="-2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la</a:t>
            </a:r>
            <a:r>
              <a:rPr dirty="0" sz="1600" spc="-2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15">
                <a:solidFill>
                  <a:srgbClr val="808080"/>
                </a:solidFill>
                <a:latin typeface="Calibri Light"/>
                <a:cs typeface="Calibri Light"/>
              </a:rPr>
              <a:t>victime.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Pour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cela</a:t>
            </a:r>
            <a:r>
              <a:rPr dirty="0" sz="1600" spc="-1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:</a:t>
            </a:r>
            <a:endParaRPr sz="1600">
              <a:latin typeface="Calibri Light"/>
              <a:cs typeface="Calibri Light"/>
            </a:endParaRPr>
          </a:p>
          <a:p>
            <a:pPr marL="355600" marR="132080" indent="-228600">
              <a:lnSpc>
                <a:spcPct val="116799"/>
              </a:lnSpc>
              <a:spcBef>
                <a:spcPts val="850"/>
              </a:spcBef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dirty="0" sz="1100" spc="-5">
                <a:latin typeface="Calibri"/>
                <a:cs typeface="Calibri"/>
              </a:rPr>
              <a:t>ajuster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jambe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située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au-dessus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telle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sorte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hanche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genou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soient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angle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droit</a:t>
            </a:r>
            <a:r>
              <a:rPr dirty="0" baseline="39682" sz="1050" spc="-7">
                <a:latin typeface="Calibri"/>
                <a:cs typeface="Calibri"/>
              </a:rPr>
              <a:t>1</a:t>
            </a:r>
            <a:r>
              <a:rPr dirty="0" baseline="39682" sz="105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556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dirty="0" sz="1100" spc="-5">
                <a:latin typeface="Calibri"/>
                <a:cs typeface="Calibri"/>
              </a:rPr>
              <a:t>ouvrir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bouche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mobiliser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tête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rabattre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menton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sternum</a:t>
            </a:r>
            <a:r>
              <a:rPr dirty="0" baseline="39682" sz="1050">
                <a:latin typeface="Calibri"/>
                <a:cs typeface="Calibri"/>
              </a:rPr>
              <a:t>2</a:t>
            </a:r>
            <a:r>
              <a:rPr dirty="0" baseline="39682" sz="105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5560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dirty="0" sz="1100" spc="-5">
                <a:latin typeface="Calibri"/>
                <a:cs typeface="Calibri"/>
              </a:rPr>
              <a:t>contrôler 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permanence la respiration.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Symbol"/>
              <a:buChar char=""/>
            </a:pPr>
            <a:endParaRPr sz="1150">
              <a:latin typeface="Calibri"/>
              <a:cs typeface="Calibri"/>
            </a:endParaRPr>
          </a:p>
          <a:p>
            <a:pPr marL="12700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Chez</a:t>
            </a:r>
            <a:r>
              <a:rPr dirty="0" sz="1600" spc="-2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le</a:t>
            </a:r>
            <a:r>
              <a:rPr dirty="0" sz="1600" spc="-10">
                <a:solidFill>
                  <a:srgbClr val="7E7E7E"/>
                </a:solidFill>
                <a:latin typeface="Calibri Light"/>
                <a:cs typeface="Calibri Light"/>
              </a:rPr>
              <a:t> nourrisson</a:t>
            </a:r>
            <a:endParaRPr sz="1600">
              <a:latin typeface="Calibri Light"/>
              <a:cs typeface="Calibri Light"/>
            </a:endParaRPr>
          </a:p>
          <a:p>
            <a:pPr marL="127000">
              <a:lnSpc>
                <a:spcPct val="100000"/>
              </a:lnSpc>
              <a:spcBef>
                <a:spcPts val="1155"/>
              </a:spcBef>
            </a:pPr>
            <a:r>
              <a:rPr dirty="0" sz="1100" spc="-5">
                <a:latin typeface="Calibri"/>
                <a:cs typeface="Calibri"/>
              </a:rPr>
              <a:t>Placer 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nourrisson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côté,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bras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souvent.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127000">
              <a:lnSpc>
                <a:spcPct val="100000"/>
              </a:lnSpc>
            </a:pPr>
            <a:r>
              <a:rPr dirty="0" sz="1600">
                <a:solidFill>
                  <a:srgbClr val="FD9100"/>
                </a:solidFill>
                <a:latin typeface="Calibri Light"/>
                <a:cs typeface="Calibri Light"/>
              </a:rPr>
              <a:t>Points</a:t>
            </a:r>
            <a:r>
              <a:rPr dirty="0" sz="1600" spc="-50">
                <a:solidFill>
                  <a:srgbClr val="FD910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clés</a:t>
            </a:r>
            <a:endParaRPr sz="1600">
              <a:latin typeface="Calibri Light"/>
              <a:cs typeface="Calibri Light"/>
            </a:endParaRPr>
          </a:p>
          <a:p>
            <a:pPr marL="127000">
              <a:lnSpc>
                <a:spcPct val="100000"/>
              </a:lnSpc>
              <a:spcBef>
                <a:spcPts val="116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 mise en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position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latérale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sécurité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doit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 :</a:t>
            </a:r>
            <a:endParaRPr sz="1100">
              <a:latin typeface="Calibri"/>
              <a:cs typeface="Calibri"/>
            </a:endParaRPr>
          </a:p>
          <a:p>
            <a:pPr marL="355600" indent="-228600">
              <a:lnSpc>
                <a:spcPct val="100000"/>
              </a:lnSpc>
              <a:spcBef>
                <a:spcPts val="985"/>
              </a:spcBef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dirty="0" sz="1100" spc="-5">
                <a:latin typeface="Calibri"/>
                <a:cs typeface="Calibri"/>
              </a:rPr>
              <a:t>limiter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maximum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mouvements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colonne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vertébrale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55600" indent="-228600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dirty="0" sz="1100" spc="-5">
                <a:latin typeface="Calibri"/>
                <a:cs typeface="Calibri"/>
              </a:rPr>
              <a:t>aboutir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stable,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latérale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possible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556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dirty="0" sz="1100" spc="-5">
                <a:latin typeface="Calibri"/>
                <a:cs typeface="Calibri"/>
              </a:rPr>
              <a:t>permettre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contrôle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permanent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 ;</a:t>
            </a:r>
            <a:endParaRPr sz="1100">
              <a:latin typeface="Calibri"/>
              <a:cs typeface="Calibri"/>
            </a:endParaRPr>
          </a:p>
          <a:p>
            <a:pPr marL="35560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dirty="0" sz="1100" spc="-5">
                <a:latin typeface="Calibri"/>
                <a:cs typeface="Calibri"/>
              </a:rPr>
              <a:t>permettre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l’écoulement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liquides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vers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l’extérieur</a:t>
            </a:r>
            <a:r>
              <a:rPr dirty="0" sz="1100" spc="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(bouche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ouverte).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20090" y="9733788"/>
            <a:ext cx="1829435" cy="9525"/>
          </a:xfrm>
          <a:custGeom>
            <a:avLst/>
            <a:gdLst/>
            <a:ahLst/>
            <a:cxnLst/>
            <a:rect l="l" t="t" r="r" b="b"/>
            <a:pathLst>
              <a:path w="1829435" h="9525">
                <a:moveTo>
                  <a:pt x="1829054" y="0"/>
                </a:moveTo>
                <a:lnTo>
                  <a:pt x="0" y="0"/>
                </a:lnTo>
                <a:lnTo>
                  <a:pt x="0" y="9143"/>
                </a:lnTo>
                <a:lnTo>
                  <a:pt x="1829054" y="9143"/>
                </a:lnTo>
                <a:lnTo>
                  <a:pt x="18290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681990" y="9788143"/>
            <a:ext cx="4127500" cy="3022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41666" sz="900" i="1">
                <a:latin typeface="Calibri"/>
                <a:cs typeface="Calibri"/>
              </a:rPr>
              <a:t>1</a:t>
            </a:r>
            <a:r>
              <a:rPr dirty="0" baseline="41666" sz="900" spc="89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La</a:t>
            </a:r>
            <a:r>
              <a:rPr dirty="0" sz="900" spc="-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position de</a:t>
            </a:r>
            <a:r>
              <a:rPr dirty="0" sz="900" spc="-10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la</a:t>
            </a:r>
            <a:r>
              <a:rPr dirty="0" sz="900" spc="-5" i="1">
                <a:latin typeface="Calibri"/>
                <a:cs typeface="Calibri"/>
              </a:rPr>
              <a:t> jambe permet de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stabiliser</a:t>
            </a:r>
            <a:r>
              <a:rPr dirty="0" sz="900" spc="-10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la</a:t>
            </a:r>
            <a:r>
              <a:rPr dirty="0" sz="900" spc="-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PLS.</a:t>
            </a:r>
            <a:endParaRPr sz="9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15"/>
              </a:spcBef>
            </a:pPr>
            <a:r>
              <a:rPr dirty="0" baseline="41666" sz="900" i="1">
                <a:latin typeface="Calibri"/>
                <a:cs typeface="Calibri"/>
              </a:rPr>
              <a:t>2</a:t>
            </a:r>
            <a:r>
              <a:rPr dirty="0" baseline="41666" sz="900" spc="104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L’ouverture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i="1">
                <a:latin typeface="Calibri"/>
                <a:cs typeface="Calibri"/>
              </a:rPr>
              <a:t> la </a:t>
            </a:r>
            <a:r>
              <a:rPr dirty="0" sz="900" spc="-5" i="1">
                <a:latin typeface="Calibri"/>
                <a:cs typeface="Calibri"/>
              </a:rPr>
              <a:t>bouche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la </a:t>
            </a:r>
            <a:r>
              <a:rPr dirty="0" sz="900" spc="-5" i="1">
                <a:latin typeface="Calibri"/>
                <a:cs typeface="Calibri"/>
              </a:rPr>
              <a:t>victime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facilite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l’écoulement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des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liquides</a:t>
            </a:r>
            <a:r>
              <a:rPr dirty="0" sz="900" i="1">
                <a:latin typeface="Calibri"/>
                <a:cs typeface="Calibri"/>
              </a:rPr>
              <a:t> vers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l’extérieur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30</a:t>
            </a:fld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48457" y="516889"/>
            <a:ext cx="2261235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47A4D7"/>
                </a:solidFill>
                <a:latin typeface="Calibri"/>
                <a:cs typeface="Calibri"/>
              </a:rPr>
              <a:t>[01PR04</a:t>
            </a:r>
            <a:r>
              <a:rPr dirty="0" sz="1600" spc="-20">
                <a:solidFill>
                  <a:srgbClr val="47A4D7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"/>
                <a:cs typeface="Calibri"/>
              </a:rPr>
              <a:t>/</a:t>
            </a:r>
            <a:r>
              <a:rPr dirty="0" sz="1600" spc="60">
                <a:solidFill>
                  <a:srgbClr val="47A4D7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"/>
                <a:cs typeface="Calibri"/>
              </a:rPr>
              <a:t>12-2022]</a:t>
            </a:r>
            <a:r>
              <a:rPr dirty="0" sz="1600" spc="-15">
                <a:solidFill>
                  <a:srgbClr val="47A4D7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PSC①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14751" y="760730"/>
            <a:ext cx="2129155" cy="4216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none" spc="-5">
                <a:solidFill>
                  <a:srgbClr val="47A4D7"/>
                </a:solidFill>
              </a:rPr>
              <a:t>Arrêt</a:t>
            </a:r>
            <a:r>
              <a:rPr dirty="0" u="none" spc="-35">
                <a:solidFill>
                  <a:srgbClr val="47A4D7"/>
                </a:solidFill>
              </a:rPr>
              <a:t> </a:t>
            </a:r>
            <a:r>
              <a:rPr dirty="0" u="none" spc="-5">
                <a:solidFill>
                  <a:srgbClr val="47A4D7"/>
                </a:solidFill>
              </a:rPr>
              <a:t>cardiaque</a:t>
            </a:r>
          </a:p>
        </p:txBody>
      </p:sp>
      <p:sp>
        <p:nvSpPr>
          <p:cNvPr id="4" name="object 4"/>
          <p:cNvSpPr/>
          <p:nvPr/>
        </p:nvSpPr>
        <p:spPr>
          <a:xfrm>
            <a:off x="701040" y="1242821"/>
            <a:ext cx="6155690" cy="6350"/>
          </a:xfrm>
          <a:custGeom>
            <a:avLst/>
            <a:gdLst/>
            <a:ahLst/>
            <a:cxnLst/>
            <a:rect l="l" t="t" r="r" b="b"/>
            <a:pathLst>
              <a:path w="6155690" h="6350">
                <a:moveTo>
                  <a:pt x="6155436" y="0"/>
                </a:moveTo>
                <a:lnTo>
                  <a:pt x="0" y="0"/>
                </a:lnTo>
                <a:lnTo>
                  <a:pt x="0" y="6096"/>
                </a:lnTo>
                <a:lnTo>
                  <a:pt x="6155436" y="6096"/>
                </a:lnTo>
                <a:lnTo>
                  <a:pt x="6155436" y="0"/>
                </a:lnTo>
                <a:close/>
              </a:path>
            </a:pathLst>
          </a:custGeom>
          <a:solidFill>
            <a:srgbClr val="47A4D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701040" y="1401317"/>
            <a:ext cx="6155690" cy="287020"/>
            <a:chOff x="701040" y="1401317"/>
            <a:chExt cx="6155690" cy="287020"/>
          </a:xfrm>
        </p:grpSpPr>
        <p:sp>
          <p:nvSpPr>
            <p:cNvPr id="6" name="object 6"/>
            <p:cNvSpPr/>
            <p:nvPr/>
          </p:nvSpPr>
          <p:spPr>
            <a:xfrm>
              <a:off x="701040" y="140131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168173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701040" y="2283205"/>
            <a:ext cx="6155690" cy="287020"/>
            <a:chOff x="701040" y="2283205"/>
            <a:chExt cx="6155690" cy="287020"/>
          </a:xfrm>
        </p:grpSpPr>
        <p:sp>
          <p:nvSpPr>
            <p:cNvPr id="9" name="object 9"/>
            <p:cNvSpPr/>
            <p:nvPr/>
          </p:nvSpPr>
          <p:spPr>
            <a:xfrm>
              <a:off x="701040" y="2283205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01040" y="2563621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701040" y="3673855"/>
            <a:ext cx="6155690" cy="287655"/>
            <a:chOff x="701040" y="3673855"/>
            <a:chExt cx="6155690" cy="287655"/>
          </a:xfrm>
        </p:grpSpPr>
        <p:sp>
          <p:nvSpPr>
            <p:cNvPr id="12" name="object 12"/>
            <p:cNvSpPr/>
            <p:nvPr/>
          </p:nvSpPr>
          <p:spPr>
            <a:xfrm>
              <a:off x="701040" y="3673855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01040" y="395503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701040" y="5390133"/>
            <a:ext cx="6155690" cy="287655"/>
            <a:chOff x="701040" y="5390133"/>
            <a:chExt cx="6155690" cy="287655"/>
          </a:xfrm>
        </p:grpSpPr>
        <p:sp>
          <p:nvSpPr>
            <p:cNvPr id="15" name="object 15"/>
            <p:cNvSpPr/>
            <p:nvPr/>
          </p:nvSpPr>
          <p:spPr>
            <a:xfrm>
              <a:off x="701040" y="5390133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01040" y="5671312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/>
          <p:cNvGrpSpPr/>
          <p:nvPr/>
        </p:nvGrpSpPr>
        <p:grpSpPr>
          <a:xfrm>
            <a:off x="701040" y="6613143"/>
            <a:ext cx="6155690" cy="287655"/>
            <a:chOff x="701040" y="6613143"/>
            <a:chExt cx="6155690" cy="287655"/>
          </a:xfrm>
        </p:grpSpPr>
        <p:sp>
          <p:nvSpPr>
            <p:cNvPr id="18" name="object 18"/>
            <p:cNvSpPr/>
            <p:nvPr/>
          </p:nvSpPr>
          <p:spPr>
            <a:xfrm>
              <a:off x="701040" y="6613143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01040" y="6894321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0" name="object 20"/>
          <p:cNvGrpSpPr/>
          <p:nvPr/>
        </p:nvGrpSpPr>
        <p:grpSpPr>
          <a:xfrm>
            <a:off x="701040" y="8599169"/>
            <a:ext cx="6155690" cy="287655"/>
            <a:chOff x="701040" y="8599169"/>
            <a:chExt cx="6155690" cy="287655"/>
          </a:xfrm>
        </p:grpSpPr>
        <p:sp>
          <p:nvSpPr>
            <p:cNvPr id="21" name="object 21"/>
            <p:cNvSpPr/>
            <p:nvPr/>
          </p:nvSpPr>
          <p:spPr>
            <a:xfrm>
              <a:off x="701040" y="8599169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DEEA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701040" y="888034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47A4D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/>
          <p:cNvSpPr txBox="1"/>
          <p:nvPr/>
        </p:nvSpPr>
        <p:spPr>
          <a:xfrm>
            <a:off x="701040" y="1378711"/>
            <a:ext cx="6155690" cy="84366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Définition</a:t>
            </a:r>
            <a:endParaRPr sz="1600">
              <a:latin typeface="Calibri Light"/>
              <a:cs typeface="Calibri Light"/>
            </a:endParaRPr>
          </a:p>
          <a:p>
            <a:pPr algn="just" marL="19050" marR="16510">
              <a:lnSpc>
                <a:spcPct val="101800"/>
              </a:lnSpc>
              <a:spcBef>
                <a:spcPts val="1135"/>
              </a:spcBef>
            </a:pPr>
            <a:r>
              <a:rPr dirty="0" sz="1100" spc="-5">
                <a:latin typeface="Calibri"/>
                <a:cs typeface="Calibri"/>
              </a:rPr>
              <a:t>Une personne est en arrêt cardiaque lorsque son cœur ne fonctionne plus ou fonctionne d’une </a:t>
            </a:r>
            <a:r>
              <a:rPr dirty="0" sz="1100">
                <a:latin typeface="Calibri"/>
                <a:cs typeface="Calibri"/>
              </a:rPr>
              <a:t>façon 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anarchique,</a:t>
            </a:r>
            <a:r>
              <a:rPr dirty="0" sz="1100">
                <a:latin typeface="Calibri"/>
                <a:cs typeface="Calibri"/>
              </a:rPr>
              <a:t> ne </a:t>
            </a:r>
            <a:r>
              <a:rPr dirty="0" sz="1100" spc="-5">
                <a:latin typeface="Calibri"/>
                <a:cs typeface="Calibri"/>
              </a:rPr>
              <a:t>permettant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d’assurer l’oxygénation du cerveau.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Signes</a:t>
            </a:r>
            <a:endParaRPr sz="1600">
              <a:latin typeface="Calibri Light"/>
              <a:cs typeface="Calibri Light"/>
            </a:endParaRPr>
          </a:p>
          <a:p>
            <a:pPr algn="just" marL="19050">
              <a:lnSpc>
                <a:spcPct val="100000"/>
              </a:lnSpc>
              <a:spcBef>
                <a:spcPts val="1155"/>
              </a:spcBef>
            </a:pP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considérée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étant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arrêt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cardiaque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lorsqu’elle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répond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réagit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6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aucun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mouvement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poitrine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n’est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visible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aucun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bruit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souffle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n’est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perçu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marR="13970" indent="-228600">
              <a:lnSpc>
                <a:spcPct val="117300"/>
              </a:lnSpc>
              <a:spcBef>
                <a:spcPts val="5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présente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respiration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anormale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mouvements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respiratoires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lents,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bruyants,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difficiles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inefficaces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(respiration agonique).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Symbol"/>
              <a:buChar char=""/>
            </a:pP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5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Causes</a:t>
            </a:r>
            <a:endParaRPr sz="1600">
              <a:latin typeface="Calibri Light"/>
              <a:cs typeface="Calibri Light"/>
            </a:endParaRPr>
          </a:p>
          <a:p>
            <a:pPr algn="just" marL="19050" marR="12065">
              <a:lnSpc>
                <a:spcPct val="101600"/>
              </a:lnSpc>
              <a:spcBef>
                <a:spcPts val="1135"/>
              </a:spcBef>
            </a:pPr>
            <a:r>
              <a:rPr dirty="0" sz="1100" spc="-5">
                <a:latin typeface="Calibri"/>
                <a:cs typeface="Calibri"/>
              </a:rPr>
              <a:t>Chez l’adulte, l’arrêt cardiaque est le plus souvent causé par certaines maladies du cœur ; la principale est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l’infarctus du myocarde. Il survient brutalement et est lié à une anomalie de fonctionnement électrique </a:t>
            </a:r>
            <a:r>
              <a:rPr dirty="0" sz="1100" spc="-10">
                <a:latin typeface="Calibri"/>
                <a:cs typeface="Calibri"/>
              </a:rPr>
              <a:t>du </a:t>
            </a:r>
            <a:r>
              <a:rPr dirty="0" sz="1100" spc="-5">
                <a:latin typeface="Calibri"/>
                <a:cs typeface="Calibri"/>
              </a:rPr>
              <a:t> cœur :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fibrillation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ventriculaire.</a:t>
            </a:r>
            <a:endParaRPr sz="1100">
              <a:latin typeface="Calibri"/>
              <a:cs typeface="Calibri"/>
            </a:endParaRPr>
          </a:p>
          <a:p>
            <a:pPr algn="just" marL="19050">
              <a:lnSpc>
                <a:spcPct val="100000"/>
              </a:lnSpc>
              <a:spcBef>
                <a:spcPts val="625"/>
              </a:spcBef>
            </a:pPr>
            <a:r>
              <a:rPr dirty="0" sz="1100" spc="-5">
                <a:latin typeface="Calibri"/>
                <a:cs typeface="Calibri"/>
              </a:rPr>
              <a:t>Chez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l’enfant,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l’arrêt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cardiaque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souvent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d’origine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respiratoire.</a:t>
            </a:r>
            <a:endParaRPr sz="1100">
              <a:latin typeface="Calibri"/>
              <a:cs typeface="Calibri"/>
            </a:endParaRPr>
          </a:p>
          <a:p>
            <a:pPr algn="just" marL="19050" marR="12700">
              <a:lnSpc>
                <a:spcPct val="102000"/>
              </a:lnSpc>
              <a:spcBef>
                <a:spcPts val="600"/>
              </a:spcBef>
            </a:pPr>
            <a:r>
              <a:rPr dirty="0" sz="1100" spc="-5">
                <a:latin typeface="Calibri"/>
                <a:cs typeface="Calibri"/>
              </a:rPr>
              <a:t>L’arrêt cardiaque peut aussi être consécutif à une détresse circulatoire (hémorragie, </a:t>
            </a:r>
            <a:r>
              <a:rPr dirty="0" sz="1100" spc="-10">
                <a:latin typeface="Calibri"/>
                <a:cs typeface="Calibri"/>
              </a:rPr>
              <a:t>brûlure </a:t>
            </a:r>
            <a:r>
              <a:rPr dirty="0" sz="1100">
                <a:latin typeface="Calibri"/>
                <a:cs typeface="Calibri"/>
              </a:rPr>
              <a:t>grave), </a:t>
            </a:r>
            <a:r>
              <a:rPr dirty="0" sz="1100" spc="-5">
                <a:latin typeface="Calibri"/>
                <a:cs typeface="Calibri"/>
              </a:rPr>
              <a:t>à une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obstruction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brutale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 voies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aériennes,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 intoxication, 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traumatisme 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 noyade.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Risques</a:t>
            </a:r>
            <a:endParaRPr sz="1600">
              <a:latin typeface="Calibri Light"/>
              <a:cs typeface="Calibri Light"/>
            </a:endParaRPr>
          </a:p>
          <a:p>
            <a:pPr algn="just" marL="19050" marR="13335">
              <a:lnSpc>
                <a:spcPct val="101699"/>
              </a:lnSpc>
              <a:spcBef>
                <a:spcPts val="1140"/>
              </a:spcBef>
            </a:pPr>
            <a:r>
              <a:rPr dirty="0" sz="1100" spc="-5">
                <a:latin typeface="Calibri"/>
                <a:cs typeface="Calibri"/>
              </a:rPr>
              <a:t>Le risque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 arrêt cardiaque est la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mort de la victime en quelques minutes. En effet, l’apport d’oxygène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indispensable,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particulier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niveau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cerveau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cœur,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assurer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survie.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cours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arrêt cardiaque, les lésions du cerveau, consécutives au manque d’oxygène, surviennent dès la première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minute.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Principe</a:t>
            </a:r>
            <a:r>
              <a:rPr dirty="0" sz="1600" spc="-4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d’action</a:t>
            </a:r>
            <a:endParaRPr sz="1600">
              <a:latin typeface="Calibri Light"/>
              <a:cs typeface="Calibri Light"/>
            </a:endParaRPr>
          </a:p>
          <a:p>
            <a:pPr algn="just" marL="19050">
              <a:lnSpc>
                <a:spcPct val="100000"/>
              </a:lnSpc>
              <a:spcBef>
                <a:spcPts val="1160"/>
              </a:spcBef>
            </a:pPr>
            <a:r>
              <a:rPr dirty="0" sz="1100" spc="-5">
                <a:latin typeface="Calibri"/>
                <a:cs typeface="Calibri"/>
              </a:rPr>
              <a:t>Le sauveteur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série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d’actions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augmenter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chances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survie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6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façon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précoce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MASSER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pratiquer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réanimation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cardio-pulmonaire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(RCP)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précoce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DEFIBRILLER :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assurer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mise 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œuvre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d’une défibrillation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précoce.</a:t>
            </a:r>
            <a:endParaRPr sz="1100">
              <a:latin typeface="Calibri"/>
              <a:cs typeface="Calibri"/>
            </a:endParaRPr>
          </a:p>
          <a:p>
            <a:pPr algn="just" marL="19050" marR="13335">
              <a:lnSpc>
                <a:spcPct val="101800"/>
              </a:lnSpc>
              <a:spcBef>
                <a:spcPts val="800"/>
              </a:spcBef>
            </a:pPr>
            <a:r>
              <a:rPr dirty="0" sz="1100" spc="-5">
                <a:latin typeface="Calibri"/>
                <a:cs typeface="Calibri"/>
              </a:rPr>
              <a:t>Ces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différentes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étapes constituent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 chaîne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survie susceptible d’augmenter de 4 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40%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 taux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de </a:t>
            </a:r>
            <a:r>
              <a:rPr dirty="0" sz="1100" spc="-5">
                <a:latin typeface="Calibri"/>
                <a:cs typeface="Calibri"/>
              </a:rPr>
              <a:t> survie</a:t>
            </a:r>
            <a:r>
              <a:rPr dirty="0" sz="1100" spc="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victimes.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Chaque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minute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gagnée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mise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place</a:t>
            </a:r>
            <a:r>
              <a:rPr dirty="0" sz="1100" spc="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d’une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RCP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efficace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augmenter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10</a:t>
            </a:r>
            <a:endParaRPr sz="1100">
              <a:latin typeface="Calibri"/>
              <a:cs typeface="Calibri"/>
            </a:endParaRPr>
          </a:p>
          <a:p>
            <a:pPr algn="just" marL="19050">
              <a:lnSpc>
                <a:spcPct val="100000"/>
              </a:lnSpc>
              <a:spcBef>
                <a:spcPts val="20"/>
              </a:spcBef>
            </a:pPr>
            <a:r>
              <a:rPr dirty="0" sz="1100" spc="-5">
                <a:latin typeface="Calibri"/>
                <a:cs typeface="Calibri"/>
              </a:rPr>
              <a:t>% 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chances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survie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Conduite</a:t>
            </a:r>
            <a:r>
              <a:rPr dirty="0" sz="1600" spc="-3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à</a:t>
            </a:r>
            <a:r>
              <a:rPr dirty="0" sz="1600" spc="-2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tenir</a:t>
            </a:r>
            <a:endParaRPr sz="1600">
              <a:latin typeface="Calibri Light"/>
              <a:cs typeface="Calibri Light"/>
            </a:endParaRPr>
          </a:p>
          <a:p>
            <a:pPr algn="just" marL="19050">
              <a:lnSpc>
                <a:spcPct val="100000"/>
              </a:lnSpc>
              <a:spcBef>
                <a:spcPts val="1160"/>
              </a:spcBef>
            </a:pPr>
            <a:r>
              <a:rPr dirty="0" sz="1100" spc="-5">
                <a:latin typeface="Calibri"/>
                <a:cs typeface="Calibri"/>
              </a:rPr>
              <a:t>Rechercher l’absence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réponse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6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poser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questions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simples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(exemples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«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Comment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ça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?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»,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«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Vous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m’entendez ?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») ;</a:t>
            </a:r>
            <a:endParaRPr sz="1100">
              <a:latin typeface="Calibri"/>
              <a:cs typeface="Calibri"/>
            </a:endParaRPr>
          </a:p>
          <a:p>
            <a:pPr marL="247650" marR="16510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10">
                <a:latin typeface="Calibri"/>
                <a:cs typeface="Calibri"/>
              </a:rPr>
              <a:t>secouer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doucement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épaules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lui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prendre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demander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d’exécuter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ordre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simple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(exemple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«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serrez-moi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 » </a:t>
            </a:r>
            <a:r>
              <a:rPr dirty="0" sz="1100" spc="-10">
                <a:latin typeface="Calibri"/>
                <a:cs typeface="Calibri"/>
              </a:rPr>
              <a:t>).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30</a:t>
            </a:fld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90" y="9082277"/>
            <a:ext cx="1829435" cy="9525"/>
          </a:xfrm>
          <a:custGeom>
            <a:avLst/>
            <a:gdLst/>
            <a:ahLst/>
            <a:cxnLst/>
            <a:rect l="l" t="t" r="r" b="b"/>
            <a:pathLst>
              <a:path w="1829435" h="9525">
                <a:moveTo>
                  <a:pt x="1829054" y="0"/>
                </a:moveTo>
                <a:lnTo>
                  <a:pt x="0" y="0"/>
                </a:lnTo>
                <a:lnTo>
                  <a:pt x="0" y="9144"/>
                </a:lnTo>
                <a:lnTo>
                  <a:pt x="1829054" y="9144"/>
                </a:lnTo>
                <a:lnTo>
                  <a:pt x="18290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631190" y="520699"/>
            <a:ext cx="6307455" cy="956881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algn="just" marL="88900" marR="97155">
              <a:lnSpc>
                <a:spcPct val="101800"/>
              </a:lnSpc>
              <a:spcBef>
                <a:spcPts val="75"/>
              </a:spcBef>
            </a:pPr>
            <a:r>
              <a:rPr dirty="0" sz="1100" spc="-5">
                <a:latin typeface="Calibri"/>
                <a:cs typeface="Calibri"/>
              </a:rPr>
              <a:t>Si la victime répond ou réagit : elle est consciente. Il convient d’appliquer la </a:t>
            </a:r>
            <a:r>
              <a:rPr dirty="0" sz="1100">
                <a:latin typeface="Calibri"/>
                <a:cs typeface="Calibri"/>
              </a:rPr>
              <a:t>CAT </a:t>
            </a:r>
            <a:r>
              <a:rPr dirty="0" sz="1100" spc="-5">
                <a:latin typeface="Calibri"/>
                <a:cs typeface="Calibri"/>
              </a:rPr>
              <a:t>adaptée. Si la victime ne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répond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réagit pas,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il convient de :</a:t>
            </a:r>
            <a:endParaRPr sz="1100">
              <a:latin typeface="Calibri"/>
              <a:cs typeface="Calibri"/>
            </a:endParaRPr>
          </a:p>
          <a:p>
            <a:pPr marL="317500" indent="-228600">
              <a:lnSpc>
                <a:spcPct val="100000"/>
              </a:lnSpc>
              <a:spcBef>
                <a:spcPts val="680"/>
              </a:spcBef>
              <a:buFont typeface="Symbol"/>
              <a:buChar char=""/>
              <a:tabLst>
                <a:tab pos="316865" algn="l"/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demander 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l’aide,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vous êtes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seul ;</a:t>
            </a:r>
            <a:endParaRPr sz="1100">
              <a:latin typeface="Calibri"/>
              <a:cs typeface="Calibri"/>
            </a:endParaRPr>
          </a:p>
          <a:p>
            <a:pPr marL="31750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316865" algn="l"/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l’allonger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175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316865" algn="l"/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libérer 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voies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aériennes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1750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316865" algn="l"/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apprécier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10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secondes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plus.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cela :</a:t>
            </a:r>
            <a:endParaRPr sz="1100">
              <a:latin typeface="Calibri"/>
              <a:cs typeface="Calibri"/>
            </a:endParaRPr>
          </a:p>
          <a:p>
            <a:pPr lvl="1" marL="100330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1003300" algn="l"/>
                <a:tab pos="1003935" algn="l"/>
              </a:tabLst>
            </a:pPr>
            <a:r>
              <a:rPr dirty="0" sz="1100" spc="-5">
                <a:latin typeface="Calibri"/>
                <a:cs typeface="Calibri"/>
              </a:rPr>
              <a:t>maintenir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libération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voies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aériennes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1003300" marR="95885" indent="-228600">
              <a:lnSpc>
                <a:spcPct val="116799"/>
              </a:lnSpc>
              <a:spcBef>
                <a:spcPts val="10"/>
              </a:spcBef>
              <a:buFont typeface="Courier New"/>
              <a:buChar char="o"/>
              <a:tabLst>
                <a:tab pos="1003300" algn="l"/>
                <a:tab pos="1003935" algn="l"/>
              </a:tabLst>
            </a:pP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pencher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oreille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joue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au-dessus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bouche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nez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de </a:t>
            </a:r>
            <a:r>
              <a:rPr dirty="0" sz="1100" spc="-229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 victime puis :</a:t>
            </a:r>
            <a:endParaRPr sz="1100">
              <a:latin typeface="Calibri"/>
              <a:cs typeface="Calibri"/>
            </a:endParaRPr>
          </a:p>
          <a:p>
            <a:pPr lvl="2" marL="1460500" indent="-229235">
              <a:lnSpc>
                <a:spcPct val="100000"/>
              </a:lnSpc>
              <a:spcBef>
                <a:spcPts val="220"/>
              </a:spcBef>
              <a:buFont typeface="Wingdings"/>
              <a:buChar char=""/>
              <a:tabLst>
                <a:tab pos="1460500" algn="l"/>
                <a:tab pos="1461135" algn="l"/>
              </a:tabLst>
            </a:pPr>
            <a:r>
              <a:rPr dirty="0" sz="1100" spc="-5">
                <a:latin typeface="Calibri"/>
                <a:cs typeface="Calibri"/>
              </a:rPr>
              <a:t>regarder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ventre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poitrine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soulèvent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2" marL="1460500" indent="-229235">
              <a:lnSpc>
                <a:spcPct val="100000"/>
              </a:lnSpc>
              <a:spcBef>
                <a:spcPts val="229"/>
              </a:spcBef>
              <a:buFont typeface="Wingdings"/>
              <a:buChar char=""/>
              <a:tabLst>
                <a:tab pos="1460500" algn="l"/>
                <a:tab pos="1461135" algn="l"/>
              </a:tabLst>
            </a:pPr>
            <a:r>
              <a:rPr dirty="0" sz="1100" spc="-5">
                <a:latin typeface="Calibri"/>
                <a:cs typeface="Calibri"/>
              </a:rPr>
              <a:t>écouter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d’éventuels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provoqués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2" marL="1460500" indent="-229235">
              <a:lnSpc>
                <a:spcPct val="100000"/>
              </a:lnSpc>
              <a:spcBef>
                <a:spcPts val="220"/>
              </a:spcBef>
              <a:buFont typeface="Wingdings"/>
              <a:buChar char=""/>
              <a:tabLst>
                <a:tab pos="1460500" algn="l"/>
                <a:tab pos="1461135" algn="l"/>
              </a:tabLst>
            </a:pPr>
            <a:r>
              <a:rPr dirty="0" sz="1100" spc="-5">
                <a:latin typeface="Calibri"/>
                <a:cs typeface="Calibri"/>
              </a:rPr>
              <a:t>sentir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 éventuel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flux d’air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l’expiration.</a:t>
            </a:r>
            <a:endParaRPr sz="1100">
              <a:latin typeface="Calibri"/>
              <a:cs typeface="Calibri"/>
            </a:endParaRPr>
          </a:p>
          <a:p>
            <a:pPr algn="just" marL="88900" marR="96520">
              <a:lnSpc>
                <a:spcPct val="101800"/>
              </a:lnSpc>
              <a:spcBef>
                <a:spcPts val="800"/>
              </a:spcBef>
            </a:pPr>
            <a:r>
              <a:rPr dirty="0" sz="1100" spc="-5">
                <a:latin typeface="Calibri"/>
                <a:cs typeface="Calibri"/>
              </a:rPr>
              <a:t>En l’absence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respiration ou si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respiration est anormale il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faut débuter une RCP.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 respiration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anormale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(agonique)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considérée comme 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arrêt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cardiaque.</a:t>
            </a:r>
            <a:endParaRPr sz="1100">
              <a:latin typeface="Calibri"/>
              <a:cs typeface="Calibri"/>
            </a:endParaRPr>
          </a:p>
          <a:p>
            <a:pPr algn="just" marL="88900" marR="95885">
              <a:lnSpc>
                <a:spcPct val="101800"/>
              </a:lnSpc>
              <a:spcBef>
                <a:spcPts val="600"/>
              </a:spcBef>
            </a:pP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courte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période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mouvements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saccadés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ressemblant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convulsions,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survenir </a:t>
            </a:r>
            <a:r>
              <a:rPr dirty="0" sz="1100" spc="-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 moment </a:t>
            </a:r>
            <a:r>
              <a:rPr dirty="0" sz="1100">
                <a:latin typeface="Calibri"/>
                <a:cs typeface="Calibri"/>
              </a:rPr>
              <a:t>de </a:t>
            </a:r>
            <a:r>
              <a:rPr dirty="0" sz="1100" spc="-5">
                <a:latin typeface="Calibri"/>
                <a:cs typeface="Calibri"/>
              </a:rPr>
              <a:t>l’arrêt cardiaque. Examiner la victime dès l’arrêt de ces mouvements. Si la victime ne répond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présente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respiration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>
                <a:latin typeface="Calibri"/>
                <a:cs typeface="Calibri"/>
              </a:rPr>
              <a:t> présente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respiration anormale,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débuter</a:t>
            </a:r>
            <a:r>
              <a:rPr dirty="0" sz="1100" spc="-5">
                <a:latin typeface="Calibri"/>
                <a:cs typeface="Calibri"/>
              </a:rPr>
              <a:t> 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RCP.</a:t>
            </a:r>
            <a:endParaRPr sz="1100">
              <a:latin typeface="Calibri"/>
              <a:cs typeface="Calibri"/>
            </a:endParaRPr>
          </a:p>
          <a:p>
            <a:pPr algn="just" marL="88900">
              <a:lnSpc>
                <a:spcPct val="100000"/>
              </a:lnSpc>
              <a:spcBef>
                <a:spcPts val="615"/>
              </a:spcBef>
            </a:pPr>
            <a:r>
              <a:rPr dirty="0" sz="1100" spc="-5">
                <a:latin typeface="Calibri"/>
                <a:cs typeface="Calibri"/>
              </a:rPr>
              <a:t>Pour réaliser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RCP,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procéder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façon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suivante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Un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tiers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est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présent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:</a:t>
            </a:r>
            <a:endParaRPr sz="1600">
              <a:latin typeface="Calibri Light"/>
              <a:cs typeface="Calibri Light"/>
            </a:endParaRPr>
          </a:p>
          <a:p>
            <a:pPr algn="just" marL="317500" indent="-228600">
              <a:lnSpc>
                <a:spcPct val="100000"/>
              </a:lnSpc>
              <a:spcBef>
                <a:spcPts val="1075"/>
              </a:spcBef>
              <a:buFont typeface="Symbol"/>
              <a:buChar char=""/>
              <a:tabLst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demander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tiers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d’alerter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secours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 si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possible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ramener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 DAE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algn="just" marL="317500" marR="95250" indent="-228600">
              <a:lnSpc>
                <a:spcPct val="116799"/>
              </a:lnSpc>
              <a:spcBef>
                <a:spcPts val="65"/>
              </a:spcBef>
              <a:buFont typeface="Symbol"/>
              <a:buChar char=""/>
              <a:tabLst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débuter immédiatement une RCP en répétant des cycles </a:t>
            </a:r>
            <a:r>
              <a:rPr dirty="0" sz="1100" spc="10">
                <a:latin typeface="Calibri"/>
                <a:cs typeface="Calibri"/>
              </a:rPr>
              <a:t>de </a:t>
            </a:r>
            <a:r>
              <a:rPr dirty="0" sz="1100" spc="-5">
                <a:latin typeface="Calibri"/>
                <a:cs typeface="Calibri"/>
              </a:rPr>
              <a:t>30 compressions thoraciques suivies de 2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insufflations. Le service de </a:t>
            </a:r>
            <a:r>
              <a:rPr dirty="0" sz="1100" spc="-10">
                <a:latin typeface="Calibri"/>
                <a:cs typeface="Calibri"/>
              </a:rPr>
              <a:t>secours</a:t>
            </a:r>
            <a:r>
              <a:rPr dirty="0" sz="1100" spc="2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appelé pourra aider le sauveteur à la réalisation de la RCP, en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donnant des instructions téléphoniques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algn="just" marL="31750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poursuivant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RCP,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faire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mettre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œuvre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tôt</a:t>
            </a:r>
            <a:r>
              <a:rPr dirty="0" sz="1100">
                <a:latin typeface="Calibri"/>
                <a:cs typeface="Calibri"/>
              </a:rPr>
              <a:t> possible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suivre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indications.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Symbol"/>
              <a:buChar char=""/>
            </a:pPr>
            <a:endParaRPr sz="11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Aucun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tiers n’est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présent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:</a:t>
            </a:r>
            <a:endParaRPr sz="1600">
              <a:latin typeface="Calibri Light"/>
              <a:cs typeface="Calibri Light"/>
            </a:endParaRPr>
          </a:p>
          <a:p>
            <a:pPr marL="317500" indent="-228600">
              <a:lnSpc>
                <a:spcPct val="100000"/>
              </a:lnSpc>
              <a:spcBef>
                <a:spcPts val="1075"/>
              </a:spcBef>
              <a:buFont typeface="Symbol"/>
              <a:buChar char=""/>
              <a:tabLst>
                <a:tab pos="316865" algn="l"/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secours</a:t>
            </a:r>
            <a:r>
              <a:rPr dirty="0" baseline="39682" sz="1050">
                <a:latin typeface="Calibri"/>
                <a:cs typeface="Calibri"/>
              </a:rPr>
              <a:t>1</a:t>
            </a:r>
            <a:r>
              <a:rPr dirty="0" baseline="39682" sz="1050" spc="10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1003300" marR="93980" indent="-228600">
              <a:lnSpc>
                <a:spcPct val="116799"/>
              </a:lnSpc>
              <a:buFont typeface="Courier New"/>
              <a:buChar char="o"/>
              <a:tabLst>
                <a:tab pos="1003300" algn="l"/>
                <a:tab pos="1003935" algn="l"/>
              </a:tabLst>
            </a:pP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téléphone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portable,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vous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disposez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mode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haut-parleur,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l’activer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débuter </a:t>
            </a:r>
            <a:r>
              <a:rPr dirty="0" sz="1100" spc="-229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immédiatement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RCP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même temps que vous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alertez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1003300" marR="93980" indent="-228600">
              <a:lnSpc>
                <a:spcPts val="1550"/>
              </a:lnSpc>
              <a:spcBef>
                <a:spcPts val="80"/>
              </a:spcBef>
              <a:buFont typeface="Courier New"/>
              <a:buChar char="o"/>
              <a:tabLst>
                <a:tab pos="1003300" algn="l"/>
                <a:tab pos="1003935" algn="l"/>
              </a:tabLst>
            </a:pP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l’absence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téléphone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réseau,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quitter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aller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puis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revenir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auprès de 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victime.</a:t>
            </a:r>
            <a:endParaRPr sz="1100">
              <a:latin typeface="Calibri"/>
              <a:cs typeface="Calibri"/>
            </a:endParaRPr>
          </a:p>
          <a:p>
            <a:pPr marL="317500" marR="94615" indent="-228600">
              <a:lnSpc>
                <a:spcPts val="1540"/>
              </a:lnSpc>
              <a:spcBef>
                <a:spcPts val="60"/>
              </a:spcBef>
              <a:buFont typeface="Symbol"/>
              <a:buChar char=""/>
              <a:tabLst>
                <a:tab pos="316865" algn="l"/>
                <a:tab pos="317500" algn="l"/>
              </a:tabLst>
            </a:pPr>
            <a:r>
              <a:rPr dirty="0" sz="1100" spc="-10">
                <a:latin typeface="Calibri"/>
                <a:cs typeface="Calibri"/>
              </a:rPr>
              <a:t>pratiquer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RCP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répétant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cycles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30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compressions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thoraciques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suivies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2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insufflations.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Le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service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secours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appelé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pourra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aider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réalisation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RCP,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donnant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des</a:t>
            </a:r>
            <a:endParaRPr sz="1100">
              <a:latin typeface="Calibri"/>
              <a:cs typeface="Calibri"/>
            </a:endParaRPr>
          </a:p>
          <a:p>
            <a:pPr marL="317500">
              <a:lnSpc>
                <a:spcPct val="100000"/>
              </a:lnSpc>
              <a:spcBef>
                <a:spcPts val="140"/>
              </a:spcBef>
            </a:pPr>
            <a:r>
              <a:rPr dirty="0" sz="1100" spc="-5">
                <a:latin typeface="Calibri"/>
                <a:cs typeface="Calibri"/>
              </a:rPr>
              <a:t>instructions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téléphoniques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17500" marR="95885" indent="-228600">
              <a:lnSpc>
                <a:spcPct val="116799"/>
              </a:lnSpc>
              <a:spcBef>
                <a:spcPts val="65"/>
              </a:spcBef>
              <a:buFont typeface="Symbol"/>
              <a:buChar char=""/>
              <a:tabLst>
                <a:tab pos="316865" algn="l"/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1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DAE</a:t>
            </a:r>
            <a:r>
              <a:rPr dirty="0" sz="1100" spc="18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est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proche</a:t>
            </a:r>
            <a:r>
              <a:rPr dirty="0" baseline="39682" sz="1050">
                <a:latin typeface="Calibri"/>
                <a:cs typeface="Calibri"/>
              </a:rPr>
              <a:t>2</a:t>
            </a:r>
            <a:r>
              <a:rPr dirty="0" sz="1100">
                <a:latin typeface="Calibri"/>
                <a:cs typeface="Calibri"/>
              </a:rPr>
              <a:t>,</a:t>
            </a:r>
            <a:r>
              <a:rPr dirty="0" sz="1100" spc="1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mettre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œuvre</a:t>
            </a:r>
            <a:r>
              <a:rPr dirty="0" sz="1100" spc="1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 spc="1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tôt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possible</a:t>
            </a:r>
            <a:r>
              <a:rPr dirty="0" sz="1100" spc="1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suivre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ses</a:t>
            </a:r>
            <a:r>
              <a:rPr dirty="0" sz="1100" spc="1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indications</a:t>
            </a:r>
            <a:r>
              <a:rPr dirty="0" sz="1100" spc="1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vocales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interrompant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massage cardiaque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moins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possible.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  <a:spcBef>
                <a:spcPts val="5"/>
              </a:spcBef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Dans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tous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les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cas</a:t>
            </a:r>
            <a:r>
              <a:rPr dirty="0" sz="1600" spc="-2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:</a:t>
            </a:r>
            <a:endParaRPr sz="1600">
              <a:latin typeface="Calibri Light"/>
              <a:cs typeface="Calibri Light"/>
            </a:endParaRPr>
          </a:p>
          <a:p>
            <a:pPr marL="546100" indent="-228600">
              <a:lnSpc>
                <a:spcPct val="100000"/>
              </a:lnSpc>
              <a:spcBef>
                <a:spcPts val="1075"/>
              </a:spcBef>
              <a:buFont typeface="Symbol"/>
              <a:buChar char=""/>
              <a:tabLst>
                <a:tab pos="545465" algn="l"/>
                <a:tab pos="546100" algn="l"/>
              </a:tabLst>
            </a:pPr>
            <a:r>
              <a:rPr dirty="0" sz="1100" spc="-5">
                <a:latin typeface="Calibri"/>
                <a:cs typeface="Calibri"/>
              </a:rPr>
              <a:t>poursuivre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RCP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entreprise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jusqu’au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relais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services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50">
              <a:latin typeface="Calibri"/>
              <a:cs typeface="Calibri"/>
            </a:endParaRPr>
          </a:p>
          <a:p>
            <a:pPr algn="just" marL="88900" marR="93345">
              <a:lnSpc>
                <a:spcPct val="101699"/>
              </a:lnSpc>
            </a:pPr>
            <a:r>
              <a:rPr dirty="0" baseline="41666" sz="900" i="1">
                <a:latin typeface="Calibri"/>
                <a:cs typeface="Calibri"/>
              </a:rPr>
              <a:t>1</a:t>
            </a:r>
            <a:r>
              <a:rPr dirty="0" baseline="41666" sz="900" spc="7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À </a:t>
            </a:r>
            <a:r>
              <a:rPr dirty="0" sz="1000" spc="-10" i="1">
                <a:latin typeface="Calibri"/>
                <a:cs typeface="Calibri"/>
              </a:rPr>
              <a:t>l’époque </a:t>
            </a:r>
            <a:r>
              <a:rPr dirty="0" sz="1000" spc="-5" i="1">
                <a:latin typeface="Calibri"/>
                <a:cs typeface="Calibri"/>
              </a:rPr>
              <a:t>des téléphones portables, la transmission de l’alerte ne pose plus guère de problème. Dans </a:t>
            </a:r>
            <a:r>
              <a:rPr dirty="0" sz="1000" i="1">
                <a:latin typeface="Calibri"/>
                <a:cs typeface="Calibri"/>
              </a:rPr>
              <a:t>le cas </a:t>
            </a:r>
            <a:r>
              <a:rPr dirty="0" sz="1000" spc="-5" i="1">
                <a:latin typeface="Calibri"/>
                <a:cs typeface="Calibri"/>
              </a:rPr>
              <a:t>contraire, </a:t>
            </a:r>
            <a:r>
              <a:rPr dirty="0" sz="1000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un</a:t>
            </a:r>
            <a:r>
              <a:rPr dirty="0" sz="1000" spc="50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sauveteur</a:t>
            </a:r>
            <a:r>
              <a:rPr dirty="0" sz="1000" spc="50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seul</a:t>
            </a:r>
            <a:r>
              <a:rPr dirty="0" sz="1000" spc="50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face</a:t>
            </a:r>
            <a:r>
              <a:rPr dirty="0" sz="1000" spc="45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à</a:t>
            </a:r>
            <a:r>
              <a:rPr dirty="0" sz="1000" spc="50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une</a:t>
            </a:r>
            <a:r>
              <a:rPr dirty="0" sz="1000" spc="50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personne</a:t>
            </a:r>
            <a:r>
              <a:rPr dirty="0" sz="1000" spc="45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en</a:t>
            </a:r>
            <a:r>
              <a:rPr dirty="0" sz="1000" spc="50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arrêt</a:t>
            </a:r>
            <a:r>
              <a:rPr dirty="0" sz="1000" spc="55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cardiaque</a:t>
            </a:r>
            <a:r>
              <a:rPr dirty="0" sz="1000" spc="50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est</a:t>
            </a:r>
            <a:r>
              <a:rPr dirty="0" sz="1000" spc="55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en</a:t>
            </a:r>
            <a:r>
              <a:rPr dirty="0" sz="1000" spc="50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grande</a:t>
            </a:r>
            <a:r>
              <a:rPr dirty="0" sz="1000" spc="45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difficulté.</a:t>
            </a:r>
            <a:r>
              <a:rPr dirty="0" sz="1000" spc="45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Il</a:t>
            </a:r>
            <a:r>
              <a:rPr dirty="0" sz="1000" spc="50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doit</a:t>
            </a:r>
            <a:r>
              <a:rPr dirty="0" sz="1000" spc="85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appeler</a:t>
            </a:r>
            <a:r>
              <a:rPr dirty="0" sz="1000" spc="40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très</a:t>
            </a:r>
            <a:r>
              <a:rPr dirty="0" sz="1000" spc="45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tôt</a:t>
            </a:r>
            <a:r>
              <a:rPr dirty="0" sz="1000" spc="50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pour</a:t>
            </a:r>
            <a:r>
              <a:rPr dirty="0" sz="1000" spc="45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donner </a:t>
            </a:r>
            <a:r>
              <a:rPr dirty="0" sz="1000" i="1">
                <a:latin typeface="Calibri"/>
                <a:cs typeface="Calibri"/>
              </a:rPr>
              <a:t> un</a:t>
            </a:r>
            <a:r>
              <a:rPr dirty="0" sz="1000" spc="-10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maximum</a:t>
            </a:r>
            <a:r>
              <a:rPr dirty="0" sz="1000" spc="-15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de </a:t>
            </a:r>
            <a:r>
              <a:rPr dirty="0" sz="1000" i="1">
                <a:latin typeface="Calibri"/>
                <a:cs typeface="Calibri"/>
              </a:rPr>
              <a:t>chance</a:t>
            </a:r>
            <a:r>
              <a:rPr dirty="0" sz="1000" spc="-15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de</a:t>
            </a:r>
            <a:r>
              <a:rPr dirty="0" sz="1000" spc="-5" i="1">
                <a:latin typeface="Calibri"/>
                <a:cs typeface="Calibri"/>
              </a:rPr>
              <a:t> survie </a:t>
            </a:r>
            <a:r>
              <a:rPr dirty="0" sz="1000" i="1">
                <a:latin typeface="Calibri"/>
                <a:cs typeface="Calibri"/>
              </a:rPr>
              <a:t>à</a:t>
            </a:r>
            <a:r>
              <a:rPr dirty="0" sz="1000" spc="-5" i="1">
                <a:latin typeface="Calibri"/>
                <a:cs typeface="Calibri"/>
              </a:rPr>
              <a:t> la victime.</a:t>
            </a:r>
            <a:endParaRPr sz="1000">
              <a:latin typeface="Calibri"/>
              <a:cs typeface="Calibri"/>
            </a:endParaRPr>
          </a:p>
          <a:p>
            <a:pPr algn="just" marL="88900">
              <a:lnSpc>
                <a:spcPct val="100000"/>
              </a:lnSpc>
              <a:spcBef>
                <a:spcPts val="20"/>
              </a:spcBef>
            </a:pPr>
            <a:r>
              <a:rPr dirty="0" baseline="41666" sz="900" i="1">
                <a:latin typeface="Calibri"/>
                <a:cs typeface="Calibri"/>
              </a:rPr>
              <a:t>2  </a:t>
            </a:r>
            <a:r>
              <a:rPr dirty="0" baseline="41666" sz="900" spc="52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Le</a:t>
            </a:r>
            <a:r>
              <a:rPr dirty="0" sz="1000" spc="235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sauveteur</a:t>
            </a:r>
            <a:r>
              <a:rPr dirty="0" sz="1000" spc="225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récupère</a:t>
            </a:r>
            <a:r>
              <a:rPr dirty="0" sz="1000" spc="235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lui-même</a:t>
            </a:r>
            <a:r>
              <a:rPr dirty="0" sz="1000" spc="235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le</a:t>
            </a:r>
            <a:r>
              <a:rPr dirty="0" sz="1000" spc="229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DAE</a:t>
            </a:r>
            <a:r>
              <a:rPr dirty="0" sz="1000" spc="235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s’il</a:t>
            </a:r>
            <a:r>
              <a:rPr dirty="0" sz="1000" spc="229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est</a:t>
            </a:r>
            <a:r>
              <a:rPr dirty="0" sz="1000" spc="235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à</a:t>
            </a:r>
            <a:r>
              <a:rPr dirty="0" sz="1000" spc="235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proximité,</a:t>
            </a:r>
            <a:r>
              <a:rPr dirty="0" sz="1000" spc="240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facilement</a:t>
            </a:r>
            <a:r>
              <a:rPr dirty="0" sz="1000" spc="229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accessible,</a:t>
            </a:r>
            <a:r>
              <a:rPr dirty="0" sz="1000" spc="240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et</a:t>
            </a:r>
            <a:r>
              <a:rPr dirty="0" sz="1000" spc="235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qu’il</a:t>
            </a:r>
            <a:r>
              <a:rPr dirty="0" sz="1000" spc="225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peut</a:t>
            </a:r>
            <a:r>
              <a:rPr dirty="0" sz="1000" spc="235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se</a:t>
            </a:r>
            <a:r>
              <a:rPr dirty="0" sz="1000" spc="235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le</a:t>
            </a:r>
            <a:r>
              <a:rPr dirty="0" sz="1000" spc="245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procurer</a:t>
            </a:r>
            <a:endParaRPr sz="1000">
              <a:latin typeface="Calibri"/>
              <a:cs typeface="Calibri"/>
            </a:endParaRPr>
          </a:p>
          <a:p>
            <a:pPr algn="just" marL="88900" marR="93345">
              <a:lnSpc>
                <a:spcPct val="101499"/>
              </a:lnSpc>
              <a:spcBef>
                <a:spcPts val="5"/>
              </a:spcBef>
            </a:pPr>
            <a:r>
              <a:rPr dirty="0" sz="1000" spc="-5" i="1">
                <a:latin typeface="Calibri"/>
                <a:cs typeface="Calibri"/>
              </a:rPr>
              <a:t>immédiatement </a:t>
            </a:r>
            <a:r>
              <a:rPr dirty="0" u="sng" sz="1000" i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sans </a:t>
            </a:r>
            <a:r>
              <a:rPr dirty="0" u="sng" sz="1000" spc="-5" i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quitter la victime plus </a:t>
            </a:r>
            <a:r>
              <a:rPr dirty="0" u="sng" sz="1000" i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 </a:t>
            </a:r>
            <a:r>
              <a:rPr dirty="0" u="sng" sz="1000" spc="-5" i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10 secondes.</a:t>
            </a:r>
            <a:r>
              <a:rPr dirty="0" sz="1000" spc="-5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Dans </a:t>
            </a:r>
            <a:r>
              <a:rPr dirty="0" sz="1000" spc="-5" i="1">
                <a:latin typeface="Calibri"/>
                <a:cs typeface="Calibri"/>
              </a:rPr>
              <a:t>le </a:t>
            </a:r>
            <a:r>
              <a:rPr dirty="0" sz="1000" i="1">
                <a:latin typeface="Calibri"/>
                <a:cs typeface="Calibri"/>
              </a:rPr>
              <a:t>cas </a:t>
            </a:r>
            <a:r>
              <a:rPr dirty="0" sz="1000" spc="-5" i="1">
                <a:latin typeface="Calibri"/>
                <a:cs typeface="Calibri"/>
              </a:rPr>
              <a:t>contraire, le sauveteur réalise la </a:t>
            </a:r>
            <a:r>
              <a:rPr dirty="0" sz="1000" i="1">
                <a:latin typeface="Calibri"/>
                <a:cs typeface="Calibri"/>
              </a:rPr>
              <a:t>RCP </a:t>
            </a:r>
            <a:r>
              <a:rPr dirty="0" sz="1000" spc="-5" i="1">
                <a:latin typeface="Calibri"/>
                <a:cs typeface="Calibri"/>
              </a:rPr>
              <a:t>jusqu’à </a:t>
            </a:r>
            <a:r>
              <a:rPr dirty="0" sz="1000" spc="-10" i="1">
                <a:latin typeface="Calibri"/>
                <a:cs typeface="Calibri"/>
              </a:rPr>
              <a:t>ce </a:t>
            </a:r>
            <a:r>
              <a:rPr dirty="0" sz="1000" spc="-5" i="1">
                <a:latin typeface="Calibri"/>
                <a:cs typeface="Calibri"/>
              </a:rPr>
              <a:t> qu’on</a:t>
            </a:r>
            <a:r>
              <a:rPr dirty="0" sz="1000" spc="-10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lui</a:t>
            </a:r>
            <a:r>
              <a:rPr dirty="0" sz="1000" spc="-10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apporte</a:t>
            </a:r>
            <a:r>
              <a:rPr dirty="0" sz="1000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le</a:t>
            </a:r>
            <a:r>
              <a:rPr dirty="0" sz="1000" spc="-10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DAE.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30</a:t>
            </a:fld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30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707390" y="528319"/>
            <a:ext cx="6142355" cy="645477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469900" marR="29845" indent="-228600">
              <a:lnSpc>
                <a:spcPct val="101800"/>
              </a:lnSpc>
              <a:spcBef>
                <a:spcPts val="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insufflations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peuvent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effectuées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(répulsion,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covid-19,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vomissements,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traumatisme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majeur 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face,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etc.)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capable,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il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uniquement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thoraciques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continu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rythme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100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120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minute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469900" marR="43180" indent="-228600">
              <a:lnSpc>
                <a:spcPct val="101800"/>
              </a:lnSpc>
              <a:spcBef>
                <a:spcPts val="65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retarder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défibrillation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thoraciques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alors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qu’elle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prête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réalisée.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Chez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l’enfant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et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le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nourrisson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:</a:t>
            </a:r>
            <a:endParaRPr sz="1600">
              <a:latin typeface="Calibri Light"/>
              <a:cs typeface="Calibri Light"/>
            </a:endParaRPr>
          </a:p>
          <a:p>
            <a:pPr marL="12700" marR="5715">
              <a:lnSpc>
                <a:spcPct val="101800"/>
              </a:lnSpc>
              <a:spcBef>
                <a:spcPts val="990"/>
              </a:spcBef>
            </a:pPr>
            <a:r>
              <a:rPr dirty="0" sz="1100" spc="-5">
                <a:latin typeface="Calibri"/>
                <a:cs typeface="Calibri"/>
              </a:rPr>
              <a:t>Chez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l’enfant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nourrisson,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en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l’absence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respiration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respiration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anormale,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conduite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tenir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même </a:t>
            </a:r>
            <a:r>
              <a:rPr dirty="0" sz="1100" spc="-5">
                <a:latin typeface="Calibri"/>
                <a:cs typeface="Calibri"/>
              </a:rPr>
              <a:t>que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chez l’adulte, mais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convient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:</a:t>
            </a:r>
            <a:endParaRPr sz="1100">
              <a:latin typeface="Calibri"/>
              <a:cs typeface="Calibri"/>
            </a:endParaRPr>
          </a:p>
          <a:p>
            <a:pPr algn="just" marL="241300" indent="-228600">
              <a:lnSpc>
                <a:spcPct val="100000"/>
              </a:lnSpc>
              <a:spcBef>
                <a:spcPts val="685"/>
              </a:spcBef>
              <a:buFont typeface="Symbol"/>
              <a:buChar char=""/>
              <a:tabLst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débuter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RCP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5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insufflations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initiales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avant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poursuivre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thoraciques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algn="just" marL="241300" marR="9525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associer ensuite les compressions thoraciques aux insufflations à un rythme de 15 compressions pour 2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insufflations.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Symbol"/>
              <a:buChar char=""/>
            </a:pPr>
            <a:endParaRPr sz="950">
              <a:latin typeface="Calibri"/>
              <a:cs typeface="Calibri"/>
            </a:endParaRPr>
          </a:p>
          <a:p>
            <a:pPr marL="12700" marR="364490">
              <a:lnSpc>
                <a:spcPct val="110000"/>
              </a:lnSpc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En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période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d’épidémie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telle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que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la</a:t>
            </a:r>
            <a:r>
              <a:rPr dirty="0" sz="1600" spc="-2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covid-19 adapter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la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conduite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à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tenir </a:t>
            </a:r>
            <a:r>
              <a:rPr dirty="0" sz="1600" spc="-34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comme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suit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:</a:t>
            </a:r>
            <a:endParaRPr sz="1600">
              <a:latin typeface="Calibri Light"/>
              <a:cs typeface="Calibri Light"/>
            </a:endParaRPr>
          </a:p>
          <a:p>
            <a:pPr algn="just" marL="241300" indent="-228600">
              <a:lnSpc>
                <a:spcPct val="100000"/>
              </a:lnSpc>
              <a:spcBef>
                <a:spcPts val="1070"/>
              </a:spcBef>
              <a:buFont typeface="Symbol"/>
              <a:buChar char=""/>
              <a:tabLst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protéger,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possible, avec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masque ;</a:t>
            </a:r>
            <a:endParaRPr sz="1100">
              <a:latin typeface="Calibri"/>
              <a:cs typeface="Calibri"/>
            </a:endParaRPr>
          </a:p>
          <a:p>
            <a:pPr algn="just" marL="241300" marR="5080" indent="-228600">
              <a:lnSpc>
                <a:spcPct val="116799"/>
              </a:lnSpc>
              <a:spcBef>
                <a:spcPts val="70"/>
              </a:spcBef>
              <a:buFont typeface="Symbol"/>
              <a:buChar char=""/>
              <a:tabLst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apprécier la respiration de la victime en regardant si son ventre et sa </a:t>
            </a:r>
            <a:r>
              <a:rPr dirty="0" sz="1100" spc="-10">
                <a:latin typeface="Calibri"/>
                <a:cs typeface="Calibri"/>
              </a:rPr>
              <a:t>poitrine </a:t>
            </a:r>
            <a:r>
              <a:rPr dirty="0" sz="1100" spc="-5">
                <a:latin typeface="Calibri"/>
                <a:cs typeface="Calibri"/>
              </a:rPr>
              <a:t>se soulèvent. Ne </a:t>
            </a:r>
            <a:r>
              <a:rPr dirty="0" sz="1100" spc="-10">
                <a:latin typeface="Calibri"/>
                <a:cs typeface="Calibri"/>
              </a:rPr>
              <a:t>pas </a:t>
            </a:r>
            <a:r>
              <a:rPr dirty="0" sz="1100" spc="-5">
                <a:latin typeface="Calibri"/>
                <a:cs typeface="Calibri"/>
              </a:rPr>
              <a:t> procéder à la bascule de la tête de la victime en arrière, ne pas tenter de lui ouvrir la bouche, ne pas </a:t>
            </a:r>
            <a:r>
              <a:rPr dirty="0" sz="1100" spc="-10">
                <a:latin typeface="Calibri"/>
                <a:cs typeface="Calibri"/>
              </a:rPr>
              <a:t>se 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pencher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au-dessus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face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1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 spc="1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mettre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</a:t>
            </a:r>
            <a:r>
              <a:rPr dirty="0" sz="1100" spc="1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oreille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</a:t>
            </a:r>
            <a:r>
              <a:rPr dirty="0" sz="1100" spc="2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joue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au-dessus</a:t>
            </a:r>
            <a:r>
              <a:rPr dirty="0" sz="1100" spc="1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bouche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 nez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 ;</a:t>
            </a:r>
            <a:endParaRPr sz="1100">
              <a:latin typeface="Calibri"/>
              <a:cs typeface="Calibri"/>
            </a:endParaRPr>
          </a:p>
          <a:p>
            <a:pPr algn="just" marL="241300" marR="500380" indent="-228600">
              <a:lnSpc>
                <a:spcPct val="117000"/>
              </a:lnSpc>
              <a:spcBef>
                <a:spcPts val="60"/>
              </a:spcBef>
              <a:buFont typeface="Symbol"/>
              <a:buChar char=""/>
              <a:tabLst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ne pas faire de bouche-à-bouche et effectuer seulement des compressions thoraciques seules ;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Concernant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bouche-à-bouche,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deux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situations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laissées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l’appréciation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algn="just" lvl="1" marL="927100" marR="8255" indent="-228600">
              <a:lnSpc>
                <a:spcPts val="1550"/>
              </a:lnSpc>
              <a:spcBef>
                <a:spcPts val="85"/>
              </a:spcBef>
              <a:buFont typeface="Courier New"/>
              <a:buChar char="o"/>
              <a:tabLst>
                <a:tab pos="927735" algn="l"/>
              </a:tabLst>
            </a:pPr>
            <a:r>
              <a:rPr dirty="0" sz="1100" spc="-5">
                <a:latin typeface="Calibri"/>
                <a:cs typeface="Calibri"/>
              </a:rPr>
              <a:t>le sauveteur vit sous le même toit que </a:t>
            </a:r>
            <a:r>
              <a:rPr dirty="0" sz="1100">
                <a:latin typeface="Calibri"/>
                <a:cs typeface="Calibri"/>
              </a:rPr>
              <a:t>la </a:t>
            </a:r>
            <a:r>
              <a:rPr dirty="0" sz="1100" spc="-5">
                <a:latin typeface="Calibri"/>
                <a:cs typeface="Calibri"/>
              </a:rPr>
              <a:t>victime </a:t>
            </a:r>
            <a:r>
              <a:rPr dirty="0" sz="1100" spc="-10">
                <a:latin typeface="Calibri"/>
                <a:cs typeface="Calibri"/>
              </a:rPr>
              <a:t>(risque </a:t>
            </a:r>
            <a:r>
              <a:rPr dirty="0" sz="1100" spc="-5">
                <a:latin typeface="Calibri"/>
                <a:cs typeface="Calibri"/>
              </a:rPr>
              <a:t>de contamination déjà </a:t>
            </a:r>
            <a:r>
              <a:rPr dirty="0" sz="1100" spc="-10">
                <a:latin typeface="Calibri"/>
                <a:cs typeface="Calibri"/>
              </a:rPr>
              <a:t>partagée </a:t>
            </a:r>
            <a:r>
              <a:rPr dirty="0" sz="1100">
                <a:latin typeface="Calibri"/>
                <a:cs typeface="Calibri"/>
              </a:rPr>
              <a:t>ou 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limitée) ;</a:t>
            </a:r>
            <a:endParaRPr sz="1100">
              <a:latin typeface="Calibri"/>
              <a:cs typeface="Calibri"/>
            </a:endParaRPr>
          </a:p>
          <a:p>
            <a:pPr algn="just" lvl="1" marL="927100" indent="-229235">
              <a:lnSpc>
                <a:spcPct val="100000"/>
              </a:lnSpc>
              <a:spcBef>
                <a:spcPts val="130"/>
              </a:spcBef>
              <a:buFont typeface="Courier New"/>
              <a:buChar char="o"/>
              <a:tabLst>
                <a:tab pos="927735" algn="l"/>
              </a:tabLst>
            </a:pPr>
            <a:r>
              <a:rPr dirty="0" sz="1100" spc="-5">
                <a:latin typeface="Calibri"/>
                <a:cs typeface="Calibri"/>
              </a:rPr>
              <a:t>la victime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enfant ou un nourrisson.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se tenir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pied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 lors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l’administration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 </a:t>
            </a:r>
            <a:r>
              <a:rPr dirty="0" sz="1100">
                <a:latin typeface="Calibri"/>
                <a:cs typeface="Calibri"/>
              </a:rPr>
              <a:t>choc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1300" marR="7620" indent="-228600">
              <a:lnSpc>
                <a:spcPct val="117300"/>
              </a:lnSpc>
              <a:spcBef>
                <a:spcPts val="5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possible,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placer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tissu,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serviette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masque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bouche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nez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avant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de </a:t>
            </a:r>
            <a:r>
              <a:rPr dirty="0" sz="1100" spc="-5">
                <a:latin typeface="Calibri"/>
                <a:cs typeface="Calibri"/>
              </a:rPr>
              <a:t> procéder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aux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thoraciques 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défibrillation.</a:t>
            </a:r>
            <a:endParaRPr sz="1100">
              <a:latin typeface="Calibri"/>
              <a:cs typeface="Calibri"/>
            </a:endParaRPr>
          </a:p>
          <a:p>
            <a:pPr marL="241300" marR="8255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dès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possible,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laver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soigneusement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mains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l’eau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savon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solution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hydroalcoolique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appliquer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consignes sanitaires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nationales.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59888" y="516889"/>
            <a:ext cx="2239010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[01FT09</a:t>
            </a:r>
            <a:r>
              <a:rPr dirty="0" sz="1600" spc="-3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/</a:t>
            </a:r>
            <a:r>
              <a:rPr dirty="0" sz="1600" spc="5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"/>
                <a:cs typeface="Calibri"/>
              </a:rPr>
              <a:t>12-2022]</a:t>
            </a:r>
            <a:r>
              <a:rPr dirty="0" sz="1600" spc="-15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PSC①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96185" y="760730"/>
            <a:ext cx="3566795" cy="4216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none" spc="-5">
                <a:solidFill>
                  <a:srgbClr val="FD9100"/>
                </a:solidFill>
              </a:rPr>
              <a:t>Compressions</a:t>
            </a:r>
            <a:r>
              <a:rPr dirty="0" u="none" spc="-10">
                <a:solidFill>
                  <a:srgbClr val="FD9100"/>
                </a:solidFill>
              </a:rPr>
              <a:t> </a:t>
            </a:r>
            <a:r>
              <a:rPr dirty="0" u="none" spc="-5">
                <a:solidFill>
                  <a:srgbClr val="FD9100"/>
                </a:solidFill>
              </a:rPr>
              <a:t>thoraciques</a:t>
            </a:r>
          </a:p>
        </p:txBody>
      </p:sp>
      <p:sp>
        <p:nvSpPr>
          <p:cNvPr id="4" name="object 4"/>
          <p:cNvSpPr/>
          <p:nvPr/>
        </p:nvSpPr>
        <p:spPr>
          <a:xfrm>
            <a:off x="701040" y="1242821"/>
            <a:ext cx="6155690" cy="6350"/>
          </a:xfrm>
          <a:custGeom>
            <a:avLst/>
            <a:gdLst/>
            <a:ahLst/>
            <a:cxnLst/>
            <a:rect l="l" t="t" r="r" b="b"/>
            <a:pathLst>
              <a:path w="6155690" h="6350">
                <a:moveTo>
                  <a:pt x="6155436" y="0"/>
                </a:moveTo>
                <a:lnTo>
                  <a:pt x="0" y="0"/>
                </a:lnTo>
                <a:lnTo>
                  <a:pt x="0" y="6096"/>
                </a:lnTo>
                <a:lnTo>
                  <a:pt x="6155436" y="6096"/>
                </a:lnTo>
                <a:lnTo>
                  <a:pt x="6155436" y="0"/>
                </a:lnTo>
                <a:close/>
              </a:path>
            </a:pathLst>
          </a:custGeom>
          <a:solidFill>
            <a:srgbClr val="FD91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701040" y="1401317"/>
            <a:ext cx="6155690" cy="287020"/>
            <a:chOff x="701040" y="1401317"/>
            <a:chExt cx="6155690" cy="287020"/>
          </a:xfrm>
        </p:grpSpPr>
        <p:sp>
          <p:nvSpPr>
            <p:cNvPr id="6" name="object 6"/>
            <p:cNvSpPr/>
            <p:nvPr/>
          </p:nvSpPr>
          <p:spPr>
            <a:xfrm>
              <a:off x="701040" y="140131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168173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701040" y="2138425"/>
            <a:ext cx="6155690" cy="287020"/>
            <a:chOff x="701040" y="2138425"/>
            <a:chExt cx="6155690" cy="287020"/>
          </a:xfrm>
        </p:grpSpPr>
        <p:sp>
          <p:nvSpPr>
            <p:cNvPr id="9" name="object 9"/>
            <p:cNvSpPr/>
            <p:nvPr/>
          </p:nvSpPr>
          <p:spPr>
            <a:xfrm>
              <a:off x="701040" y="2138425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01040" y="2418841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701040" y="3071113"/>
            <a:ext cx="6155690" cy="287655"/>
            <a:chOff x="701040" y="3071113"/>
            <a:chExt cx="6155690" cy="287655"/>
          </a:xfrm>
        </p:grpSpPr>
        <p:sp>
          <p:nvSpPr>
            <p:cNvPr id="12" name="object 12"/>
            <p:cNvSpPr/>
            <p:nvPr/>
          </p:nvSpPr>
          <p:spPr>
            <a:xfrm>
              <a:off x="701040" y="3071113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01040" y="3352291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701040" y="4469383"/>
            <a:ext cx="6155690" cy="287020"/>
            <a:chOff x="701040" y="4469383"/>
            <a:chExt cx="6155690" cy="287020"/>
          </a:xfrm>
        </p:grpSpPr>
        <p:sp>
          <p:nvSpPr>
            <p:cNvPr id="15" name="object 15"/>
            <p:cNvSpPr/>
            <p:nvPr/>
          </p:nvSpPr>
          <p:spPr>
            <a:xfrm>
              <a:off x="701040" y="4469383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01040" y="4749800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/>
          <p:cNvGrpSpPr/>
          <p:nvPr/>
        </p:nvGrpSpPr>
        <p:grpSpPr>
          <a:xfrm>
            <a:off x="701040" y="7980933"/>
            <a:ext cx="6155690" cy="287020"/>
            <a:chOff x="701040" y="7980933"/>
            <a:chExt cx="6155690" cy="287020"/>
          </a:xfrm>
        </p:grpSpPr>
        <p:sp>
          <p:nvSpPr>
            <p:cNvPr id="18" name="object 18"/>
            <p:cNvSpPr/>
            <p:nvPr/>
          </p:nvSpPr>
          <p:spPr>
            <a:xfrm>
              <a:off x="701040" y="7980933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01040" y="8261350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650240" y="1378711"/>
            <a:ext cx="6287135" cy="7970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985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Indication</a:t>
            </a:r>
            <a:endParaRPr sz="1600">
              <a:latin typeface="Calibri Light"/>
              <a:cs typeface="Calibri Light"/>
            </a:endParaRPr>
          </a:p>
          <a:p>
            <a:pPr algn="just" marL="69850">
              <a:lnSpc>
                <a:spcPct val="100000"/>
              </a:lnSpc>
              <a:spcBef>
                <a:spcPts val="115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Cette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technique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 spc="1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indiquée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présence d’une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victime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arrêt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cardiaque.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50">
              <a:latin typeface="Calibri"/>
              <a:cs typeface="Calibri"/>
            </a:endParaRPr>
          </a:p>
          <a:p>
            <a:pPr marL="6985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Justification</a:t>
            </a:r>
            <a:endParaRPr sz="1600">
              <a:latin typeface="Calibri Light"/>
              <a:cs typeface="Calibri Light"/>
            </a:endParaRPr>
          </a:p>
          <a:p>
            <a:pPr algn="just" marL="69850" marR="95885">
              <a:lnSpc>
                <a:spcPct val="117300"/>
              </a:lnSpc>
              <a:spcBef>
                <a:spcPts val="92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Cette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technique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permet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d’oxygéner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organes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d’une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victime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arrêt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cardiaque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rétablissant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une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circulation artificielle.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50">
              <a:latin typeface="Calibri"/>
              <a:cs typeface="Calibri"/>
            </a:endParaRPr>
          </a:p>
          <a:p>
            <a:pPr marL="6985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Réalisation</a:t>
            </a:r>
            <a:endParaRPr sz="1600">
              <a:latin typeface="Calibri Light"/>
              <a:cs typeface="Calibri Light"/>
            </a:endParaRPr>
          </a:p>
          <a:p>
            <a:pPr algn="just" marL="69850">
              <a:lnSpc>
                <a:spcPct val="100000"/>
              </a:lnSpc>
              <a:spcBef>
                <a:spcPts val="116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Quel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que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soit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l’âge de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victime,</a:t>
            </a:r>
            <a:r>
              <a:rPr dirty="0" sz="1100" spc="-1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il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convient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298450" indent="-228600">
              <a:lnSpc>
                <a:spcPct val="100000"/>
              </a:lnSpc>
              <a:spcBef>
                <a:spcPts val="680"/>
              </a:spcBef>
              <a:buFont typeface="Symbol"/>
              <a:buChar char=""/>
              <a:tabLst>
                <a:tab pos="297815" algn="l"/>
                <a:tab pos="298450" algn="l"/>
              </a:tabLst>
            </a:pPr>
            <a:r>
              <a:rPr dirty="0" sz="1100" spc="-5">
                <a:latin typeface="Calibri"/>
                <a:cs typeface="Calibri"/>
              </a:rPr>
              <a:t>l’installer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horizontale,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le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dos,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préférentiellement</a:t>
            </a:r>
            <a:r>
              <a:rPr dirty="0" sz="1100" spc="1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surface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rigide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9845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97815" algn="l"/>
                <a:tab pos="298450" algn="l"/>
              </a:tabLst>
            </a:pP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placer auprès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d’elle,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souvent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genoux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9845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297815" algn="l"/>
                <a:tab pos="298450" algn="l"/>
              </a:tabLst>
            </a:pPr>
            <a:r>
              <a:rPr dirty="0" sz="1100" spc="-5">
                <a:latin typeface="Calibri"/>
                <a:cs typeface="Calibri"/>
              </a:rPr>
              <a:t>dénuder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 poitrine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la victime,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la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mesure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possible.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Symbol"/>
              <a:buChar char=""/>
            </a:pPr>
            <a:endParaRPr sz="1100">
              <a:latin typeface="Calibri"/>
              <a:cs typeface="Calibri"/>
            </a:endParaRPr>
          </a:p>
          <a:p>
            <a:pPr marL="6985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Chez</a:t>
            </a:r>
            <a:r>
              <a:rPr dirty="0" sz="1600" spc="-3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l’adulte</a:t>
            </a:r>
            <a:endParaRPr sz="1600">
              <a:latin typeface="Calibri Light"/>
              <a:cs typeface="Calibri Light"/>
            </a:endParaRPr>
          </a:p>
          <a:p>
            <a:pPr marL="298450" marR="97155" indent="-228600">
              <a:lnSpc>
                <a:spcPct val="117400"/>
              </a:lnSpc>
              <a:spcBef>
                <a:spcPts val="985"/>
              </a:spcBef>
              <a:buFont typeface="Symbol"/>
              <a:buChar char=""/>
              <a:tabLst>
                <a:tab pos="297815" algn="l"/>
                <a:tab pos="298450" algn="l"/>
              </a:tabLst>
            </a:pPr>
            <a:r>
              <a:rPr dirty="0" sz="1100" spc="-5">
                <a:latin typeface="Calibri"/>
                <a:cs typeface="Calibri"/>
              </a:rPr>
              <a:t>placer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talon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d’une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centre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poitrine,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ligne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médiane,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moitié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inférieure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du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sternum</a:t>
            </a:r>
            <a:r>
              <a:rPr dirty="0" sz="1100" spc="-5">
                <a:latin typeface="Calibri"/>
                <a:cs typeface="Calibri"/>
              </a:rPr>
              <a:t> ;</a:t>
            </a:r>
            <a:endParaRPr sz="1100">
              <a:latin typeface="Calibri"/>
              <a:cs typeface="Calibri"/>
            </a:endParaRPr>
          </a:p>
          <a:p>
            <a:pPr marL="298450" marR="93980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297815" algn="l"/>
                <a:tab pos="298450" algn="l"/>
              </a:tabLst>
            </a:pPr>
            <a:r>
              <a:rPr dirty="0" sz="1100" spc="-5">
                <a:latin typeface="Calibri"/>
                <a:cs typeface="Calibri"/>
              </a:rPr>
              <a:t>placer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l’autre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au-dessus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première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entrecroisant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doigts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deux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mains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éviter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d'appuyer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côtes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9845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297815" algn="l"/>
                <a:tab pos="298450" algn="l"/>
              </a:tabLst>
            </a:pPr>
            <a:r>
              <a:rPr dirty="0" sz="1100" spc="-5">
                <a:latin typeface="Calibri"/>
                <a:cs typeface="Calibri"/>
              </a:rPr>
              <a:t>réaliser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sternales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d'environ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5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cm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sans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dépasser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6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cm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tout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veillant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84250" indent="-229235">
              <a:lnSpc>
                <a:spcPct val="100000"/>
              </a:lnSpc>
              <a:spcBef>
                <a:spcPts val="225"/>
              </a:spcBef>
              <a:buFont typeface="Courier New"/>
              <a:buChar char="o"/>
              <a:tabLst>
                <a:tab pos="984250" algn="l"/>
                <a:tab pos="984885" algn="l"/>
              </a:tabLst>
            </a:pPr>
            <a:r>
              <a:rPr dirty="0" sz="1100" spc="-5">
                <a:latin typeface="Calibri"/>
                <a:cs typeface="Calibri"/>
              </a:rPr>
              <a:t>conserver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bras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parfaitement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verticaux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84250" indent="-229235">
              <a:lnSpc>
                <a:spcPct val="100000"/>
              </a:lnSpc>
              <a:spcBef>
                <a:spcPts val="225"/>
              </a:spcBef>
              <a:buFont typeface="Courier New"/>
              <a:buChar char="o"/>
              <a:tabLst>
                <a:tab pos="984250" algn="l"/>
                <a:tab pos="984885" algn="l"/>
              </a:tabLst>
            </a:pPr>
            <a:r>
              <a:rPr dirty="0" sz="1100" spc="-5">
                <a:latin typeface="Calibri"/>
                <a:cs typeface="Calibri"/>
              </a:rPr>
              <a:t>tendre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bras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8425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84250" algn="l"/>
                <a:tab pos="984885" algn="l"/>
              </a:tabLst>
            </a:pPr>
            <a:r>
              <a:rPr dirty="0" sz="1100" spc="-5">
                <a:latin typeface="Calibri"/>
                <a:cs typeface="Calibri"/>
              </a:rPr>
              <a:t>verrouiller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coudes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84250" indent="-229235">
              <a:lnSpc>
                <a:spcPct val="100000"/>
              </a:lnSpc>
              <a:spcBef>
                <a:spcPts val="229"/>
              </a:spcBef>
              <a:buFont typeface="Courier New"/>
              <a:buChar char="o"/>
              <a:tabLst>
                <a:tab pos="984250" algn="l"/>
                <a:tab pos="984885" algn="l"/>
              </a:tabLst>
            </a:pPr>
            <a:r>
              <a:rPr dirty="0" sz="1100" spc="-5">
                <a:latin typeface="Calibri"/>
                <a:cs typeface="Calibri"/>
              </a:rPr>
              <a:t>maintenir</a:t>
            </a:r>
            <a:r>
              <a:rPr dirty="0" sz="1100">
                <a:latin typeface="Calibri"/>
                <a:cs typeface="Calibri"/>
              </a:rPr>
              <a:t> une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fréquence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comprise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entre </a:t>
            </a:r>
            <a:r>
              <a:rPr dirty="0" sz="1100" spc="-5">
                <a:latin typeface="Calibri"/>
                <a:cs typeface="Calibri"/>
              </a:rPr>
              <a:t>100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120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minute.</a:t>
            </a:r>
            <a:endParaRPr sz="1100">
              <a:latin typeface="Calibri"/>
              <a:cs typeface="Calibri"/>
            </a:endParaRPr>
          </a:p>
          <a:p>
            <a:pPr lvl="1" marL="98425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84250" algn="l"/>
                <a:tab pos="984885" algn="l"/>
              </a:tabLst>
            </a:pPr>
            <a:r>
              <a:rPr dirty="0" sz="1100" spc="-5">
                <a:latin typeface="Calibri"/>
                <a:cs typeface="Calibri"/>
              </a:rPr>
              <a:t>assurer 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temps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égal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celui du</a:t>
            </a:r>
            <a:r>
              <a:rPr dirty="0" sz="1100">
                <a:latin typeface="Calibri"/>
                <a:cs typeface="Calibri"/>
              </a:rPr>
              <a:t> relâchement</a:t>
            </a:r>
            <a:r>
              <a:rPr dirty="0" baseline="39682" sz="1050">
                <a:solidFill>
                  <a:srgbClr val="434343"/>
                </a:solidFill>
                <a:latin typeface="Calibri"/>
                <a:cs typeface="Calibri"/>
              </a:rPr>
              <a:t>1</a:t>
            </a:r>
            <a:r>
              <a:rPr dirty="0" baseline="39682" sz="1050" spc="127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84250" marR="93980" indent="-228600">
              <a:lnSpc>
                <a:spcPts val="1550"/>
              </a:lnSpc>
              <a:spcBef>
                <a:spcPts val="80"/>
              </a:spcBef>
              <a:buFont typeface="Courier New"/>
              <a:buChar char="o"/>
              <a:tabLst>
                <a:tab pos="984250" algn="l"/>
                <a:tab pos="984885" algn="l"/>
              </a:tabLst>
            </a:pPr>
            <a:r>
              <a:rPr dirty="0" sz="1100" spc="-5">
                <a:latin typeface="Calibri"/>
                <a:cs typeface="Calibri"/>
              </a:rPr>
              <a:t>entre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chaque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compression,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laisser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thorax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reprendre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forme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initiale,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sans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décoller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mains.</a:t>
            </a:r>
            <a:endParaRPr sz="1100">
              <a:latin typeface="Calibri"/>
              <a:cs typeface="Calibri"/>
            </a:endParaRPr>
          </a:p>
          <a:p>
            <a:pPr algn="just" marL="69850" marR="90805">
              <a:lnSpc>
                <a:spcPct val="105700"/>
              </a:lnSpc>
              <a:spcBef>
                <a:spcPts val="56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 présence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 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plusieurs</a:t>
            </a:r>
            <a:r>
              <a:rPr dirty="0" sz="1100" spc="22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sauveteurs, relayer le sauveteur qui réalise les</a:t>
            </a:r>
            <a:r>
              <a:rPr dirty="0" sz="1100" spc="24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compressions</a:t>
            </a:r>
            <a:r>
              <a:rPr dirty="0" sz="1100" spc="24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thoraciques toutes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les</a:t>
            </a:r>
            <a:r>
              <a:rPr dirty="0" sz="1100" spc="1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2</a:t>
            </a:r>
            <a:r>
              <a:rPr dirty="0" sz="1100" spc="1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minutes</a:t>
            </a:r>
            <a:r>
              <a:rPr dirty="0" sz="1100" spc="1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 spc="1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interrompant</a:t>
            </a:r>
            <a:r>
              <a:rPr dirty="0" sz="1100" spc="1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</a:t>
            </a:r>
            <a:r>
              <a:rPr dirty="0" sz="1100" spc="16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moins</a:t>
            </a:r>
            <a:r>
              <a:rPr dirty="0" sz="1100" spc="1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possible</a:t>
            </a:r>
            <a:r>
              <a:rPr dirty="0" sz="1100" spc="1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les</a:t>
            </a:r>
            <a:r>
              <a:rPr dirty="0" sz="1100" spc="1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compressions</a:t>
            </a:r>
            <a:r>
              <a:rPr dirty="0" sz="1100" spc="1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thoraciques</a:t>
            </a:r>
            <a:r>
              <a:rPr dirty="0" sz="1100" spc="1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(en</a:t>
            </a:r>
            <a:r>
              <a:rPr dirty="0" sz="1100" spc="1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cas</a:t>
            </a:r>
            <a:r>
              <a:rPr dirty="0" sz="1100" spc="1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d’utilisation</a:t>
            </a:r>
            <a:r>
              <a:rPr dirty="0" sz="1100" spc="1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d’un </a:t>
            </a:r>
            <a:r>
              <a:rPr dirty="0" sz="1100" spc="-2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DAE, le relais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sera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réalisé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pendant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l’analyse).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00">
              <a:latin typeface="Calibri"/>
              <a:cs typeface="Calibri"/>
            </a:endParaRPr>
          </a:p>
          <a:p>
            <a:pPr marL="6985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Chez</a:t>
            </a:r>
            <a:r>
              <a:rPr dirty="0" sz="1600" spc="-3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l’enfant</a:t>
            </a:r>
            <a:endParaRPr sz="1600">
              <a:latin typeface="Calibri Light"/>
              <a:cs typeface="Calibri Light"/>
            </a:endParaRPr>
          </a:p>
          <a:p>
            <a:pPr marL="298450" marR="95250" indent="-228600">
              <a:lnSpc>
                <a:spcPct val="117300"/>
              </a:lnSpc>
              <a:spcBef>
                <a:spcPts val="990"/>
              </a:spcBef>
              <a:buFont typeface="Symbol"/>
              <a:buChar char=""/>
              <a:tabLst>
                <a:tab pos="297815" algn="l"/>
                <a:tab pos="298450" algn="l"/>
              </a:tabLst>
            </a:pPr>
            <a:r>
              <a:rPr dirty="0" sz="1100" spc="-5">
                <a:latin typeface="Calibri"/>
                <a:cs typeface="Calibri"/>
              </a:rPr>
              <a:t>placer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talon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largeur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doigt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au-dessus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repère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constitué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bas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sternum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jonction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 dernières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côtes ;</a:t>
            </a:r>
            <a:endParaRPr sz="1100">
              <a:latin typeface="Calibri"/>
              <a:cs typeface="Calibri"/>
            </a:endParaRPr>
          </a:p>
          <a:p>
            <a:pPr marL="2984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97815" algn="l"/>
                <a:tab pos="298450" algn="l"/>
              </a:tabLst>
            </a:pPr>
            <a:r>
              <a:rPr dirty="0" sz="1100" spc="-5">
                <a:latin typeface="Calibri"/>
                <a:cs typeface="Calibri"/>
              </a:rPr>
              <a:t>relever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doigts pour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 pas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appuyer sur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côtes ;</a:t>
            </a:r>
            <a:endParaRPr sz="1100">
              <a:latin typeface="Calibri"/>
              <a:cs typeface="Calibri"/>
            </a:endParaRPr>
          </a:p>
          <a:p>
            <a:pPr marL="298450" marR="93345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297815" algn="l"/>
                <a:tab pos="298450" algn="l"/>
              </a:tabLst>
            </a:pPr>
            <a:r>
              <a:rPr dirty="0" sz="1100" spc="-5">
                <a:latin typeface="Calibri"/>
                <a:cs typeface="Calibri"/>
              </a:rPr>
              <a:t>réaliser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compressions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sternales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comme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chez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l’adulte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veillant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enfoncer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thorax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tiers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épaisseur soit environ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5 cm.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20090" y="9733788"/>
            <a:ext cx="1829435" cy="9525"/>
          </a:xfrm>
          <a:custGeom>
            <a:avLst/>
            <a:gdLst/>
            <a:ahLst/>
            <a:cxnLst/>
            <a:rect l="l" t="t" r="r" b="b"/>
            <a:pathLst>
              <a:path w="1829435" h="9525">
                <a:moveTo>
                  <a:pt x="1829054" y="0"/>
                </a:moveTo>
                <a:lnTo>
                  <a:pt x="0" y="0"/>
                </a:lnTo>
                <a:lnTo>
                  <a:pt x="0" y="9143"/>
                </a:lnTo>
                <a:lnTo>
                  <a:pt x="1829054" y="9143"/>
                </a:lnTo>
                <a:lnTo>
                  <a:pt x="18290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681990" y="9788143"/>
            <a:ext cx="6144895" cy="302260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38100" marR="30480">
              <a:lnSpc>
                <a:spcPct val="101699"/>
              </a:lnSpc>
              <a:spcBef>
                <a:spcPts val="80"/>
              </a:spcBef>
            </a:pPr>
            <a:r>
              <a:rPr dirty="0" baseline="41666" sz="900" i="1">
                <a:latin typeface="Calibri"/>
                <a:cs typeface="Calibri"/>
              </a:rPr>
              <a:t>1</a:t>
            </a:r>
            <a:r>
              <a:rPr dirty="0" baseline="41666" sz="900" spc="104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Cette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technique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offre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une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efficacité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maximale.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Elle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permet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au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thorax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reprendre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sa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dimension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initiale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après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chaque</a:t>
            </a:r>
            <a:r>
              <a:rPr dirty="0" sz="900" i="1">
                <a:latin typeface="Calibri"/>
                <a:cs typeface="Calibri"/>
              </a:rPr>
              <a:t> compression 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thoracique,</a:t>
            </a:r>
            <a:r>
              <a:rPr dirty="0" sz="900" spc="-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afin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que </a:t>
            </a:r>
            <a:r>
              <a:rPr dirty="0" sz="900" i="1">
                <a:latin typeface="Calibri"/>
                <a:cs typeface="Calibri"/>
              </a:rPr>
              <a:t>le </a:t>
            </a:r>
            <a:r>
              <a:rPr dirty="0" sz="900" spc="-5" i="1">
                <a:latin typeface="Calibri"/>
                <a:cs typeface="Calibri"/>
              </a:rPr>
              <a:t>cœur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se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remplisse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bien de sang.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30</a:t>
            </a:fld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1040" y="1693417"/>
            <a:ext cx="6155690" cy="287655"/>
            <a:chOff x="701040" y="1693417"/>
            <a:chExt cx="6155690" cy="287655"/>
          </a:xfrm>
        </p:grpSpPr>
        <p:sp>
          <p:nvSpPr>
            <p:cNvPr id="3" name="object 3"/>
            <p:cNvSpPr/>
            <p:nvPr/>
          </p:nvSpPr>
          <p:spPr>
            <a:xfrm>
              <a:off x="701040" y="1693417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5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701040" y="1974595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/>
          <p:cNvGrpSpPr/>
          <p:nvPr/>
        </p:nvGrpSpPr>
        <p:grpSpPr>
          <a:xfrm>
            <a:off x="701040" y="3033775"/>
            <a:ext cx="6155690" cy="287020"/>
            <a:chOff x="701040" y="3033775"/>
            <a:chExt cx="6155690" cy="287020"/>
          </a:xfrm>
        </p:grpSpPr>
        <p:sp>
          <p:nvSpPr>
            <p:cNvPr id="6" name="object 6"/>
            <p:cNvSpPr/>
            <p:nvPr/>
          </p:nvSpPr>
          <p:spPr>
            <a:xfrm>
              <a:off x="701040" y="3033775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3314191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701040" y="512013"/>
            <a:ext cx="6155690" cy="358012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9050" marR="9525">
              <a:lnSpc>
                <a:spcPct val="105700"/>
              </a:lnSpc>
              <a:spcBef>
                <a:spcPts val="9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 présence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 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plusieurs</a:t>
            </a:r>
            <a:r>
              <a:rPr dirty="0" sz="1100" spc="22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sauveteurs, relayer le sauveteur qui réalise les</a:t>
            </a:r>
            <a:r>
              <a:rPr dirty="0" sz="1100" spc="24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compressions</a:t>
            </a:r>
            <a:r>
              <a:rPr dirty="0" sz="1100" spc="24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thoraciques toutes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les</a:t>
            </a:r>
            <a:r>
              <a:rPr dirty="0" sz="1100" spc="1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2</a:t>
            </a:r>
            <a:r>
              <a:rPr dirty="0" sz="1100" spc="1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minutes</a:t>
            </a:r>
            <a:r>
              <a:rPr dirty="0" sz="1100" spc="1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 spc="1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interrompant</a:t>
            </a:r>
            <a:r>
              <a:rPr dirty="0" sz="1100" spc="1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</a:t>
            </a:r>
            <a:r>
              <a:rPr dirty="0" sz="1100" spc="1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moins</a:t>
            </a:r>
            <a:r>
              <a:rPr dirty="0" sz="1100" spc="1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possible</a:t>
            </a:r>
            <a:r>
              <a:rPr dirty="0" sz="1100" spc="16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les</a:t>
            </a:r>
            <a:r>
              <a:rPr dirty="0" sz="1100" spc="1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compressions</a:t>
            </a:r>
            <a:r>
              <a:rPr dirty="0" sz="1100" spc="1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thoraciques</a:t>
            </a:r>
            <a:r>
              <a:rPr dirty="0" sz="1100" spc="1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(en</a:t>
            </a:r>
            <a:r>
              <a:rPr dirty="0" sz="1100" spc="1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cas</a:t>
            </a:r>
            <a:r>
              <a:rPr dirty="0" sz="1100" spc="1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d’utilisation</a:t>
            </a:r>
            <a:r>
              <a:rPr dirty="0" sz="1100" spc="1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d’un </a:t>
            </a:r>
            <a:r>
              <a:rPr dirty="0" sz="1100" spc="-24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DAE, le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relais</a:t>
            </a:r>
            <a:r>
              <a:rPr dirty="0" sz="1100" spc="1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sera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réalisé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pendant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l’analyse).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Si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sauveteur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seul,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il peut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changer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main.</a:t>
            </a:r>
            <a:endParaRPr sz="1100">
              <a:latin typeface="Calibri"/>
              <a:cs typeface="Calibri"/>
            </a:endParaRPr>
          </a:p>
          <a:p>
            <a:pPr algn="just" marL="19050" marR="17145">
              <a:lnSpc>
                <a:spcPct val="110000"/>
              </a:lnSpc>
              <a:spcBef>
                <a:spcPts val="73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Si</a:t>
            </a:r>
            <a:r>
              <a:rPr dirty="0" sz="1100" spc="8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9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victime</a:t>
            </a:r>
            <a:r>
              <a:rPr dirty="0" sz="1100" spc="9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(enfant)</a:t>
            </a:r>
            <a:r>
              <a:rPr dirty="0" sz="1100" spc="8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 spc="9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grande</a:t>
            </a:r>
            <a:r>
              <a:rPr dirty="0" sz="1100" spc="9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ou</a:t>
            </a:r>
            <a:r>
              <a:rPr dirty="0" sz="1100" spc="8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si</a:t>
            </a:r>
            <a:r>
              <a:rPr dirty="0" sz="1100" spc="9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</a:t>
            </a:r>
            <a:r>
              <a:rPr dirty="0" sz="1100" spc="9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sauveteur</a:t>
            </a:r>
            <a:r>
              <a:rPr dirty="0" sz="1100" spc="9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 spc="9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petit</a:t>
            </a:r>
            <a:r>
              <a:rPr dirty="0" sz="1100" spc="9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et</a:t>
            </a:r>
            <a:r>
              <a:rPr dirty="0" sz="1100" spc="8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n'a</a:t>
            </a:r>
            <a:r>
              <a:rPr dirty="0" sz="1100" spc="9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pas</a:t>
            </a:r>
            <a:r>
              <a:rPr dirty="0" sz="1100" spc="8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suffisamment</a:t>
            </a:r>
            <a:r>
              <a:rPr dirty="0" sz="1100" spc="9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 spc="8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force,</a:t>
            </a:r>
            <a:r>
              <a:rPr dirty="0" sz="1100" spc="8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il</a:t>
            </a:r>
            <a:r>
              <a:rPr dirty="0" sz="1100" spc="9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peut</a:t>
            </a:r>
            <a:r>
              <a:rPr dirty="0" sz="1100" spc="8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être </a:t>
            </a:r>
            <a:r>
              <a:rPr dirty="0" sz="1100" spc="-2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utile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d’utiliser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même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technique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que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chez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l’adulte.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Calibri"/>
              <a:cs typeface="Calibri"/>
            </a:endParaRPr>
          </a:p>
          <a:p>
            <a:pPr algn="just" marL="1905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Chez</a:t>
            </a:r>
            <a:r>
              <a:rPr dirty="0" sz="1600" spc="-2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le</a:t>
            </a:r>
            <a:r>
              <a:rPr dirty="0" sz="1600" spc="-10">
                <a:solidFill>
                  <a:srgbClr val="7E7E7E"/>
                </a:solidFill>
                <a:latin typeface="Calibri Light"/>
                <a:cs typeface="Calibri Light"/>
              </a:rPr>
              <a:t> nourrisson</a:t>
            </a:r>
            <a:endParaRPr sz="1600">
              <a:latin typeface="Calibri Light"/>
              <a:cs typeface="Calibri Light"/>
            </a:endParaRPr>
          </a:p>
          <a:p>
            <a:pPr marL="247650" marR="12700" indent="-228600">
              <a:lnSpc>
                <a:spcPct val="116799"/>
              </a:lnSpc>
              <a:spcBef>
                <a:spcPts val="994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placer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pulpe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deux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doigts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d’une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main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l’axe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sternum,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largeur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doigt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au-dessus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d’un </a:t>
            </a:r>
            <a:r>
              <a:rPr dirty="0" sz="1100" spc="-5">
                <a:latin typeface="Calibri"/>
                <a:cs typeface="Calibri"/>
              </a:rPr>
              <a:t> repère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constitué par 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bas du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sternum 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jonction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 dernières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côtes ;</a:t>
            </a:r>
            <a:endParaRPr sz="1100">
              <a:latin typeface="Calibri"/>
              <a:cs typeface="Calibri"/>
            </a:endParaRPr>
          </a:p>
          <a:p>
            <a:pPr marL="247650" marR="17145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réaliser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compressions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sternales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l'aide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pulpe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deux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doigts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veillant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enfoncer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thorax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 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tiers de l’épaisseur </a:t>
            </a:r>
            <a:r>
              <a:rPr dirty="0" sz="1100">
                <a:latin typeface="Calibri"/>
                <a:cs typeface="Calibri"/>
              </a:rPr>
              <a:t>soit</a:t>
            </a:r>
            <a:r>
              <a:rPr dirty="0" sz="1100" spc="-5">
                <a:latin typeface="Calibri"/>
                <a:cs typeface="Calibri"/>
              </a:rPr>
              <a:t> environ 4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cm.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Symbol"/>
              <a:buChar char=""/>
            </a:pPr>
            <a:endParaRPr sz="1150">
              <a:latin typeface="Calibri"/>
              <a:cs typeface="Calibri"/>
            </a:endParaRPr>
          </a:p>
          <a:p>
            <a:pPr algn="just" marL="19050">
              <a:lnSpc>
                <a:spcPct val="100000"/>
              </a:lnSpc>
            </a:pPr>
            <a:r>
              <a:rPr dirty="0" sz="1600">
                <a:solidFill>
                  <a:srgbClr val="FD9100"/>
                </a:solidFill>
                <a:latin typeface="Calibri Light"/>
                <a:cs typeface="Calibri Light"/>
              </a:rPr>
              <a:t>Points</a:t>
            </a:r>
            <a:r>
              <a:rPr dirty="0" sz="1600" spc="-50">
                <a:solidFill>
                  <a:srgbClr val="FD910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clés</a:t>
            </a:r>
            <a:endParaRPr sz="1600">
              <a:latin typeface="Calibri Light"/>
              <a:cs typeface="Calibri Light"/>
            </a:endParaRPr>
          </a:p>
          <a:p>
            <a:pPr algn="just" marL="19050">
              <a:lnSpc>
                <a:spcPct val="100000"/>
              </a:lnSpc>
              <a:spcBef>
                <a:spcPts val="115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Les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compressions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thoraciques doivent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comprimer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fortement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sternum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avoir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 fréquence </a:t>
            </a:r>
            <a:r>
              <a:rPr dirty="0" sz="1100">
                <a:latin typeface="Calibri"/>
                <a:cs typeface="Calibri"/>
              </a:rPr>
              <a:t>comprise </a:t>
            </a:r>
            <a:r>
              <a:rPr dirty="0" sz="1100" spc="-5">
                <a:latin typeface="Calibri"/>
                <a:cs typeface="Calibri"/>
              </a:rPr>
              <a:t>entre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100</a:t>
            </a:r>
            <a:r>
              <a:rPr dirty="0" sz="1100" spc="-5">
                <a:latin typeface="Calibri"/>
                <a:cs typeface="Calibri"/>
              </a:rPr>
              <a:t> et 120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minute.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30</a:t>
            </a:fld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59888" y="516889"/>
            <a:ext cx="2239010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[01FT10</a:t>
            </a:r>
            <a:r>
              <a:rPr dirty="0" sz="1600" spc="-3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/</a:t>
            </a:r>
            <a:r>
              <a:rPr dirty="0" sz="1600" spc="5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"/>
                <a:cs typeface="Calibri"/>
              </a:rPr>
              <a:t>12-2022]</a:t>
            </a:r>
            <a:r>
              <a:rPr dirty="0" sz="1600" spc="-15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PSC①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37255" y="760730"/>
            <a:ext cx="1683385" cy="4216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none" spc="-5">
                <a:solidFill>
                  <a:srgbClr val="FD9100"/>
                </a:solidFill>
              </a:rPr>
              <a:t>Insufflations</a:t>
            </a:r>
          </a:p>
        </p:txBody>
      </p:sp>
      <p:sp>
        <p:nvSpPr>
          <p:cNvPr id="4" name="object 4"/>
          <p:cNvSpPr/>
          <p:nvPr/>
        </p:nvSpPr>
        <p:spPr>
          <a:xfrm>
            <a:off x="701040" y="1242821"/>
            <a:ext cx="6155690" cy="6350"/>
          </a:xfrm>
          <a:custGeom>
            <a:avLst/>
            <a:gdLst/>
            <a:ahLst/>
            <a:cxnLst/>
            <a:rect l="l" t="t" r="r" b="b"/>
            <a:pathLst>
              <a:path w="6155690" h="6350">
                <a:moveTo>
                  <a:pt x="6155436" y="0"/>
                </a:moveTo>
                <a:lnTo>
                  <a:pt x="0" y="0"/>
                </a:lnTo>
                <a:lnTo>
                  <a:pt x="0" y="6096"/>
                </a:lnTo>
                <a:lnTo>
                  <a:pt x="6155436" y="6096"/>
                </a:lnTo>
                <a:lnTo>
                  <a:pt x="6155436" y="0"/>
                </a:lnTo>
                <a:close/>
              </a:path>
            </a:pathLst>
          </a:custGeom>
          <a:solidFill>
            <a:srgbClr val="FD91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701040" y="1401317"/>
            <a:ext cx="6155690" cy="287020"/>
            <a:chOff x="701040" y="1401317"/>
            <a:chExt cx="6155690" cy="287020"/>
          </a:xfrm>
        </p:grpSpPr>
        <p:sp>
          <p:nvSpPr>
            <p:cNvPr id="6" name="object 6"/>
            <p:cNvSpPr/>
            <p:nvPr/>
          </p:nvSpPr>
          <p:spPr>
            <a:xfrm>
              <a:off x="701040" y="140131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168173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701040" y="2138425"/>
            <a:ext cx="6155690" cy="287020"/>
            <a:chOff x="701040" y="2138425"/>
            <a:chExt cx="6155690" cy="287020"/>
          </a:xfrm>
        </p:grpSpPr>
        <p:sp>
          <p:nvSpPr>
            <p:cNvPr id="9" name="object 9"/>
            <p:cNvSpPr/>
            <p:nvPr/>
          </p:nvSpPr>
          <p:spPr>
            <a:xfrm>
              <a:off x="701040" y="2138425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01040" y="2418841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701040" y="2875279"/>
            <a:ext cx="6155690" cy="287020"/>
            <a:chOff x="701040" y="2875279"/>
            <a:chExt cx="6155690" cy="287020"/>
          </a:xfrm>
        </p:grpSpPr>
        <p:sp>
          <p:nvSpPr>
            <p:cNvPr id="12" name="object 12"/>
            <p:cNvSpPr/>
            <p:nvPr/>
          </p:nvSpPr>
          <p:spPr>
            <a:xfrm>
              <a:off x="701040" y="2875279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01040" y="3155695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701040" y="3599941"/>
            <a:ext cx="6155690" cy="287020"/>
            <a:chOff x="701040" y="3599941"/>
            <a:chExt cx="6155690" cy="287020"/>
          </a:xfrm>
        </p:grpSpPr>
        <p:sp>
          <p:nvSpPr>
            <p:cNvPr id="15" name="object 15"/>
            <p:cNvSpPr/>
            <p:nvPr/>
          </p:nvSpPr>
          <p:spPr>
            <a:xfrm>
              <a:off x="701040" y="3599941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01040" y="388035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/>
          <p:cNvGrpSpPr/>
          <p:nvPr/>
        </p:nvGrpSpPr>
        <p:grpSpPr>
          <a:xfrm>
            <a:off x="701040" y="7811769"/>
            <a:ext cx="6155690" cy="287655"/>
            <a:chOff x="701040" y="7811769"/>
            <a:chExt cx="6155690" cy="287655"/>
          </a:xfrm>
        </p:grpSpPr>
        <p:sp>
          <p:nvSpPr>
            <p:cNvPr id="18" name="object 18"/>
            <p:cNvSpPr/>
            <p:nvPr/>
          </p:nvSpPr>
          <p:spPr>
            <a:xfrm>
              <a:off x="701040" y="7811769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01040" y="809294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554990" y="1378711"/>
            <a:ext cx="6460490" cy="78917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6510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Indication</a:t>
            </a:r>
            <a:endParaRPr sz="1600">
              <a:latin typeface="Calibri Light"/>
              <a:cs typeface="Calibri Light"/>
            </a:endParaRPr>
          </a:p>
          <a:p>
            <a:pPr marL="165100">
              <a:lnSpc>
                <a:spcPct val="100000"/>
              </a:lnSpc>
              <a:spcBef>
                <a:spcPts val="115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Cette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technique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indiquée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présence d’une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victime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arrêt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cardiaque.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50">
              <a:latin typeface="Calibri"/>
              <a:cs typeface="Calibri"/>
            </a:endParaRPr>
          </a:p>
          <a:p>
            <a:pPr marL="16510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Justification</a:t>
            </a:r>
            <a:endParaRPr sz="1600">
              <a:latin typeface="Calibri Light"/>
              <a:cs typeface="Calibri Light"/>
            </a:endParaRPr>
          </a:p>
          <a:p>
            <a:pPr marL="165100">
              <a:lnSpc>
                <a:spcPct val="100000"/>
              </a:lnSpc>
              <a:spcBef>
                <a:spcPts val="115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Cette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technique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permet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d’apporter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l’air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aux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poumons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d’une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victime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arrêt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cardiaque.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50">
              <a:latin typeface="Calibri"/>
              <a:cs typeface="Calibri"/>
            </a:endParaRPr>
          </a:p>
          <a:p>
            <a:pPr marL="16510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Réalisation</a:t>
            </a:r>
            <a:endParaRPr sz="1600">
              <a:latin typeface="Calibri Light"/>
              <a:cs typeface="Calibri Light"/>
            </a:endParaRPr>
          </a:p>
          <a:p>
            <a:pPr marL="165100">
              <a:lnSpc>
                <a:spcPct val="100000"/>
              </a:lnSpc>
              <a:spcBef>
                <a:spcPts val="1155"/>
              </a:spcBef>
            </a:pP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étant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préalablement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installée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horizontale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Calibri"/>
              <a:cs typeface="Calibri"/>
            </a:endParaRPr>
          </a:p>
          <a:p>
            <a:pPr marL="165100">
              <a:lnSpc>
                <a:spcPct val="100000"/>
              </a:lnSpc>
              <a:spcBef>
                <a:spcPts val="5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Chez</a:t>
            </a:r>
            <a:r>
              <a:rPr dirty="0" sz="1600" spc="-1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l’adulte et l’enfant</a:t>
            </a:r>
            <a:endParaRPr sz="1600">
              <a:latin typeface="Calibri Light"/>
              <a:cs typeface="Calibri Light"/>
            </a:endParaRPr>
          </a:p>
          <a:p>
            <a:pPr marL="393700" indent="-228600">
              <a:lnSpc>
                <a:spcPct val="100000"/>
              </a:lnSpc>
              <a:spcBef>
                <a:spcPts val="1210"/>
              </a:spcBef>
              <a:buFont typeface="Symbol"/>
              <a:buChar char=""/>
              <a:tabLst>
                <a:tab pos="393065" algn="l"/>
                <a:tab pos="393700" algn="l"/>
              </a:tabLst>
            </a:pPr>
            <a:r>
              <a:rPr dirty="0" sz="1100" spc="-5">
                <a:latin typeface="Calibri"/>
                <a:cs typeface="Calibri"/>
              </a:rPr>
              <a:t>basculer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tête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arrière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technique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libération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voies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aériennes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93700" marR="170180" indent="-228600">
              <a:lnSpc>
                <a:spcPct val="116799"/>
              </a:lnSpc>
              <a:spcBef>
                <a:spcPts val="70"/>
              </a:spcBef>
              <a:buFont typeface="Symbol"/>
              <a:buChar char=""/>
              <a:tabLst>
                <a:tab pos="393065" algn="l"/>
                <a:tab pos="393700" algn="l"/>
              </a:tabLst>
            </a:pPr>
            <a:r>
              <a:rPr dirty="0" sz="1100" spc="-5">
                <a:latin typeface="Calibri"/>
                <a:cs typeface="Calibri"/>
              </a:rPr>
              <a:t>pincer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nez</a:t>
            </a:r>
            <a:r>
              <a:rPr dirty="0" sz="1100" spc="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entre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pouce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l'index,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tout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maintenant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bascule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arrière</a:t>
            </a:r>
            <a:r>
              <a:rPr dirty="0" sz="1100" spc="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5">
                <a:latin typeface="Calibri"/>
                <a:cs typeface="Calibri"/>
              </a:rPr>
              <a:t>tête</a:t>
            </a:r>
            <a:r>
              <a:rPr dirty="0" baseline="39682" sz="1050" spc="7">
                <a:latin typeface="Calibri"/>
                <a:cs typeface="Calibri"/>
              </a:rPr>
              <a:t>1 </a:t>
            </a:r>
            <a:r>
              <a:rPr dirty="0" baseline="39682" sz="105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 est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placée sur 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front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937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393065" algn="l"/>
                <a:tab pos="393700" algn="l"/>
              </a:tabLst>
            </a:pPr>
            <a:r>
              <a:rPr dirty="0" sz="1100" spc="-5">
                <a:latin typeface="Calibri"/>
                <a:cs typeface="Calibri"/>
              </a:rPr>
              <a:t>ouvrir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légèrement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bouche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utilisant l'autre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main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maintenir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menton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élevé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937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393065" algn="l"/>
                <a:tab pos="393700" algn="l"/>
              </a:tabLst>
            </a:pPr>
            <a:r>
              <a:rPr dirty="0" sz="1100" spc="-5">
                <a:latin typeface="Calibri"/>
                <a:cs typeface="Calibri"/>
              </a:rPr>
              <a:t>inspirer, sans excès ;</a:t>
            </a:r>
            <a:endParaRPr sz="1100">
              <a:latin typeface="Calibri"/>
              <a:cs typeface="Calibri"/>
            </a:endParaRPr>
          </a:p>
          <a:p>
            <a:pPr marL="39370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393065" algn="l"/>
                <a:tab pos="393700" algn="l"/>
              </a:tabLst>
            </a:pPr>
            <a:r>
              <a:rPr dirty="0" sz="1100" spc="-5">
                <a:latin typeface="Calibri"/>
                <a:cs typeface="Calibri"/>
              </a:rPr>
              <a:t>appliquer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bouche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largement ouverte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autour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bouche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appuyant</a:t>
            </a:r>
            <a:r>
              <a:rPr dirty="0" sz="1100">
                <a:latin typeface="Calibri"/>
                <a:cs typeface="Calibri"/>
              </a:rPr>
              <a:t> fermement</a:t>
            </a:r>
            <a:r>
              <a:rPr dirty="0" baseline="39682" sz="1050">
                <a:latin typeface="Calibri"/>
                <a:cs typeface="Calibri"/>
              </a:rPr>
              <a:t>2</a:t>
            </a:r>
            <a:r>
              <a:rPr dirty="0" baseline="39682" sz="105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93700" marR="175895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393065" algn="l"/>
                <a:tab pos="393700" algn="l"/>
              </a:tabLst>
            </a:pPr>
            <a:r>
              <a:rPr dirty="0" sz="1100" spc="-5">
                <a:latin typeface="Calibri"/>
                <a:cs typeface="Calibri"/>
              </a:rPr>
              <a:t>insuffler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progressivement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jusqu'à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poitrine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commence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soulever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(durant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 </a:t>
            </a:r>
            <a:r>
              <a:rPr dirty="0" sz="1100" spc="-229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seconde</a:t>
            </a:r>
            <a:r>
              <a:rPr dirty="0" sz="1100" spc="-5">
                <a:latin typeface="Calibri"/>
                <a:cs typeface="Calibri"/>
              </a:rPr>
              <a:t> environ)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93700" indent="-228600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393065" algn="l"/>
                <a:tab pos="393700" algn="l"/>
              </a:tabLst>
            </a:pP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redresser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légèrement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tout en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maintenant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bascule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tête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arrière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afin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107950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1079500" algn="l"/>
                <a:tab pos="1080135" algn="l"/>
              </a:tabLst>
            </a:pPr>
            <a:r>
              <a:rPr dirty="0" sz="1100" spc="-5">
                <a:latin typeface="Calibri"/>
                <a:cs typeface="Calibri"/>
              </a:rPr>
              <a:t>reprendre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souffle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1079500" indent="-229235">
              <a:lnSpc>
                <a:spcPct val="100000"/>
              </a:lnSpc>
              <a:spcBef>
                <a:spcPts val="225"/>
              </a:spcBef>
              <a:buFont typeface="Courier New"/>
              <a:buChar char="o"/>
              <a:tabLst>
                <a:tab pos="1079500" algn="l"/>
                <a:tab pos="1080135" algn="l"/>
              </a:tabLst>
            </a:pPr>
            <a:r>
              <a:rPr dirty="0" sz="1100" spc="-5">
                <a:latin typeface="Calibri"/>
                <a:cs typeface="Calibri"/>
              </a:rPr>
              <a:t>vérifier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l'affaissement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poitrine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victime.</a:t>
            </a:r>
            <a:endParaRPr sz="1100">
              <a:latin typeface="Calibri"/>
              <a:cs typeface="Calibri"/>
            </a:endParaRPr>
          </a:p>
          <a:p>
            <a:pPr marL="39370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393065" algn="l"/>
                <a:tab pos="393700" algn="l"/>
              </a:tabLst>
            </a:pPr>
            <a:r>
              <a:rPr dirty="0" sz="1100" spc="-5">
                <a:latin typeface="Calibri"/>
                <a:cs typeface="Calibri"/>
              </a:rPr>
              <a:t>insuffler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seconde</a:t>
            </a:r>
            <a:r>
              <a:rPr dirty="0" sz="1100" spc="-5">
                <a:latin typeface="Calibri"/>
                <a:cs typeface="Calibri"/>
              </a:rPr>
              <a:t> fois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mêmes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conditions.</a:t>
            </a:r>
            <a:endParaRPr sz="1100">
              <a:latin typeface="Calibri"/>
              <a:cs typeface="Calibri"/>
            </a:endParaRPr>
          </a:p>
          <a:p>
            <a:pPr marL="165100" marR="1007110">
              <a:lnSpc>
                <a:spcPts val="2250"/>
              </a:lnSpc>
              <a:spcBef>
                <a:spcPts val="125"/>
              </a:spcBef>
            </a:pP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durée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réalisation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deux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insufflations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successives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excéder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5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secondes</a:t>
            </a:r>
            <a:r>
              <a:rPr dirty="0" baseline="39682" sz="1050" spc="-7">
                <a:latin typeface="Calibri"/>
                <a:cs typeface="Calibri"/>
              </a:rPr>
              <a:t>3</a:t>
            </a:r>
            <a:r>
              <a:rPr dirty="0" sz="1100" spc="-5">
                <a:latin typeface="Calibri"/>
                <a:cs typeface="Calibri"/>
              </a:rPr>
              <a:t>. </a:t>
            </a:r>
            <a:r>
              <a:rPr dirty="0" sz="1100" spc="-229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 le ventre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 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poitrine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 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 soulève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 lors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 insufflations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393700" indent="-228600">
              <a:lnSpc>
                <a:spcPct val="100000"/>
              </a:lnSpc>
              <a:spcBef>
                <a:spcPts val="760"/>
              </a:spcBef>
              <a:buFont typeface="Symbol"/>
              <a:buChar char=""/>
              <a:tabLst>
                <a:tab pos="393065" algn="l"/>
                <a:tab pos="393700" algn="l"/>
              </a:tabLst>
            </a:pPr>
            <a:r>
              <a:rPr dirty="0" sz="1100" spc="-5">
                <a:latin typeface="Calibri"/>
                <a:cs typeface="Calibri"/>
              </a:rPr>
              <a:t>s'assurer que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tête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bonne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</a:t>
            </a:r>
            <a:r>
              <a:rPr dirty="0" sz="1100">
                <a:latin typeface="Calibri"/>
                <a:cs typeface="Calibri"/>
              </a:rPr>
              <a:t> son </a:t>
            </a:r>
            <a:r>
              <a:rPr dirty="0" sz="1100" spc="-5">
                <a:latin typeface="Calibri"/>
                <a:cs typeface="Calibri"/>
              </a:rPr>
              <a:t>menton 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élevé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937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393065" algn="l"/>
                <a:tab pos="393700" algn="l"/>
              </a:tabLst>
            </a:pPr>
            <a:r>
              <a:rPr dirty="0" sz="1100" spc="-5">
                <a:latin typeface="Calibri"/>
                <a:cs typeface="Calibri"/>
              </a:rPr>
              <a:t>s'assurer qu'il y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 une bonne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étanchéité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 pas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fuite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d'air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</a:t>
            </a:r>
            <a:r>
              <a:rPr dirty="0" sz="1100">
                <a:latin typeface="Calibri"/>
                <a:cs typeface="Calibri"/>
              </a:rPr>
              <a:t>l'insufflation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93700" indent="-228600">
              <a:lnSpc>
                <a:spcPct val="100000"/>
              </a:lnSpc>
              <a:spcBef>
                <a:spcPts val="284"/>
              </a:spcBef>
              <a:buClr>
                <a:srgbClr val="434343"/>
              </a:buClr>
              <a:buFont typeface="Symbol"/>
              <a:buChar char=""/>
              <a:tabLst>
                <a:tab pos="393065" algn="l"/>
                <a:tab pos="393700" algn="l"/>
              </a:tabLst>
            </a:pPr>
            <a:r>
              <a:rPr dirty="0" sz="1100" spc="-5">
                <a:latin typeface="Calibri"/>
                <a:cs typeface="Calibri"/>
              </a:rPr>
              <a:t>rechercher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présence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corps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étranger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bouche.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retirer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doigts,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nécessaire.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har char=""/>
            </a:pPr>
            <a:endParaRPr sz="1100">
              <a:latin typeface="Calibri"/>
              <a:cs typeface="Calibri"/>
            </a:endParaRPr>
          </a:p>
          <a:p>
            <a:pPr marL="16510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Chez</a:t>
            </a:r>
            <a:r>
              <a:rPr dirty="0" sz="1600" spc="-2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le</a:t>
            </a:r>
            <a:r>
              <a:rPr dirty="0" sz="1600" spc="-10">
                <a:solidFill>
                  <a:srgbClr val="7E7E7E"/>
                </a:solidFill>
                <a:latin typeface="Calibri Light"/>
                <a:cs typeface="Calibri Light"/>
              </a:rPr>
              <a:t> nourrisson</a:t>
            </a:r>
            <a:endParaRPr sz="1600">
              <a:latin typeface="Calibri Light"/>
              <a:cs typeface="Calibri Light"/>
            </a:endParaRPr>
          </a:p>
          <a:p>
            <a:pPr marL="165100">
              <a:lnSpc>
                <a:spcPct val="100000"/>
              </a:lnSpc>
              <a:spcBef>
                <a:spcPts val="116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technique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sensiblement la</a:t>
            </a:r>
            <a:r>
              <a:rPr dirty="0" sz="1100" spc="1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même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que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pour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l’adulte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ou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l’enfant.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Toutefois,</a:t>
            </a:r>
            <a:r>
              <a:rPr dirty="0" sz="1100" spc="1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il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convient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393700" indent="-228600">
              <a:lnSpc>
                <a:spcPct val="100000"/>
              </a:lnSpc>
              <a:spcBef>
                <a:spcPts val="990"/>
              </a:spcBef>
              <a:buFont typeface="Symbol"/>
              <a:buChar char=""/>
              <a:tabLst>
                <a:tab pos="393065" algn="l"/>
                <a:tab pos="393700" algn="l"/>
              </a:tabLst>
            </a:pPr>
            <a:r>
              <a:rPr dirty="0" sz="1100" spc="-5">
                <a:latin typeface="Calibri"/>
                <a:cs typeface="Calibri"/>
              </a:rPr>
              <a:t>placer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tête du nourrisson en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neutre,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menton élevé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937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393065" algn="l"/>
                <a:tab pos="393700" algn="l"/>
              </a:tabLst>
            </a:pPr>
            <a:r>
              <a:rPr dirty="0" sz="1100" spc="-5">
                <a:latin typeface="Calibri"/>
                <a:cs typeface="Calibri"/>
              </a:rPr>
              <a:t>englober</a:t>
            </a:r>
            <a:r>
              <a:rPr dirty="0" sz="1100">
                <a:latin typeface="Calibri"/>
                <a:cs typeface="Calibri"/>
              </a:rPr>
              <a:t> avec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bouche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fois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bouche</a:t>
            </a:r>
            <a:r>
              <a:rPr dirty="0" sz="1100" spc="-5">
                <a:latin typeface="Calibri"/>
                <a:cs typeface="Calibri"/>
              </a:rPr>
              <a:t> 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nez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93700" marR="177165" indent="-228600">
              <a:lnSpc>
                <a:spcPct val="116799"/>
              </a:lnSpc>
              <a:spcBef>
                <a:spcPts val="65"/>
              </a:spcBef>
              <a:buFont typeface="Symbol"/>
              <a:buChar char=""/>
              <a:tabLst>
                <a:tab pos="393065" algn="l"/>
                <a:tab pos="393700" algn="l"/>
              </a:tabLst>
            </a:pPr>
            <a:r>
              <a:rPr dirty="0" sz="1100" spc="-5">
                <a:latin typeface="Calibri"/>
                <a:cs typeface="Calibri"/>
              </a:rPr>
              <a:t>insuffler progressivement jusqu'à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poitrine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 nourrisson commence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se soulever (durant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seconde</a:t>
            </a:r>
            <a:r>
              <a:rPr dirty="0" sz="1100" spc="-5">
                <a:latin typeface="Calibri"/>
                <a:cs typeface="Calibri"/>
              </a:rPr>
              <a:t> environ)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20090" y="9593579"/>
            <a:ext cx="1829435" cy="9525"/>
          </a:xfrm>
          <a:custGeom>
            <a:avLst/>
            <a:gdLst/>
            <a:ahLst/>
            <a:cxnLst/>
            <a:rect l="l" t="t" r="r" b="b"/>
            <a:pathLst>
              <a:path w="1829435" h="9525">
                <a:moveTo>
                  <a:pt x="1829054" y="0"/>
                </a:moveTo>
                <a:lnTo>
                  <a:pt x="0" y="0"/>
                </a:lnTo>
                <a:lnTo>
                  <a:pt x="0" y="9144"/>
                </a:lnTo>
                <a:lnTo>
                  <a:pt x="1829054" y="9144"/>
                </a:lnTo>
                <a:lnTo>
                  <a:pt x="18290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681990" y="9648697"/>
            <a:ext cx="5607685" cy="44195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41666" sz="900" i="1">
                <a:latin typeface="Calibri"/>
                <a:cs typeface="Calibri"/>
              </a:rPr>
              <a:t>1</a:t>
            </a:r>
            <a:r>
              <a:rPr dirty="0" baseline="41666" sz="900" spc="97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Le pincement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du nez empêchera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toute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fuite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d’air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par </a:t>
            </a:r>
            <a:r>
              <a:rPr dirty="0" sz="900" i="1">
                <a:latin typeface="Calibri"/>
                <a:cs typeface="Calibri"/>
              </a:rPr>
              <a:t>le </a:t>
            </a:r>
            <a:r>
              <a:rPr dirty="0" sz="900" spc="-5" i="1">
                <a:latin typeface="Calibri"/>
                <a:cs typeface="Calibri"/>
              </a:rPr>
              <a:t>nez</a:t>
            </a:r>
            <a:r>
              <a:rPr dirty="0" sz="900" i="1">
                <a:latin typeface="Calibri"/>
                <a:cs typeface="Calibri"/>
              </a:rPr>
              <a:t> lors </a:t>
            </a:r>
            <a:r>
              <a:rPr dirty="0" sz="900" spc="-5" i="1">
                <a:latin typeface="Calibri"/>
                <a:cs typeface="Calibri"/>
              </a:rPr>
              <a:t>des insufflations.</a:t>
            </a:r>
            <a:endParaRPr sz="9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15"/>
              </a:spcBef>
            </a:pPr>
            <a:r>
              <a:rPr dirty="0" baseline="41666" sz="900" i="1">
                <a:latin typeface="Calibri"/>
                <a:cs typeface="Calibri"/>
              </a:rPr>
              <a:t>2</a:t>
            </a:r>
            <a:r>
              <a:rPr dirty="0" baseline="41666" sz="900" spc="97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La pression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ferme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autour de </a:t>
            </a:r>
            <a:r>
              <a:rPr dirty="0" sz="900" i="1">
                <a:latin typeface="Calibri"/>
                <a:cs typeface="Calibri"/>
              </a:rPr>
              <a:t>la </a:t>
            </a:r>
            <a:r>
              <a:rPr dirty="0" sz="900" spc="-5" i="1">
                <a:latin typeface="Calibri"/>
                <a:cs typeface="Calibri"/>
              </a:rPr>
              <a:t>bouche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i="1">
                <a:latin typeface="Calibri"/>
                <a:cs typeface="Calibri"/>
              </a:rPr>
              <a:t> la </a:t>
            </a:r>
            <a:r>
              <a:rPr dirty="0" sz="900" spc="-5" i="1">
                <a:latin typeface="Calibri"/>
                <a:cs typeface="Calibri"/>
              </a:rPr>
              <a:t>victime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empêchera toute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fuite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d’air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durant</a:t>
            </a:r>
            <a:r>
              <a:rPr dirty="0" sz="900" i="1">
                <a:latin typeface="Calibri"/>
                <a:cs typeface="Calibri"/>
              </a:rPr>
              <a:t> les </a:t>
            </a:r>
            <a:r>
              <a:rPr dirty="0" sz="900" spc="-5" i="1">
                <a:latin typeface="Calibri"/>
                <a:cs typeface="Calibri"/>
              </a:rPr>
              <a:t>insufflations.</a:t>
            </a:r>
            <a:endParaRPr sz="9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20"/>
              </a:spcBef>
            </a:pPr>
            <a:r>
              <a:rPr dirty="0" baseline="41666" sz="900" i="1">
                <a:latin typeface="Calibri"/>
                <a:cs typeface="Calibri"/>
              </a:rPr>
              <a:t>3</a:t>
            </a:r>
            <a:r>
              <a:rPr dirty="0" baseline="41666" sz="900" spc="112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La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réalisation</a:t>
            </a:r>
            <a:r>
              <a:rPr dirty="0" sz="900" spc="2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rapide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des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manœuvres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d’insufflation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permet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ne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pas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retarder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la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reprise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des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compressions</a:t>
            </a:r>
            <a:r>
              <a:rPr dirty="0" sz="900" spc="3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thoraciques.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30</a:t>
            </a:fld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1040" y="1491995"/>
            <a:ext cx="6155690" cy="287655"/>
            <a:chOff x="701040" y="1491995"/>
            <a:chExt cx="6155690" cy="287655"/>
          </a:xfrm>
        </p:grpSpPr>
        <p:sp>
          <p:nvSpPr>
            <p:cNvPr id="3" name="object 3"/>
            <p:cNvSpPr/>
            <p:nvPr/>
          </p:nvSpPr>
          <p:spPr>
            <a:xfrm>
              <a:off x="701040" y="1491995"/>
              <a:ext cx="6155690" cy="281940"/>
            </a:xfrm>
            <a:custGeom>
              <a:avLst/>
              <a:gdLst/>
              <a:ahLst/>
              <a:cxnLst/>
              <a:rect l="l" t="t" r="r" b="b"/>
              <a:pathLst>
                <a:path w="6155690" h="281939">
                  <a:moveTo>
                    <a:pt x="6155436" y="0"/>
                  </a:moveTo>
                  <a:lnTo>
                    <a:pt x="0" y="0"/>
                  </a:lnTo>
                  <a:lnTo>
                    <a:pt x="0" y="281431"/>
                  </a:lnTo>
                  <a:lnTo>
                    <a:pt x="6155436" y="281431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701040" y="177342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/>
          <p:nvPr/>
        </p:nvSpPr>
        <p:spPr>
          <a:xfrm>
            <a:off x="701040" y="499820"/>
            <a:ext cx="6155690" cy="2254885"/>
          </a:xfrm>
          <a:prstGeom prst="rect">
            <a:avLst/>
          </a:prstGeom>
        </p:spPr>
        <p:txBody>
          <a:bodyPr wrap="square" lIns="0" tIns="40640" rIns="0" bIns="0" rtlCol="0" vert="horz">
            <a:spAutoFit/>
          </a:bodyPr>
          <a:lstStyle/>
          <a:p>
            <a:pPr marL="247650" indent="-228600">
              <a:lnSpc>
                <a:spcPct val="100000"/>
              </a:lnSpc>
              <a:spcBef>
                <a:spcPts val="32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redresser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légèrement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tout 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maintenant la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tête</a:t>
            </a:r>
            <a:r>
              <a:rPr dirty="0" sz="1100">
                <a:latin typeface="Calibri"/>
                <a:cs typeface="Calibri"/>
              </a:rPr>
              <a:t> en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neutre afin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reprendre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souffle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vérifier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l’affaissement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poitrine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victime.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insuffler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seconde</a:t>
            </a:r>
            <a:r>
              <a:rPr dirty="0" sz="1100" spc="-5">
                <a:latin typeface="Calibri"/>
                <a:cs typeface="Calibri"/>
              </a:rPr>
              <a:t> fois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mêmes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conditions.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Symbol"/>
              <a:buChar char=""/>
            </a:pP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FD9100"/>
                </a:solidFill>
                <a:latin typeface="Calibri Light"/>
                <a:cs typeface="Calibri Light"/>
              </a:rPr>
              <a:t>Points</a:t>
            </a:r>
            <a:r>
              <a:rPr dirty="0" sz="1600" spc="-50">
                <a:solidFill>
                  <a:srgbClr val="FD910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clés</a:t>
            </a:r>
            <a:endParaRPr sz="160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116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Les</a:t>
            </a:r>
            <a:r>
              <a:rPr dirty="0" sz="1100" spc="-1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deux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insufflations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doivent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8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lentes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progressives 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cesser dès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début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soulèvement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poitrine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être réalisées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5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secondes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maximum.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30</a:t>
            </a:fld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59888" y="516889"/>
            <a:ext cx="2239010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[01FT11</a:t>
            </a:r>
            <a:r>
              <a:rPr dirty="0" sz="1600" spc="-3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/</a:t>
            </a:r>
            <a:r>
              <a:rPr dirty="0" sz="1600" spc="5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"/>
                <a:cs typeface="Calibri"/>
              </a:rPr>
              <a:t>12-2022]</a:t>
            </a:r>
            <a:r>
              <a:rPr dirty="0" sz="1600" spc="-15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PSC①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89250" y="760730"/>
            <a:ext cx="1775460" cy="4216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none" spc="-10">
                <a:solidFill>
                  <a:srgbClr val="FD9100"/>
                </a:solidFill>
              </a:rPr>
              <a:t>Défibrillation</a:t>
            </a:r>
          </a:p>
        </p:txBody>
      </p:sp>
      <p:sp>
        <p:nvSpPr>
          <p:cNvPr id="4" name="object 4"/>
          <p:cNvSpPr/>
          <p:nvPr/>
        </p:nvSpPr>
        <p:spPr>
          <a:xfrm>
            <a:off x="701040" y="1242821"/>
            <a:ext cx="6155690" cy="6350"/>
          </a:xfrm>
          <a:custGeom>
            <a:avLst/>
            <a:gdLst/>
            <a:ahLst/>
            <a:cxnLst/>
            <a:rect l="l" t="t" r="r" b="b"/>
            <a:pathLst>
              <a:path w="6155690" h="6350">
                <a:moveTo>
                  <a:pt x="6155436" y="0"/>
                </a:moveTo>
                <a:lnTo>
                  <a:pt x="0" y="0"/>
                </a:lnTo>
                <a:lnTo>
                  <a:pt x="0" y="6096"/>
                </a:lnTo>
                <a:lnTo>
                  <a:pt x="6155436" y="6096"/>
                </a:lnTo>
                <a:lnTo>
                  <a:pt x="6155436" y="0"/>
                </a:lnTo>
                <a:close/>
              </a:path>
            </a:pathLst>
          </a:custGeom>
          <a:solidFill>
            <a:srgbClr val="FD91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701040" y="1401317"/>
            <a:ext cx="6155690" cy="287020"/>
            <a:chOff x="701040" y="1401317"/>
            <a:chExt cx="6155690" cy="287020"/>
          </a:xfrm>
        </p:grpSpPr>
        <p:sp>
          <p:nvSpPr>
            <p:cNvPr id="6" name="object 6"/>
            <p:cNvSpPr/>
            <p:nvPr/>
          </p:nvSpPr>
          <p:spPr>
            <a:xfrm>
              <a:off x="701040" y="140131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168173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701040" y="2138425"/>
            <a:ext cx="6155690" cy="287020"/>
            <a:chOff x="701040" y="2138425"/>
            <a:chExt cx="6155690" cy="287020"/>
          </a:xfrm>
        </p:grpSpPr>
        <p:sp>
          <p:nvSpPr>
            <p:cNvPr id="9" name="object 9"/>
            <p:cNvSpPr/>
            <p:nvPr/>
          </p:nvSpPr>
          <p:spPr>
            <a:xfrm>
              <a:off x="701040" y="2138425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01040" y="2418841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701040" y="3071113"/>
            <a:ext cx="6155690" cy="287655"/>
            <a:chOff x="701040" y="3071113"/>
            <a:chExt cx="6155690" cy="287655"/>
          </a:xfrm>
        </p:grpSpPr>
        <p:sp>
          <p:nvSpPr>
            <p:cNvPr id="12" name="object 12"/>
            <p:cNvSpPr/>
            <p:nvPr/>
          </p:nvSpPr>
          <p:spPr>
            <a:xfrm>
              <a:off x="701040" y="3071113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01040" y="3352291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701040" y="4449571"/>
            <a:ext cx="6155690" cy="287655"/>
            <a:chOff x="701040" y="4449571"/>
            <a:chExt cx="6155690" cy="287655"/>
          </a:xfrm>
        </p:grpSpPr>
        <p:sp>
          <p:nvSpPr>
            <p:cNvPr id="15" name="object 15"/>
            <p:cNvSpPr/>
            <p:nvPr/>
          </p:nvSpPr>
          <p:spPr>
            <a:xfrm>
              <a:off x="701040" y="4449571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01040" y="4730750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/>
          <p:cNvSpPr txBox="1"/>
          <p:nvPr/>
        </p:nvSpPr>
        <p:spPr>
          <a:xfrm>
            <a:off x="618490" y="1378711"/>
            <a:ext cx="6303010" cy="78765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0160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Indication</a:t>
            </a:r>
            <a:endParaRPr sz="1600">
              <a:latin typeface="Calibri Light"/>
              <a:cs typeface="Calibri Light"/>
            </a:endParaRPr>
          </a:p>
          <a:p>
            <a:pPr marL="101600">
              <a:lnSpc>
                <a:spcPct val="100000"/>
              </a:lnSpc>
              <a:spcBef>
                <a:spcPts val="115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Cette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technique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 spc="1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indiquée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présence d’une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victime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arrêt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cardiaque.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50">
              <a:latin typeface="Calibri"/>
              <a:cs typeface="Calibri"/>
            </a:endParaRPr>
          </a:p>
          <a:p>
            <a:pPr marL="10160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Justification</a:t>
            </a:r>
            <a:endParaRPr sz="1600">
              <a:latin typeface="Calibri Light"/>
              <a:cs typeface="Calibri Light"/>
            </a:endParaRPr>
          </a:p>
          <a:p>
            <a:pPr algn="just" marL="101600" marR="80645">
              <a:lnSpc>
                <a:spcPct val="117300"/>
              </a:lnSpc>
              <a:spcBef>
                <a:spcPts val="92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Cette technique peut permettre de retrouver une activité cardiaque normale. Elle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est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sûre et sans risque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même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si elle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 utilisée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par des personnes qui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sont peu ou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pas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formées.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50">
              <a:latin typeface="Calibri"/>
              <a:cs typeface="Calibri"/>
            </a:endParaRPr>
          </a:p>
          <a:p>
            <a:pPr marL="10160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Réalisation</a:t>
            </a:r>
            <a:endParaRPr sz="1600">
              <a:latin typeface="Calibri Light"/>
              <a:cs typeface="Calibri Light"/>
            </a:endParaRPr>
          </a:p>
          <a:p>
            <a:pPr marL="101600">
              <a:lnSpc>
                <a:spcPct val="100000"/>
              </a:lnSpc>
              <a:spcBef>
                <a:spcPts val="116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DAE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doit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être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utilisé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suivant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toutes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les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indications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l’appareil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(schéma,</a:t>
            </a:r>
            <a:r>
              <a:rPr dirty="0" sz="1100" spc="2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messages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vocaux).</a:t>
            </a:r>
            <a:endParaRPr sz="1100">
              <a:latin typeface="Calibri"/>
              <a:cs typeface="Calibri"/>
            </a:endParaRPr>
          </a:p>
          <a:p>
            <a:pPr algn="just" marL="101600" marR="81280">
              <a:lnSpc>
                <a:spcPct val="109800"/>
              </a:lnSpc>
              <a:spcBef>
                <a:spcPts val="79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Si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plus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d'un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sauveteur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présent,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RCP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doit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être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poursuivie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durant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l’installation</a:t>
            </a:r>
            <a:r>
              <a:rPr dirty="0" sz="1100" spc="2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du</a:t>
            </a:r>
            <a:r>
              <a:rPr dirty="0" sz="1100" spc="24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DAE.</a:t>
            </a:r>
            <a:r>
              <a:rPr dirty="0" sz="1100" spc="24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Les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 compressions</a:t>
            </a:r>
            <a:r>
              <a:rPr dirty="0" sz="1100" spc="4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thoraciques</a:t>
            </a:r>
            <a:r>
              <a:rPr dirty="0" sz="1100" spc="5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doivent</a:t>
            </a:r>
            <a:r>
              <a:rPr dirty="0" sz="1100" spc="4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être</a:t>
            </a:r>
            <a:r>
              <a:rPr dirty="0" sz="1100" spc="4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interrompues</a:t>
            </a:r>
            <a:r>
              <a:rPr dirty="0" sz="1100" spc="4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seulement</a:t>
            </a:r>
            <a:r>
              <a:rPr dirty="0" sz="1100" spc="4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lorsque</a:t>
            </a:r>
            <a:r>
              <a:rPr dirty="0" sz="1100" spc="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</a:t>
            </a:r>
            <a:r>
              <a:rPr dirty="0" sz="1100" spc="4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DAE</a:t>
            </a:r>
            <a:r>
              <a:rPr dirty="0" sz="1100" spc="5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indique</a:t>
            </a:r>
            <a:r>
              <a:rPr dirty="0" sz="1100" spc="4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 spc="4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ne</a:t>
            </a:r>
            <a:r>
              <a:rPr dirty="0" sz="1100" spc="4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plus</a:t>
            </a:r>
            <a:r>
              <a:rPr dirty="0" sz="1100" spc="4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toucher </a:t>
            </a:r>
            <a:r>
              <a:rPr dirty="0" sz="1100" spc="-24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à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victime.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Calibri"/>
              <a:cs typeface="Calibri"/>
            </a:endParaRPr>
          </a:p>
          <a:p>
            <a:pPr marL="10160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Chez</a:t>
            </a:r>
            <a:r>
              <a:rPr dirty="0" sz="1600" spc="-3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l’adulte</a:t>
            </a:r>
            <a:endParaRPr sz="1600">
              <a:latin typeface="Calibri Light"/>
              <a:cs typeface="Calibri Light"/>
            </a:endParaRPr>
          </a:p>
          <a:p>
            <a:pPr marL="330200" indent="-228600">
              <a:lnSpc>
                <a:spcPct val="100000"/>
              </a:lnSpc>
              <a:spcBef>
                <a:spcPts val="1220"/>
              </a:spcBef>
              <a:buFont typeface="Symbol"/>
              <a:buChar char=""/>
              <a:tabLst>
                <a:tab pos="329565" algn="l"/>
                <a:tab pos="330200" algn="l"/>
              </a:tabLst>
            </a:pPr>
            <a:r>
              <a:rPr dirty="0" sz="1100" spc="-5">
                <a:latin typeface="Calibri"/>
                <a:cs typeface="Calibri"/>
              </a:rPr>
              <a:t>Mettre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fonction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défibrillateur ;</a:t>
            </a:r>
            <a:endParaRPr sz="1100">
              <a:latin typeface="Calibri"/>
              <a:cs typeface="Calibri"/>
            </a:endParaRPr>
          </a:p>
          <a:p>
            <a:pPr marL="33020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329565" algn="l"/>
                <a:tab pos="330200" algn="l"/>
              </a:tabLst>
            </a:pPr>
            <a:r>
              <a:rPr dirty="0" sz="1100" spc="-5">
                <a:latin typeface="Calibri"/>
                <a:cs typeface="Calibri"/>
              </a:rPr>
              <a:t>suivre les indications 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l'appareil</a:t>
            </a:r>
            <a:r>
              <a:rPr dirty="0" baseline="39682" sz="1050" spc="-7">
                <a:solidFill>
                  <a:srgbClr val="434343"/>
                </a:solidFill>
                <a:latin typeface="Calibri"/>
                <a:cs typeface="Calibri"/>
              </a:rPr>
              <a:t>1</a:t>
            </a:r>
            <a:r>
              <a:rPr dirty="0" sz="1100" spc="-5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  <a:p>
            <a:pPr marL="101600">
              <a:lnSpc>
                <a:spcPct val="100000"/>
              </a:lnSpc>
              <a:spcBef>
                <a:spcPts val="819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Ces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indications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précisent,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dans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un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premier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temps,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mettre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place les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électrodes.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Pour</a:t>
            </a:r>
            <a:r>
              <a:rPr dirty="0" sz="1100" spc="1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cela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Calibri"/>
              <a:cs typeface="Calibri"/>
            </a:endParaRPr>
          </a:p>
          <a:p>
            <a:pPr marL="330200" indent="-228600">
              <a:lnSpc>
                <a:spcPct val="100000"/>
              </a:lnSpc>
              <a:buFont typeface="Symbol"/>
              <a:buChar char=""/>
              <a:tabLst>
                <a:tab pos="329565" algn="l"/>
                <a:tab pos="330200" algn="l"/>
              </a:tabLst>
            </a:pPr>
            <a:r>
              <a:rPr dirty="0" sz="1100" spc="-5">
                <a:latin typeface="Calibri"/>
                <a:cs typeface="Calibri"/>
              </a:rPr>
              <a:t>enlever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couper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vêtements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recouvrant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poitrine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nécessaire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302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329565" algn="l"/>
                <a:tab pos="330200" algn="l"/>
              </a:tabLst>
            </a:pPr>
            <a:r>
              <a:rPr dirty="0" sz="1100" spc="-10">
                <a:latin typeface="Calibri"/>
                <a:cs typeface="Calibri"/>
              </a:rPr>
              <a:t>sécher</a:t>
            </a:r>
            <a:r>
              <a:rPr dirty="0" sz="1100" spc="-5">
                <a:latin typeface="Calibri"/>
                <a:cs typeface="Calibri"/>
              </a:rPr>
              <a:t> 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thorax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s'il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humide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30200" marR="83820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329565" algn="l"/>
                <a:tab pos="330200" algn="l"/>
              </a:tabLst>
            </a:pPr>
            <a:r>
              <a:rPr dirty="0" sz="1100" spc="-10">
                <a:latin typeface="Calibri"/>
                <a:cs typeface="Calibri"/>
              </a:rPr>
              <a:t>déballer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appliquer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électrodes,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poitrine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nue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indiquée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schéma</a:t>
            </a:r>
            <a:r>
              <a:rPr dirty="0" sz="1100" spc="-5">
                <a:latin typeface="Calibri"/>
                <a:cs typeface="Calibri"/>
              </a:rPr>
              <a:t> figurant sur l'emballage ou sur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électrodes ;</a:t>
            </a:r>
            <a:endParaRPr sz="1100">
              <a:latin typeface="Calibri"/>
              <a:cs typeface="Calibri"/>
            </a:endParaRPr>
          </a:p>
          <a:p>
            <a:pPr marL="33020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329565" algn="l"/>
                <a:tab pos="330200" algn="l"/>
              </a:tabLst>
            </a:pPr>
            <a:r>
              <a:rPr dirty="0" sz="1100" spc="-5">
                <a:latin typeface="Calibri"/>
                <a:cs typeface="Calibri"/>
              </a:rPr>
              <a:t>connecter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électrodes </a:t>
            </a:r>
            <a:r>
              <a:rPr dirty="0" sz="1100">
                <a:latin typeface="Calibri"/>
                <a:cs typeface="Calibri"/>
              </a:rPr>
              <a:t>au </a:t>
            </a:r>
            <a:r>
              <a:rPr dirty="0" sz="1100" spc="-5">
                <a:latin typeface="Calibri"/>
                <a:cs typeface="Calibri"/>
              </a:rPr>
              <a:t>défibrillateur,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 nécessaire.</a:t>
            </a:r>
            <a:endParaRPr sz="1100">
              <a:latin typeface="Calibri"/>
              <a:cs typeface="Calibri"/>
            </a:endParaRPr>
          </a:p>
          <a:p>
            <a:pPr marL="101600" marR="81280">
              <a:lnSpc>
                <a:spcPct val="109500"/>
              </a:lnSpc>
              <a:spcBef>
                <a:spcPts val="70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Lorsque</a:t>
            </a:r>
            <a:r>
              <a:rPr dirty="0" sz="1100" spc="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DAE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l'indique,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arrêter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les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compressions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thoraciques,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ne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plus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toucher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victime</a:t>
            </a:r>
            <a:r>
              <a:rPr dirty="0" sz="1100" spc="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et</a:t>
            </a:r>
            <a:r>
              <a:rPr dirty="0" sz="1100" spc="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s'assurer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que </a:t>
            </a:r>
            <a:r>
              <a:rPr dirty="0" sz="1100" spc="-229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les personnes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aux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alentours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 fassent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même</a:t>
            </a:r>
            <a:r>
              <a:rPr dirty="0" baseline="39682" sz="1050" spc="-7">
                <a:solidFill>
                  <a:srgbClr val="434343"/>
                </a:solidFill>
                <a:latin typeface="Calibri"/>
                <a:cs typeface="Calibri"/>
              </a:rPr>
              <a:t>2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  <a:p>
            <a:pPr marL="101600">
              <a:lnSpc>
                <a:spcPct val="100000"/>
              </a:lnSpc>
              <a:spcBef>
                <a:spcPts val="93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Si le défibrillateur annonce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que le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choc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 est nécessaire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Calibri"/>
              <a:cs typeface="Calibri"/>
            </a:endParaRPr>
          </a:p>
          <a:p>
            <a:pPr marL="330200" indent="-228600">
              <a:lnSpc>
                <a:spcPct val="100000"/>
              </a:lnSpc>
              <a:buFont typeface="Symbol"/>
              <a:buChar char=""/>
              <a:tabLst>
                <a:tab pos="329565" algn="l"/>
                <a:tab pos="330200" algn="l"/>
              </a:tabLst>
            </a:pPr>
            <a:r>
              <a:rPr dirty="0" sz="1100" spc="-5">
                <a:latin typeface="Calibri"/>
                <a:cs typeface="Calibri"/>
              </a:rPr>
              <a:t>demander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aux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aux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alentours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s'écarter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30200" marR="83185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329565" algn="l"/>
                <a:tab pos="330200" algn="l"/>
              </a:tabLst>
            </a:pPr>
            <a:r>
              <a:rPr dirty="0" sz="1100" spc="-5">
                <a:latin typeface="Calibri"/>
                <a:cs typeface="Calibri"/>
              </a:rPr>
              <a:t>laisser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déclencher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choc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électrique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(défibrillateur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entièrement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automatique)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appuyer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 </a:t>
            </a:r>
            <a:r>
              <a:rPr dirty="0" sz="1100" spc="-229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bouton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"choc" lorsque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l'appareil 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demande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(défibrillateur</a:t>
            </a:r>
            <a:r>
              <a:rPr dirty="0" sz="1100">
                <a:latin typeface="Calibri"/>
                <a:cs typeface="Calibri"/>
              </a:rPr>
              <a:t> semi-</a:t>
            </a:r>
            <a:r>
              <a:rPr dirty="0" sz="1100" spc="-5">
                <a:latin typeface="Calibri"/>
                <a:cs typeface="Calibri"/>
              </a:rPr>
              <a:t> automatique)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302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329565" algn="l"/>
                <a:tab pos="330200" algn="l"/>
              </a:tabLst>
            </a:pPr>
            <a:r>
              <a:rPr dirty="0" sz="1100" spc="-5">
                <a:latin typeface="Calibri"/>
                <a:cs typeface="Calibri"/>
              </a:rPr>
              <a:t>reprendre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immédiatement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thoraciques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après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délivrance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du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choc.</a:t>
            </a:r>
            <a:endParaRPr sz="1100">
              <a:latin typeface="Calibri"/>
              <a:cs typeface="Calibri"/>
            </a:endParaRPr>
          </a:p>
          <a:p>
            <a:pPr marL="101600">
              <a:lnSpc>
                <a:spcPct val="100000"/>
              </a:lnSpc>
              <a:spcBef>
                <a:spcPts val="83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Si le défibrillateur annonce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que le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choc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 n'est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pas nécessaire :</a:t>
            </a:r>
            <a:endParaRPr sz="1100">
              <a:latin typeface="Calibri"/>
              <a:cs typeface="Calibri"/>
            </a:endParaRPr>
          </a:p>
          <a:p>
            <a:pPr marL="330200" indent="-228600">
              <a:lnSpc>
                <a:spcPct val="100000"/>
              </a:lnSpc>
              <a:spcBef>
                <a:spcPts val="985"/>
              </a:spcBef>
              <a:buFont typeface="Symbol"/>
              <a:buChar char=""/>
              <a:tabLst>
                <a:tab pos="329565" algn="l"/>
                <a:tab pos="330200" algn="l"/>
              </a:tabLst>
            </a:pPr>
            <a:r>
              <a:rPr dirty="0" sz="1100" spc="-5">
                <a:latin typeface="Calibri"/>
                <a:cs typeface="Calibri"/>
              </a:rPr>
              <a:t>reprendre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immédiatement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thoraciques.</a:t>
            </a:r>
            <a:endParaRPr sz="1100">
              <a:latin typeface="Calibri"/>
              <a:cs typeface="Calibri"/>
            </a:endParaRPr>
          </a:p>
          <a:p>
            <a:pPr marL="101600" marR="81915">
              <a:lnSpc>
                <a:spcPct val="110000"/>
              </a:lnSpc>
              <a:spcBef>
                <a:spcPts val="69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Dans</a:t>
            </a:r>
            <a:r>
              <a:rPr dirty="0" sz="1100" spc="8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tous</a:t>
            </a:r>
            <a:r>
              <a:rPr dirty="0" sz="1100" spc="8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les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cas,</a:t>
            </a:r>
            <a:r>
              <a:rPr dirty="0" sz="1100" spc="8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il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y</a:t>
            </a:r>
            <a:r>
              <a:rPr dirty="0" sz="1100" spc="8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une</a:t>
            </a:r>
            <a:r>
              <a:rPr dirty="0" sz="1100" spc="8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période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 spc="8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RCP</a:t>
            </a:r>
            <a:r>
              <a:rPr dirty="0" sz="1100" spc="8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(généralement</a:t>
            </a:r>
            <a:r>
              <a:rPr dirty="0" sz="1100" spc="8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2</a:t>
            </a:r>
            <a:r>
              <a:rPr dirty="0" sz="1100" spc="8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minutes)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avant</a:t>
            </a:r>
            <a:r>
              <a:rPr dirty="0" sz="1100" spc="8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que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</a:t>
            </a:r>
            <a:r>
              <a:rPr dirty="0" sz="1100" spc="8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DAE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ne</a:t>
            </a:r>
            <a:r>
              <a:rPr dirty="0" sz="1100" spc="8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demande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une </a:t>
            </a:r>
            <a:r>
              <a:rPr dirty="0" sz="1100" spc="-229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nouvelle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pause pour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l'analyse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du rythme.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20090" y="9593579"/>
            <a:ext cx="1829435" cy="9525"/>
          </a:xfrm>
          <a:custGeom>
            <a:avLst/>
            <a:gdLst/>
            <a:ahLst/>
            <a:cxnLst/>
            <a:rect l="l" t="t" r="r" b="b"/>
            <a:pathLst>
              <a:path w="1829435" h="9525">
                <a:moveTo>
                  <a:pt x="1829054" y="0"/>
                </a:moveTo>
                <a:lnTo>
                  <a:pt x="0" y="0"/>
                </a:lnTo>
                <a:lnTo>
                  <a:pt x="0" y="9144"/>
                </a:lnTo>
                <a:lnTo>
                  <a:pt x="1829054" y="9144"/>
                </a:lnTo>
                <a:lnTo>
                  <a:pt x="18290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681990" y="9648697"/>
            <a:ext cx="6078220" cy="441959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38100" marR="30480">
              <a:lnSpc>
                <a:spcPct val="101699"/>
              </a:lnSpc>
              <a:spcBef>
                <a:spcPts val="80"/>
              </a:spcBef>
            </a:pPr>
            <a:r>
              <a:rPr dirty="0" baseline="41666" sz="900" i="1">
                <a:latin typeface="Calibri"/>
                <a:cs typeface="Calibri"/>
              </a:rPr>
              <a:t>1</a:t>
            </a:r>
            <a:r>
              <a:rPr dirty="0" baseline="41666" sz="900" spc="104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Ces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indications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peuvent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être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vocales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ou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visuelles.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Leur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suivi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strict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permet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réaliser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les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différentes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opérations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plus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rapidement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et 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en</a:t>
            </a:r>
            <a:r>
              <a:rPr dirty="0" sz="900" spc="-5" i="1">
                <a:latin typeface="Calibri"/>
                <a:cs typeface="Calibri"/>
              </a:rPr>
              <a:t> sécurité.</a:t>
            </a:r>
            <a:endParaRPr sz="9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20"/>
              </a:spcBef>
            </a:pPr>
            <a:r>
              <a:rPr dirty="0" baseline="41666" sz="900" i="1">
                <a:latin typeface="Calibri"/>
                <a:cs typeface="Calibri"/>
              </a:rPr>
              <a:t>2</a:t>
            </a:r>
            <a:r>
              <a:rPr dirty="0" baseline="41666" sz="900" spc="97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Tout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mouvement de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la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victime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durant</a:t>
            </a:r>
            <a:r>
              <a:rPr dirty="0" sz="900" i="1">
                <a:latin typeface="Calibri"/>
                <a:cs typeface="Calibri"/>
              </a:rPr>
              <a:t> la</a:t>
            </a:r>
            <a:r>
              <a:rPr dirty="0" sz="900" spc="-5" i="1">
                <a:latin typeface="Calibri"/>
                <a:cs typeface="Calibri"/>
              </a:rPr>
              <a:t> phase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d’analyse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du rythme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cardiaque</a:t>
            </a:r>
            <a:r>
              <a:rPr dirty="0" sz="900" i="1">
                <a:latin typeface="Calibri"/>
                <a:cs typeface="Calibri"/>
              </a:rPr>
              <a:t> est </a:t>
            </a:r>
            <a:r>
              <a:rPr dirty="0" sz="900" spc="-5" i="1">
                <a:latin typeface="Calibri"/>
                <a:cs typeface="Calibri"/>
              </a:rPr>
              <a:t>susceptible</a:t>
            </a:r>
            <a:r>
              <a:rPr dirty="0" sz="900" spc="2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 </a:t>
            </a:r>
            <a:r>
              <a:rPr dirty="0" sz="900" i="1">
                <a:latin typeface="Calibri"/>
                <a:cs typeface="Calibri"/>
              </a:rPr>
              <a:t>la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fausser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30</a:t>
            </a:fld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1040" y="541019"/>
            <a:ext cx="6155690" cy="287020"/>
            <a:chOff x="701040" y="541019"/>
            <a:chExt cx="6155690" cy="287020"/>
          </a:xfrm>
        </p:grpSpPr>
        <p:sp>
          <p:nvSpPr>
            <p:cNvPr id="3" name="object 3"/>
            <p:cNvSpPr/>
            <p:nvPr/>
          </p:nvSpPr>
          <p:spPr>
            <a:xfrm>
              <a:off x="701040" y="541019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701040" y="821435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/>
          <p:cNvGrpSpPr/>
          <p:nvPr/>
        </p:nvGrpSpPr>
        <p:grpSpPr>
          <a:xfrm>
            <a:off x="701040" y="2103373"/>
            <a:ext cx="6155690" cy="287020"/>
            <a:chOff x="701040" y="2103373"/>
            <a:chExt cx="6155690" cy="287020"/>
          </a:xfrm>
        </p:grpSpPr>
        <p:sp>
          <p:nvSpPr>
            <p:cNvPr id="6" name="object 6"/>
            <p:cNvSpPr/>
            <p:nvPr/>
          </p:nvSpPr>
          <p:spPr>
            <a:xfrm>
              <a:off x="701040" y="2103373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2383789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701040" y="7740903"/>
            <a:ext cx="6155690" cy="287020"/>
            <a:chOff x="701040" y="7740903"/>
            <a:chExt cx="6155690" cy="287020"/>
          </a:xfrm>
        </p:grpSpPr>
        <p:sp>
          <p:nvSpPr>
            <p:cNvPr id="9" name="object 9"/>
            <p:cNvSpPr/>
            <p:nvPr/>
          </p:nvSpPr>
          <p:spPr>
            <a:xfrm>
              <a:off x="701040" y="7740903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01040" y="8021319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580390" y="518413"/>
            <a:ext cx="6391275" cy="828103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Chez</a:t>
            </a:r>
            <a:r>
              <a:rPr dirty="0" sz="1600" spc="-1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l’enfant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et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le</a:t>
            </a:r>
            <a:r>
              <a:rPr dirty="0" sz="1600" spc="-1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nourrisson</a:t>
            </a:r>
            <a:endParaRPr sz="1600">
              <a:latin typeface="Calibri Light"/>
              <a:cs typeface="Calibri Light"/>
            </a:endParaRPr>
          </a:p>
          <a:p>
            <a:pPr algn="just" marL="139700" marR="131445">
              <a:lnSpc>
                <a:spcPct val="109800"/>
              </a:lnSpc>
              <a:spcBef>
                <a:spcPts val="1025"/>
              </a:spcBef>
            </a:pP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2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défibrillation</a:t>
            </a:r>
            <a:r>
              <a:rPr dirty="0" sz="1100" spc="2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</a:t>
            </a:r>
            <a:r>
              <a:rPr dirty="0" sz="1100" spc="2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 spc="2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réalisée</a:t>
            </a:r>
            <a:r>
              <a:rPr dirty="0" sz="1100" spc="2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 spc="2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2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appareils</a:t>
            </a:r>
            <a:r>
              <a:rPr dirty="0" sz="1100" spc="2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adaptés</a:t>
            </a:r>
            <a:r>
              <a:rPr dirty="0" sz="1100" spc="2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(électrodes</a:t>
            </a:r>
            <a:r>
              <a:rPr dirty="0" sz="1100" spc="2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enfants,</a:t>
            </a:r>
            <a:r>
              <a:rPr dirty="0" sz="1100" spc="2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réducteur</a:t>
            </a:r>
            <a:r>
              <a:rPr dirty="0" sz="1100" spc="2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d’énergie,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etc.). La position des électrodes collées sur la poitrine de la victime doit être conforme aux schémas </a:t>
            </a:r>
            <a:r>
              <a:rPr dirty="0" sz="1100" spc="-10">
                <a:latin typeface="Calibri"/>
                <a:cs typeface="Calibri"/>
              </a:rPr>
              <a:t>du </a:t>
            </a:r>
            <a:r>
              <a:rPr dirty="0" sz="1100" spc="-5">
                <a:latin typeface="Calibri"/>
                <a:cs typeface="Calibri"/>
              </a:rPr>
              <a:t> fabricant.</a:t>
            </a:r>
            <a:endParaRPr sz="1100">
              <a:latin typeface="Calibri"/>
              <a:cs typeface="Calibri"/>
            </a:endParaRPr>
          </a:p>
          <a:p>
            <a:pPr algn="just" marL="139700" marR="131445">
              <a:lnSpc>
                <a:spcPct val="109500"/>
              </a:lnSpc>
              <a:spcBef>
                <a:spcPts val="805"/>
              </a:spcBef>
            </a:pPr>
            <a:r>
              <a:rPr dirty="0" sz="1100" spc="-5">
                <a:latin typeface="Calibri"/>
                <a:cs typeface="Calibri"/>
              </a:rPr>
              <a:t>En leur absence, les électrodes adultes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sont alors positionnées au milieu du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thorax pour l’une et au milieu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 l’autre.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Calibri"/>
              <a:cs typeface="Calibri"/>
            </a:endParaRPr>
          </a:p>
          <a:p>
            <a:pPr marL="13970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Risques</a:t>
            </a:r>
            <a:r>
              <a:rPr dirty="0" sz="1600" spc="-2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et</a:t>
            </a:r>
            <a:r>
              <a:rPr dirty="0" sz="1600" spc="-2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contraintes</a:t>
            </a:r>
            <a:endParaRPr sz="1600">
              <a:latin typeface="Calibri Light"/>
              <a:cs typeface="Calibri Light"/>
            </a:endParaRPr>
          </a:p>
          <a:p>
            <a:pPr algn="just" marL="139700" marR="128270">
              <a:lnSpc>
                <a:spcPct val="110000"/>
              </a:lnSpc>
              <a:spcBef>
                <a:spcPts val="1025"/>
              </a:spcBef>
            </a:pPr>
            <a:r>
              <a:rPr dirty="0" sz="1100" spc="-5">
                <a:latin typeface="Calibri"/>
                <a:cs typeface="Calibri"/>
              </a:rPr>
              <a:t>Si la victime </a:t>
            </a:r>
            <a:r>
              <a:rPr dirty="0" sz="1100" spc="-10">
                <a:latin typeface="Calibri"/>
                <a:cs typeface="Calibri"/>
              </a:rPr>
              <a:t>présente </a:t>
            </a:r>
            <a:r>
              <a:rPr dirty="0" sz="1100" spc="-5">
                <a:latin typeface="Calibri"/>
                <a:cs typeface="Calibri"/>
              </a:rPr>
              <a:t>une forte poitrine, il faut positionner l’électrode gauche </a:t>
            </a:r>
            <a:r>
              <a:rPr dirty="0" sz="1100">
                <a:latin typeface="Calibri"/>
                <a:cs typeface="Calibri"/>
              </a:rPr>
              <a:t>latéralement, </a:t>
            </a:r>
            <a:r>
              <a:rPr dirty="0" sz="1100" spc="-5">
                <a:latin typeface="Calibri"/>
                <a:cs typeface="Calibri"/>
              </a:rPr>
              <a:t>sous le sein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gauche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 </a:t>
            </a:r>
            <a:r>
              <a:rPr dirty="0" sz="1100">
                <a:latin typeface="Calibri"/>
                <a:cs typeface="Calibri"/>
              </a:rPr>
              <a:t>éviter</a:t>
            </a:r>
            <a:r>
              <a:rPr dirty="0" sz="1100" spc="-5">
                <a:latin typeface="Calibri"/>
                <a:cs typeface="Calibri"/>
              </a:rPr>
              <a:t> autant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 possible 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directement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sein.</a:t>
            </a:r>
            <a:endParaRPr sz="1100">
              <a:latin typeface="Calibri"/>
              <a:cs typeface="Calibri"/>
            </a:endParaRPr>
          </a:p>
          <a:p>
            <a:pPr algn="just" marL="139700" marR="132080">
              <a:lnSpc>
                <a:spcPct val="109500"/>
              </a:lnSpc>
              <a:spcBef>
                <a:spcPts val="805"/>
              </a:spcBef>
            </a:pP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poitrine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particulièrement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velue,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il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convient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d’éliminer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rapidement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l'excès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poils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de </a:t>
            </a:r>
            <a:r>
              <a:rPr dirty="0" sz="1100" spc="-5">
                <a:latin typeface="Calibri"/>
                <a:cs typeface="Calibri"/>
              </a:rPr>
              <a:t> la zone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pose des électrodes.</a:t>
            </a:r>
            <a:endParaRPr sz="1100">
              <a:latin typeface="Calibri"/>
              <a:cs typeface="Calibri"/>
            </a:endParaRPr>
          </a:p>
          <a:p>
            <a:pPr algn="just" marL="139700" marR="130810">
              <a:lnSpc>
                <a:spcPct val="110000"/>
              </a:lnSpc>
              <a:spcBef>
                <a:spcPts val="795"/>
              </a:spcBef>
            </a:pP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présente</a:t>
            </a:r>
            <a:r>
              <a:rPr dirty="0" sz="1100" spc="-5">
                <a:latin typeface="Calibri"/>
                <a:cs typeface="Calibri"/>
              </a:rPr>
              <a:t> 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timbre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autocollant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médicamenteux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zone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électrodes,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retire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 timbre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essuie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zone avant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coller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l’électrode.</a:t>
            </a:r>
            <a:endParaRPr sz="1100">
              <a:latin typeface="Calibri"/>
              <a:cs typeface="Calibri"/>
            </a:endParaRPr>
          </a:p>
          <a:p>
            <a:pPr algn="just" marL="139700" marR="131445">
              <a:lnSpc>
                <a:spcPct val="109800"/>
              </a:lnSpc>
              <a:spcBef>
                <a:spcPts val="795"/>
              </a:spcBef>
            </a:pP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1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204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présente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20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stimulateur</a:t>
            </a:r>
            <a:r>
              <a:rPr dirty="0" sz="1100" spc="2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cardiaque</a:t>
            </a:r>
            <a:r>
              <a:rPr dirty="0" sz="1100" spc="2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(le</a:t>
            </a:r>
            <a:r>
              <a:rPr dirty="0" sz="1100" spc="2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souvent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constate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cicatrice</a:t>
            </a:r>
            <a:r>
              <a:rPr dirty="0" sz="1100" spc="1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perçoit un </a:t>
            </a:r>
            <a:r>
              <a:rPr dirty="0" sz="1100" spc="-10">
                <a:latin typeface="Calibri"/>
                <a:cs typeface="Calibri"/>
              </a:rPr>
              <a:t>boîtier </a:t>
            </a:r>
            <a:r>
              <a:rPr dirty="0" sz="1100" spc="-5">
                <a:latin typeface="Calibri"/>
                <a:cs typeface="Calibri"/>
              </a:rPr>
              <a:t>sous la peau, sous la clavicule droite ou est informé par la famille) à l’endroit de pose de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l’électrode, le sauveteur colle l’électrode à une largeur de </a:t>
            </a:r>
            <a:r>
              <a:rPr dirty="0" sz="1100">
                <a:latin typeface="Calibri"/>
                <a:cs typeface="Calibri"/>
              </a:rPr>
              <a:t>main </a:t>
            </a:r>
            <a:r>
              <a:rPr dirty="0" sz="1100" spc="-5">
                <a:latin typeface="Calibri"/>
                <a:cs typeface="Calibri"/>
              </a:rPr>
              <a:t>de l’appareil (environ 8 cm de la bosse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perçue).</a:t>
            </a:r>
            <a:endParaRPr sz="1100">
              <a:latin typeface="Calibri"/>
              <a:cs typeface="Calibri"/>
            </a:endParaRPr>
          </a:p>
          <a:p>
            <a:pPr algn="just" marL="139700" marR="132080">
              <a:lnSpc>
                <a:spcPct val="109800"/>
              </a:lnSpc>
              <a:spcBef>
                <a:spcPts val="800"/>
              </a:spcBef>
            </a:pPr>
            <a:r>
              <a:rPr dirty="0" sz="1100" spc="-5">
                <a:latin typeface="Calibri"/>
                <a:cs typeface="Calibri"/>
              </a:rPr>
              <a:t>Si la victime est allongée sur </a:t>
            </a:r>
            <a:r>
              <a:rPr dirty="0" sz="1100">
                <a:latin typeface="Calibri"/>
                <a:cs typeface="Calibri"/>
              </a:rPr>
              <a:t>un </a:t>
            </a:r>
            <a:r>
              <a:rPr dirty="0" sz="1100" spc="-5">
                <a:latin typeface="Calibri"/>
                <a:cs typeface="Calibri"/>
              </a:rPr>
              <a:t>sol mouillé (bord de </a:t>
            </a:r>
            <a:r>
              <a:rPr dirty="0" sz="1100" spc="-10">
                <a:latin typeface="Calibri"/>
                <a:cs typeface="Calibri"/>
              </a:rPr>
              <a:t>piscine, </a:t>
            </a:r>
            <a:r>
              <a:rPr dirty="0" sz="1100" spc="-5">
                <a:latin typeface="Calibri"/>
                <a:cs typeface="Calibri"/>
              </a:rPr>
              <a:t>pluie, etc.) ou si son thorax est mouillé, le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sauveteur, si possible, </a:t>
            </a:r>
            <a:r>
              <a:rPr dirty="0" sz="1100" spc="-10">
                <a:latin typeface="Calibri"/>
                <a:cs typeface="Calibri"/>
              </a:rPr>
              <a:t>déplace </a:t>
            </a:r>
            <a:r>
              <a:rPr dirty="0" sz="1100" spc="-5">
                <a:latin typeface="Calibri"/>
                <a:cs typeface="Calibri"/>
              </a:rPr>
              <a:t>la victime pour l’allonger sur une surface sèche et, si possible, sèche son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thorax avant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débuter 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défibrillation</a:t>
            </a:r>
            <a:r>
              <a:rPr dirty="0" baseline="39682" sz="1050" spc="-7">
                <a:latin typeface="Calibri"/>
                <a:cs typeface="Calibri"/>
              </a:rPr>
              <a:t>1</a:t>
            </a:r>
            <a:r>
              <a:rPr dirty="0" sz="1100" spc="-5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  <a:p>
            <a:pPr algn="just" marL="139700" marR="130175">
              <a:lnSpc>
                <a:spcPct val="109800"/>
              </a:lnSpc>
              <a:spcBef>
                <a:spcPts val="805"/>
              </a:spcBef>
            </a:pPr>
            <a:r>
              <a:rPr dirty="0" sz="1100" spc="-5">
                <a:latin typeface="Calibri"/>
                <a:cs typeface="Calibri"/>
              </a:rPr>
              <a:t>Si la victime est allongée sur une surface en métal : si c’est </a:t>
            </a:r>
            <a:r>
              <a:rPr dirty="0" sz="1100" spc="-10">
                <a:latin typeface="Calibri"/>
                <a:cs typeface="Calibri"/>
              </a:rPr>
              <a:t>possible </a:t>
            </a:r>
            <a:r>
              <a:rPr dirty="0" sz="1100" spc="-5">
                <a:latin typeface="Calibri"/>
                <a:cs typeface="Calibri"/>
              </a:rPr>
              <a:t>et en se faisant aider si besoin, le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déplace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glisse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tissu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elle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(couverture,</a:t>
            </a:r>
            <a:r>
              <a:rPr dirty="0" sz="1100" spc="-5">
                <a:latin typeface="Calibri"/>
                <a:cs typeface="Calibri"/>
              </a:rPr>
              <a:t> etc.)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avant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débuter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défibrillation</a:t>
            </a:r>
            <a:r>
              <a:rPr dirty="0" baseline="39682" sz="1050" spc="-7">
                <a:latin typeface="Calibri"/>
                <a:cs typeface="Calibri"/>
              </a:rPr>
              <a:t>2</a:t>
            </a:r>
            <a:r>
              <a:rPr dirty="0" sz="1100" spc="-5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  <a:p>
            <a:pPr algn="just" marL="139700" marR="130810">
              <a:lnSpc>
                <a:spcPct val="109500"/>
              </a:lnSpc>
              <a:spcBef>
                <a:spcPts val="800"/>
              </a:spcBef>
            </a:pPr>
            <a:r>
              <a:rPr dirty="0" sz="1100" spc="-5">
                <a:latin typeface="Calibri"/>
                <a:cs typeface="Calibri"/>
              </a:rPr>
              <a:t>Si le DAE détecte un mouvement </a:t>
            </a:r>
            <a:r>
              <a:rPr dirty="0" sz="1100">
                <a:latin typeface="Calibri"/>
                <a:cs typeface="Calibri"/>
              </a:rPr>
              <a:t>au </a:t>
            </a:r>
            <a:r>
              <a:rPr dirty="0" sz="1100" spc="-5">
                <a:latin typeface="Calibri"/>
                <a:cs typeface="Calibri"/>
              </a:rPr>
              <a:t>cours de l’analyse, le sauveteur doit s’assurer de ne pas toucher la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l’analyse.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l’absence 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contact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vérifie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celle-ci.</a:t>
            </a:r>
            <a:endParaRPr sz="1100">
              <a:latin typeface="Calibri"/>
              <a:cs typeface="Calibri"/>
            </a:endParaRPr>
          </a:p>
          <a:p>
            <a:pPr algn="just" marL="139700" marR="126364">
              <a:lnSpc>
                <a:spcPct val="109500"/>
              </a:lnSpc>
              <a:spcBef>
                <a:spcPts val="805"/>
              </a:spcBef>
            </a:pPr>
            <a:r>
              <a:rPr dirty="0" sz="1100" spc="-5">
                <a:latin typeface="Calibri"/>
                <a:cs typeface="Calibri"/>
              </a:rPr>
              <a:t>Si le DAE </a:t>
            </a:r>
            <a:r>
              <a:rPr dirty="0" sz="1100" spc="-10">
                <a:latin typeface="Calibri"/>
                <a:cs typeface="Calibri"/>
              </a:rPr>
              <a:t>demande </a:t>
            </a:r>
            <a:r>
              <a:rPr dirty="0" sz="1100" spc="-5">
                <a:latin typeface="Calibri"/>
                <a:cs typeface="Calibri"/>
              </a:rPr>
              <a:t>toujours de connecter les électrodes alors que cette opération a déjà été </a:t>
            </a:r>
            <a:r>
              <a:rPr dirty="0" sz="1100">
                <a:latin typeface="Calibri"/>
                <a:cs typeface="Calibri"/>
              </a:rPr>
              <a:t>effectuée, </a:t>
            </a:r>
            <a:r>
              <a:rPr dirty="0" sz="1100" spc="-5">
                <a:latin typeface="Calibri"/>
                <a:cs typeface="Calibri"/>
              </a:rPr>
              <a:t>le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sauveteur,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vérifie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 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Calibri"/>
              <a:cs typeface="Calibri"/>
            </a:endParaRPr>
          </a:p>
          <a:p>
            <a:pPr marL="368300" indent="-228600">
              <a:lnSpc>
                <a:spcPct val="100000"/>
              </a:lnSpc>
              <a:buFont typeface="Symbol"/>
              <a:buChar char=""/>
              <a:tabLst>
                <a:tab pos="367665" algn="l"/>
                <a:tab pos="368300" algn="l"/>
              </a:tabLst>
            </a:pP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électrodes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bien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collées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câble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connexion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correctement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connecté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68300" marR="133985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367665" algn="l"/>
                <a:tab pos="368300" algn="l"/>
              </a:tabLst>
            </a:pP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problème n’est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résolu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qu’une</a:t>
            </a:r>
            <a:r>
              <a:rPr dirty="0" sz="1100" spc="-5">
                <a:latin typeface="Calibri"/>
                <a:cs typeface="Calibri"/>
              </a:rPr>
              <a:t> seconde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paire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d’électrodes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disponible,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remplacer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électrodes.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Symbol"/>
              <a:buChar char=""/>
            </a:pPr>
            <a:endParaRPr sz="1150">
              <a:latin typeface="Calibri"/>
              <a:cs typeface="Calibri"/>
            </a:endParaRPr>
          </a:p>
          <a:p>
            <a:pPr marL="139700">
              <a:lnSpc>
                <a:spcPct val="100000"/>
              </a:lnSpc>
            </a:pPr>
            <a:r>
              <a:rPr dirty="0" sz="1600">
                <a:solidFill>
                  <a:srgbClr val="FD9100"/>
                </a:solidFill>
                <a:latin typeface="Calibri Light"/>
                <a:cs typeface="Calibri Light"/>
              </a:rPr>
              <a:t>Points</a:t>
            </a:r>
            <a:r>
              <a:rPr dirty="0" sz="1600" spc="-50">
                <a:solidFill>
                  <a:srgbClr val="FD910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clés</a:t>
            </a:r>
            <a:endParaRPr sz="1600">
              <a:latin typeface="Calibri Light"/>
              <a:cs typeface="Calibri Light"/>
            </a:endParaRPr>
          </a:p>
          <a:p>
            <a:pPr algn="just" marL="139700">
              <a:lnSpc>
                <a:spcPct val="100000"/>
              </a:lnSpc>
              <a:spcBef>
                <a:spcPts val="115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 mise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œuvre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du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défibrillateur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doit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Calibri"/>
              <a:cs typeface="Calibri"/>
            </a:endParaRPr>
          </a:p>
          <a:p>
            <a:pPr marL="368300" indent="-228600">
              <a:lnSpc>
                <a:spcPct val="100000"/>
              </a:lnSpc>
              <a:buFont typeface="Symbol"/>
              <a:buChar char=""/>
              <a:tabLst>
                <a:tab pos="367665" algn="l"/>
                <a:tab pos="368300" algn="l"/>
              </a:tabLst>
            </a:pP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précoce possible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683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367665" algn="l"/>
                <a:tab pos="368300" algn="l"/>
              </a:tabLst>
            </a:pPr>
            <a:r>
              <a:rPr dirty="0" sz="1100" spc="-5">
                <a:latin typeface="Calibri"/>
                <a:cs typeface="Calibri"/>
              </a:rPr>
              <a:t>interrompre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moins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possible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pratique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thoraciques.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20090" y="9454133"/>
            <a:ext cx="1829435" cy="9525"/>
          </a:xfrm>
          <a:custGeom>
            <a:avLst/>
            <a:gdLst/>
            <a:ahLst/>
            <a:cxnLst/>
            <a:rect l="l" t="t" r="r" b="b"/>
            <a:pathLst>
              <a:path w="1829435" h="9525">
                <a:moveTo>
                  <a:pt x="1829054" y="0"/>
                </a:moveTo>
                <a:lnTo>
                  <a:pt x="0" y="0"/>
                </a:lnTo>
                <a:lnTo>
                  <a:pt x="0" y="9143"/>
                </a:lnTo>
                <a:lnTo>
                  <a:pt x="1829054" y="9143"/>
                </a:lnTo>
                <a:lnTo>
                  <a:pt x="18290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681990" y="9509252"/>
            <a:ext cx="6150610" cy="581025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38100" marR="311150">
              <a:lnSpc>
                <a:spcPct val="101699"/>
              </a:lnSpc>
              <a:spcBef>
                <a:spcPts val="80"/>
              </a:spcBef>
            </a:pPr>
            <a:r>
              <a:rPr dirty="0" baseline="41666" sz="900" i="1">
                <a:latin typeface="Calibri"/>
                <a:cs typeface="Calibri"/>
              </a:rPr>
              <a:t>1</a:t>
            </a:r>
            <a:r>
              <a:rPr dirty="0" baseline="41666" sz="900" spc="104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L’efficacité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d’un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choc </a:t>
            </a:r>
            <a:r>
              <a:rPr dirty="0" sz="900" spc="-5" i="1">
                <a:latin typeface="Calibri"/>
                <a:cs typeface="Calibri"/>
              </a:rPr>
              <a:t>électrique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sur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une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victime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allongée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sur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un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sol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mouillé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est</a:t>
            </a:r>
            <a:r>
              <a:rPr dirty="0" sz="900" i="1">
                <a:latin typeface="Calibri"/>
                <a:cs typeface="Calibri"/>
              </a:rPr>
              <a:t> diminuée.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Il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n’existe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pas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risque</a:t>
            </a:r>
            <a:r>
              <a:rPr dirty="0" sz="900" i="1">
                <a:latin typeface="Calibri"/>
                <a:cs typeface="Calibri"/>
              </a:rPr>
              <a:t> réel pour le 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sauveteur.</a:t>
            </a:r>
            <a:endParaRPr sz="900">
              <a:latin typeface="Calibri"/>
              <a:cs typeface="Calibri"/>
            </a:endParaRPr>
          </a:p>
          <a:p>
            <a:pPr marL="38100" marR="30480">
              <a:lnSpc>
                <a:spcPct val="101699"/>
              </a:lnSpc>
            </a:pPr>
            <a:r>
              <a:rPr dirty="0" baseline="41666" sz="900" spc="-7" i="1">
                <a:latin typeface="Calibri"/>
                <a:cs typeface="Calibri"/>
              </a:rPr>
              <a:t>2</a:t>
            </a:r>
            <a:r>
              <a:rPr dirty="0" sz="900" spc="-5" i="1">
                <a:latin typeface="Calibri"/>
                <a:cs typeface="Calibri"/>
              </a:rPr>
              <a:t>L’efficacité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d’un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choc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électrique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sur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une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victime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allongée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sur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une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surface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métallique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est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diminuée.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Il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n’existe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pas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risque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réel </a:t>
            </a:r>
            <a:r>
              <a:rPr dirty="0" sz="900" spc="-5" i="1">
                <a:latin typeface="Calibri"/>
                <a:cs typeface="Calibri"/>
              </a:rPr>
              <a:t>pour 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le sauveteur.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39</a:t>
            </a:fld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701040" y="540257"/>
            <a:ext cx="6155690" cy="247015"/>
          </a:xfrm>
          <a:prstGeom prst="rect">
            <a:avLst/>
          </a:prstGeom>
          <a:solidFill>
            <a:srgbClr val="FAE3D4"/>
          </a:solidFill>
        </p:spPr>
        <p:txBody>
          <a:bodyPr wrap="square" lIns="0" tIns="0" rIns="0" bIns="0" rtlCol="0" vert="horz">
            <a:spAutoFit/>
          </a:bodyPr>
          <a:lstStyle/>
          <a:p>
            <a:pPr marL="19050">
              <a:lnSpc>
                <a:spcPts val="1265"/>
              </a:lnSpc>
              <a:tabLst>
                <a:tab pos="5984875" algn="l"/>
              </a:tabLst>
            </a:pPr>
            <a:r>
              <a:rPr dirty="0" sz="1100" spc="-5">
                <a:solidFill>
                  <a:srgbClr val="FD9100"/>
                </a:solidFill>
                <a:latin typeface="Calibri"/>
                <a:cs typeface="Calibri"/>
                <a:hlinkClick r:id="rId2" action="ppaction://hlinksldjump"/>
              </a:rPr>
              <a:t>[01FT12</a:t>
            </a:r>
            <a:r>
              <a:rPr dirty="0" sz="1100" spc="5">
                <a:solidFill>
                  <a:srgbClr val="FD9100"/>
                </a:solidFill>
                <a:latin typeface="Calibri"/>
                <a:cs typeface="Calibri"/>
                <a:hlinkClick r:id="rId2" action="ppaction://hlinksldjump"/>
              </a:rPr>
              <a:t> </a:t>
            </a:r>
            <a:r>
              <a:rPr dirty="0" sz="1100" spc="-5">
                <a:solidFill>
                  <a:srgbClr val="FD9100"/>
                </a:solidFill>
                <a:latin typeface="Calibri"/>
                <a:cs typeface="Calibri"/>
                <a:hlinkClick r:id="rId2" action="ppaction://hlinksldjump"/>
              </a:rPr>
              <a:t>/</a:t>
            </a:r>
            <a:r>
              <a:rPr dirty="0" sz="1100" spc="10">
                <a:solidFill>
                  <a:srgbClr val="FD9100"/>
                </a:solidFill>
                <a:latin typeface="Calibri"/>
                <a:cs typeface="Calibri"/>
                <a:hlinkClick r:id="rId2" action="ppaction://hlinksldjump"/>
              </a:rPr>
              <a:t> </a:t>
            </a:r>
            <a:r>
              <a:rPr dirty="0" sz="1100" spc="-5">
                <a:solidFill>
                  <a:srgbClr val="FD9100"/>
                </a:solidFill>
                <a:latin typeface="Calibri"/>
                <a:cs typeface="Calibri"/>
                <a:hlinkClick r:id="rId2" action="ppaction://hlinksldjump"/>
              </a:rPr>
              <a:t>12-2022]</a:t>
            </a:r>
            <a:r>
              <a:rPr dirty="0" sz="1100" spc="10">
                <a:solidFill>
                  <a:srgbClr val="FD9100"/>
                </a:solidFill>
                <a:latin typeface="Calibri"/>
                <a:cs typeface="Calibri"/>
                <a:hlinkClick r:id="rId2" action="ppaction://hlinksldjump"/>
              </a:rPr>
              <a:t> </a:t>
            </a:r>
            <a:r>
              <a:rPr dirty="0" sz="1100" spc="-5">
                <a:solidFill>
                  <a:srgbClr val="FD9100"/>
                </a:solidFill>
                <a:latin typeface="Calibri"/>
                <a:cs typeface="Calibri"/>
                <a:hlinkClick r:id="rId2" action="ppaction://hlinksldjump"/>
              </a:rPr>
              <a:t>PSC</a:t>
            </a:r>
            <a:r>
              <a:rPr dirty="0" sz="1100" spc="-5">
                <a:solidFill>
                  <a:srgbClr val="FD9100"/>
                </a:solidFill>
                <a:latin typeface="Cambria Math"/>
                <a:cs typeface="Cambria Math"/>
                <a:hlinkClick r:id="rId2" action="ppaction://hlinksldjump"/>
              </a:rPr>
              <a:t>①</a:t>
            </a:r>
            <a:r>
              <a:rPr dirty="0" sz="1100" spc="20">
                <a:solidFill>
                  <a:srgbClr val="FD9100"/>
                </a:solidFill>
                <a:latin typeface="Cambria Math"/>
                <a:cs typeface="Cambria Math"/>
                <a:hlinkClick r:id="rId2" action="ppaction://hlinksldjump"/>
              </a:rPr>
              <a:t> </a:t>
            </a:r>
            <a:r>
              <a:rPr dirty="0" sz="1100" spc="-5">
                <a:solidFill>
                  <a:srgbClr val="FD9100"/>
                </a:solidFill>
                <a:latin typeface="Calibri"/>
                <a:cs typeface="Calibri"/>
                <a:hlinkClick r:id="rId2" action="ppaction://hlinksldjump"/>
              </a:rPr>
              <a:t>Manœuvres</a:t>
            </a:r>
            <a:r>
              <a:rPr dirty="0" sz="1100" spc="25">
                <a:solidFill>
                  <a:srgbClr val="FD9100"/>
                </a:solidFill>
                <a:latin typeface="Calibri"/>
                <a:cs typeface="Calibri"/>
                <a:hlinkClick r:id="rId2" action="ppaction://hlinksldjump"/>
              </a:rPr>
              <a:t> </a:t>
            </a:r>
            <a:r>
              <a:rPr dirty="0" sz="1100" spc="-5">
                <a:solidFill>
                  <a:srgbClr val="FD9100"/>
                </a:solidFill>
                <a:latin typeface="Calibri"/>
                <a:cs typeface="Calibri"/>
                <a:hlinkClick r:id="rId2" action="ppaction://hlinksldjump"/>
              </a:rPr>
              <a:t>physiques</a:t>
            </a:r>
            <a:r>
              <a:rPr dirty="0" u="sng" sz="1100" spc="-5">
                <a:solidFill>
                  <a:srgbClr val="FD9100"/>
                </a:solidFill>
                <a:uFill>
                  <a:solidFill>
                    <a:srgbClr val="FC9000"/>
                  </a:solidFill>
                </a:uFill>
                <a:latin typeface="Calibri"/>
                <a:cs typeface="Calibri"/>
                <a:hlinkClick r:id="rId2" action="ppaction://hlinksldjump"/>
              </a:rPr>
              <a:t>	</a:t>
            </a:r>
            <a:r>
              <a:rPr dirty="0" sz="1100" spc="-5">
                <a:solidFill>
                  <a:srgbClr val="FD9100"/>
                </a:solidFill>
                <a:latin typeface="Calibri"/>
                <a:cs typeface="Calibri"/>
                <a:hlinkClick r:id="rId2" action="ppaction://hlinksldjump"/>
              </a:rPr>
              <a:t>44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1040" y="787145"/>
            <a:ext cx="6155690" cy="740410"/>
          </a:xfrm>
          <a:prstGeom prst="rect">
            <a:avLst/>
          </a:prstGeom>
          <a:solidFill>
            <a:srgbClr val="DEEAF6"/>
          </a:solidFill>
        </p:spPr>
        <p:txBody>
          <a:bodyPr wrap="square" lIns="0" tIns="0" rIns="0" bIns="0" rtlCol="0" vert="horz">
            <a:spAutoFit/>
          </a:bodyPr>
          <a:lstStyle/>
          <a:p>
            <a:pPr marL="19050">
              <a:lnSpc>
                <a:spcPts val="1265"/>
              </a:lnSpc>
              <a:tabLst>
                <a:tab pos="5984875" algn="l"/>
              </a:tabLst>
            </a:pPr>
            <a:r>
              <a:rPr dirty="0" sz="1100" spc="-5">
                <a:solidFill>
                  <a:srgbClr val="47A4D7"/>
                </a:solidFill>
                <a:latin typeface="Calibri"/>
                <a:cs typeface="Calibri"/>
                <a:hlinkClick r:id="rId3" action="ppaction://hlinksldjump"/>
              </a:rPr>
              <a:t>[01PR06</a:t>
            </a:r>
            <a:r>
              <a:rPr dirty="0" sz="1100" spc="10">
                <a:solidFill>
                  <a:srgbClr val="47A4D7"/>
                </a:solidFill>
                <a:latin typeface="Calibri"/>
                <a:cs typeface="Calibri"/>
                <a:hlinkClick r:id="rId3" action="ppaction://hlinksldjump"/>
              </a:rPr>
              <a:t> </a:t>
            </a:r>
            <a:r>
              <a:rPr dirty="0" sz="1100" spc="-5">
                <a:solidFill>
                  <a:srgbClr val="47A4D7"/>
                </a:solidFill>
                <a:latin typeface="Calibri"/>
                <a:cs typeface="Calibri"/>
                <a:hlinkClick r:id="rId3" action="ppaction://hlinksldjump"/>
              </a:rPr>
              <a:t>/</a:t>
            </a:r>
            <a:r>
              <a:rPr dirty="0" sz="1100" spc="10">
                <a:solidFill>
                  <a:srgbClr val="47A4D7"/>
                </a:solidFill>
                <a:latin typeface="Calibri"/>
                <a:cs typeface="Calibri"/>
                <a:hlinkClick r:id="rId3" action="ppaction://hlinksldjump"/>
              </a:rPr>
              <a:t> </a:t>
            </a:r>
            <a:r>
              <a:rPr dirty="0" sz="1100" spc="-5">
                <a:solidFill>
                  <a:srgbClr val="47A4D7"/>
                </a:solidFill>
                <a:latin typeface="Calibri"/>
                <a:cs typeface="Calibri"/>
                <a:hlinkClick r:id="rId3" action="ppaction://hlinksldjump"/>
              </a:rPr>
              <a:t>12-2022]</a:t>
            </a:r>
            <a:r>
              <a:rPr dirty="0" sz="1100" spc="10">
                <a:solidFill>
                  <a:srgbClr val="47A4D7"/>
                </a:solidFill>
                <a:latin typeface="Calibri"/>
                <a:cs typeface="Calibri"/>
                <a:hlinkClick r:id="rId3" action="ppaction://hlinksldjump"/>
              </a:rPr>
              <a:t> </a:t>
            </a:r>
            <a:r>
              <a:rPr dirty="0" sz="1100" spc="-5">
                <a:solidFill>
                  <a:srgbClr val="47A4D7"/>
                </a:solidFill>
                <a:latin typeface="Calibri"/>
                <a:cs typeface="Calibri"/>
                <a:hlinkClick r:id="rId3" action="ppaction://hlinksldjump"/>
              </a:rPr>
              <a:t>PSC</a:t>
            </a:r>
            <a:r>
              <a:rPr dirty="0" sz="1100" spc="-5">
                <a:solidFill>
                  <a:srgbClr val="47A4D7"/>
                </a:solidFill>
                <a:latin typeface="Cambria Math"/>
                <a:cs typeface="Cambria Math"/>
                <a:hlinkClick r:id="rId3" action="ppaction://hlinksldjump"/>
              </a:rPr>
              <a:t>①</a:t>
            </a:r>
            <a:r>
              <a:rPr dirty="0" sz="1100" spc="25">
                <a:solidFill>
                  <a:srgbClr val="47A4D7"/>
                </a:solidFill>
                <a:latin typeface="Cambria Math"/>
                <a:cs typeface="Cambria Math"/>
                <a:hlinkClick r:id="rId3" action="ppaction://hlinksldjump"/>
              </a:rPr>
              <a:t> </a:t>
            </a:r>
            <a:r>
              <a:rPr dirty="0" sz="1100" spc="-5">
                <a:solidFill>
                  <a:srgbClr val="47A4D7"/>
                </a:solidFill>
                <a:latin typeface="Calibri"/>
                <a:cs typeface="Calibri"/>
                <a:hlinkClick r:id="rId3" action="ppaction://hlinksldjump"/>
              </a:rPr>
              <a:t>Plaies</a:t>
            </a:r>
            <a:r>
              <a:rPr dirty="0" u="sng" sz="1100" spc="-5">
                <a:solidFill>
                  <a:srgbClr val="47A4D7"/>
                </a:solidFill>
                <a:uFill>
                  <a:solidFill>
                    <a:srgbClr val="46A3D6"/>
                  </a:solidFill>
                </a:uFill>
                <a:latin typeface="Calibri"/>
                <a:cs typeface="Calibri"/>
                <a:hlinkClick r:id="rId3" action="ppaction://hlinksldjump"/>
              </a:rPr>
              <a:t>	</a:t>
            </a:r>
            <a:r>
              <a:rPr dirty="0" sz="1100" spc="-5">
                <a:solidFill>
                  <a:srgbClr val="47A4D7"/>
                </a:solidFill>
                <a:latin typeface="Calibri"/>
                <a:cs typeface="Calibri"/>
                <a:hlinkClick r:id="rId3" action="ppaction://hlinksldjump"/>
              </a:rPr>
              <a:t>45</a:t>
            </a:r>
            <a:endParaRPr sz="1100">
              <a:latin typeface="Calibri"/>
              <a:cs typeface="Calibri"/>
            </a:endParaRPr>
          </a:p>
          <a:p>
            <a:pPr marL="19050" marR="17780">
              <a:lnSpc>
                <a:spcPct val="147300"/>
              </a:lnSpc>
              <a:tabLst>
                <a:tab pos="5984875" algn="l"/>
              </a:tabLst>
            </a:pPr>
            <a:r>
              <a:rPr dirty="0" sz="1100" spc="-5">
                <a:solidFill>
                  <a:srgbClr val="47A4D7"/>
                </a:solidFill>
                <a:latin typeface="Calibri"/>
                <a:cs typeface="Calibri"/>
                <a:hlinkClick r:id="rId4" action="ppaction://hlinksldjump"/>
              </a:rPr>
              <a:t>[01PR07</a:t>
            </a:r>
            <a:r>
              <a:rPr dirty="0" sz="1100" spc="-5">
                <a:solidFill>
                  <a:srgbClr val="47A4D7"/>
                </a:solidFill>
                <a:latin typeface="Calibri"/>
                <a:cs typeface="Calibri"/>
                <a:hlinkClick r:id="rId4" action="ppaction://hlinksldjump"/>
              </a:rPr>
              <a:t> </a:t>
            </a:r>
            <a:r>
              <a:rPr dirty="0" sz="1100" spc="-5">
                <a:solidFill>
                  <a:srgbClr val="47A4D7"/>
                </a:solidFill>
                <a:latin typeface="Calibri"/>
                <a:cs typeface="Calibri"/>
                <a:hlinkClick r:id="rId4" action="ppaction://hlinksldjump"/>
              </a:rPr>
              <a:t>/</a:t>
            </a:r>
            <a:r>
              <a:rPr dirty="0" sz="1100" spc="-5">
                <a:solidFill>
                  <a:srgbClr val="47A4D7"/>
                </a:solidFill>
                <a:latin typeface="Calibri"/>
                <a:cs typeface="Calibri"/>
                <a:hlinkClick r:id="rId4" action="ppaction://hlinksldjump"/>
              </a:rPr>
              <a:t> </a:t>
            </a:r>
            <a:r>
              <a:rPr dirty="0" sz="1100" spc="-5">
                <a:solidFill>
                  <a:srgbClr val="47A4D7"/>
                </a:solidFill>
                <a:latin typeface="Calibri"/>
                <a:cs typeface="Calibri"/>
                <a:hlinkClick r:id="rId4" action="ppaction://hlinksldjump"/>
              </a:rPr>
              <a:t>12</a:t>
            </a:r>
            <a:r>
              <a:rPr dirty="0" sz="1100">
                <a:solidFill>
                  <a:srgbClr val="47A4D7"/>
                </a:solidFill>
                <a:latin typeface="Calibri"/>
                <a:cs typeface="Calibri"/>
                <a:hlinkClick r:id="rId4" action="ppaction://hlinksldjump"/>
              </a:rPr>
              <a:t>-</a:t>
            </a:r>
            <a:r>
              <a:rPr dirty="0" sz="1100" spc="-5">
                <a:solidFill>
                  <a:srgbClr val="47A4D7"/>
                </a:solidFill>
                <a:latin typeface="Calibri"/>
                <a:cs typeface="Calibri"/>
                <a:hlinkClick r:id="rId4" action="ppaction://hlinksldjump"/>
              </a:rPr>
              <a:t>2022]</a:t>
            </a:r>
            <a:r>
              <a:rPr dirty="0" sz="1100" spc="-5">
                <a:solidFill>
                  <a:srgbClr val="47A4D7"/>
                </a:solidFill>
                <a:latin typeface="Calibri"/>
                <a:cs typeface="Calibri"/>
                <a:hlinkClick r:id="rId4" action="ppaction://hlinksldjump"/>
              </a:rPr>
              <a:t> </a:t>
            </a:r>
            <a:r>
              <a:rPr dirty="0" sz="1100" spc="-5">
                <a:solidFill>
                  <a:srgbClr val="47A4D7"/>
                </a:solidFill>
                <a:latin typeface="Calibri"/>
                <a:cs typeface="Calibri"/>
                <a:hlinkClick r:id="rId4" action="ppaction://hlinksldjump"/>
              </a:rPr>
              <a:t>PSC</a:t>
            </a:r>
            <a:r>
              <a:rPr dirty="0" sz="1100" spc="-5">
                <a:solidFill>
                  <a:srgbClr val="47A4D7"/>
                </a:solidFill>
                <a:latin typeface="Cambria Math"/>
                <a:cs typeface="Cambria Math"/>
                <a:hlinkClick r:id="rId4" action="ppaction://hlinksldjump"/>
              </a:rPr>
              <a:t>①</a:t>
            </a:r>
            <a:r>
              <a:rPr dirty="0" sz="1100" spc="10">
                <a:solidFill>
                  <a:srgbClr val="47A4D7"/>
                </a:solidFill>
                <a:latin typeface="Cambria Math"/>
                <a:cs typeface="Cambria Math"/>
                <a:hlinkClick r:id="rId4" action="ppaction://hlinksldjump"/>
              </a:rPr>
              <a:t> </a:t>
            </a:r>
            <a:r>
              <a:rPr dirty="0" sz="1100" spc="-5">
                <a:solidFill>
                  <a:srgbClr val="47A4D7"/>
                </a:solidFill>
                <a:latin typeface="Calibri"/>
                <a:cs typeface="Calibri"/>
                <a:hlinkClick r:id="rId4" action="ppaction://hlinksldjump"/>
              </a:rPr>
              <a:t>Br</a:t>
            </a:r>
            <a:r>
              <a:rPr dirty="0" sz="1100" spc="-10">
                <a:solidFill>
                  <a:srgbClr val="47A4D7"/>
                </a:solidFill>
                <a:latin typeface="Calibri"/>
                <a:cs typeface="Calibri"/>
                <a:hlinkClick r:id="rId4" action="ppaction://hlinksldjump"/>
              </a:rPr>
              <a:t>ûlure</a:t>
            </a:r>
            <a:r>
              <a:rPr dirty="0" sz="1100" spc="-5">
                <a:solidFill>
                  <a:srgbClr val="47A4D7"/>
                </a:solidFill>
                <a:latin typeface="Calibri"/>
                <a:cs typeface="Calibri"/>
                <a:hlinkClick r:id="rId4" action="ppaction://hlinksldjump"/>
              </a:rPr>
              <a:t>s</a:t>
            </a:r>
            <a:r>
              <a:rPr dirty="0" sz="1100" spc="20">
                <a:solidFill>
                  <a:srgbClr val="47A4D7"/>
                </a:solidFill>
                <a:latin typeface="Calibri"/>
                <a:cs typeface="Calibri"/>
                <a:hlinkClick r:id="rId4" action="ppaction://hlinksldjump"/>
              </a:rPr>
              <a:t> </a:t>
            </a:r>
            <a:r>
              <a:rPr dirty="0" u="sng" sz="1100" spc="-5">
                <a:solidFill>
                  <a:srgbClr val="47A4D7"/>
                </a:solidFill>
                <a:uFill>
                  <a:solidFill>
                    <a:srgbClr val="46A3D6"/>
                  </a:solidFill>
                </a:uFill>
                <a:latin typeface="Calibri"/>
                <a:cs typeface="Calibri"/>
                <a:hlinkClick r:id="rId4" action="ppaction://hlinksldjump"/>
              </a:rPr>
              <a:t> </a:t>
            </a:r>
            <a:r>
              <a:rPr dirty="0" u="sng" sz="1100">
                <a:solidFill>
                  <a:srgbClr val="47A4D7"/>
                </a:solidFill>
                <a:uFill>
                  <a:solidFill>
                    <a:srgbClr val="46A3D6"/>
                  </a:solidFill>
                </a:uFill>
                <a:latin typeface="Calibri"/>
                <a:cs typeface="Calibri"/>
                <a:hlinkClick r:id="rId4" action="ppaction://hlinksldjump"/>
              </a:rPr>
              <a:t>	</a:t>
            </a:r>
            <a:r>
              <a:rPr dirty="0" sz="1100" spc="-5">
                <a:solidFill>
                  <a:srgbClr val="47A4D7"/>
                </a:solidFill>
                <a:latin typeface="Calibri"/>
                <a:cs typeface="Calibri"/>
                <a:hlinkClick r:id="rId4" action="ppaction://hlinksldjump"/>
              </a:rPr>
              <a:t>47 </a:t>
            </a:r>
            <a:r>
              <a:rPr dirty="0" sz="1100" spc="-5">
                <a:solidFill>
                  <a:srgbClr val="47A4D7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7A4D7"/>
                </a:solidFill>
                <a:latin typeface="Calibri"/>
                <a:cs typeface="Calibri"/>
                <a:hlinkClick r:id="rId5" action="ppaction://hlinksldjump"/>
              </a:rPr>
              <a:t>[01PR08</a:t>
            </a:r>
            <a:r>
              <a:rPr dirty="0" sz="1100" spc="-5">
                <a:solidFill>
                  <a:srgbClr val="47A4D7"/>
                </a:solidFill>
                <a:latin typeface="Calibri"/>
                <a:cs typeface="Calibri"/>
                <a:hlinkClick r:id="rId5" action="ppaction://hlinksldjump"/>
              </a:rPr>
              <a:t> </a:t>
            </a:r>
            <a:r>
              <a:rPr dirty="0" sz="1100" spc="-5">
                <a:solidFill>
                  <a:srgbClr val="47A4D7"/>
                </a:solidFill>
                <a:latin typeface="Calibri"/>
                <a:cs typeface="Calibri"/>
                <a:hlinkClick r:id="rId5" action="ppaction://hlinksldjump"/>
              </a:rPr>
              <a:t>/</a:t>
            </a:r>
            <a:r>
              <a:rPr dirty="0" sz="1100" spc="-5">
                <a:solidFill>
                  <a:srgbClr val="47A4D7"/>
                </a:solidFill>
                <a:latin typeface="Calibri"/>
                <a:cs typeface="Calibri"/>
                <a:hlinkClick r:id="rId5" action="ppaction://hlinksldjump"/>
              </a:rPr>
              <a:t> </a:t>
            </a:r>
            <a:r>
              <a:rPr dirty="0" sz="1100" spc="-5">
                <a:solidFill>
                  <a:srgbClr val="47A4D7"/>
                </a:solidFill>
                <a:latin typeface="Calibri"/>
                <a:cs typeface="Calibri"/>
                <a:hlinkClick r:id="rId5" action="ppaction://hlinksldjump"/>
              </a:rPr>
              <a:t>12</a:t>
            </a:r>
            <a:r>
              <a:rPr dirty="0" sz="1100">
                <a:solidFill>
                  <a:srgbClr val="47A4D7"/>
                </a:solidFill>
                <a:latin typeface="Calibri"/>
                <a:cs typeface="Calibri"/>
                <a:hlinkClick r:id="rId5" action="ppaction://hlinksldjump"/>
              </a:rPr>
              <a:t>-</a:t>
            </a:r>
            <a:r>
              <a:rPr dirty="0" sz="1100" spc="-5">
                <a:solidFill>
                  <a:srgbClr val="47A4D7"/>
                </a:solidFill>
                <a:latin typeface="Calibri"/>
                <a:cs typeface="Calibri"/>
                <a:hlinkClick r:id="rId5" action="ppaction://hlinksldjump"/>
              </a:rPr>
              <a:t>2022]</a:t>
            </a:r>
            <a:r>
              <a:rPr dirty="0" sz="1100" spc="-5">
                <a:solidFill>
                  <a:srgbClr val="47A4D7"/>
                </a:solidFill>
                <a:latin typeface="Calibri"/>
                <a:cs typeface="Calibri"/>
                <a:hlinkClick r:id="rId5" action="ppaction://hlinksldjump"/>
              </a:rPr>
              <a:t> </a:t>
            </a:r>
            <a:r>
              <a:rPr dirty="0" sz="1100" spc="-5">
                <a:solidFill>
                  <a:srgbClr val="47A4D7"/>
                </a:solidFill>
                <a:latin typeface="Calibri"/>
                <a:cs typeface="Calibri"/>
                <a:hlinkClick r:id="rId5" action="ppaction://hlinksldjump"/>
              </a:rPr>
              <a:t>PSC</a:t>
            </a:r>
            <a:r>
              <a:rPr dirty="0" sz="1100" spc="-5">
                <a:solidFill>
                  <a:srgbClr val="47A4D7"/>
                </a:solidFill>
                <a:latin typeface="Cambria Math"/>
                <a:cs typeface="Cambria Math"/>
                <a:hlinkClick r:id="rId5" action="ppaction://hlinksldjump"/>
              </a:rPr>
              <a:t>①</a:t>
            </a:r>
            <a:r>
              <a:rPr dirty="0" sz="1100" spc="10">
                <a:solidFill>
                  <a:srgbClr val="47A4D7"/>
                </a:solidFill>
                <a:latin typeface="Cambria Math"/>
                <a:cs typeface="Cambria Math"/>
                <a:hlinkClick r:id="rId5" action="ppaction://hlinksldjump"/>
              </a:rPr>
              <a:t> </a:t>
            </a:r>
            <a:r>
              <a:rPr dirty="0" sz="1100" spc="-10">
                <a:solidFill>
                  <a:srgbClr val="47A4D7"/>
                </a:solidFill>
                <a:latin typeface="Calibri"/>
                <a:cs typeface="Calibri"/>
                <a:hlinkClick r:id="rId5" action="ppaction://hlinksldjump"/>
              </a:rPr>
              <a:t>Traumatism</a:t>
            </a:r>
            <a:r>
              <a:rPr dirty="0" sz="1100">
                <a:solidFill>
                  <a:srgbClr val="47A4D7"/>
                </a:solidFill>
                <a:latin typeface="Calibri"/>
                <a:cs typeface="Calibri"/>
                <a:hlinkClick r:id="rId5" action="ppaction://hlinksldjump"/>
              </a:rPr>
              <a:t>e</a:t>
            </a:r>
            <a:r>
              <a:rPr dirty="0" sz="1100" spc="-5">
                <a:solidFill>
                  <a:srgbClr val="47A4D7"/>
                </a:solidFill>
                <a:latin typeface="Calibri"/>
                <a:cs typeface="Calibri"/>
                <a:hlinkClick r:id="rId5" action="ppaction://hlinksldjump"/>
              </a:rPr>
              <a:t>s</a:t>
            </a:r>
            <a:r>
              <a:rPr dirty="0" sz="1100">
                <a:solidFill>
                  <a:srgbClr val="47A4D7"/>
                </a:solidFill>
                <a:latin typeface="Calibri"/>
                <a:cs typeface="Calibri"/>
                <a:hlinkClick r:id="rId5" action="ppaction://hlinksldjump"/>
              </a:rPr>
              <a:t> </a:t>
            </a:r>
            <a:r>
              <a:rPr dirty="0" sz="1100" spc="-85">
                <a:solidFill>
                  <a:srgbClr val="47A4D7"/>
                </a:solidFill>
                <a:latin typeface="Calibri"/>
                <a:cs typeface="Calibri"/>
                <a:hlinkClick r:id="rId5" action="ppaction://hlinksldjump"/>
              </a:rPr>
              <a:t> </a:t>
            </a:r>
            <a:r>
              <a:rPr dirty="0" u="sng" sz="1100" spc="-5">
                <a:solidFill>
                  <a:srgbClr val="47A4D7"/>
                </a:solidFill>
                <a:uFill>
                  <a:solidFill>
                    <a:srgbClr val="46A3D6"/>
                  </a:solidFill>
                </a:uFill>
                <a:latin typeface="Calibri"/>
                <a:cs typeface="Calibri"/>
                <a:hlinkClick r:id="rId5" action="ppaction://hlinksldjump"/>
              </a:rPr>
              <a:t> </a:t>
            </a:r>
            <a:r>
              <a:rPr dirty="0" u="sng" sz="1100">
                <a:solidFill>
                  <a:srgbClr val="47A4D7"/>
                </a:solidFill>
                <a:uFill>
                  <a:solidFill>
                    <a:srgbClr val="46A3D6"/>
                  </a:solidFill>
                </a:uFill>
                <a:latin typeface="Calibri"/>
                <a:cs typeface="Calibri"/>
                <a:hlinkClick r:id="rId5" action="ppaction://hlinksldjump"/>
              </a:rPr>
              <a:t>	</a:t>
            </a:r>
            <a:r>
              <a:rPr dirty="0" sz="1100" spc="-5">
                <a:solidFill>
                  <a:srgbClr val="47A4D7"/>
                </a:solidFill>
                <a:latin typeface="Calibri"/>
                <a:cs typeface="Calibri"/>
                <a:hlinkClick r:id="rId5" action="ppaction://hlinksldjump"/>
              </a:rPr>
              <a:t>50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1040" y="1527047"/>
            <a:ext cx="6155690" cy="171450"/>
          </a:xfrm>
          <a:prstGeom prst="rect">
            <a:avLst/>
          </a:prstGeom>
          <a:solidFill>
            <a:srgbClr val="FAE3D4"/>
          </a:solidFill>
        </p:spPr>
        <p:txBody>
          <a:bodyPr wrap="square" lIns="0" tIns="0" rIns="0" bIns="0" rtlCol="0" vert="horz">
            <a:spAutoFit/>
          </a:bodyPr>
          <a:lstStyle/>
          <a:p>
            <a:pPr marL="19050">
              <a:lnSpc>
                <a:spcPts val="1265"/>
              </a:lnSpc>
              <a:tabLst>
                <a:tab pos="5984875" algn="l"/>
              </a:tabLst>
            </a:pPr>
            <a:r>
              <a:rPr dirty="0" sz="1100" spc="-5">
                <a:solidFill>
                  <a:srgbClr val="FD9100"/>
                </a:solidFill>
                <a:latin typeface="Calibri"/>
                <a:cs typeface="Calibri"/>
                <a:hlinkClick r:id="rId6" action="ppaction://hlinksldjump"/>
              </a:rPr>
              <a:t>[01FT13</a:t>
            </a:r>
            <a:r>
              <a:rPr dirty="0" sz="1100" spc="5">
                <a:solidFill>
                  <a:srgbClr val="FD9100"/>
                </a:solidFill>
                <a:latin typeface="Calibri"/>
                <a:cs typeface="Calibri"/>
                <a:hlinkClick r:id="rId6" action="ppaction://hlinksldjump"/>
              </a:rPr>
              <a:t> </a:t>
            </a:r>
            <a:r>
              <a:rPr dirty="0" sz="1100" spc="-5">
                <a:solidFill>
                  <a:srgbClr val="FD9100"/>
                </a:solidFill>
                <a:latin typeface="Calibri"/>
                <a:cs typeface="Calibri"/>
                <a:hlinkClick r:id="rId6" action="ppaction://hlinksldjump"/>
              </a:rPr>
              <a:t>/</a:t>
            </a:r>
            <a:r>
              <a:rPr dirty="0" sz="1100" spc="10">
                <a:solidFill>
                  <a:srgbClr val="FD9100"/>
                </a:solidFill>
                <a:latin typeface="Calibri"/>
                <a:cs typeface="Calibri"/>
                <a:hlinkClick r:id="rId6" action="ppaction://hlinksldjump"/>
              </a:rPr>
              <a:t> </a:t>
            </a:r>
            <a:r>
              <a:rPr dirty="0" sz="1100" spc="-5">
                <a:solidFill>
                  <a:srgbClr val="FD9100"/>
                </a:solidFill>
                <a:latin typeface="Calibri"/>
                <a:cs typeface="Calibri"/>
                <a:hlinkClick r:id="rId6" action="ppaction://hlinksldjump"/>
              </a:rPr>
              <a:t>12-2022]</a:t>
            </a:r>
            <a:r>
              <a:rPr dirty="0" sz="1100" spc="5">
                <a:solidFill>
                  <a:srgbClr val="FD9100"/>
                </a:solidFill>
                <a:latin typeface="Calibri"/>
                <a:cs typeface="Calibri"/>
                <a:hlinkClick r:id="rId6" action="ppaction://hlinksldjump"/>
              </a:rPr>
              <a:t> </a:t>
            </a:r>
            <a:r>
              <a:rPr dirty="0" sz="1100" spc="-5">
                <a:solidFill>
                  <a:srgbClr val="FD9100"/>
                </a:solidFill>
                <a:latin typeface="Calibri"/>
                <a:cs typeface="Calibri"/>
                <a:hlinkClick r:id="rId6" action="ppaction://hlinksldjump"/>
              </a:rPr>
              <a:t>PSC</a:t>
            </a:r>
            <a:r>
              <a:rPr dirty="0" sz="1100" spc="-5">
                <a:solidFill>
                  <a:srgbClr val="FD9100"/>
                </a:solidFill>
                <a:latin typeface="Cambria Math"/>
                <a:cs typeface="Cambria Math"/>
                <a:hlinkClick r:id="rId6" action="ppaction://hlinksldjump"/>
              </a:rPr>
              <a:t>①</a:t>
            </a:r>
            <a:r>
              <a:rPr dirty="0" sz="1100" spc="25">
                <a:solidFill>
                  <a:srgbClr val="FD9100"/>
                </a:solidFill>
                <a:latin typeface="Cambria Math"/>
                <a:cs typeface="Cambria Math"/>
                <a:hlinkClick r:id="rId6" action="ppaction://hlinksldjump"/>
              </a:rPr>
              <a:t> </a:t>
            </a:r>
            <a:r>
              <a:rPr dirty="0" sz="1100" spc="-5">
                <a:solidFill>
                  <a:srgbClr val="FD9100"/>
                </a:solidFill>
                <a:latin typeface="Calibri"/>
                <a:cs typeface="Calibri"/>
                <a:hlinkClick r:id="rId6" action="ppaction://hlinksldjump"/>
              </a:rPr>
              <a:t>Maintien</a:t>
            </a:r>
            <a:r>
              <a:rPr dirty="0" sz="1100" spc="15">
                <a:solidFill>
                  <a:srgbClr val="FD9100"/>
                </a:solidFill>
                <a:latin typeface="Calibri"/>
                <a:cs typeface="Calibri"/>
                <a:hlinkClick r:id="rId6" action="ppaction://hlinksldjump"/>
              </a:rPr>
              <a:t> </a:t>
            </a:r>
            <a:r>
              <a:rPr dirty="0" sz="1100" spc="-5">
                <a:solidFill>
                  <a:srgbClr val="FD9100"/>
                </a:solidFill>
                <a:latin typeface="Calibri"/>
                <a:cs typeface="Calibri"/>
                <a:hlinkClick r:id="rId6" action="ppaction://hlinksldjump"/>
              </a:rPr>
              <a:t>de</a:t>
            </a:r>
            <a:r>
              <a:rPr dirty="0" sz="1100" spc="5">
                <a:solidFill>
                  <a:srgbClr val="FD9100"/>
                </a:solidFill>
                <a:latin typeface="Calibri"/>
                <a:cs typeface="Calibri"/>
                <a:hlinkClick r:id="rId6" action="ppaction://hlinksldjump"/>
              </a:rPr>
              <a:t> </a:t>
            </a:r>
            <a:r>
              <a:rPr dirty="0" sz="1100">
                <a:solidFill>
                  <a:srgbClr val="FD9100"/>
                </a:solidFill>
                <a:latin typeface="Calibri"/>
                <a:cs typeface="Calibri"/>
                <a:hlinkClick r:id="rId6" action="ppaction://hlinksldjump"/>
              </a:rPr>
              <a:t>la</a:t>
            </a:r>
            <a:r>
              <a:rPr dirty="0" sz="1100" spc="10">
                <a:solidFill>
                  <a:srgbClr val="FD9100"/>
                </a:solidFill>
                <a:latin typeface="Calibri"/>
                <a:cs typeface="Calibri"/>
                <a:hlinkClick r:id="rId6" action="ppaction://hlinksldjump"/>
              </a:rPr>
              <a:t> </a:t>
            </a:r>
            <a:r>
              <a:rPr dirty="0" sz="1100" spc="-5">
                <a:solidFill>
                  <a:srgbClr val="FD9100"/>
                </a:solidFill>
                <a:latin typeface="Calibri"/>
                <a:cs typeface="Calibri"/>
                <a:hlinkClick r:id="rId6" action="ppaction://hlinksldjump"/>
              </a:rPr>
              <a:t>tête</a:t>
            </a:r>
            <a:r>
              <a:rPr dirty="0" u="sng" sz="1100" spc="-5">
                <a:solidFill>
                  <a:srgbClr val="FD9100"/>
                </a:solidFill>
                <a:uFill>
                  <a:solidFill>
                    <a:srgbClr val="FC9000"/>
                  </a:solidFill>
                </a:uFill>
                <a:latin typeface="Calibri"/>
                <a:cs typeface="Calibri"/>
                <a:hlinkClick r:id="rId6" action="ppaction://hlinksldjump"/>
              </a:rPr>
              <a:t>	</a:t>
            </a:r>
            <a:r>
              <a:rPr dirty="0" sz="1100" spc="-5">
                <a:solidFill>
                  <a:srgbClr val="FD9100"/>
                </a:solidFill>
                <a:latin typeface="Calibri"/>
                <a:cs typeface="Calibri"/>
                <a:hlinkClick r:id="rId6" action="ppaction://hlinksldjump"/>
              </a:rPr>
              <a:t>52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56077" y="516889"/>
            <a:ext cx="2245995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7E7E7E"/>
                </a:solidFill>
                <a:latin typeface="Calibri"/>
                <a:cs typeface="Calibri"/>
              </a:rPr>
              <a:t>[01AC05</a:t>
            </a:r>
            <a:r>
              <a:rPr dirty="0" sz="1600" spc="-3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"/>
                <a:cs typeface="Calibri"/>
              </a:rPr>
              <a:t>/</a:t>
            </a:r>
            <a:r>
              <a:rPr dirty="0" sz="1600" spc="7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"/>
                <a:cs typeface="Calibri"/>
              </a:rPr>
              <a:t>12-2022]</a:t>
            </a:r>
            <a:r>
              <a:rPr dirty="0" sz="1600" spc="-2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PSC</a:t>
            </a:r>
            <a:r>
              <a:rPr dirty="0" sz="1600">
                <a:solidFill>
                  <a:srgbClr val="FD9100"/>
                </a:solidFill>
                <a:latin typeface="Cambria Math"/>
                <a:cs typeface="Cambria Math"/>
              </a:rPr>
              <a:t>①</a:t>
            </a:r>
            <a:endParaRPr sz="1600">
              <a:latin typeface="Cambria Math"/>
              <a:cs typeface="Cambria Math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44500" algn="l"/>
                <a:tab pos="6167755" algn="l"/>
              </a:tabLst>
            </a:pPr>
            <a:r>
              <a:rPr dirty="0" spc="-5"/>
              <a:t> </a:t>
            </a:r>
            <a:r>
              <a:rPr dirty="0" spc="-5"/>
              <a:t>	</a:t>
            </a:r>
            <a:r>
              <a:rPr dirty="0" spc="-5"/>
              <a:t>Défibrillateur automatisé</a:t>
            </a:r>
            <a:r>
              <a:rPr dirty="0" spc="-10"/>
              <a:t> </a:t>
            </a:r>
            <a:r>
              <a:rPr dirty="0" spc="-5"/>
              <a:t>externe</a:t>
            </a:r>
            <a:r>
              <a:rPr dirty="0" spc="5"/>
              <a:t> </a:t>
            </a:r>
            <a:r>
              <a:rPr dirty="0" spc="-5"/>
              <a:t>-</a:t>
            </a:r>
            <a:r>
              <a:rPr dirty="0"/>
              <a:t> </a:t>
            </a:r>
            <a:r>
              <a:rPr dirty="0" spc="-5"/>
              <a:t>DAE	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701040" y="2607817"/>
            <a:ext cx="6155690" cy="287655"/>
            <a:chOff x="701040" y="2607817"/>
            <a:chExt cx="6155690" cy="287655"/>
          </a:xfrm>
        </p:grpSpPr>
        <p:sp>
          <p:nvSpPr>
            <p:cNvPr id="5" name="object 5"/>
            <p:cNvSpPr/>
            <p:nvPr/>
          </p:nvSpPr>
          <p:spPr>
            <a:xfrm>
              <a:off x="701040" y="2607817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5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701040" y="2888995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701040" y="7018527"/>
            <a:ext cx="6155690" cy="287655"/>
            <a:chOff x="701040" y="7018527"/>
            <a:chExt cx="6155690" cy="287655"/>
          </a:xfrm>
        </p:grpSpPr>
        <p:sp>
          <p:nvSpPr>
            <p:cNvPr id="8" name="object 8"/>
            <p:cNvSpPr/>
            <p:nvPr/>
          </p:nvSpPr>
          <p:spPr>
            <a:xfrm>
              <a:off x="701040" y="7018527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701040" y="7299704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701040" y="1343659"/>
            <a:ext cx="6155690" cy="81749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9050">
              <a:lnSpc>
                <a:spcPct val="100000"/>
              </a:lnSpc>
              <a:spcBef>
                <a:spcPts val="95"/>
              </a:spcBef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défibrillateur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automatisé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externe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(DAE)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appareil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permet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d’analyser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l’activité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électrique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cœur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reconnaître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anomalie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fonctionnement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électrique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cœur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l’origine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l’arrêt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cardiaque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marR="13335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de </a:t>
            </a:r>
            <a:r>
              <a:rPr dirty="0" sz="1100" spc="-10">
                <a:latin typeface="Calibri"/>
                <a:cs typeface="Calibri"/>
              </a:rPr>
              <a:t>délivrer</a:t>
            </a:r>
            <a:r>
              <a:rPr dirty="0" sz="1100" spc="-5">
                <a:latin typeface="Calibri"/>
                <a:cs typeface="Calibri"/>
              </a:rPr>
              <a:t> ou </a:t>
            </a:r>
            <a:r>
              <a:rPr dirty="0" sz="1100" spc="-10">
                <a:latin typeface="Calibri"/>
                <a:cs typeface="Calibri"/>
              </a:rPr>
              <a:t>d’inviter</a:t>
            </a:r>
            <a:r>
              <a:rPr dirty="0" sz="1100" spc="-5">
                <a:latin typeface="Calibri"/>
                <a:cs typeface="Calibri"/>
              </a:rPr>
              <a:t> le sauveteur 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délivrer</a:t>
            </a:r>
            <a:r>
              <a:rPr dirty="0" sz="1100" spc="-5">
                <a:latin typeface="Calibri"/>
                <a:cs typeface="Calibri"/>
              </a:rPr>
              <a:t> un choc électrique (information vocale 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visuelle),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afin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d’arrêter l’activité électrique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anarchique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 cœur.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Symbol"/>
              <a:buChar char=""/>
            </a:pP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5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Composition</a:t>
            </a:r>
            <a:endParaRPr sz="16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5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 composé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1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d’un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haut-parleur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donne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messages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sonores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guide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action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d’un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métronome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rythme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thoraciques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(en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option)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d’un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accumulateur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d’énergie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permet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chocs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électriques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marR="14604" indent="-228600">
              <a:lnSpc>
                <a:spcPct val="117300"/>
              </a:lnSpc>
              <a:spcBef>
                <a:spcPts val="5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éventuellement,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bouton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permet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délivrer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choc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électrique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lorsqu’il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indiqué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l’appareil.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Symbol"/>
              <a:buChar char=""/>
            </a:pPr>
            <a:endParaRPr sz="1050">
              <a:latin typeface="Calibri"/>
              <a:cs typeface="Calibri"/>
            </a:endParaRPr>
          </a:p>
          <a:p>
            <a:pPr algn="just" marL="19050" marR="13335">
              <a:lnSpc>
                <a:spcPct val="109800"/>
              </a:lnSpc>
            </a:pPr>
            <a:r>
              <a:rPr dirty="0" sz="1100" spc="-5">
                <a:latin typeface="Calibri"/>
                <a:cs typeface="Calibri"/>
              </a:rPr>
              <a:t>Le DAE est toujours accompagné d’une paire d’électrodes de défibrillation prégélifiées autocollantes </a:t>
            </a:r>
            <a:r>
              <a:rPr dirty="0" sz="1100">
                <a:latin typeface="Calibri"/>
                <a:cs typeface="Calibri"/>
              </a:rPr>
              <a:t>avec 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câble intégré. Ces électrodes, à usage unique, sont contenues dans un emballage hermétique. Une seconde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paire doit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disponible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défaillance 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première.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fois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collées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 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peau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thorax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les</a:t>
            </a:r>
            <a:r>
              <a:rPr dirty="0" sz="1100" spc="-5">
                <a:latin typeface="Calibri"/>
                <a:cs typeface="Calibri"/>
              </a:rPr>
              <a:t> électrodes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permettent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1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capter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transmettre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l’activité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électrique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cardiaque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défibrillateur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marR="13335" indent="-228600">
              <a:lnSpc>
                <a:spcPct val="116799"/>
              </a:lnSpc>
              <a:spcBef>
                <a:spcPts val="6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délivrer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choc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électrique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lorsqu’il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indiqué.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Plusieurs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accessoires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peuvent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joints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défibrillateur dont :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paire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ciseaux,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couper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vêtements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dénuder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poitrine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marR="15875" indent="-228600">
              <a:lnSpc>
                <a:spcPct val="116799"/>
              </a:lnSpc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compresses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papier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absorbant,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sécher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peau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poitrine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si </a:t>
            </a:r>
            <a:r>
              <a:rPr dirty="0" sz="1100" spc="-229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elle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mouillée 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humide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marR="14604" indent="-228600">
              <a:lnSpc>
                <a:spcPct val="116799"/>
              </a:lnSpc>
              <a:spcBef>
                <a:spcPts val="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d’un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rasoir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jetable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raser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poils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s’ils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particulièrement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abondants,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l’endroit où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colle 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électrodes.</a:t>
            </a:r>
            <a:endParaRPr sz="11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buFont typeface="Courier New"/>
              <a:buChar char="o"/>
            </a:pPr>
            <a:endParaRPr sz="11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Localisation</a:t>
            </a:r>
            <a:endParaRPr sz="1600">
              <a:latin typeface="Calibri Light"/>
              <a:cs typeface="Calibri Light"/>
            </a:endParaRPr>
          </a:p>
          <a:p>
            <a:pPr algn="just" marL="19050" marR="15875">
              <a:lnSpc>
                <a:spcPct val="109500"/>
              </a:lnSpc>
              <a:spcBef>
                <a:spcPts val="1435"/>
              </a:spcBef>
            </a:pPr>
            <a:r>
              <a:rPr dirty="0" sz="1100" spc="-5">
                <a:latin typeface="Calibri"/>
                <a:cs typeface="Calibri"/>
              </a:rPr>
              <a:t>Actuellement, les DAE sont mis à </a:t>
            </a:r>
            <a:r>
              <a:rPr dirty="0" sz="1100" spc="-10">
                <a:latin typeface="Calibri"/>
                <a:cs typeface="Calibri"/>
              </a:rPr>
              <a:t>disposition </a:t>
            </a:r>
            <a:r>
              <a:rPr dirty="0" sz="1100" spc="-5">
                <a:latin typeface="Calibri"/>
                <a:cs typeface="Calibri"/>
              </a:rPr>
              <a:t>du public dans les établissements recevant du </a:t>
            </a:r>
            <a:r>
              <a:rPr dirty="0" sz="1100" spc="-10">
                <a:latin typeface="Calibri"/>
                <a:cs typeface="Calibri"/>
              </a:rPr>
              <a:t>public. </a:t>
            </a:r>
            <a:r>
              <a:rPr dirty="0" sz="1100" spc="-5">
                <a:latin typeface="Calibri"/>
                <a:cs typeface="Calibri"/>
              </a:rPr>
              <a:t>On les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trouve également 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19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halls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d’aéroports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avions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compagnies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aériennes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grands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magasins,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centres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commerciaux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halls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gares, les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trains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certains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lieux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travail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immeubles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d’habitation.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050">
              <a:latin typeface="Calibri"/>
              <a:cs typeface="Calibri"/>
            </a:endParaRPr>
          </a:p>
          <a:p>
            <a:pPr marL="19050" marR="1076325">
              <a:lnSpc>
                <a:spcPct val="110000"/>
              </a:lnSpc>
            </a:pP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ces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cas,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appareils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sont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parfois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placés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armoires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murales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repérées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par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logo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facilement identifiable.</a:t>
            </a:r>
            <a:endParaRPr sz="1100">
              <a:latin typeface="Calibri"/>
              <a:cs typeface="Calibri"/>
            </a:endParaRPr>
          </a:p>
          <a:p>
            <a:pPr marL="19050" marR="201295">
              <a:lnSpc>
                <a:spcPts val="1450"/>
              </a:lnSpc>
              <a:spcBef>
                <a:spcPts val="65"/>
              </a:spcBef>
            </a:pP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applications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permettant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localiser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défibrillateur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existent.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Il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conseillé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d’avoir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permanence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accès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 téléphone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 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ces applications.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22441" y="7722869"/>
            <a:ext cx="1056132" cy="1051559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39</a:t>
            </a:fld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81985" y="527557"/>
            <a:ext cx="2193925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47A4D7"/>
                </a:solidFill>
                <a:latin typeface="Calibri"/>
                <a:cs typeface="Calibri"/>
              </a:rPr>
              <a:t>[01PR05</a:t>
            </a:r>
            <a:r>
              <a:rPr dirty="0" sz="1600" spc="-15">
                <a:solidFill>
                  <a:srgbClr val="47A4D7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"/>
                <a:cs typeface="Calibri"/>
              </a:rPr>
              <a:t>/</a:t>
            </a:r>
            <a:r>
              <a:rPr dirty="0" sz="1600" spc="65">
                <a:solidFill>
                  <a:srgbClr val="47A4D7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"/>
                <a:cs typeface="Calibri"/>
              </a:rPr>
              <a:t>12-2022]</a:t>
            </a:r>
            <a:r>
              <a:rPr dirty="0" sz="1600" spc="-15">
                <a:solidFill>
                  <a:srgbClr val="47A4D7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"/>
                <a:cs typeface="Calibri"/>
              </a:rPr>
              <a:t>PSC</a:t>
            </a:r>
            <a:r>
              <a:rPr dirty="0" sz="1600" spc="-5">
                <a:solidFill>
                  <a:srgbClr val="FD9100"/>
                </a:solidFill>
                <a:latin typeface="MS Gothic"/>
                <a:cs typeface="MS Gothic"/>
              </a:rPr>
              <a:t>①</a:t>
            </a:r>
            <a:endParaRPr sz="1600">
              <a:latin typeface="MS Gothic"/>
              <a:cs typeface="MS Gothic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44342" y="775969"/>
            <a:ext cx="1068705" cy="4216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none" spc="-5">
                <a:solidFill>
                  <a:srgbClr val="47A4D7"/>
                </a:solidFill>
              </a:rPr>
              <a:t>Malaise</a:t>
            </a:r>
          </a:p>
        </p:txBody>
      </p:sp>
      <p:sp>
        <p:nvSpPr>
          <p:cNvPr id="4" name="object 4"/>
          <p:cNvSpPr/>
          <p:nvPr/>
        </p:nvSpPr>
        <p:spPr>
          <a:xfrm>
            <a:off x="701040" y="1258061"/>
            <a:ext cx="6155690" cy="6350"/>
          </a:xfrm>
          <a:custGeom>
            <a:avLst/>
            <a:gdLst/>
            <a:ahLst/>
            <a:cxnLst/>
            <a:rect l="l" t="t" r="r" b="b"/>
            <a:pathLst>
              <a:path w="6155690" h="6350">
                <a:moveTo>
                  <a:pt x="6155436" y="0"/>
                </a:moveTo>
                <a:lnTo>
                  <a:pt x="0" y="0"/>
                </a:lnTo>
                <a:lnTo>
                  <a:pt x="0" y="6096"/>
                </a:lnTo>
                <a:lnTo>
                  <a:pt x="6155436" y="6096"/>
                </a:lnTo>
                <a:lnTo>
                  <a:pt x="6155436" y="0"/>
                </a:lnTo>
                <a:close/>
              </a:path>
            </a:pathLst>
          </a:custGeom>
          <a:solidFill>
            <a:srgbClr val="47A4D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701040" y="1416557"/>
            <a:ext cx="6155690" cy="287655"/>
            <a:chOff x="701040" y="1416557"/>
            <a:chExt cx="6155690" cy="287655"/>
          </a:xfrm>
        </p:grpSpPr>
        <p:sp>
          <p:nvSpPr>
            <p:cNvPr id="6" name="object 6"/>
            <p:cNvSpPr/>
            <p:nvPr/>
          </p:nvSpPr>
          <p:spPr>
            <a:xfrm>
              <a:off x="701040" y="1416557"/>
              <a:ext cx="6155690" cy="281940"/>
            </a:xfrm>
            <a:custGeom>
              <a:avLst/>
              <a:gdLst/>
              <a:ahLst/>
              <a:cxnLst/>
              <a:rect l="l" t="t" r="r" b="b"/>
              <a:pathLst>
                <a:path w="6155690" h="281939">
                  <a:moveTo>
                    <a:pt x="6155436" y="0"/>
                  </a:moveTo>
                  <a:lnTo>
                    <a:pt x="0" y="0"/>
                  </a:lnTo>
                  <a:lnTo>
                    <a:pt x="0" y="281431"/>
                  </a:lnTo>
                  <a:lnTo>
                    <a:pt x="6155436" y="281431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1697989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701040" y="2795269"/>
            <a:ext cx="6155690" cy="287655"/>
            <a:chOff x="701040" y="2795269"/>
            <a:chExt cx="6155690" cy="287655"/>
          </a:xfrm>
        </p:grpSpPr>
        <p:sp>
          <p:nvSpPr>
            <p:cNvPr id="9" name="object 9"/>
            <p:cNvSpPr/>
            <p:nvPr/>
          </p:nvSpPr>
          <p:spPr>
            <a:xfrm>
              <a:off x="701040" y="2795269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5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01040" y="307644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701040" y="3519931"/>
            <a:ext cx="6155690" cy="287655"/>
            <a:chOff x="701040" y="3519931"/>
            <a:chExt cx="6155690" cy="287655"/>
          </a:xfrm>
        </p:grpSpPr>
        <p:sp>
          <p:nvSpPr>
            <p:cNvPr id="12" name="object 12"/>
            <p:cNvSpPr/>
            <p:nvPr/>
          </p:nvSpPr>
          <p:spPr>
            <a:xfrm>
              <a:off x="701040" y="3519931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01040" y="3801109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701040" y="4898389"/>
            <a:ext cx="6155690" cy="287655"/>
            <a:chOff x="701040" y="4898389"/>
            <a:chExt cx="6155690" cy="287655"/>
          </a:xfrm>
        </p:grpSpPr>
        <p:sp>
          <p:nvSpPr>
            <p:cNvPr id="15" name="object 15"/>
            <p:cNvSpPr/>
            <p:nvPr/>
          </p:nvSpPr>
          <p:spPr>
            <a:xfrm>
              <a:off x="701040" y="4898389"/>
              <a:ext cx="6155690" cy="281940"/>
            </a:xfrm>
            <a:custGeom>
              <a:avLst/>
              <a:gdLst/>
              <a:ahLst/>
              <a:cxnLst/>
              <a:rect l="l" t="t" r="r" b="b"/>
              <a:pathLst>
                <a:path w="6155690" h="281939">
                  <a:moveTo>
                    <a:pt x="6155436" y="0"/>
                  </a:moveTo>
                  <a:lnTo>
                    <a:pt x="0" y="0"/>
                  </a:lnTo>
                  <a:lnTo>
                    <a:pt x="0" y="281432"/>
                  </a:lnTo>
                  <a:lnTo>
                    <a:pt x="6155436" y="281432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01040" y="5179821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/>
          <p:cNvGrpSpPr/>
          <p:nvPr/>
        </p:nvGrpSpPr>
        <p:grpSpPr>
          <a:xfrm>
            <a:off x="701040" y="5807709"/>
            <a:ext cx="6155690" cy="287020"/>
            <a:chOff x="701040" y="5807709"/>
            <a:chExt cx="6155690" cy="287020"/>
          </a:xfrm>
        </p:grpSpPr>
        <p:sp>
          <p:nvSpPr>
            <p:cNvPr id="18" name="object 18"/>
            <p:cNvSpPr/>
            <p:nvPr/>
          </p:nvSpPr>
          <p:spPr>
            <a:xfrm>
              <a:off x="701040" y="5807709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DEEA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01040" y="6088125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47A4D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701040" y="1393951"/>
            <a:ext cx="6155690" cy="674750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Définition</a:t>
            </a:r>
            <a:r>
              <a:rPr dirty="0" sz="1600" spc="-1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-</a:t>
            </a:r>
            <a:r>
              <a:rPr dirty="0" sz="1600" spc="-2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Signes</a:t>
            </a:r>
            <a:endParaRPr sz="1600">
              <a:latin typeface="Calibri Light"/>
              <a:cs typeface="Calibri Light"/>
            </a:endParaRPr>
          </a:p>
          <a:p>
            <a:pPr algn="just" marL="19050" marR="15240">
              <a:lnSpc>
                <a:spcPct val="109800"/>
              </a:lnSpc>
              <a:spcBef>
                <a:spcPts val="1035"/>
              </a:spcBef>
            </a:pPr>
            <a:r>
              <a:rPr dirty="0" sz="1100" spc="-5">
                <a:latin typeface="Calibri"/>
                <a:cs typeface="Calibri"/>
              </a:rPr>
              <a:t>Le malaise est une sensation </a:t>
            </a:r>
            <a:r>
              <a:rPr dirty="0" sz="1100" spc="-10">
                <a:latin typeface="Calibri"/>
                <a:cs typeface="Calibri"/>
              </a:rPr>
              <a:t>pénible </a:t>
            </a:r>
            <a:r>
              <a:rPr dirty="0" sz="1100" spc="-5">
                <a:latin typeface="Calibri"/>
                <a:cs typeface="Calibri"/>
              </a:rPr>
              <a:t>traduisant un trouble du fonctionnement de l’organisme, sans </a:t>
            </a:r>
            <a:r>
              <a:rPr dirty="0" sz="1100" spc="-10">
                <a:latin typeface="Calibri"/>
                <a:cs typeface="Calibri"/>
              </a:rPr>
              <a:t>pouvoir </a:t>
            </a:r>
            <a:r>
              <a:rPr dirty="0" sz="1100" spc="-5">
                <a:latin typeface="Calibri"/>
                <a:cs typeface="Calibri"/>
              </a:rPr>
              <a:t> en identifier obligatoirement l’origine. Cette sensation, parfois répétitive, peut être fugace ou </a:t>
            </a:r>
            <a:r>
              <a:rPr dirty="0" sz="1100" spc="-10">
                <a:latin typeface="Calibri"/>
                <a:cs typeface="Calibri"/>
              </a:rPr>
              <a:t>durable, </a:t>
            </a:r>
            <a:r>
              <a:rPr dirty="0" sz="1100" spc="-5">
                <a:latin typeface="Calibri"/>
                <a:cs typeface="Calibri"/>
              </a:rPr>
              <a:t>de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survenue brutale 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progressive.</a:t>
            </a:r>
            <a:endParaRPr sz="1100">
              <a:latin typeface="Calibri"/>
              <a:cs typeface="Calibri"/>
            </a:endParaRPr>
          </a:p>
          <a:p>
            <a:pPr algn="just" marL="19050">
              <a:lnSpc>
                <a:spcPct val="100000"/>
              </a:lnSpc>
              <a:spcBef>
                <a:spcPts val="919"/>
              </a:spcBef>
            </a:pPr>
            <a:r>
              <a:rPr dirty="0" sz="1100" spc="-5">
                <a:latin typeface="Calibri"/>
                <a:cs typeface="Calibri"/>
              </a:rPr>
              <a:t>La victime,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consciente, 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sent pas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bien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présente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 signes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inhabituels.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Causes</a:t>
            </a:r>
            <a:endParaRPr sz="1600">
              <a:latin typeface="Calibri Light"/>
              <a:cs typeface="Calibri Light"/>
            </a:endParaRPr>
          </a:p>
          <a:p>
            <a:pPr algn="just" marL="19050">
              <a:lnSpc>
                <a:spcPct val="100000"/>
              </a:lnSpc>
              <a:spcBef>
                <a:spcPts val="1160"/>
              </a:spcBef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malaise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avoir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diverses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origines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maladies,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intoxications,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allergies,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etc.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Risques</a:t>
            </a:r>
            <a:endParaRPr sz="1600">
              <a:latin typeface="Calibri Light"/>
              <a:cs typeface="Calibri Light"/>
            </a:endParaRPr>
          </a:p>
          <a:p>
            <a:pPr algn="just" marL="19050" marR="13335">
              <a:lnSpc>
                <a:spcPct val="109500"/>
              </a:lnSpc>
              <a:spcBef>
                <a:spcPts val="1035"/>
              </a:spcBef>
            </a:pPr>
            <a:r>
              <a:rPr dirty="0" sz="1100" spc="-10">
                <a:latin typeface="Calibri"/>
                <a:cs typeface="Calibri"/>
              </a:rPr>
              <a:t>Certains</a:t>
            </a:r>
            <a:r>
              <a:rPr dirty="0" sz="1100" spc="-5">
                <a:latin typeface="Calibri"/>
                <a:cs typeface="Calibri"/>
              </a:rPr>
              <a:t> signes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doivent être rapidement </a:t>
            </a:r>
            <a:r>
              <a:rPr dirty="0" sz="1100">
                <a:latin typeface="Calibri"/>
                <a:cs typeface="Calibri"/>
              </a:rPr>
              <a:t>reconnus, </a:t>
            </a:r>
            <a:r>
              <a:rPr dirty="0" sz="1100" spc="-5">
                <a:latin typeface="Calibri"/>
                <a:cs typeface="Calibri"/>
              </a:rPr>
              <a:t>car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prise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charge 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urgente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service spécialisé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 </a:t>
            </a:r>
            <a:r>
              <a:rPr dirty="0" sz="1100">
                <a:latin typeface="Calibri"/>
                <a:cs typeface="Calibri"/>
              </a:rPr>
              <a:t>éviter</a:t>
            </a:r>
            <a:r>
              <a:rPr dirty="0" sz="1100" spc="-5">
                <a:latin typeface="Calibri"/>
                <a:cs typeface="Calibri"/>
              </a:rPr>
              <a:t> 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séquelles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définitives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 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évolution fatale.</a:t>
            </a:r>
            <a:endParaRPr sz="1100">
              <a:latin typeface="Calibri"/>
              <a:cs typeface="Calibri"/>
            </a:endParaRPr>
          </a:p>
          <a:p>
            <a:pPr algn="just" marL="19050" marR="17780">
              <a:lnSpc>
                <a:spcPct val="110000"/>
              </a:lnSpc>
              <a:spcBef>
                <a:spcPts val="800"/>
              </a:spcBef>
            </a:pPr>
            <a:r>
              <a:rPr dirty="0" sz="1100" spc="-10">
                <a:latin typeface="Calibri"/>
                <a:cs typeface="Calibri"/>
              </a:rPr>
              <a:t>Certains</a:t>
            </a:r>
            <a:r>
              <a:rPr dirty="0" sz="1100" spc="-5">
                <a:latin typeface="Calibri"/>
                <a:cs typeface="Calibri"/>
              </a:rPr>
              <a:t> signes,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apparemment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gravité,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peuvent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révélateurs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situation</a:t>
            </a:r>
            <a:r>
              <a:rPr dirty="0" sz="1100" spc="-5">
                <a:latin typeface="Calibri"/>
                <a:cs typeface="Calibri"/>
              </a:rPr>
              <a:t> pouvant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tout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moment entraîner 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détresse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vitale.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Principes</a:t>
            </a:r>
            <a:r>
              <a:rPr dirty="0" sz="1600" spc="-3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d’action</a:t>
            </a:r>
            <a:endParaRPr sz="1600">
              <a:latin typeface="Calibri Light"/>
              <a:cs typeface="Calibri Light"/>
            </a:endParaRPr>
          </a:p>
          <a:p>
            <a:pPr algn="just" marL="19050" marR="15240">
              <a:lnSpc>
                <a:spcPct val="109500"/>
              </a:lnSpc>
              <a:spcBef>
                <a:spcPts val="1035"/>
              </a:spcBef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après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avoir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repos,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recueillir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écoutant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observant,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informations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transmettre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 obtenir 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avis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médical.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Conduite</a:t>
            </a:r>
            <a:r>
              <a:rPr dirty="0" sz="1600" spc="-3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à</a:t>
            </a:r>
            <a:r>
              <a:rPr dirty="0" sz="1600" spc="-2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tenir</a:t>
            </a:r>
            <a:endParaRPr sz="1600">
              <a:latin typeface="Calibri Light"/>
              <a:cs typeface="Calibri Light"/>
            </a:endParaRPr>
          </a:p>
          <a:p>
            <a:pPr marL="247650" marR="18415" indent="-228600">
              <a:lnSpc>
                <a:spcPct val="117300"/>
              </a:lnSpc>
              <a:spcBef>
                <a:spcPts val="9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observer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signes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d'apparition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soudaine,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isolés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associés,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même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très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courte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durée,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peuvent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orienter 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médecin vers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un accident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cardiaque :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douleur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poitrine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un accident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vasculaire cérébral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(AVC)</a:t>
            </a:r>
            <a:r>
              <a:rPr dirty="0" sz="1100" spc="-5">
                <a:latin typeface="Calibri"/>
                <a:cs typeface="Calibri"/>
              </a:rPr>
              <a:t> :</a:t>
            </a:r>
            <a:endParaRPr sz="1100">
              <a:latin typeface="Calibri"/>
              <a:cs typeface="Calibri"/>
            </a:endParaRPr>
          </a:p>
          <a:p>
            <a:pPr lvl="2" marL="1390650" indent="-229235">
              <a:lnSpc>
                <a:spcPct val="100000"/>
              </a:lnSpc>
              <a:spcBef>
                <a:spcPts val="229"/>
              </a:spcBef>
              <a:buFont typeface="Wingdings"/>
              <a:buChar char=""/>
              <a:tabLst>
                <a:tab pos="1390650" algn="l"/>
                <a:tab pos="1391285" algn="l"/>
              </a:tabLst>
            </a:pPr>
            <a:r>
              <a:rPr dirty="0" sz="1100" spc="-5">
                <a:latin typeface="Calibri"/>
                <a:cs typeface="Calibri"/>
              </a:rPr>
              <a:t>faiblesse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paralysie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d'un bras ;</a:t>
            </a:r>
            <a:endParaRPr sz="1100">
              <a:latin typeface="Calibri"/>
              <a:cs typeface="Calibri"/>
            </a:endParaRPr>
          </a:p>
          <a:p>
            <a:pPr lvl="2" marL="1390650" indent="-229235">
              <a:lnSpc>
                <a:spcPct val="100000"/>
              </a:lnSpc>
              <a:spcBef>
                <a:spcPts val="220"/>
              </a:spcBef>
              <a:buFont typeface="Wingdings"/>
              <a:buChar char=""/>
              <a:tabLst>
                <a:tab pos="1390650" algn="l"/>
                <a:tab pos="1391285" algn="l"/>
              </a:tabLst>
            </a:pPr>
            <a:r>
              <a:rPr dirty="0" sz="1100" spc="-5">
                <a:latin typeface="Calibri"/>
                <a:cs typeface="Calibri"/>
              </a:rPr>
              <a:t>déformation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 face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2" marL="1390650" indent="-229235">
              <a:lnSpc>
                <a:spcPct val="100000"/>
              </a:lnSpc>
              <a:spcBef>
                <a:spcPts val="220"/>
              </a:spcBef>
              <a:buFont typeface="Wingdings"/>
              <a:buChar char=""/>
              <a:tabLst>
                <a:tab pos="1390650" algn="l"/>
                <a:tab pos="1391285" algn="l"/>
              </a:tabLst>
            </a:pPr>
            <a:r>
              <a:rPr dirty="0" sz="1100" spc="-5">
                <a:latin typeface="Calibri"/>
                <a:cs typeface="Calibri"/>
              </a:rPr>
              <a:t>perte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la vision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d'un œil </a:t>
            </a:r>
            <a:r>
              <a:rPr dirty="0" sz="1100">
                <a:latin typeface="Calibri"/>
                <a:cs typeface="Calibri"/>
              </a:rPr>
              <a:t>ou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deux</a:t>
            </a:r>
            <a:r>
              <a:rPr dirty="0" sz="1100" spc="-5">
                <a:latin typeface="Calibri"/>
                <a:cs typeface="Calibri"/>
              </a:rPr>
              <a:t> ;</a:t>
            </a:r>
            <a:endParaRPr sz="1100">
              <a:latin typeface="Calibri"/>
              <a:cs typeface="Calibri"/>
            </a:endParaRPr>
          </a:p>
          <a:p>
            <a:pPr lvl="2" marL="1390650" indent="-229235">
              <a:lnSpc>
                <a:spcPct val="100000"/>
              </a:lnSpc>
              <a:spcBef>
                <a:spcPts val="229"/>
              </a:spcBef>
              <a:buFont typeface="Wingdings"/>
              <a:buChar char=""/>
              <a:tabLst>
                <a:tab pos="1390650" algn="l"/>
                <a:tab pos="1391285" algn="l"/>
              </a:tabLst>
            </a:pPr>
            <a:r>
              <a:rPr dirty="0" sz="1100" spc="-10">
                <a:latin typeface="Calibri"/>
                <a:cs typeface="Calibri"/>
              </a:rPr>
              <a:t>difficulté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langage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(incohérence </a:t>
            </a:r>
            <a:r>
              <a:rPr dirty="0" sz="1100" spc="10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parole)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compréhension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2" marL="1390650" indent="-229235">
              <a:lnSpc>
                <a:spcPct val="100000"/>
              </a:lnSpc>
              <a:spcBef>
                <a:spcPts val="220"/>
              </a:spcBef>
              <a:buFont typeface="Wingdings"/>
              <a:buChar char=""/>
              <a:tabLst>
                <a:tab pos="1390650" algn="l"/>
                <a:tab pos="1391285" algn="l"/>
              </a:tabLst>
            </a:pPr>
            <a:r>
              <a:rPr dirty="0" sz="1100" spc="-5">
                <a:latin typeface="Calibri"/>
                <a:cs typeface="Calibri"/>
              </a:rPr>
              <a:t>mal de tête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sévère,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inhabituel ;</a:t>
            </a:r>
            <a:endParaRPr sz="1100">
              <a:latin typeface="Calibri"/>
              <a:cs typeface="Calibri"/>
            </a:endParaRPr>
          </a:p>
          <a:p>
            <a:pPr lvl="2" marL="1390650" indent="-229235">
              <a:lnSpc>
                <a:spcPct val="100000"/>
              </a:lnSpc>
              <a:spcBef>
                <a:spcPts val="225"/>
              </a:spcBef>
              <a:buFont typeface="Wingdings"/>
              <a:buChar char=""/>
              <a:tabLst>
                <a:tab pos="1390650" algn="l"/>
                <a:tab pos="1391285" algn="l"/>
              </a:tabLst>
            </a:pPr>
            <a:r>
              <a:rPr dirty="0" sz="1100" spc="-5">
                <a:latin typeface="Calibri"/>
                <a:cs typeface="Calibri"/>
              </a:rPr>
              <a:t>perte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d'équilibre,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instabilité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marche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chute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inexpliquée.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39</a:t>
            </a:fld>
          </a:p>
        </p:txBody>
      </p:sp>
      <p:sp>
        <p:nvSpPr>
          <p:cNvPr id="21" name="object 21"/>
          <p:cNvSpPr txBox="1"/>
          <p:nvPr/>
        </p:nvSpPr>
        <p:spPr>
          <a:xfrm>
            <a:off x="1061466" y="8240776"/>
            <a:ext cx="5434330" cy="340995"/>
          </a:xfrm>
          <a:prstGeom prst="rect">
            <a:avLst/>
          </a:prstGeom>
          <a:solidFill>
            <a:srgbClr val="FFF8E7"/>
          </a:solidFill>
        </p:spPr>
        <p:txBody>
          <a:bodyPr wrap="square" lIns="0" tIns="0" rIns="0" bIns="0" rtlCol="0" vert="horz">
            <a:spAutoFit/>
          </a:bodyPr>
          <a:lstStyle/>
          <a:p>
            <a:pPr marL="19050">
              <a:lnSpc>
                <a:spcPts val="1265"/>
              </a:lnSpc>
            </a:pPr>
            <a:r>
              <a:rPr dirty="0" sz="1100" spc="-5" i="1">
                <a:solidFill>
                  <a:srgbClr val="C00000"/>
                </a:solidFill>
                <a:latin typeface="Calibri"/>
                <a:cs typeface="Calibri"/>
              </a:rPr>
              <a:t>Ces</a:t>
            </a:r>
            <a:r>
              <a:rPr dirty="0" sz="1100" i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1100" spc="-5" i="1">
                <a:solidFill>
                  <a:srgbClr val="C00000"/>
                </a:solidFill>
                <a:latin typeface="Calibri"/>
                <a:cs typeface="Calibri"/>
              </a:rPr>
              <a:t>deux</a:t>
            </a:r>
            <a:r>
              <a:rPr dirty="0" sz="1100" spc="5" i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1100" spc="-5" i="1">
                <a:solidFill>
                  <a:srgbClr val="C00000"/>
                </a:solidFill>
                <a:latin typeface="Calibri"/>
                <a:cs typeface="Calibri"/>
              </a:rPr>
              <a:t>maladies</a:t>
            </a:r>
            <a:r>
              <a:rPr dirty="0" sz="1100" spc="10" i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1100" spc="-5" i="1">
                <a:solidFill>
                  <a:srgbClr val="C00000"/>
                </a:solidFill>
                <a:latin typeface="Calibri"/>
                <a:cs typeface="Calibri"/>
              </a:rPr>
              <a:t>nécessitant</a:t>
            </a:r>
            <a:r>
              <a:rPr dirty="0" sz="1100" i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1100" spc="-5" i="1">
                <a:solidFill>
                  <a:srgbClr val="C00000"/>
                </a:solidFill>
                <a:latin typeface="Calibri"/>
                <a:cs typeface="Calibri"/>
              </a:rPr>
              <a:t>une</a:t>
            </a:r>
            <a:r>
              <a:rPr dirty="0" sz="1100" spc="10" i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1100" spc="-5" i="1">
                <a:solidFill>
                  <a:srgbClr val="C00000"/>
                </a:solidFill>
                <a:latin typeface="Calibri"/>
                <a:cs typeface="Calibri"/>
              </a:rPr>
              <a:t>prise</a:t>
            </a:r>
            <a:r>
              <a:rPr dirty="0" sz="1100" spc="10" i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1100" spc="-5" i="1">
                <a:solidFill>
                  <a:srgbClr val="C00000"/>
                </a:solidFill>
                <a:latin typeface="Calibri"/>
                <a:cs typeface="Calibri"/>
              </a:rPr>
              <a:t>en</a:t>
            </a:r>
            <a:r>
              <a:rPr dirty="0" sz="1100" spc="5" i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1100" spc="-5" i="1">
                <a:solidFill>
                  <a:srgbClr val="C00000"/>
                </a:solidFill>
                <a:latin typeface="Calibri"/>
                <a:cs typeface="Calibri"/>
              </a:rPr>
              <a:t>charge</a:t>
            </a:r>
            <a:r>
              <a:rPr dirty="0" sz="1100" spc="5" i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1100" spc="-5" i="1">
                <a:solidFill>
                  <a:srgbClr val="C00000"/>
                </a:solidFill>
                <a:latin typeface="Calibri"/>
                <a:cs typeface="Calibri"/>
              </a:rPr>
              <a:t>urgente.</a:t>
            </a:r>
            <a:r>
              <a:rPr dirty="0" sz="1100" spc="10" i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1100" spc="-5" i="1">
                <a:solidFill>
                  <a:srgbClr val="C00000"/>
                </a:solidFill>
                <a:latin typeface="Calibri"/>
                <a:cs typeface="Calibri"/>
              </a:rPr>
              <a:t>L’apparition</a:t>
            </a:r>
            <a:r>
              <a:rPr dirty="0" sz="1100" i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1100" spc="-5" i="1">
                <a:solidFill>
                  <a:srgbClr val="C00000"/>
                </a:solidFill>
                <a:latin typeface="Calibri"/>
                <a:cs typeface="Calibri"/>
              </a:rPr>
              <a:t>d'un</a:t>
            </a:r>
            <a:r>
              <a:rPr dirty="0" sz="1100" spc="10" i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1100" i="1">
                <a:solidFill>
                  <a:srgbClr val="C00000"/>
                </a:solidFill>
                <a:latin typeface="Calibri"/>
                <a:cs typeface="Calibri"/>
              </a:rPr>
              <a:t>de</a:t>
            </a:r>
            <a:r>
              <a:rPr dirty="0" sz="1100" spc="10" i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1100" spc="-5" i="1">
                <a:solidFill>
                  <a:srgbClr val="C00000"/>
                </a:solidFill>
                <a:latin typeface="Calibri"/>
                <a:cs typeface="Calibri"/>
              </a:rPr>
              <a:t>ces</a:t>
            </a:r>
            <a:r>
              <a:rPr dirty="0" sz="1100" spc="5" i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1100" spc="-5" i="1">
                <a:solidFill>
                  <a:srgbClr val="C00000"/>
                </a:solidFill>
                <a:latin typeface="Calibri"/>
                <a:cs typeface="Calibri"/>
              </a:rPr>
              <a:t>signes</a:t>
            </a: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25"/>
              </a:spcBef>
            </a:pPr>
            <a:r>
              <a:rPr dirty="0" sz="1100" spc="-5" i="1">
                <a:solidFill>
                  <a:srgbClr val="C00000"/>
                </a:solidFill>
                <a:latin typeface="Calibri"/>
                <a:cs typeface="Calibri"/>
              </a:rPr>
              <a:t>impose</a:t>
            </a:r>
            <a:r>
              <a:rPr dirty="0" sz="1100" spc="-10" i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1100" spc="-5" i="1">
                <a:solidFill>
                  <a:srgbClr val="C00000"/>
                </a:solidFill>
                <a:latin typeface="Calibri"/>
                <a:cs typeface="Calibri"/>
              </a:rPr>
              <a:t>une alerte</a:t>
            </a:r>
            <a:r>
              <a:rPr dirty="0" sz="1100" spc="-10" i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1100" spc="-5" i="1">
                <a:solidFill>
                  <a:srgbClr val="C00000"/>
                </a:solidFill>
                <a:latin typeface="Calibri"/>
                <a:cs typeface="Calibri"/>
              </a:rPr>
              <a:t>immédiate.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393444" y="8609024"/>
            <a:ext cx="4198620" cy="1399540"/>
          </a:xfrm>
          <a:prstGeom prst="rect">
            <a:avLst/>
          </a:prstGeom>
        </p:spPr>
        <p:txBody>
          <a:bodyPr wrap="square" lIns="0" tIns="41275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25"/>
              </a:spcBef>
              <a:buFont typeface="Courier New"/>
              <a:buChar char="o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maladie infectieuse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 être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contagieuse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698500" indent="-228600">
              <a:lnSpc>
                <a:spcPct val="100000"/>
              </a:lnSpc>
              <a:spcBef>
                <a:spcPts val="229"/>
              </a:spcBef>
              <a:buFont typeface="Wingdings"/>
              <a:buChar char=""/>
              <a:tabLst>
                <a:tab pos="697865" algn="l"/>
                <a:tab pos="698500" algn="l"/>
              </a:tabLst>
            </a:pP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fièvre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(&gt;37,8°C),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sensation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fièvre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frissons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698500" indent="-228600">
              <a:lnSpc>
                <a:spcPct val="100000"/>
              </a:lnSpc>
              <a:spcBef>
                <a:spcPts val="220"/>
              </a:spcBef>
              <a:buFont typeface="Wingdings"/>
              <a:buChar char=""/>
              <a:tabLst>
                <a:tab pos="697865" algn="l"/>
                <a:tab pos="698500" algn="l"/>
              </a:tabLst>
            </a:pP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sueurs </a:t>
            </a:r>
            <a:r>
              <a:rPr dirty="0" sz="1100" spc="-5">
                <a:latin typeface="Calibri"/>
                <a:cs typeface="Calibri"/>
              </a:rPr>
              <a:t>abondantes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698500" indent="-228600">
              <a:lnSpc>
                <a:spcPct val="100000"/>
              </a:lnSpc>
              <a:spcBef>
                <a:spcPts val="225"/>
              </a:spcBef>
              <a:buFont typeface="Wingdings"/>
              <a:buChar char=""/>
              <a:tabLst>
                <a:tab pos="697865" algn="l"/>
                <a:tab pos="698500" algn="l"/>
              </a:tabLst>
            </a:pP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courbatures,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 sensation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fatigue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intense.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25"/>
              </a:spcBef>
              <a:buFont typeface="Courier New"/>
              <a:buChar char="o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 peut aussi se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plaindre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notamment :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25"/>
              </a:spcBef>
              <a:buFont typeface="Courier New"/>
              <a:buChar char="o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d'une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douleur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abdominale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intense et 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troubles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digestifs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(diarrhée)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25"/>
              </a:spcBef>
              <a:buFont typeface="Courier New"/>
              <a:buChar char="o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d'une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difficulté à respirer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 à parler ;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1040" y="5459475"/>
            <a:ext cx="6155690" cy="287655"/>
            <a:chOff x="701040" y="5459475"/>
            <a:chExt cx="6155690" cy="287655"/>
          </a:xfrm>
        </p:grpSpPr>
        <p:sp>
          <p:nvSpPr>
            <p:cNvPr id="3" name="object 3"/>
            <p:cNvSpPr/>
            <p:nvPr/>
          </p:nvSpPr>
          <p:spPr>
            <a:xfrm>
              <a:off x="701040" y="5459475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DEEA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701040" y="574065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47A4D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/>
          <p:cNvGrpSpPr/>
          <p:nvPr/>
        </p:nvGrpSpPr>
        <p:grpSpPr>
          <a:xfrm>
            <a:off x="701040" y="6407403"/>
            <a:ext cx="6155690" cy="287020"/>
            <a:chOff x="701040" y="6407403"/>
            <a:chExt cx="6155690" cy="287020"/>
          </a:xfrm>
        </p:grpSpPr>
        <p:sp>
          <p:nvSpPr>
            <p:cNvPr id="6" name="object 6"/>
            <p:cNvSpPr/>
            <p:nvPr/>
          </p:nvSpPr>
          <p:spPr>
            <a:xfrm>
              <a:off x="701040" y="6407403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DEEA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6687819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47A4D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701040" y="483818"/>
            <a:ext cx="6155690" cy="9504045"/>
          </a:xfrm>
          <a:prstGeom prst="rect">
            <a:avLst/>
          </a:prstGeom>
        </p:spPr>
        <p:txBody>
          <a:bodyPr wrap="square" lIns="0" tIns="48895" rIns="0" bIns="0" rtlCol="0" vert="horz">
            <a:spAutoFit/>
          </a:bodyPr>
          <a:lstStyle/>
          <a:p>
            <a:pPr marL="704850">
              <a:lnSpc>
                <a:spcPct val="100000"/>
              </a:lnSpc>
              <a:spcBef>
                <a:spcPts val="385"/>
              </a:spcBef>
              <a:tabLst>
                <a:tab pos="933450" algn="l"/>
              </a:tabLst>
            </a:pPr>
            <a:r>
              <a:rPr dirty="0" sz="1100" spc="-5">
                <a:latin typeface="Courier New"/>
                <a:cs typeface="Courier New"/>
              </a:rPr>
              <a:t>o	</a:t>
            </a:r>
            <a:r>
              <a:rPr dirty="0" sz="1100" spc="-5">
                <a:latin typeface="Calibri"/>
                <a:cs typeface="Calibri"/>
              </a:rPr>
              <a:t>d'une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sensation de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froid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présente des </a:t>
            </a:r>
            <a:r>
              <a:rPr dirty="0" sz="1100" spc="-10">
                <a:latin typeface="Calibri"/>
                <a:cs typeface="Calibri"/>
              </a:rPr>
              <a:t>sueurs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abondantes 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 pâleur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intense.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mettre au repos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allongée confortablement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exemple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 canapé,</a:t>
            </a:r>
            <a:r>
              <a:rPr dirty="0" sz="1100">
                <a:latin typeface="Calibri"/>
                <a:cs typeface="Calibri"/>
              </a:rPr>
              <a:t> ou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défaut </a:t>
            </a:r>
            <a:r>
              <a:rPr dirty="0" sz="1100">
                <a:latin typeface="Calibri"/>
                <a:cs typeface="Calibri"/>
              </a:rPr>
              <a:t>sur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sol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assise en cas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difficultés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respirer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sinon, dans 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où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elle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 sent 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mieux.</a:t>
            </a:r>
            <a:endParaRPr sz="1100">
              <a:latin typeface="Calibri"/>
              <a:cs typeface="Calibri"/>
            </a:endParaRPr>
          </a:p>
          <a:p>
            <a:pPr marL="247650" marR="12065" indent="-228600">
              <a:lnSpc>
                <a:spcPct val="117000"/>
              </a:lnSpc>
              <a:spcBef>
                <a:spcPts val="6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10">
                <a:latin typeface="Calibri"/>
                <a:cs typeface="Calibri"/>
              </a:rPr>
              <a:t>devant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signes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maladie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infectieuse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particulièrement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période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épidémique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(covid-19),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pratiquer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règles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protection adaptées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appliquer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mesures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barrières,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distance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physique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d'isolement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marR="15875" indent="-228600">
              <a:lnSpc>
                <a:spcPct val="116799"/>
              </a:lnSpc>
              <a:spcBef>
                <a:spcPts val="10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demander</a:t>
            </a:r>
            <a:r>
              <a:rPr dirty="0" sz="1100" spc="20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2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2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2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2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porter</a:t>
            </a:r>
            <a:r>
              <a:rPr dirty="0" sz="1100" spc="20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2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masque,</a:t>
            </a:r>
            <a:r>
              <a:rPr dirty="0" sz="1100" spc="2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lui</a:t>
            </a:r>
            <a:r>
              <a:rPr dirty="0" sz="1100" spc="2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proposer</a:t>
            </a:r>
            <a:r>
              <a:rPr dirty="0" sz="1100" spc="2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2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20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retirer</a:t>
            </a:r>
            <a:r>
              <a:rPr dirty="0" sz="1100" spc="2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2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cela</a:t>
            </a:r>
            <a:r>
              <a:rPr dirty="0" sz="1100" spc="2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gêne</a:t>
            </a:r>
            <a:r>
              <a:rPr dirty="0" sz="1100" spc="2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sa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respiration.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desserrer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vêtements,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gêne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rassurer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lui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parlant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régulièrement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protéger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chaleur,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froid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intempéries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se renseigner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auprès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entourage sur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son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âge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durée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malaise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marR="12065" indent="-228600">
              <a:lnSpc>
                <a:spcPct val="116799"/>
              </a:lnSpc>
              <a:spcBef>
                <a:spcPts val="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antécédents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malaises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identiques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état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santé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actuel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(maladies,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hospitalisations ou traumatisme récents)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traitements médicamenteux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qu'elle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prend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à sa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demande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 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demande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alertés,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lui donner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son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traitement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habituel pour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malaise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sucre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 morceaux.</a:t>
            </a:r>
            <a:endParaRPr sz="1100">
              <a:latin typeface="Calibri"/>
              <a:cs typeface="Calibri"/>
            </a:endParaRPr>
          </a:p>
          <a:p>
            <a:pPr marL="247650" marR="12065" indent="-228600">
              <a:lnSpc>
                <a:spcPct val="117400"/>
              </a:lnSpc>
              <a:spcBef>
                <a:spcPts val="5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demander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avis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médical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transmettre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informations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recueillies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(souvent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médecin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régulateur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demande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</a:t>
            </a:r>
            <a:r>
              <a:rPr dirty="0" sz="1100">
                <a:latin typeface="Calibri"/>
                <a:cs typeface="Calibri"/>
              </a:rPr>
              <a:t>parler</a:t>
            </a:r>
            <a:r>
              <a:rPr dirty="0" sz="1100" spc="-5">
                <a:latin typeface="Calibri"/>
                <a:cs typeface="Calibri"/>
              </a:rPr>
              <a:t> directement à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victime) puis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appliquer 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consignes.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Symbol"/>
              <a:buChar char=""/>
            </a:pP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5"/>
              </a:spcBef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En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cas d’aggravation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en attendant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les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secours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:</a:t>
            </a:r>
            <a:endParaRPr sz="1600">
              <a:latin typeface="Calibri Light"/>
              <a:cs typeface="Calibri Light"/>
            </a:endParaRPr>
          </a:p>
          <a:p>
            <a:pPr marL="247650" indent="-228600">
              <a:lnSpc>
                <a:spcPct val="100000"/>
              </a:lnSpc>
              <a:spcBef>
                <a:spcPts val="122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contacter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nouveau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services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signaler</a:t>
            </a:r>
            <a:r>
              <a:rPr dirty="0" sz="1100" spc="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l’aggravation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10">
                <a:latin typeface="Calibri"/>
                <a:cs typeface="Calibri"/>
              </a:rPr>
              <a:t>pratiquer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gestes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s’imposent,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elle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perdu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connaissance.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Font typeface="Symbol"/>
              <a:buChar char=""/>
            </a:pP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Cas</a:t>
            </a:r>
            <a:r>
              <a:rPr dirty="0" sz="1600" spc="-3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particuliers</a:t>
            </a:r>
            <a:endParaRPr sz="16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</a:pPr>
            <a:endParaRPr sz="125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5"/>
              </a:spcBef>
            </a:pP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Prévention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des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malaises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vagaux</a:t>
            </a:r>
            <a:endParaRPr sz="1600">
              <a:latin typeface="Calibri Light"/>
              <a:cs typeface="Calibri Light"/>
            </a:endParaRPr>
          </a:p>
          <a:p>
            <a:pPr algn="just" marL="19050" marR="16510">
              <a:lnSpc>
                <a:spcPct val="109700"/>
              </a:lnSpc>
              <a:spcBef>
                <a:spcPts val="885"/>
              </a:spcBef>
            </a:pPr>
            <a:r>
              <a:rPr dirty="0" sz="1100" spc="-5">
                <a:latin typeface="Calibri"/>
                <a:cs typeface="Calibri"/>
              </a:rPr>
              <a:t>Quand la victime déclare faire régulièrement des malaises « vagaux » et </a:t>
            </a:r>
            <a:r>
              <a:rPr dirty="0" sz="1100" spc="-10">
                <a:latin typeface="Calibri"/>
                <a:cs typeface="Calibri"/>
              </a:rPr>
              <a:t>présente </a:t>
            </a:r>
            <a:r>
              <a:rPr dirty="0" sz="1100" spc="-5">
                <a:latin typeface="Calibri"/>
                <a:cs typeface="Calibri"/>
              </a:rPr>
              <a:t>ou décrit des signes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comme un étourdissement, des nausées, des sueurs, une sensation de chaleur, des points noirs </a:t>
            </a:r>
            <a:r>
              <a:rPr dirty="0" sz="1100" spc="-10">
                <a:latin typeface="Calibri"/>
                <a:cs typeface="Calibri"/>
              </a:rPr>
              <a:t>devant </a:t>
            </a:r>
            <a:r>
              <a:rPr dirty="0" sz="1100" spc="-5">
                <a:latin typeface="Calibri"/>
                <a:cs typeface="Calibri"/>
              </a:rPr>
              <a:t>les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yeux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sentiment</a:t>
            </a:r>
            <a:r>
              <a:rPr dirty="0" sz="1100" spc="-5">
                <a:latin typeface="Calibri"/>
                <a:cs typeface="Calibri"/>
              </a:rPr>
              <a:t> 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conscience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imminente,</a:t>
            </a:r>
            <a:r>
              <a:rPr dirty="0" sz="1100">
                <a:latin typeface="Calibri"/>
                <a:cs typeface="Calibri"/>
              </a:rPr>
              <a:t> inviter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manœuvres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physiques </a:t>
            </a:r>
            <a:r>
              <a:rPr dirty="0" sz="1100" spc="-5">
                <a:latin typeface="Calibri"/>
                <a:cs typeface="Calibri"/>
              </a:rPr>
              <a:t>suivantes 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l’accroupissement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debout 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le croisement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membres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inférieurs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le crochetage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 doigts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tension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muscles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membres supérieurs.</a:t>
            </a:r>
            <a:endParaRPr sz="1100">
              <a:latin typeface="Calibri"/>
              <a:cs typeface="Calibri"/>
            </a:endParaRPr>
          </a:p>
          <a:p>
            <a:pPr algn="just" marL="19050" marR="17780">
              <a:lnSpc>
                <a:spcPct val="109500"/>
              </a:lnSpc>
              <a:spcBef>
                <a:spcPts val="705"/>
              </a:spcBef>
            </a:pPr>
            <a:r>
              <a:rPr dirty="0" sz="1100" spc="-5">
                <a:latin typeface="Calibri"/>
                <a:cs typeface="Calibri"/>
              </a:rPr>
              <a:t>Ces manœuvres sont complémentaires aux gestes de premiers </a:t>
            </a:r>
            <a:r>
              <a:rPr dirty="0" sz="1100" spc="-10">
                <a:latin typeface="Calibri"/>
                <a:cs typeface="Calibri"/>
              </a:rPr>
              <a:t>secours </a:t>
            </a:r>
            <a:r>
              <a:rPr dirty="0" sz="1100" spc="-5">
                <a:latin typeface="Calibri"/>
                <a:cs typeface="Calibri"/>
              </a:rPr>
              <a:t>à réaliser </a:t>
            </a:r>
            <a:r>
              <a:rPr dirty="0" sz="1100" spc="-10">
                <a:latin typeface="Calibri"/>
                <a:cs typeface="Calibri"/>
              </a:rPr>
              <a:t>devant </a:t>
            </a:r>
            <a:r>
              <a:rPr dirty="0" sz="1100" spc="-5">
                <a:latin typeface="Calibri"/>
                <a:cs typeface="Calibri"/>
              </a:rPr>
              <a:t>une victime </a:t>
            </a:r>
            <a:r>
              <a:rPr dirty="0" sz="1100" spc="-10">
                <a:latin typeface="Calibri"/>
                <a:cs typeface="Calibri"/>
              </a:rPr>
              <a:t>de </a:t>
            </a:r>
            <a:r>
              <a:rPr dirty="0" sz="1100" spc="-5">
                <a:latin typeface="Calibri"/>
                <a:cs typeface="Calibri"/>
              </a:rPr>
              <a:t> malaise.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Malaise</a:t>
            </a:r>
            <a:r>
              <a:rPr dirty="0" sz="1600" spc="-2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provoqué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par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la</a:t>
            </a:r>
            <a:r>
              <a:rPr dirty="0" sz="1600" spc="-2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chaleur</a:t>
            </a:r>
            <a:endParaRPr sz="1600">
              <a:latin typeface="Calibri Light"/>
              <a:cs typeface="Calibri Light"/>
            </a:endParaRPr>
          </a:p>
          <a:p>
            <a:pPr algn="just" marL="19050" marR="12700">
              <a:lnSpc>
                <a:spcPct val="110000"/>
              </a:lnSpc>
              <a:spcBef>
                <a:spcPts val="880"/>
              </a:spcBef>
            </a:pPr>
            <a:r>
              <a:rPr dirty="0" sz="1100" spc="-5">
                <a:latin typeface="Calibri"/>
                <a:cs typeface="Calibri"/>
              </a:rPr>
              <a:t>Des malaises peuvent survenir lorsqu’une personne est exposée à une ambiance chaude </a:t>
            </a:r>
            <a:r>
              <a:rPr dirty="0" sz="1100">
                <a:latin typeface="Calibri"/>
                <a:cs typeface="Calibri"/>
              </a:rPr>
              <a:t>(exemples </a:t>
            </a:r>
            <a:r>
              <a:rPr dirty="0" sz="1100" spc="-5">
                <a:latin typeface="Calibri"/>
                <a:cs typeface="Calibri"/>
              </a:rPr>
              <a:t>: été,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période</a:t>
            </a:r>
            <a:r>
              <a:rPr dirty="0" sz="1100" spc="-5">
                <a:latin typeface="Calibri"/>
                <a:cs typeface="Calibri"/>
              </a:rPr>
              <a:t> 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canicule,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travail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 ambiance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chaude,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etc.)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suite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effort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prolongé.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39</a:t>
            </a:fld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39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707390" y="520699"/>
            <a:ext cx="6139815" cy="22809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cas,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il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faut,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gestes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premiers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réalisés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devant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toute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malaise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installer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endroit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frais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 bien</a:t>
            </a:r>
            <a:r>
              <a:rPr dirty="0" sz="1100">
                <a:latin typeface="Calibri"/>
                <a:cs typeface="Calibri"/>
              </a:rPr>
              <a:t> aéré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possible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mesurer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température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transmettre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déshabiller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 desserrer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vêtements ;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rafraîchir la victime :</a:t>
            </a:r>
            <a:endParaRPr sz="1100">
              <a:latin typeface="Calibri"/>
              <a:cs typeface="Calibri"/>
            </a:endParaRPr>
          </a:p>
          <a:p>
            <a:pPr lvl="1" marL="927100" marR="5080" indent="-228600">
              <a:lnSpc>
                <a:spcPct val="116799"/>
              </a:lnSpc>
              <a:spcBef>
                <a:spcPts val="10"/>
              </a:spcBef>
              <a:buFont typeface="Courier New"/>
              <a:buChar char="o"/>
              <a:tabLst>
                <a:tab pos="927100" algn="l"/>
                <a:tab pos="927735" algn="l"/>
              </a:tabLst>
            </a:pPr>
            <a:r>
              <a:rPr dirty="0" sz="1100" spc="-5">
                <a:latin typeface="Calibri"/>
                <a:cs typeface="Calibri"/>
              </a:rPr>
              <a:t>asperger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d’eau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froide.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Utiliser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brumisateur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l’envelopper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linges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imbibés </a:t>
            </a:r>
            <a:r>
              <a:rPr dirty="0" sz="1100" spc="-229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d’eau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froide ;</a:t>
            </a:r>
            <a:endParaRPr sz="1100">
              <a:latin typeface="Calibri"/>
              <a:cs typeface="Calibri"/>
            </a:endParaRPr>
          </a:p>
          <a:p>
            <a:pPr lvl="1" marL="92710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27100" algn="l"/>
                <a:tab pos="927735" algn="l"/>
              </a:tabLst>
            </a:pPr>
            <a:r>
              <a:rPr dirty="0" sz="1100" spc="-5">
                <a:latin typeface="Calibri"/>
                <a:cs typeface="Calibri"/>
              </a:rPr>
              <a:t>la placer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courant d’air d’un ventilateur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27100" marR="6350" indent="-228600">
              <a:lnSpc>
                <a:spcPct val="116799"/>
              </a:lnSpc>
              <a:spcBef>
                <a:spcPts val="5"/>
              </a:spcBef>
              <a:buFont typeface="Courier New"/>
              <a:buChar char="o"/>
              <a:tabLst>
                <a:tab pos="927100" algn="l"/>
                <a:tab pos="927735" algn="l"/>
              </a:tabLst>
            </a:pPr>
            <a:r>
              <a:rPr dirty="0" sz="1100" spc="-5">
                <a:latin typeface="Calibri"/>
                <a:cs typeface="Calibri"/>
              </a:rPr>
              <a:t>placer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sacs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glaces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recouverts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linge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sous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aisselles,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niveau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l’aine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du </a:t>
            </a:r>
            <a:r>
              <a:rPr dirty="0" sz="1100" spc="-229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cou.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lui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boire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l’eau </a:t>
            </a:r>
            <a:r>
              <a:rPr dirty="0" sz="1100" spc="-5">
                <a:latin typeface="Calibri"/>
                <a:cs typeface="Calibri"/>
              </a:rPr>
              <a:t>fraîche par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petites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quantités si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elle est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consciente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capable d’avaler.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59888" y="516889"/>
            <a:ext cx="2239010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[01FT12</a:t>
            </a:r>
            <a:r>
              <a:rPr dirty="0" sz="1600" spc="-3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/</a:t>
            </a:r>
            <a:r>
              <a:rPr dirty="0" sz="1600" spc="5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"/>
                <a:cs typeface="Calibri"/>
              </a:rPr>
              <a:t>12-2022]</a:t>
            </a:r>
            <a:r>
              <a:rPr dirty="0" sz="1600" spc="-15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PSC①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44598" y="760730"/>
            <a:ext cx="3066415" cy="4216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none" spc="-5">
                <a:solidFill>
                  <a:srgbClr val="FD9100"/>
                </a:solidFill>
              </a:rPr>
              <a:t>Manœuvres</a:t>
            </a:r>
            <a:r>
              <a:rPr dirty="0" u="none" spc="-20">
                <a:solidFill>
                  <a:srgbClr val="FD9100"/>
                </a:solidFill>
              </a:rPr>
              <a:t> </a:t>
            </a:r>
            <a:r>
              <a:rPr dirty="0" u="none" spc="-10">
                <a:solidFill>
                  <a:srgbClr val="FD9100"/>
                </a:solidFill>
              </a:rPr>
              <a:t>physiques</a:t>
            </a:r>
          </a:p>
        </p:txBody>
      </p:sp>
      <p:sp>
        <p:nvSpPr>
          <p:cNvPr id="4" name="object 4"/>
          <p:cNvSpPr/>
          <p:nvPr/>
        </p:nvSpPr>
        <p:spPr>
          <a:xfrm>
            <a:off x="701040" y="1242821"/>
            <a:ext cx="6155690" cy="6350"/>
          </a:xfrm>
          <a:custGeom>
            <a:avLst/>
            <a:gdLst/>
            <a:ahLst/>
            <a:cxnLst/>
            <a:rect l="l" t="t" r="r" b="b"/>
            <a:pathLst>
              <a:path w="6155690" h="6350">
                <a:moveTo>
                  <a:pt x="6155436" y="0"/>
                </a:moveTo>
                <a:lnTo>
                  <a:pt x="0" y="0"/>
                </a:lnTo>
                <a:lnTo>
                  <a:pt x="0" y="6096"/>
                </a:lnTo>
                <a:lnTo>
                  <a:pt x="6155436" y="6096"/>
                </a:lnTo>
                <a:lnTo>
                  <a:pt x="6155436" y="0"/>
                </a:lnTo>
                <a:close/>
              </a:path>
            </a:pathLst>
          </a:custGeom>
          <a:solidFill>
            <a:srgbClr val="FD91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01040" y="1401317"/>
            <a:ext cx="6155690" cy="280670"/>
          </a:xfrm>
          <a:custGeom>
            <a:avLst/>
            <a:gdLst/>
            <a:ahLst/>
            <a:cxnLst/>
            <a:rect l="l" t="t" r="r" b="b"/>
            <a:pathLst>
              <a:path w="6155690" h="280669">
                <a:moveTo>
                  <a:pt x="6155436" y="0"/>
                </a:moveTo>
                <a:lnTo>
                  <a:pt x="0" y="0"/>
                </a:lnTo>
                <a:lnTo>
                  <a:pt x="0" y="280416"/>
                </a:lnTo>
                <a:lnTo>
                  <a:pt x="6155436" y="280416"/>
                </a:lnTo>
                <a:lnTo>
                  <a:pt x="6155436" y="0"/>
                </a:lnTo>
                <a:close/>
              </a:path>
            </a:pathLst>
          </a:custGeom>
          <a:solidFill>
            <a:srgbClr val="FFEBD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701040" y="1378711"/>
            <a:ext cx="6155690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Indication</a:t>
            </a:r>
            <a:endParaRPr sz="1600">
              <a:latin typeface="Calibri Light"/>
              <a:cs typeface="Calibri Ligh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01040" y="1681733"/>
            <a:ext cx="6155690" cy="6350"/>
          </a:xfrm>
          <a:custGeom>
            <a:avLst/>
            <a:gdLst/>
            <a:ahLst/>
            <a:cxnLst/>
            <a:rect l="l" t="t" r="r" b="b"/>
            <a:pathLst>
              <a:path w="6155690" h="6350">
                <a:moveTo>
                  <a:pt x="6155436" y="0"/>
                </a:moveTo>
                <a:lnTo>
                  <a:pt x="0" y="0"/>
                </a:lnTo>
                <a:lnTo>
                  <a:pt x="0" y="6096"/>
                </a:lnTo>
                <a:lnTo>
                  <a:pt x="6155436" y="6096"/>
                </a:lnTo>
                <a:lnTo>
                  <a:pt x="6155436" y="0"/>
                </a:lnTo>
                <a:close/>
              </a:path>
            </a:pathLst>
          </a:custGeom>
          <a:solidFill>
            <a:srgbClr val="FD91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" name="object 8"/>
          <p:cNvGrpSpPr/>
          <p:nvPr/>
        </p:nvGrpSpPr>
        <p:grpSpPr>
          <a:xfrm>
            <a:off x="701040" y="2351023"/>
            <a:ext cx="6155690" cy="287655"/>
            <a:chOff x="701040" y="2351023"/>
            <a:chExt cx="6155690" cy="287655"/>
          </a:xfrm>
        </p:grpSpPr>
        <p:sp>
          <p:nvSpPr>
            <p:cNvPr id="9" name="object 9"/>
            <p:cNvSpPr/>
            <p:nvPr/>
          </p:nvSpPr>
          <p:spPr>
            <a:xfrm>
              <a:off x="701040" y="2351023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5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01040" y="2632201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701040" y="3284473"/>
            <a:ext cx="6155690" cy="287020"/>
            <a:chOff x="701040" y="3284473"/>
            <a:chExt cx="6155690" cy="287020"/>
          </a:xfrm>
        </p:grpSpPr>
        <p:sp>
          <p:nvSpPr>
            <p:cNvPr id="12" name="object 12"/>
            <p:cNvSpPr/>
            <p:nvPr/>
          </p:nvSpPr>
          <p:spPr>
            <a:xfrm>
              <a:off x="701040" y="3284473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01040" y="3564889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701040" y="5030977"/>
            <a:ext cx="6155690" cy="287020"/>
            <a:chOff x="701040" y="5030977"/>
            <a:chExt cx="6155690" cy="287020"/>
          </a:xfrm>
        </p:grpSpPr>
        <p:sp>
          <p:nvSpPr>
            <p:cNvPr id="15" name="object 15"/>
            <p:cNvSpPr/>
            <p:nvPr/>
          </p:nvSpPr>
          <p:spPr>
            <a:xfrm>
              <a:off x="701040" y="503097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670"/>
                  </a:lnTo>
                  <a:lnTo>
                    <a:pt x="6155436" y="280670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01040" y="531164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/>
          <p:cNvGrpSpPr/>
          <p:nvPr/>
        </p:nvGrpSpPr>
        <p:grpSpPr>
          <a:xfrm>
            <a:off x="701040" y="5978397"/>
            <a:ext cx="6155690" cy="287655"/>
            <a:chOff x="701040" y="5978397"/>
            <a:chExt cx="6155690" cy="287655"/>
          </a:xfrm>
        </p:grpSpPr>
        <p:sp>
          <p:nvSpPr>
            <p:cNvPr id="18" name="object 18"/>
            <p:cNvSpPr/>
            <p:nvPr/>
          </p:nvSpPr>
          <p:spPr>
            <a:xfrm>
              <a:off x="701040" y="5978397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01040" y="6259575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0" name="object 20"/>
          <p:cNvGrpSpPr/>
          <p:nvPr/>
        </p:nvGrpSpPr>
        <p:grpSpPr>
          <a:xfrm>
            <a:off x="701040" y="7517638"/>
            <a:ext cx="6155690" cy="287655"/>
            <a:chOff x="701040" y="7517638"/>
            <a:chExt cx="6155690" cy="287655"/>
          </a:xfrm>
        </p:grpSpPr>
        <p:sp>
          <p:nvSpPr>
            <p:cNvPr id="21" name="object 21"/>
            <p:cNvSpPr/>
            <p:nvPr/>
          </p:nvSpPr>
          <p:spPr>
            <a:xfrm>
              <a:off x="701040" y="7517638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701040" y="7798815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3" name="object 23"/>
          <p:cNvGrpSpPr/>
          <p:nvPr/>
        </p:nvGrpSpPr>
        <p:grpSpPr>
          <a:xfrm>
            <a:off x="701040" y="9037319"/>
            <a:ext cx="6155690" cy="287655"/>
            <a:chOff x="701040" y="9037319"/>
            <a:chExt cx="6155690" cy="287655"/>
          </a:xfrm>
        </p:grpSpPr>
        <p:sp>
          <p:nvSpPr>
            <p:cNvPr id="24" name="object 24"/>
            <p:cNvSpPr/>
            <p:nvPr/>
          </p:nvSpPr>
          <p:spPr>
            <a:xfrm>
              <a:off x="701040" y="9037319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8"/>
                  </a:lnTo>
                  <a:lnTo>
                    <a:pt x="6155436" y="281178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701040" y="931849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/>
          <p:cNvSpPr txBox="1"/>
          <p:nvPr/>
        </p:nvSpPr>
        <p:spPr>
          <a:xfrm>
            <a:off x="701040" y="2328417"/>
            <a:ext cx="6155690" cy="7665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Justification</a:t>
            </a:r>
            <a:endParaRPr sz="1600">
              <a:latin typeface="Calibri Light"/>
              <a:cs typeface="Calibri Light"/>
            </a:endParaRPr>
          </a:p>
          <a:p>
            <a:pPr algn="just" marL="19050" marR="12700">
              <a:lnSpc>
                <a:spcPct val="116799"/>
              </a:lnSpc>
              <a:spcBef>
                <a:spcPts val="94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 agissant sur la circulation, les manœuvres physiques ont pour but d’éviter la survenue d’une perte 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de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 connaissance et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les lésions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traumatiques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secondaires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à une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chute.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5"/>
              </a:spcBef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Réalisation</a:t>
            </a:r>
            <a:endParaRPr sz="1600">
              <a:latin typeface="Calibri Light"/>
              <a:cs typeface="Calibri Light"/>
            </a:endParaRPr>
          </a:p>
          <a:p>
            <a:pPr algn="just" marL="19050" marR="12065">
              <a:lnSpc>
                <a:spcPct val="110000"/>
              </a:lnSpc>
              <a:spcBef>
                <a:spcPts val="1019"/>
              </a:spcBef>
            </a:pPr>
            <a:r>
              <a:rPr dirty="0" sz="1100" spc="-5">
                <a:latin typeface="Calibri"/>
                <a:cs typeface="Calibri"/>
              </a:rPr>
              <a:t>Les manœuvres </a:t>
            </a:r>
            <a:r>
              <a:rPr dirty="0" sz="1100" spc="-10">
                <a:latin typeface="Calibri"/>
                <a:cs typeface="Calibri"/>
              </a:rPr>
              <a:t>physiques </a:t>
            </a:r>
            <a:r>
              <a:rPr dirty="0" sz="1100" spc="-5">
                <a:latin typeface="Calibri"/>
                <a:cs typeface="Calibri"/>
              </a:rPr>
              <a:t>doivent être réalisées par la victime </a:t>
            </a:r>
            <a:r>
              <a:rPr dirty="0" sz="1100">
                <a:latin typeface="Calibri"/>
                <a:cs typeface="Calibri"/>
              </a:rPr>
              <a:t>elle-même. </a:t>
            </a:r>
            <a:r>
              <a:rPr dirty="0" sz="1100" spc="-5">
                <a:latin typeface="Calibri"/>
                <a:cs typeface="Calibri"/>
              </a:rPr>
              <a:t>Si la victime ne connaît pas ces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manœuvres,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sauveteur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lui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expliquera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comment 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possible.</a:t>
            </a:r>
            <a:endParaRPr sz="1100">
              <a:latin typeface="Calibri"/>
              <a:cs typeface="Calibri"/>
            </a:endParaRPr>
          </a:p>
          <a:p>
            <a:pPr algn="just" marL="19050" marR="13970">
              <a:lnSpc>
                <a:spcPct val="109700"/>
              </a:lnSpc>
              <a:spcBef>
                <a:spcPts val="800"/>
              </a:spcBef>
            </a:pPr>
            <a:r>
              <a:rPr dirty="0" sz="1100" spc="-5">
                <a:latin typeface="Calibri"/>
                <a:cs typeface="Calibri"/>
              </a:rPr>
              <a:t>Les manœuvres ne remplacent pas la mise en position de confort de la victime notamment la position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allongée. Cependant, si le sauveteur (ou la victime </a:t>
            </a:r>
            <a:r>
              <a:rPr dirty="0" sz="1100">
                <a:latin typeface="Calibri"/>
                <a:cs typeface="Calibri"/>
              </a:rPr>
              <a:t>elle-même) </a:t>
            </a:r>
            <a:r>
              <a:rPr dirty="0" sz="1100" spc="-5">
                <a:latin typeface="Calibri"/>
                <a:cs typeface="Calibri"/>
              </a:rPr>
              <a:t>est dans l'impossibilité immédiate d'allonger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 victime (malaise dans un bus, un </a:t>
            </a:r>
            <a:r>
              <a:rPr dirty="0" sz="1100">
                <a:latin typeface="Calibri"/>
                <a:cs typeface="Calibri"/>
              </a:rPr>
              <a:t>avion, </a:t>
            </a:r>
            <a:r>
              <a:rPr dirty="0" sz="1100" spc="-5">
                <a:latin typeface="Calibri"/>
                <a:cs typeface="Calibri"/>
              </a:rPr>
              <a:t>le train), les manœuvres </a:t>
            </a:r>
            <a:r>
              <a:rPr dirty="0" sz="1100" spc="-10">
                <a:latin typeface="Calibri"/>
                <a:cs typeface="Calibri"/>
              </a:rPr>
              <a:t>physiques </a:t>
            </a:r>
            <a:r>
              <a:rPr dirty="0" sz="1100" spc="-5">
                <a:latin typeface="Calibri"/>
                <a:cs typeface="Calibri"/>
              </a:rPr>
              <a:t>peuvent </a:t>
            </a:r>
            <a:r>
              <a:rPr dirty="0" sz="1100" spc="-10">
                <a:latin typeface="Calibri"/>
                <a:cs typeface="Calibri"/>
              </a:rPr>
              <a:t>précéder </a:t>
            </a:r>
            <a:r>
              <a:rPr dirty="0" sz="1100" spc="-5">
                <a:latin typeface="Calibri"/>
                <a:cs typeface="Calibri"/>
              </a:rPr>
              <a:t>la mise en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 allongée.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L'accroupissement</a:t>
            </a:r>
            <a:r>
              <a:rPr dirty="0" sz="1600" spc="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(peut</a:t>
            </a:r>
            <a:r>
              <a:rPr dirty="0" sz="1600" spc="1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être</a:t>
            </a:r>
            <a:r>
              <a:rPr dirty="0" sz="1600" spc="1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un</a:t>
            </a:r>
            <a:r>
              <a:rPr dirty="0" sz="1600" spc="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préalable</a:t>
            </a:r>
            <a:r>
              <a:rPr dirty="0" sz="1600" spc="1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à</a:t>
            </a:r>
            <a:r>
              <a:rPr dirty="0" sz="1600" spc="1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la</a:t>
            </a:r>
            <a:r>
              <a:rPr dirty="0" sz="1600" spc="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mise</a:t>
            </a:r>
            <a:r>
              <a:rPr dirty="0" sz="1600" spc="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en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 position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 allongée)</a:t>
            </a:r>
            <a:r>
              <a:rPr dirty="0" sz="1600" spc="-1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:</a:t>
            </a:r>
            <a:endParaRPr sz="1600">
              <a:latin typeface="Calibri Light"/>
              <a:cs typeface="Calibri Light"/>
            </a:endParaRPr>
          </a:p>
          <a:p>
            <a:pPr marL="247650" indent="-228600">
              <a:lnSpc>
                <a:spcPct val="100000"/>
              </a:lnSpc>
              <a:spcBef>
                <a:spcPts val="121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placer 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accroupie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baisser 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tête </a:t>
            </a:r>
            <a:r>
              <a:rPr dirty="0" sz="1100" spc="-5">
                <a:latin typeface="Calibri"/>
                <a:cs typeface="Calibri"/>
              </a:rPr>
              <a:t>comme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mettre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deux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genoux.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Font typeface="Symbol"/>
              <a:buChar char=""/>
            </a:pP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Croisement</a:t>
            </a:r>
            <a:r>
              <a:rPr dirty="0" sz="1600" spc="-1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des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 membres</a:t>
            </a:r>
            <a:r>
              <a:rPr dirty="0" sz="1600" spc="-1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inférieurs</a:t>
            </a:r>
            <a:endParaRPr sz="1600">
              <a:latin typeface="Calibri Light"/>
              <a:cs typeface="Calibri Light"/>
            </a:endParaRPr>
          </a:p>
          <a:p>
            <a:pPr algn="just" marL="19050">
              <a:lnSpc>
                <a:spcPct val="100000"/>
              </a:lnSpc>
              <a:spcBef>
                <a:spcPts val="1160"/>
              </a:spcBef>
            </a:pP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 être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allongée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debout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prenant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appui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19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croiser les membres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inférieurs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contracter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muscles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essayant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tendre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jambes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serrer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fesses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contracter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ceinture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abdominale.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Symbol"/>
              <a:buChar char=""/>
            </a:pPr>
            <a:endParaRPr sz="11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Crochetage</a:t>
            </a:r>
            <a:r>
              <a:rPr dirty="0" sz="1600" spc="-1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des</a:t>
            </a:r>
            <a:r>
              <a:rPr dirty="0" sz="1600" spc="-1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doigts</a:t>
            </a:r>
            <a:r>
              <a:rPr dirty="0" sz="1600" spc="-1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et</a:t>
            </a:r>
            <a:r>
              <a:rPr dirty="0" sz="1600" spc="-1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tension</a:t>
            </a:r>
            <a:r>
              <a:rPr dirty="0" sz="1600" spc="-1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des</a:t>
            </a:r>
            <a:r>
              <a:rPr dirty="0" sz="1600" spc="-1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bras</a:t>
            </a:r>
            <a:endParaRPr sz="1600">
              <a:latin typeface="Calibri Light"/>
              <a:cs typeface="Calibri Light"/>
            </a:endParaRPr>
          </a:p>
          <a:p>
            <a:pPr marL="247650" indent="-228600">
              <a:lnSpc>
                <a:spcPct val="100000"/>
              </a:lnSpc>
              <a:spcBef>
                <a:spcPts val="122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agripper 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deux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doigts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crochet 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écarter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poitrine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 maximum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contracter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deux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membres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supérieurs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tirant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essayer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séparer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deux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mains.</a:t>
            </a:r>
            <a:endParaRPr sz="1100">
              <a:latin typeface="Calibri"/>
              <a:cs typeface="Calibri"/>
            </a:endParaRPr>
          </a:p>
          <a:p>
            <a:pPr marL="19050" marR="14604">
              <a:lnSpc>
                <a:spcPct val="110000"/>
              </a:lnSpc>
              <a:spcBef>
                <a:spcPts val="90"/>
              </a:spcBef>
            </a:pPr>
            <a:r>
              <a:rPr dirty="0" sz="1100" spc="-5">
                <a:latin typeface="Calibri"/>
                <a:cs typeface="Calibri"/>
              </a:rPr>
              <a:t>N.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B.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croisement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membres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inférieurs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efficacité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supérieure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prise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tension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 </a:t>
            </a:r>
            <a:r>
              <a:rPr dirty="0" sz="1100" spc="-229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bras.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FD9100"/>
                </a:solidFill>
                <a:latin typeface="Calibri Light"/>
                <a:cs typeface="Calibri Light"/>
              </a:rPr>
              <a:t>Points</a:t>
            </a:r>
            <a:r>
              <a:rPr dirty="0" sz="1600" spc="-50">
                <a:solidFill>
                  <a:srgbClr val="FD910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clés</a:t>
            </a:r>
            <a:endParaRPr sz="1600">
              <a:latin typeface="Calibri Light"/>
              <a:cs typeface="Calibri Light"/>
            </a:endParaRPr>
          </a:p>
          <a:p>
            <a:pPr algn="just" marL="19050">
              <a:lnSpc>
                <a:spcPct val="100000"/>
              </a:lnSpc>
              <a:spcBef>
                <a:spcPts val="1160"/>
              </a:spcBef>
            </a:pPr>
            <a:r>
              <a:rPr dirty="0" sz="1100" spc="-5">
                <a:latin typeface="Calibri"/>
                <a:cs typeface="Calibri"/>
              </a:rPr>
              <a:t>Les manœuvres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physiques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sont réalisées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1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dès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l’apparition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premiers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signes</a:t>
            </a:r>
            <a:r>
              <a:rPr dirty="0" sz="1100">
                <a:latin typeface="Calibri"/>
                <a:cs typeface="Calibri"/>
              </a:rPr>
              <a:t> 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malaise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poursuivies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après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allongée.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39</a:t>
            </a:fld>
          </a:p>
        </p:txBody>
      </p:sp>
      <p:sp>
        <p:nvSpPr>
          <p:cNvPr id="27" name="object 27"/>
          <p:cNvSpPr txBox="1"/>
          <p:nvPr/>
        </p:nvSpPr>
        <p:spPr>
          <a:xfrm>
            <a:off x="747760" y="1832005"/>
            <a:ext cx="6057265" cy="34607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10"/>
              </a:spcBef>
            </a:pPr>
            <a:r>
              <a:rPr dirty="0" sz="1050" spc="5">
                <a:solidFill>
                  <a:srgbClr val="434343"/>
                </a:solidFill>
                <a:latin typeface="Arial MT"/>
                <a:cs typeface="Arial MT"/>
              </a:rPr>
              <a:t>Les</a:t>
            </a:r>
            <a:r>
              <a:rPr dirty="0" sz="1050" spc="-30">
                <a:solidFill>
                  <a:srgbClr val="434343"/>
                </a:solidFill>
                <a:latin typeface="Arial MT"/>
                <a:cs typeface="Arial MT"/>
              </a:rPr>
              <a:t> </a:t>
            </a:r>
            <a:r>
              <a:rPr dirty="0" sz="1050">
                <a:solidFill>
                  <a:srgbClr val="434343"/>
                </a:solidFill>
                <a:latin typeface="Arial MT"/>
                <a:cs typeface="Arial MT"/>
              </a:rPr>
              <a:t>manœuvres</a:t>
            </a:r>
            <a:r>
              <a:rPr dirty="0" sz="1050" spc="-20">
                <a:solidFill>
                  <a:srgbClr val="434343"/>
                </a:solidFill>
                <a:latin typeface="Arial MT"/>
                <a:cs typeface="Arial MT"/>
              </a:rPr>
              <a:t> </a:t>
            </a:r>
            <a:r>
              <a:rPr dirty="0" sz="1050">
                <a:solidFill>
                  <a:srgbClr val="434343"/>
                </a:solidFill>
                <a:latin typeface="Arial MT"/>
                <a:cs typeface="Arial MT"/>
              </a:rPr>
              <a:t>physiques</a:t>
            </a:r>
            <a:r>
              <a:rPr dirty="0" sz="1050" spc="-20">
                <a:solidFill>
                  <a:srgbClr val="434343"/>
                </a:solidFill>
                <a:latin typeface="Arial MT"/>
                <a:cs typeface="Arial MT"/>
              </a:rPr>
              <a:t> </a:t>
            </a:r>
            <a:r>
              <a:rPr dirty="0" sz="1050">
                <a:solidFill>
                  <a:srgbClr val="434343"/>
                </a:solidFill>
                <a:latin typeface="Arial MT"/>
                <a:cs typeface="Arial MT"/>
              </a:rPr>
              <a:t>sont</a:t>
            </a:r>
            <a:r>
              <a:rPr dirty="0" sz="1050" spc="-20">
                <a:solidFill>
                  <a:srgbClr val="434343"/>
                </a:solidFill>
                <a:latin typeface="Arial MT"/>
                <a:cs typeface="Arial MT"/>
              </a:rPr>
              <a:t> </a:t>
            </a:r>
            <a:r>
              <a:rPr dirty="0" sz="1050">
                <a:solidFill>
                  <a:srgbClr val="434343"/>
                </a:solidFill>
                <a:latin typeface="Arial MT"/>
                <a:cs typeface="Arial MT"/>
              </a:rPr>
              <a:t>réaliséesdès</a:t>
            </a:r>
            <a:r>
              <a:rPr dirty="0" sz="1050" spc="-30">
                <a:solidFill>
                  <a:srgbClr val="434343"/>
                </a:solidFill>
                <a:latin typeface="Arial MT"/>
                <a:cs typeface="Arial MT"/>
              </a:rPr>
              <a:t> </a:t>
            </a:r>
            <a:r>
              <a:rPr dirty="0" sz="1050">
                <a:solidFill>
                  <a:srgbClr val="434343"/>
                </a:solidFill>
                <a:latin typeface="Arial MT"/>
                <a:cs typeface="Arial MT"/>
              </a:rPr>
              <a:t>que</a:t>
            </a:r>
            <a:r>
              <a:rPr dirty="0" sz="1050" spc="-15">
                <a:solidFill>
                  <a:srgbClr val="434343"/>
                </a:solidFill>
                <a:latin typeface="Arial MT"/>
                <a:cs typeface="Arial MT"/>
              </a:rPr>
              <a:t> </a:t>
            </a:r>
            <a:r>
              <a:rPr dirty="0" sz="1050" spc="5">
                <a:solidFill>
                  <a:srgbClr val="434343"/>
                </a:solidFill>
                <a:latin typeface="Arial MT"/>
                <a:cs typeface="Arial MT"/>
              </a:rPr>
              <a:t>la</a:t>
            </a:r>
            <a:r>
              <a:rPr dirty="0" sz="1050" spc="-30">
                <a:solidFill>
                  <a:srgbClr val="434343"/>
                </a:solidFill>
                <a:latin typeface="Arial MT"/>
                <a:cs typeface="Arial MT"/>
              </a:rPr>
              <a:t> </a:t>
            </a:r>
            <a:r>
              <a:rPr dirty="0" sz="1050">
                <a:solidFill>
                  <a:srgbClr val="434343"/>
                </a:solidFill>
                <a:latin typeface="Arial MT"/>
                <a:cs typeface="Arial MT"/>
              </a:rPr>
              <a:t>victime</a:t>
            </a:r>
            <a:r>
              <a:rPr dirty="0" sz="1050" spc="-25">
                <a:solidFill>
                  <a:srgbClr val="434343"/>
                </a:solidFill>
                <a:latin typeface="Arial MT"/>
                <a:cs typeface="Arial MT"/>
              </a:rPr>
              <a:t> </a:t>
            </a:r>
            <a:r>
              <a:rPr dirty="0" sz="1050">
                <a:solidFill>
                  <a:srgbClr val="434343"/>
                </a:solidFill>
                <a:latin typeface="Arial MT"/>
                <a:cs typeface="Arial MT"/>
              </a:rPr>
              <a:t>reconnait</a:t>
            </a:r>
            <a:r>
              <a:rPr dirty="0" sz="1050" spc="-15">
                <a:solidFill>
                  <a:srgbClr val="434343"/>
                </a:solidFill>
                <a:latin typeface="Arial MT"/>
                <a:cs typeface="Arial MT"/>
              </a:rPr>
              <a:t> </a:t>
            </a:r>
            <a:r>
              <a:rPr dirty="0" sz="1050" spc="5">
                <a:solidFill>
                  <a:srgbClr val="434343"/>
                </a:solidFill>
                <a:latin typeface="Arial MT"/>
                <a:cs typeface="Arial MT"/>
              </a:rPr>
              <a:t>des</a:t>
            </a:r>
            <a:r>
              <a:rPr dirty="0" sz="1050" spc="-30">
                <a:solidFill>
                  <a:srgbClr val="434343"/>
                </a:solidFill>
                <a:latin typeface="Arial MT"/>
                <a:cs typeface="Arial MT"/>
              </a:rPr>
              <a:t> </a:t>
            </a:r>
            <a:r>
              <a:rPr dirty="0" sz="1050">
                <a:solidFill>
                  <a:srgbClr val="434343"/>
                </a:solidFill>
                <a:latin typeface="Arial MT"/>
                <a:cs typeface="Arial MT"/>
              </a:rPr>
              <a:t>signes</a:t>
            </a:r>
            <a:r>
              <a:rPr dirty="0" sz="1050" spc="-15">
                <a:solidFill>
                  <a:srgbClr val="434343"/>
                </a:solidFill>
                <a:latin typeface="Arial MT"/>
                <a:cs typeface="Arial MT"/>
              </a:rPr>
              <a:t> </a:t>
            </a:r>
            <a:r>
              <a:rPr dirty="0" sz="1050">
                <a:solidFill>
                  <a:srgbClr val="434343"/>
                </a:solidFill>
                <a:latin typeface="Arial MT"/>
                <a:cs typeface="Arial MT"/>
              </a:rPr>
              <a:t>annonciateurs</a:t>
            </a:r>
            <a:r>
              <a:rPr dirty="0" sz="1050" spc="-20">
                <a:solidFill>
                  <a:srgbClr val="434343"/>
                </a:solidFill>
                <a:latin typeface="Arial MT"/>
                <a:cs typeface="Arial MT"/>
              </a:rPr>
              <a:t> </a:t>
            </a:r>
            <a:r>
              <a:rPr dirty="0" sz="1050">
                <a:solidFill>
                  <a:srgbClr val="434343"/>
                </a:solidFill>
                <a:latin typeface="Arial MT"/>
                <a:cs typeface="Arial MT"/>
              </a:rPr>
              <a:t>d’une </a:t>
            </a:r>
            <a:r>
              <a:rPr dirty="0" sz="1050" spc="-275">
                <a:solidFill>
                  <a:srgbClr val="434343"/>
                </a:solidFill>
                <a:latin typeface="Arial MT"/>
                <a:cs typeface="Arial MT"/>
              </a:rPr>
              <a:t> </a:t>
            </a:r>
            <a:r>
              <a:rPr dirty="0" sz="1050" spc="5">
                <a:solidFill>
                  <a:srgbClr val="434343"/>
                </a:solidFill>
                <a:latin typeface="Arial MT"/>
                <a:cs typeface="Arial MT"/>
              </a:rPr>
              <a:t>perte </a:t>
            </a:r>
            <a:r>
              <a:rPr dirty="0" sz="1050">
                <a:solidFill>
                  <a:srgbClr val="434343"/>
                </a:solidFill>
                <a:latin typeface="Arial MT"/>
                <a:cs typeface="Arial MT"/>
              </a:rPr>
              <a:t>de connaissance</a:t>
            </a:r>
            <a:r>
              <a:rPr dirty="0" sz="1050" spc="-5">
                <a:solidFill>
                  <a:srgbClr val="434343"/>
                </a:solidFill>
                <a:latin typeface="Arial MT"/>
                <a:cs typeface="Arial MT"/>
              </a:rPr>
              <a:t> </a:t>
            </a:r>
            <a:r>
              <a:rPr dirty="0" sz="1050">
                <a:solidFill>
                  <a:srgbClr val="434343"/>
                </a:solidFill>
                <a:latin typeface="Arial MT"/>
                <a:cs typeface="Arial MT"/>
              </a:rPr>
              <a:t>imminente.</a:t>
            </a:r>
            <a:endParaRPr sz="10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81985" y="527557"/>
            <a:ext cx="2193925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47A4D7"/>
                </a:solidFill>
                <a:latin typeface="Calibri"/>
                <a:cs typeface="Calibri"/>
              </a:rPr>
              <a:t>[01PR06</a:t>
            </a:r>
            <a:r>
              <a:rPr dirty="0" sz="1600" spc="-15">
                <a:solidFill>
                  <a:srgbClr val="47A4D7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"/>
                <a:cs typeface="Calibri"/>
              </a:rPr>
              <a:t>/</a:t>
            </a:r>
            <a:r>
              <a:rPr dirty="0" sz="1600" spc="65">
                <a:solidFill>
                  <a:srgbClr val="47A4D7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"/>
                <a:cs typeface="Calibri"/>
              </a:rPr>
              <a:t>12-2022]</a:t>
            </a:r>
            <a:r>
              <a:rPr dirty="0" sz="1600" spc="-15">
                <a:solidFill>
                  <a:srgbClr val="47A4D7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"/>
                <a:cs typeface="Calibri"/>
              </a:rPr>
              <a:t>PSC</a:t>
            </a:r>
            <a:r>
              <a:rPr dirty="0" sz="1600" spc="-5">
                <a:solidFill>
                  <a:srgbClr val="FD9100"/>
                </a:solidFill>
                <a:latin typeface="MS Gothic"/>
                <a:cs typeface="MS Gothic"/>
              </a:rPr>
              <a:t>①</a:t>
            </a:r>
            <a:endParaRPr sz="1600">
              <a:latin typeface="MS Gothic"/>
              <a:cs typeface="MS Gothic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79215" y="775969"/>
            <a:ext cx="799465" cy="4216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none" spc="-5">
                <a:solidFill>
                  <a:srgbClr val="47A4D7"/>
                </a:solidFill>
              </a:rPr>
              <a:t>Plaies</a:t>
            </a:r>
          </a:p>
        </p:txBody>
      </p:sp>
      <p:sp>
        <p:nvSpPr>
          <p:cNvPr id="4" name="object 4"/>
          <p:cNvSpPr/>
          <p:nvPr/>
        </p:nvSpPr>
        <p:spPr>
          <a:xfrm>
            <a:off x="701040" y="1258061"/>
            <a:ext cx="6155690" cy="6350"/>
          </a:xfrm>
          <a:custGeom>
            <a:avLst/>
            <a:gdLst/>
            <a:ahLst/>
            <a:cxnLst/>
            <a:rect l="l" t="t" r="r" b="b"/>
            <a:pathLst>
              <a:path w="6155690" h="6350">
                <a:moveTo>
                  <a:pt x="6155436" y="0"/>
                </a:moveTo>
                <a:lnTo>
                  <a:pt x="0" y="0"/>
                </a:lnTo>
                <a:lnTo>
                  <a:pt x="0" y="6096"/>
                </a:lnTo>
                <a:lnTo>
                  <a:pt x="6155436" y="6096"/>
                </a:lnTo>
                <a:lnTo>
                  <a:pt x="6155436" y="0"/>
                </a:lnTo>
                <a:close/>
              </a:path>
            </a:pathLst>
          </a:custGeom>
          <a:solidFill>
            <a:srgbClr val="47A4D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701040" y="1416557"/>
            <a:ext cx="6155690" cy="287655"/>
            <a:chOff x="701040" y="1416557"/>
            <a:chExt cx="6155690" cy="287655"/>
          </a:xfrm>
        </p:grpSpPr>
        <p:sp>
          <p:nvSpPr>
            <p:cNvPr id="6" name="object 6"/>
            <p:cNvSpPr/>
            <p:nvPr/>
          </p:nvSpPr>
          <p:spPr>
            <a:xfrm>
              <a:off x="701040" y="1416557"/>
              <a:ext cx="6155690" cy="281940"/>
            </a:xfrm>
            <a:custGeom>
              <a:avLst/>
              <a:gdLst/>
              <a:ahLst/>
              <a:cxnLst/>
              <a:rect l="l" t="t" r="r" b="b"/>
              <a:pathLst>
                <a:path w="6155690" h="281939">
                  <a:moveTo>
                    <a:pt x="6155436" y="0"/>
                  </a:moveTo>
                  <a:lnTo>
                    <a:pt x="0" y="0"/>
                  </a:lnTo>
                  <a:lnTo>
                    <a:pt x="0" y="281431"/>
                  </a:lnTo>
                  <a:lnTo>
                    <a:pt x="6155436" y="281431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1697989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701040" y="3618991"/>
            <a:ext cx="6155690" cy="287020"/>
            <a:chOff x="701040" y="3618991"/>
            <a:chExt cx="6155690" cy="287020"/>
          </a:xfrm>
        </p:grpSpPr>
        <p:sp>
          <p:nvSpPr>
            <p:cNvPr id="9" name="object 9"/>
            <p:cNvSpPr/>
            <p:nvPr/>
          </p:nvSpPr>
          <p:spPr>
            <a:xfrm>
              <a:off x="701040" y="3618991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01040" y="389940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701040" y="4528057"/>
            <a:ext cx="6155690" cy="287020"/>
            <a:chOff x="701040" y="4528057"/>
            <a:chExt cx="6155690" cy="287020"/>
          </a:xfrm>
        </p:grpSpPr>
        <p:sp>
          <p:nvSpPr>
            <p:cNvPr id="12" name="object 12"/>
            <p:cNvSpPr/>
            <p:nvPr/>
          </p:nvSpPr>
          <p:spPr>
            <a:xfrm>
              <a:off x="701040" y="452805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01040" y="480847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701040" y="6191757"/>
            <a:ext cx="6155690" cy="287655"/>
            <a:chOff x="701040" y="6191757"/>
            <a:chExt cx="6155690" cy="287655"/>
          </a:xfrm>
        </p:grpSpPr>
        <p:sp>
          <p:nvSpPr>
            <p:cNvPr id="15" name="object 15"/>
            <p:cNvSpPr/>
            <p:nvPr/>
          </p:nvSpPr>
          <p:spPr>
            <a:xfrm>
              <a:off x="701040" y="6191757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01040" y="6472935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/>
          <p:cNvGrpSpPr/>
          <p:nvPr/>
        </p:nvGrpSpPr>
        <p:grpSpPr>
          <a:xfrm>
            <a:off x="701040" y="6917181"/>
            <a:ext cx="6155690" cy="287020"/>
            <a:chOff x="701040" y="6917181"/>
            <a:chExt cx="6155690" cy="287020"/>
          </a:xfrm>
        </p:grpSpPr>
        <p:sp>
          <p:nvSpPr>
            <p:cNvPr id="18" name="object 18"/>
            <p:cNvSpPr/>
            <p:nvPr/>
          </p:nvSpPr>
          <p:spPr>
            <a:xfrm>
              <a:off x="701040" y="6917181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DEEA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01040" y="719759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47A4D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/>
          <p:nvPr/>
        </p:nvSpPr>
        <p:spPr>
          <a:xfrm>
            <a:off x="720090" y="9593579"/>
            <a:ext cx="1829435" cy="9525"/>
          </a:xfrm>
          <a:custGeom>
            <a:avLst/>
            <a:gdLst/>
            <a:ahLst/>
            <a:cxnLst/>
            <a:rect l="l" t="t" r="r" b="b"/>
            <a:pathLst>
              <a:path w="1829435" h="9525">
                <a:moveTo>
                  <a:pt x="1829054" y="0"/>
                </a:moveTo>
                <a:lnTo>
                  <a:pt x="0" y="0"/>
                </a:lnTo>
                <a:lnTo>
                  <a:pt x="0" y="9144"/>
                </a:lnTo>
                <a:lnTo>
                  <a:pt x="1829054" y="9144"/>
                </a:lnTo>
                <a:lnTo>
                  <a:pt x="18290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656590" y="1393951"/>
            <a:ext cx="6255385" cy="86963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350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Définition</a:t>
            </a:r>
            <a:r>
              <a:rPr dirty="0" sz="1600" spc="-1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-</a:t>
            </a:r>
            <a:r>
              <a:rPr dirty="0" sz="1600" spc="-2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Signes</a:t>
            </a:r>
            <a:endParaRPr sz="1600">
              <a:latin typeface="Calibri Light"/>
              <a:cs typeface="Calibri Light"/>
            </a:endParaRPr>
          </a:p>
          <a:p>
            <a:pPr marL="63500" marR="73660">
              <a:lnSpc>
                <a:spcPct val="109500"/>
              </a:lnSpc>
              <a:spcBef>
                <a:spcPts val="1035"/>
              </a:spcBef>
            </a:pP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plaie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lésion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peau,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revêtement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protecteur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corps,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atteinte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possible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tissus </a:t>
            </a:r>
            <a:r>
              <a:rPr dirty="0" sz="1100" spc="-229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situés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dessous. Elle 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qualifiée 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Calibri"/>
              <a:cs typeface="Calibri"/>
            </a:endParaRPr>
          </a:p>
          <a:p>
            <a:pPr marL="292100" indent="-228600">
              <a:lnSpc>
                <a:spcPct val="100000"/>
              </a:lnSpc>
              <a:buFont typeface="Symbol"/>
              <a:buChar char=""/>
              <a:tabLst>
                <a:tab pos="291465" algn="l"/>
                <a:tab pos="292100" algn="l"/>
              </a:tabLst>
            </a:pPr>
            <a:r>
              <a:rPr dirty="0" sz="1100" spc="-5">
                <a:latin typeface="Calibri"/>
                <a:cs typeface="Calibri"/>
              </a:rPr>
              <a:t>plaie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simple,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lorsqu’il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s’agit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petite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coupure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superficielle,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éraflure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saignant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9210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291465" algn="l"/>
                <a:tab pos="292100" algn="l"/>
              </a:tabLst>
            </a:pPr>
            <a:r>
              <a:rPr dirty="0" sz="1100" spc="-5">
                <a:latin typeface="Calibri"/>
                <a:cs typeface="Calibri"/>
              </a:rPr>
              <a:t>plaie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grave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du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fait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7790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77900" algn="l"/>
                <a:tab pos="978535" algn="l"/>
              </a:tabLst>
            </a:pPr>
            <a:r>
              <a:rPr dirty="0" sz="1100" spc="-5">
                <a:latin typeface="Calibri"/>
                <a:cs typeface="Calibri"/>
              </a:rPr>
              <a:t>d’une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hémorragie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associée ;</a:t>
            </a:r>
            <a:endParaRPr sz="1100">
              <a:latin typeface="Calibri"/>
              <a:cs typeface="Calibri"/>
            </a:endParaRPr>
          </a:p>
          <a:p>
            <a:pPr lvl="1" marL="977900" indent="-229235">
              <a:lnSpc>
                <a:spcPct val="100000"/>
              </a:lnSpc>
              <a:spcBef>
                <a:spcPts val="229"/>
              </a:spcBef>
              <a:buFont typeface="Courier New"/>
              <a:buChar char="o"/>
              <a:tabLst>
                <a:tab pos="977900" algn="l"/>
                <a:tab pos="978535" algn="l"/>
              </a:tabLst>
            </a:pPr>
            <a:r>
              <a:rPr dirty="0" sz="1100" spc="-5">
                <a:latin typeface="Calibri"/>
                <a:cs typeface="Calibri"/>
              </a:rPr>
              <a:t>d’un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mécanisme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pénétrant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objet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tranchant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perforant,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morsures,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projectiles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7790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77900" algn="l"/>
                <a:tab pos="978535" algn="l"/>
              </a:tabLst>
            </a:pP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localisation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thoracique,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abdominale,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oculaire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proche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orifice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naturel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7790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77900" algn="l"/>
                <a:tab pos="978535" algn="l"/>
              </a:tabLst>
            </a:pPr>
            <a:r>
              <a:rPr dirty="0" sz="1100" spc="-5">
                <a:latin typeface="Calibri"/>
                <a:cs typeface="Calibri"/>
              </a:rPr>
              <a:t>de son aspect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déchiqueté,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écrasé.</a:t>
            </a:r>
            <a:endParaRPr sz="11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Font typeface="Courier New"/>
              <a:buChar char="o"/>
            </a:pPr>
            <a:endParaRPr sz="1150">
              <a:latin typeface="Calibri"/>
              <a:cs typeface="Calibri"/>
            </a:endParaRPr>
          </a:p>
          <a:p>
            <a:pPr marL="6350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Causes</a:t>
            </a:r>
            <a:endParaRPr sz="1600">
              <a:latin typeface="Calibri Light"/>
              <a:cs typeface="Calibri Light"/>
            </a:endParaRPr>
          </a:p>
          <a:p>
            <a:pPr marL="63500" marR="70485">
              <a:lnSpc>
                <a:spcPct val="110000"/>
              </a:lnSpc>
              <a:spcBef>
                <a:spcPts val="1025"/>
              </a:spcBef>
            </a:pP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plaie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généralement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secondaire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traumatisme,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elle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provoquée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coupure,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éraflure,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morsure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 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piqûre.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Calibri"/>
              <a:cs typeface="Calibri"/>
            </a:endParaRPr>
          </a:p>
          <a:p>
            <a:pPr marL="63500">
              <a:lnSpc>
                <a:spcPct val="100000"/>
              </a:lnSpc>
              <a:spcBef>
                <a:spcPts val="5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Risques</a:t>
            </a:r>
            <a:endParaRPr sz="1600">
              <a:latin typeface="Calibri Light"/>
              <a:cs typeface="Calibri Light"/>
            </a:endParaRPr>
          </a:p>
          <a:p>
            <a:pPr marL="63500" marR="66040">
              <a:lnSpc>
                <a:spcPct val="109700"/>
              </a:lnSpc>
              <a:spcBef>
                <a:spcPts val="1025"/>
              </a:spcBef>
            </a:pPr>
            <a:r>
              <a:rPr dirty="0" sz="1100" spc="-5">
                <a:latin typeface="Calibri"/>
                <a:cs typeface="Calibri"/>
              </a:rPr>
              <a:t>Une plaie, suivant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 importance et sa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localisation,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 être 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l’origine d’une aggravation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immédiate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l’état 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 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hémorragie 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 défaillance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respiration.</a:t>
            </a:r>
            <a:endParaRPr sz="1100">
              <a:latin typeface="Calibri"/>
              <a:cs typeface="Calibri"/>
            </a:endParaRPr>
          </a:p>
          <a:p>
            <a:pPr marL="63500">
              <a:lnSpc>
                <a:spcPct val="100000"/>
              </a:lnSpc>
              <a:spcBef>
                <a:spcPts val="930"/>
              </a:spcBef>
            </a:pPr>
            <a:r>
              <a:rPr dirty="0" sz="1100" spc="-5">
                <a:latin typeface="Calibri"/>
                <a:cs typeface="Calibri"/>
              </a:rPr>
              <a:t>Elle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aussi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l’origine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infection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secondaire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tétanos.</a:t>
            </a:r>
            <a:endParaRPr sz="1100">
              <a:latin typeface="Calibri"/>
              <a:cs typeface="Calibri"/>
            </a:endParaRPr>
          </a:p>
          <a:p>
            <a:pPr marL="63500" marR="67945">
              <a:lnSpc>
                <a:spcPct val="110000"/>
              </a:lnSpc>
              <a:spcBef>
                <a:spcPts val="795"/>
              </a:spcBef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tétanos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maladie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très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grave,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parfois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mortelle.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Seule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vaccination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antitétanique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protège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cette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maladie.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Calibri"/>
              <a:cs typeface="Calibri"/>
            </a:endParaRPr>
          </a:p>
          <a:p>
            <a:pPr marL="6350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Principes</a:t>
            </a:r>
            <a:r>
              <a:rPr dirty="0" sz="1600" spc="-3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d’action</a:t>
            </a:r>
            <a:endParaRPr sz="1600">
              <a:latin typeface="Calibri Light"/>
              <a:cs typeface="Calibri Light"/>
            </a:endParaRPr>
          </a:p>
          <a:p>
            <a:pPr marL="63500">
              <a:lnSpc>
                <a:spcPct val="100000"/>
              </a:lnSpc>
              <a:spcBef>
                <a:spcPts val="1160"/>
              </a:spcBef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identifier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gravité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plaie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afin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d’adopter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conduite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tenir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adaptée.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Calibri"/>
              <a:cs typeface="Calibri"/>
            </a:endParaRPr>
          </a:p>
          <a:p>
            <a:pPr marL="63500">
              <a:lnSpc>
                <a:spcPct val="100000"/>
              </a:lnSpc>
            </a:pP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Conduite</a:t>
            </a:r>
            <a:r>
              <a:rPr dirty="0" sz="1600" spc="-3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à</a:t>
            </a:r>
            <a:r>
              <a:rPr dirty="0" sz="1600" spc="-2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tenir</a:t>
            </a:r>
            <a:endParaRPr sz="1600">
              <a:latin typeface="Calibri Light"/>
              <a:cs typeface="Calibri Light"/>
            </a:endParaRPr>
          </a:p>
          <a:p>
            <a:pPr marL="292100" indent="-228600">
              <a:lnSpc>
                <a:spcPct val="100000"/>
              </a:lnSpc>
              <a:spcBef>
                <a:spcPts val="1215"/>
              </a:spcBef>
              <a:buFont typeface="Symbol"/>
              <a:buChar char=""/>
              <a:tabLst>
                <a:tab pos="291465" algn="l"/>
                <a:tab pos="292100" algn="l"/>
              </a:tabLst>
            </a:pPr>
            <a:r>
              <a:rPr dirty="0" sz="1100" spc="-5">
                <a:latin typeface="Calibri"/>
                <a:cs typeface="Calibri"/>
              </a:rPr>
              <a:t>évaluer la gravité 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plaie,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puis 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Symbol"/>
              <a:buChar char=""/>
            </a:pPr>
            <a:endParaRPr sz="1100">
              <a:latin typeface="Calibri"/>
              <a:cs typeface="Calibri"/>
            </a:endParaRPr>
          </a:p>
          <a:p>
            <a:pPr marL="63500">
              <a:lnSpc>
                <a:spcPct val="100000"/>
              </a:lnSpc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Face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à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une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plaie</a:t>
            </a:r>
            <a:r>
              <a:rPr dirty="0" sz="1600" spc="-4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grave</a:t>
            </a:r>
            <a:endParaRPr sz="1600">
              <a:latin typeface="Calibri Light"/>
              <a:cs typeface="Calibri Light"/>
            </a:endParaRPr>
          </a:p>
          <a:p>
            <a:pPr marL="292100" indent="-228600">
              <a:lnSpc>
                <a:spcPct val="100000"/>
              </a:lnSpc>
              <a:spcBef>
                <a:spcPts val="1075"/>
              </a:spcBef>
              <a:buFont typeface="Symbol"/>
              <a:buChar char=""/>
              <a:tabLst>
                <a:tab pos="291465" algn="l"/>
                <a:tab pos="292100" algn="l"/>
              </a:tabLst>
            </a:pP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jamais</a:t>
            </a:r>
            <a:r>
              <a:rPr dirty="0" sz="1100">
                <a:latin typeface="Calibri"/>
                <a:cs typeface="Calibri"/>
              </a:rPr>
              <a:t> retirer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corps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étranger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(couteau,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morceau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verre,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etc.)</a:t>
            </a:r>
            <a:r>
              <a:rPr dirty="0" baseline="39682" sz="1050" spc="-7">
                <a:latin typeface="Calibri"/>
                <a:cs typeface="Calibri"/>
              </a:rPr>
              <a:t>1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921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91465" algn="l"/>
                <a:tab pos="292100" algn="l"/>
              </a:tabLst>
            </a:pP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d'hémorragie,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arrêter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saignement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(cf.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hémorragies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externes)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9210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91465" algn="l"/>
                <a:tab pos="292100" algn="l"/>
              </a:tabLst>
            </a:pPr>
            <a:r>
              <a:rPr dirty="0" sz="1100" spc="-5">
                <a:latin typeface="Calibri"/>
                <a:cs typeface="Calibri"/>
              </a:rPr>
              <a:t>si 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plaie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située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niveau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thorax,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laisser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l'air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libre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92100" marR="68580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291465" algn="l"/>
                <a:tab pos="292100" algn="l"/>
              </a:tabLst>
            </a:pPr>
            <a:r>
              <a:rPr dirty="0" sz="1100" spc="-5">
                <a:latin typeface="Calibri"/>
                <a:cs typeface="Calibri"/>
              </a:rPr>
              <a:t>installer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confortablement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sans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délai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d'attente,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exemple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lit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un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canapé,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défaut</a:t>
            </a:r>
            <a:r>
              <a:rPr dirty="0" sz="1100" spc="-5">
                <a:latin typeface="Calibri"/>
                <a:cs typeface="Calibri"/>
              </a:rPr>
              <a:t> sur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77900" indent="-229235">
              <a:lnSpc>
                <a:spcPct val="100000"/>
              </a:lnSpc>
              <a:spcBef>
                <a:spcPts val="229"/>
              </a:spcBef>
              <a:buFont typeface="Courier New"/>
              <a:buChar char="o"/>
              <a:tabLst>
                <a:tab pos="977900" algn="l"/>
                <a:tab pos="978535" algn="l"/>
              </a:tabLst>
            </a:pPr>
            <a:r>
              <a:rPr dirty="0" sz="1100" spc="-5">
                <a:latin typeface="Calibri"/>
                <a:cs typeface="Calibri"/>
              </a:rPr>
              <a:t>assise</a:t>
            </a:r>
            <a:r>
              <a:rPr dirty="0" baseline="39682" sz="1050" spc="-7">
                <a:latin typeface="Calibri"/>
                <a:cs typeface="Calibri"/>
              </a:rPr>
              <a:t>2</a:t>
            </a:r>
            <a:r>
              <a:rPr dirty="0" baseline="39682" sz="1050" spc="112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 présence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d'une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plaie au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thorax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7790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77900" algn="l"/>
                <a:tab pos="978535" algn="l"/>
              </a:tabLst>
            </a:pPr>
            <a:r>
              <a:rPr dirty="0" sz="1100" spc="-5">
                <a:latin typeface="Calibri"/>
                <a:cs typeface="Calibri"/>
              </a:rPr>
              <a:t>allongée</a:t>
            </a:r>
            <a:r>
              <a:rPr dirty="0" baseline="39682" sz="1050" spc="-7">
                <a:latin typeface="Calibri"/>
                <a:cs typeface="Calibri"/>
              </a:rPr>
              <a:t>3</a:t>
            </a:r>
            <a:r>
              <a:rPr dirty="0" sz="1100" spc="-5">
                <a:latin typeface="Calibri"/>
                <a:cs typeface="Calibri"/>
              </a:rPr>
              <a:t>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jambes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fléchies</a:t>
            </a:r>
            <a:r>
              <a:rPr dirty="0" baseline="39682" sz="1050" spc="-7">
                <a:latin typeface="Calibri"/>
                <a:cs typeface="Calibri"/>
              </a:rPr>
              <a:t>1</a:t>
            </a:r>
            <a:r>
              <a:rPr dirty="0" baseline="39682" sz="105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présence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plaie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l'abdomen ;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700">
              <a:latin typeface="Calibri"/>
              <a:cs typeface="Calibri"/>
            </a:endParaRPr>
          </a:p>
          <a:p>
            <a:pPr marL="63500">
              <a:lnSpc>
                <a:spcPct val="100000"/>
              </a:lnSpc>
            </a:pPr>
            <a:r>
              <a:rPr dirty="0" baseline="41666" sz="900" i="1">
                <a:latin typeface="Calibri"/>
                <a:cs typeface="Calibri"/>
              </a:rPr>
              <a:t>1</a:t>
            </a:r>
            <a:r>
              <a:rPr dirty="0" baseline="41666" sz="900" spc="82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Cela</a:t>
            </a:r>
            <a:r>
              <a:rPr dirty="0" sz="900" spc="-1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risque</a:t>
            </a:r>
            <a:r>
              <a:rPr dirty="0" sz="900" spc="-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d’aggraver</a:t>
            </a:r>
            <a:r>
              <a:rPr dirty="0" sz="900" spc="-1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la</a:t>
            </a:r>
            <a:r>
              <a:rPr dirty="0" sz="900" spc="-1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plaie</a:t>
            </a:r>
            <a:endParaRPr sz="900">
              <a:latin typeface="Calibri"/>
              <a:cs typeface="Calibri"/>
            </a:endParaRPr>
          </a:p>
          <a:p>
            <a:pPr marL="63500">
              <a:lnSpc>
                <a:spcPct val="100000"/>
              </a:lnSpc>
              <a:spcBef>
                <a:spcPts val="15"/>
              </a:spcBef>
            </a:pPr>
            <a:r>
              <a:rPr dirty="0" baseline="41666" sz="900" i="1">
                <a:latin typeface="Calibri"/>
                <a:cs typeface="Calibri"/>
              </a:rPr>
              <a:t>2</a:t>
            </a:r>
            <a:r>
              <a:rPr dirty="0" baseline="41666" sz="900" spc="97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La</a:t>
            </a:r>
            <a:r>
              <a:rPr dirty="0" sz="900" spc="-3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position</a:t>
            </a:r>
            <a:r>
              <a:rPr dirty="0" sz="900" spc="-3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assise</a:t>
            </a:r>
            <a:r>
              <a:rPr dirty="0" sz="900" spc="-3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facilite</a:t>
            </a:r>
            <a:r>
              <a:rPr dirty="0" sz="900" spc="-3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la</a:t>
            </a:r>
            <a:r>
              <a:rPr dirty="0" sz="900" spc="-4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respiration</a:t>
            </a:r>
            <a:r>
              <a:rPr dirty="0" sz="900" spc="-3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lorsque</a:t>
            </a:r>
            <a:r>
              <a:rPr dirty="0" sz="900" spc="-3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l’on</a:t>
            </a:r>
            <a:r>
              <a:rPr dirty="0" sz="900" spc="-3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est</a:t>
            </a:r>
            <a:r>
              <a:rPr dirty="0" sz="900" spc="-40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en</a:t>
            </a:r>
            <a:r>
              <a:rPr dirty="0" sz="900" spc="-3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présence</a:t>
            </a:r>
            <a:r>
              <a:rPr dirty="0" sz="900" spc="-4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d’une</a:t>
            </a:r>
            <a:r>
              <a:rPr dirty="0" sz="900" spc="-3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plaie</a:t>
            </a:r>
            <a:r>
              <a:rPr dirty="0" sz="900" spc="-3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au</a:t>
            </a:r>
            <a:r>
              <a:rPr dirty="0" sz="900" spc="-3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thorax.</a:t>
            </a:r>
            <a:endParaRPr sz="900">
              <a:latin typeface="Calibri"/>
              <a:cs typeface="Calibri"/>
            </a:endParaRPr>
          </a:p>
          <a:p>
            <a:pPr marL="63500">
              <a:lnSpc>
                <a:spcPct val="100000"/>
              </a:lnSpc>
              <a:spcBef>
                <a:spcPts val="20"/>
              </a:spcBef>
            </a:pPr>
            <a:r>
              <a:rPr dirty="0" baseline="41666" sz="900" i="1">
                <a:latin typeface="Calibri"/>
                <a:cs typeface="Calibri"/>
              </a:rPr>
              <a:t>3</a:t>
            </a:r>
            <a:r>
              <a:rPr dirty="0" baseline="41666" sz="900" spc="104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La</a:t>
            </a:r>
            <a:r>
              <a:rPr dirty="0" sz="900" spc="-4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position</a:t>
            </a:r>
            <a:r>
              <a:rPr dirty="0" sz="900" spc="-4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allongée</a:t>
            </a:r>
            <a:r>
              <a:rPr dirty="0" sz="900" spc="-3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permet</a:t>
            </a:r>
            <a:r>
              <a:rPr dirty="0" sz="900" spc="-4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spc="-4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prévenir</a:t>
            </a:r>
            <a:r>
              <a:rPr dirty="0" sz="900" spc="-4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les</a:t>
            </a:r>
            <a:r>
              <a:rPr dirty="0" sz="900" spc="-4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détresses</a:t>
            </a:r>
            <a:r>
              <a:rPr dirty="0" sz="900" spc="-4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et</a:t>
            </a:r>
            <a:r>
              <a:rPr dirty="0" sz="900" spc="-5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d’éviter</a:t>
            </a:r>
            <a:r>
              <a:rPr dirty="0" sz="900" spc="-4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les</a:t>
            </a:r>
            <a:r>
              <a:rPr dirty="0" sz="900" spc="-4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complications.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39</a:t>
            </a:fld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3890" y="491439"/>
            <a:ext cx="6279515" cy="37528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990600" marR="81280" indent="-228600">
              <a:lnSpc>
                <a:spcPct val="117300"/>
              </a:lnSpc>
              <a:spcBef>
                <a:spcPts val="100"/>
              </a:spcBef>
              <a:buFont typeface="Courier New"/>
              <a:buChar char="o"/>
              <a:tabLst>
                <a:tab pos="990600" algn="l"/>
                <a:tab pos="991235" algn="l"/>
              </a:tabLst>
            </a:pPr>
            <a:r>
              <a:rPr dirty="0" sz="1100" spc="-5">
                <a:latin typeface="Calibri"/>
                <a:cs typeface="Calibri"/>
              </a:rPr>
              <a:t>allongée,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yeux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fermés</a:t>
            </a:r>
            <a:r>
              <a:rPr dirty="0" baseline="39682" sz="1050" spc="-7">
                <a:latin typeface="Calibri"/>
                <a:cs typeface="Calibri"/>
              </a:rPr>
              <a:t>2</a:t>
            </a:r>
            <a:r>
              <a:rPr dirty="0" baseline="39682" sz="1050" spc="37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demandant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bouger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tête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présence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d'une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plaie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l'œil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 possible 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maintenant sa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tête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deux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99060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90600" algn="l"/>
                <a:tab pos="991235" algn="l"/>
              </a:tabLst>
            </a:pPr>
            <a:r>
              <a:rPr dirty="0" sz="1100" spc="-5">
                <a:latin typeface="Calibri"/>
                <a:cs typeface="Calibri"/>
              </a:rPr>
              <a:t>allongée</a:t>
            </a:r>
            <a:r>
              <a:rPr dirty="0" baseline="39682" sz="1050" spc="-7">
                <a:latin typeface="Calibri"/>
                <a:cs typeface="Calibri"/>
              </a:rPr>
              <a:t>3</a:t>
            </a:r>
            <a:r>
              <a:rPr dirty="0" baseline="39682" sz="105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tous les </a:t>
            </a:r>
            <a:r>
              <a:rPr dirty="0" sz="1100">
                <a:latin typeface="Calibri"/>
                <a:cs typeface="Calibri"/>
              </a:rPr>
              <a:t>autres</a:t>
            </a:r>
            <a:r>
              <a:rPr dirty="0" sz="1100" spc="-5">
                <a:latin typeface="Calibri"/>
                <a:cs typeface="Calibri"/>
              </a:rPr>
              <a:t> cas.</a:t>
            </a:r>
            <a:endParaRPr sz="1100">
              <a:latin typeface="Calibri"/>
              <a:cs typeface="Calibri"/>
            </a:endParaRPr>
          </a:p>
          <a:p>
            <a:pPr marL="30480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304165" algn="l"/>
                <a:tab pos="304800" algn="l"/>
              </a:tabLst>
            </a:pPr>
            <a:r>
              <a:rPr dirty="0" sz="1100" spc="-5">
                <a:latin typeface="Calibri"/>
                <a:cs typeface="Calibri"/>
              </a:rPr>
              <a:t>protéger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chaleur,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froid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intempéries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048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304165" algn="l"/>
                <a:tab pos="304800" algn="l"/>
              </a:tabLst>
            </a:pPr>
            <a:r>
              <a:rPr dirty="0" sz="1100" spc="-5">
                <a:latin typeface="Calibri"/>
                <a:cs typeface="Calibri"/>
              </a:rPr>
              <a:t>faire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appliquer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consignes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04800" indent="-228600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304165" algn="l"/>
                <a:tab pos="304800" algn="l"/>
              </a:tabLst>
            </a:pPr>
            <a:r>
              <a:rPr dirty="0" sz="1100" spc="-5">
                <a:latin typeface="Calibri"/>
                <a:cs typeface="Calibri"/>
              </a:rPr>
              <a:t>réconforter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lui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parlant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régulièrement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lui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expliquant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passe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048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304165" algn="l"/>
                <a:tab pos="304800" algn="l"/>
              </a:tabLst>
            </a:pPr>
            <a:r>
              <a:rPr dirty="0" sz="1100" spc="-5">
                <a:latin typeface="Calibri"/>
                <a:cs typeface="Calibri"/>
              </a:rPr>
              <a:t>surveiller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Symbol"/>
              <a:buChar char=""/>
            </a:pPr>
            <a:endParaRPr sz="1100">
              <a:latin typeface="Calibri"/>
              <a:cs typeface="Calibri"/>
            </a:endParaRPr>
          </a:p>
          <a:p>
            <a:pPr marL="76200">
              <a:lnSpc>
                <a:spcPct val="100000"/>
              </a:lnSpc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Face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à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une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plaie</a:t>
            </a:r>
            <a:r>
              <a:rPr dirty="0" sz="1600" spc="-3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simple</a:t>
            </a:r>
            <a:r>
              <a:rPr dirty="0" sz="1600" spc="-3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:</a:t>
            </a:r>
            <a:endParaRPr sz="1600">
              <a:latin typeface="Calibri Light"/>
              <a:cs typeface="Calibri Light"/>
            </a:endParaRPr>
          </a:p>
          <a:p>
            <a:pPr marL="304800" indent="-228600">
              <a:lnSpc>
                <a:spcPct val="100000"/>
              </a:lnSpc>
              <a:spcBef>
                <a:spcPts val="1070"/>
              </a:spcBef>
              <a:buFont typeface="Symbol"/>
              <a:buChar char=""/>
              <a:tabLst>
                <a:tab pos="304165" algn="l"/>
                <a:tab pos="304800" algn="l"/>
              </a:tabLst>
            </a:pPr>
            <a:r>
              <a:rPr dirty="0" sz="1100" spc="-5">
                <a:latin typeface="Calibri"/>
                <a:cs typeface="Calibri"/>
              </a:rPr>
              <a:t>se laver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l'eau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 savon ;</a:t>
            </a:r>
            <a:endParaRPr sz="1100">
              <a:latin typeface="Calibri"/>
              <a:cs typeface="Calibri"/>
            </a:endParaRPr>
          </a:p>
          <a:p>
            <a:pPr marL="304800" marR="80010" indent="-228600">
              <a:lnSpc>
                <a:spcPct val="117300"/>
              </a:lnSpc>
              <a:spcBef>
                <a:spcPts val="55"/>
              </a:spcBef>
              <a:buFont typeface="Symbol"/>
              <a:buChar char=""/>
              <a:tabLst>
                <a:tab pos="304165" algn="l"/>
                <a:tab pos="304800" algn="l"/>
              </a:tabLst>
            </a:pPr>
            <a:r>
              <a:rPr dirty="0" sz="1100" spc="-5">
                <a:latin typeface="Calibri"/>
                <a:cs typeface="Calibri"/>
              </a:rPr>
              <a:t>nettoyer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plaie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rinçant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abondamment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l'eau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courante,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sans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savon4,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s'aidant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d'une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 besoin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enlever les souillures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048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304165" algn="l"/>
                <a:tab pos="304800" algn="l"/>
              </a:tabLst>
            </a:pPr>
            <a:r>
              <a:rPr dirty="0" sz="1100" spc="-5">
                <a:latin typeface="Calibri"/>
                <a:cs typeface="Calibri"/>
              </a:rPr>
              <a:t>désinfecter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l'aide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antiseptique,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éventuellement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(absence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point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d'eau) ;</a:t>
            </a:r>
            <a:endParaRPr sz="1100">
              <a:latin typeface="Calibri"/>
              <a:cs typeface="Calibri"/>
            </a:endParaRPr>
          </a:p>
          <a:p>
            <a:pPr marL="3048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304165" algn="l"/>
                <a:tab pos="304800" algn="l"/>
              </a:tabLst>
            </a:pPr>
            <a:r>
              <a:rPr dirty="0" sz="1100" spc="-5">
                <a:latin typeface="Calibri"/>
                <a:cs typeface="Calibri"/>
              </a:rPr>
              <a:t>protéger par un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pansement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adhésif ;</a:t>
            </a:r>
            <a:endParaRPr sz="1100">
              <a:latin typeface="Calibri"/>
              <a:cs typeface="Calibri"/>
            </a:endParaRPr>
          </a:p>
          <a:p>
            <a:pPr marL="30480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304165" algn="l"/>
                <a:tab pos="304800" algn="l"/>
              </a:tabLst>
            </a:pPr>
            <a:r>
              <a:rPr dirty="0" sz="1100" spc="-5">
                <a:latin typeface="Calibri"/>
                <a:cs typeface="Calibri"/>
              </a:rPr>
              <a:t>conseiller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consulter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médecin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professionnel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</a:t>
            </a:r>
            <a:r>
              <a:rPr dirty="0" sz="1100">
                <a:latin typeface="Calibri"/>
                <a:cs typeface="Calibri"/>
              </a:rPr>
              <a:t>santé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9060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90600" algn="l"/>
                <a:tab pos="991235" algn="l"/>
              </a:tabLst>
            </a:pP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vérifier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validité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vaccination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antitétanique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90600" marR="85090" indent="-228600">
              <a:lnSpc>
                <a:spcPct val="116799"/>
              </a:lnSpc>
              <a:spcBef>
                <a:spcPts val="10"/>
              </a:spcBef>
              <a:buFont typeface="Courier New"/>
              <a:buChar char="o"/>
              <a:tabLst>
                <a:tab pos="990600" algn="l"/>
                <a:tab pos="991235" algn="l"/>
              </a:tabLst>
            </a:pP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cas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d'apparition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jours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suivent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fièvre,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d'une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zone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chaude,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rouge,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gonflée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-10">
                <a:latin typeface="Calibri"/>
                <a:cs typeface="Calibri"/>
              </a:rPr>
              <a:t> douloureuse.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20090" y="9314688"/>
            <a:ext cx="6117590" cy="9525"/>
          </a:xfrm>
          <a:custGeom>
            <a:avLst/>
            <a:gdLst/>
            <a:ahLst/>
            <a:cxnLst/>
            <a:rect l="l" t="t" r="r" b="b"/>
            <a:pathLst>
              <a:path w="6117590" h="9525">
                <a:moveTo>
                  <a:pt x="6117336" y="0"/>
                </a:moveTo>
                <a:lnTo>
                  <a:pt x="0" y="0"/>
                </a:lnTo>
                <a:lnTo>
                  <a:pt x="0" y="9143"/>
                </a:lnTo>
                <a:lnTo>
                  <a:pt x="6117336" y="9143"/>
                </a:lnTo>
                <a:lnTo>
                  <a:pt x="611733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81990" y="9369805"/>
            <a:ext cx="6198870" cy="720725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38100" marR="30480">
              <a:lnSpc>
                <a:spcPct val="101699"/>
              </a:lnSpc>
              <a:spcBef>
                <a:spcPts val="80"/>
              </a:spcBef>
            </a:pPr>
            <a:r>
              <a:rPr dirty="0" baseline="41666" sz="900" i="1">
                <a:latin typeface="Calibri"/>
                <a:cs typeface="Calibri"/>
              </a:rPr>
              <a:t>1</a:t>
            </a:r>
            <a:r>
              <a:rPr dirty="0" baseline="41666" sz="900" spc="16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La</a:t>
            </a:r>
            <a:r>
              <a:rPr dirty="0" sz="900" spc="4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flexion</a:t>
            </a:r>
            <a:r>
              <a:rPr dirty="0" sz="900" spc="4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des</a:t>
            </a:r>
            <a:r>
              <a:rPr dirty="0" sz="900" spc="4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jambes</a:t>
            </a:r>
            <a:r>
              <a:rPr dirty="0" sz="900" spc="3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d’une</a:t>
            </a:r>
            <a:r>
              <a:rPr dirty="0" sz="900" spc="4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victime</a:t>
            </a:r>
            <a:r>
              <a:rPr dirty="0" sz="900" spc="4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préalablement</a:t>
            </a:r>
            <a:r>
              <a:rPr dirty="0" sz="900" spc="4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allongée</a:t>
            </a:r>
            <a:r>
              <a:rPr dirty="0" sz="900" spc="4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permet,</a:t>
            </a:r>
            <a:r>
              <a:rPr dirty="0" sz="900" spc="4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par</a:t>
            </a:r>
            <a:r>
              <a:rPr dirty="0" sz="900" spc="4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le</a:t>
            </a:r>
            <a:r>
              <a:rPr dirty="0" sz="900" spc="4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relâchement</a:t>
            </a:r>
            <a:r>
              <a:rPr dirty="0" sz="900" spc="4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des</a:t>
            </a:r>
            <a:r>
              <a:rPr dirty="0" sz="900" spc="3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muscles</a:t>
            </a:r>
            <a:r>
              <a:rPr dirty="0" sz="900" spc="4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del’abdomen,</a:t>
            </a:r>
            <a:r>
              <a:rPr dirty="0" sz="900" spc="3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spc="3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diminuer</a:t>
            </a:r>
            <a:r>
              <a:rPr dirty="0" sz="900" spc="40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la 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douleur.</a:t>
            </a:r>
            <a:endParaRPr sz="9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20"/>
              </a:spcBef>
            </a:pPr>
            <a:r>
              <a:rPr dirty="0" baseline="41666" sz="900" i="1">
                <a:latin typeface="Calibri"/>
                <a:cs typeface="Calibri"/>
              </a:rPr>
              <a:t>2</a:t>
            </a:r>
            <a:r>
              <a:rPr dirty="0" baseline="41666" sz="900" spc="104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La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fermeture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des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yeux</a:t>
            </a:r>
            <a:r>
              <a:rPr dirty="0" sz="900" i="1">
                <a:latin typeface="Calibri"/>
                <a:cs typeface="Calibri"/>
              </a:rPr>
              <a:t> et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l’immobilité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la</a:t>
            </a:r>
            <a:r>
              <a:rPr dirty="0" sz="900" i="1">
                <a:latin typeface="Calibri"/>
                <a:cs typeface="Calibri"/>
              </a:rPr>
              <a:t> tête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permettent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limiter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les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risques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d’aggravation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i="1">
                <a:latin typeface="Calibri"/>
                <a:cs typeface="Calibri"/>
              </a:rPr>
              <a:t> la </a:t>
            </a:r>
            <a:r>
              <a:rPr dirty="0" sz="900" spc="-5" i="1">
                <a:latin typeface="Calibri"/>
                <a:cs typeface="Calibri"/>
              </a:rPr>
              <a:t>lésionde l’œil.</a:t>
            </a:r>
            <a:endParaRPr sz="9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15"/>
              </a:spcBef>
            </a:pPr>
            <a:r>
              <a:rPr dirty="0" baseline="41666" sz="900" i="1">
                <a:latin typeface="Calibri"/>
                <a:cs typeface="Calibri"/>
              </a:rPr>
              <a:t>3</a:t>
            </a:r>
            <a:r>
              <a:rPr dirty="0" baseline="41666" sz="900" spc="104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La</a:t>
            </a:r>
            <a:r>
              <a:rPr dirty="0" sz="900" spc="-4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position</a:t>
            </a:r>
            <a:r>
              <a:rPr dirty="0" sz="900" spc="-4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allongée</a:t>
            </a:r>
            <a:r>
              <a:rPr dirty="0" sz="900" spc="-3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permet</a:t>
            </a:r>
            <a:r>
              <a:rPr dirty="0" sz="900" spc="-4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spc="-4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prévenir</a:t>
            </a:r>
            <a:r>
              <a:rPr dirty="0" sz="900" spc="-4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les</a:t>
            </a:r>
            <a:r>
              <a:rPr dirty="0" sz="900" spc="-4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détresses</a:t>
            </a:r>
            <a:r>
              <a:rPr dirty="0" sz="900" spc="-4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et</a:t>
            </a:r>
            <a:r>
              <a:rPr dirty="0" sz="900" spc="-5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d’éviter</a:t>
            </a:r>
            <a:r>
              <a:rPr dirty="0" sz="900" spc="-4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les</a:t>
            </a:r>
            <a:r>
              <a:rPr dirty="0" sz="900" spc="-4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complications.</a:t>
            </a:r>
            <a:endParaRPr sz="9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20"/>
              </a:spcBef>
            </a:pPr>
            <a:r>
              <a:rPr dirty="0" baseline="41666" sz="900" i="1">
                <a:latin typeface="Calibri"/>
                <a:cs typeface="Calibri"/>
              </a:rPr>
              <a:t>4</a:t>
            </a:r>
            <a:r>
              <a:rPr dirty="0" baseline="41666" sz="900" spc="104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Le</a:t>
            </a:r>
            <a:r>
              <a:rPr dirty="0" sz="900" spc="-5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lavage</a:t>
            </a:r>
            <a:r>
              <a:rPr dirty="0" sz="900" spc="-50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à</a:t>
            </a:r>
            <a:r>
              <a:rPr dirty="0" sz="900" spc="-4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l’eau,</a:t>
            </a:r>
            <a:r>
              <a:rPr dirty="0" sz="900" spc="-5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avec</a:t>
            </a:r>
            <a:r>
              <a:rPr dirty="0" sz="900" spc="-50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ou</a:t>
            </a:r>
            <a:r>
              <a:rPr dirty="0" sz="900" spc="-5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sans</a:t>
            </a:r>
            <a:r>
              <a:rPr dirty="0" sz="900" spc="-5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savon,</a:t>
            </a:r>
            <a:r>
              <a:rPr dirty="0" sz="900" spc="-5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permet</a:t>
            </a:r>
            <a:r>
              <a:rPr dirty="0" sz="900" spc="-4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d’éliminer</a:t>
            </a:r>
            <a:r>
              <a:rPr dirty="0" sz="900" spc="-4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les</a:t>
            </a:r>
            <a:r>
              <a:rPr dirty="0" sz="900" spc="-5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germes</a:t>
            </a:r>
            <a:r>
              <a:rPr dirty="0" sz="900" spc="-4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qui</a:t>
            </a:r>
            <a:r>
              <a:rPr dirty="0" sz="900" spc="-5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pourraient</a:t>
            </a:r>
            <a:r>
              <a:rPr dirty="0" sz="900" spc="-4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provoquer</a:t>
            </a:r>
            <a:r>
              <a:rPr dirty="0" sz="900" spc="-5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une</a:t>
            </a:r>
            <a:r>
              <a:rPr dirty="0" sz="900" spc="-4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infection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53</a:t>
            </a:fld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81985" y="527557"/>
            <a:ext cx="2193925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47A4D7"/>
                </a:solidFill>
                <a:latin typeface="Calibri"/>
                <a:cs typeface="Calibri"/>
              </a:rPr>
              <a:t>[01PR07</a:t>
            </a:r>
            <a:r>
              <a:rPr dirty="0" sz="1600" spc="-15">
                <a:solidFill>
                  <a:srgbClr val="47A4D7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"/>
                <a:cs typeface="Calibri"/>
              </a:rPr>
              <a:t>/</a:t>
            </a:r>
            <a:r>
              <a:rPr dirty="0" sz="1600" spc="65">
                <a:solidFill>
                  <a:srgbClr val="47A4D7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"/>
                <a:cs typeface="Calibri"/>
              </a:rPr>
              <a:t>12-2022]</a:t>
            </a:r>
            <a:r>
              <a:rPr dirty="0" sz="1600" spc="-15">
                <a:solidFill>
                  <a:srgbClr val="47A4D7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"/>
                <a:cs typeface="Calibri"/>
              </a:rPr>
              <a:t>PSC</a:t>
            </a:r>
            <a:r>
              <a:rPr dirty="0" sz="1600" spc="-5">
                <a:solidFill>
                  <a:srgbClr val="FD9100"/>
                </a:solidFill>
                <a:latin typeface="MS Gothic"/>
                <a:cs typeface="MS Gothic"/>
              </a:rPr>
              <a:t>①</a:t>
            </a:r>
            <a:endParaRPr sz="1600">
              <a:latin typeface="MS Gothic"/>
              <a:cs typeface="MS Gothic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02432" y="775969"/>
            <a:ext cx="1151255" cy="4216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none" spc="-5">
                <a:solidFill>
                  <a:srgbClr val="47A4D7"/>
                </a:solidFill>
              </a:rPr>
              <a:t>Brûlures</a:t>
            </a:r>
          </a:p>
        </p:txBody>
      </p:sp>
      <p:sp>
        <p:nvSpPr>
          <p:cNvPr id="4" name="object 4"/>
          <p:cNvSpPr/>
          <p:nvPr/>
        </p:nvSpPr>
        <p:spPr>
          <a:xfrm>
            <a:off x="701040" y="1258061"/>
            <a:ext cx="6155690" cy="6350"/>
          </a:xfrm>
          <a:custGeom>
            <a:avLst/>
            <a:gdLst/>
            <a:ahLst/>
            <a:cxnLst/>
            <a:rect l="l" t="t" r="r" b="b"/>
            <a:pathLst>
              <a:path w="6155690" h="6350">
                <a:moveTo>
                  <a:pt x="6155436" y="0"/>
                </a:moveTo>
                <a:lnTo>
                  <a:pt x="0" y="0"/>
                </a:lnTo>
                <a:lnTo>
                  <a:pt x="0" y="6096"/>
                </a:lnTo>
                <a:lnTo>
                  <a:pt x="6155436" y="6096"/>
                </a:lnTo>
                <a:lnTo>
                  <a:pt x="6155436" y="0"/>
                </a:lnTo>
                <a:close/>
              </a:path>
            </a:pathLst>
          </a:custGeom>
          <a:solidFill>
            <a:srgbClr val="47A4D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701040" y="1416557"/>
            <a:ext cx="6155690" cy="287655"/>
            <a:chOff x="701040" y="1416557"/>
            <a:chExt cx="6155690" cy="287655"/>
          </a:xfrm>
        </p:grpSpPr>
        <p:sp>
          <p:nvSpPr>
            <p:cNvPr id="6" name="object 6"/>
            <p:cNvSpPr/>
            <p:nvPr/>
          </p:nvSpPr>
          <p:spPr>
            <a:xfrm>
              <a:off x="701040" y="1416557"/>
              <a:ext cx="6155690" cy="281940"/>
            </a:xfrm>
            <a:custGeom>
              <a:avLst/>
              <a:gdLst/>
              <a:ahLst/>
              <a:cxnLst/>
              <a:rect l="l" t="t" r="r" b="b"/>
              <a:pathLst>
                <a:path w="6155690" h="281939">
                  <a:moveTo>
                    <a:pt x="6155436" y="0"/>
                  </a:moveTo>
                  <a:lnTo>
                    <a:pt x="0" y="0"/>
                  </a:lnTo>
                  <a:lnTo>
                    <a:pt x="0" y="281431"/>
                  </a:lnTo>
                  <a:lnTo>
                    <a:pt x="6155436" y="281431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1697989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701040" y="4415281"/>
            <a:ext cx="6155690" cy="287655"/>
            <a:chOff x="701040" y="4415281"/>
            <a:chExt cx="6155690" cy="287655"/>
          </a:xfrm>
        </p:grpSpPr>
        <p:sp>
          <p:nvSpPr>
            <p:cNvPr id="9" name="object 9"/>
            <p:cNvSpPr/>
            <p:nvPr/>
          </p:nvSpPr>
          <p:spPr>
            <a:xfrm>
              <a:off x="701040" y="4415281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01040" y="4696459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701040" y="5324601"/>
            <a:ext cx="6155690" cy="287020"/>
            <a:chOff x="701040" y="5324601"/>
            <a:chExt cx="6155690" cy="287020"/>
          </a:xfrm>
        </p:grpSpPr>
        <p:sp>
          <p:nvSpPr>
            <p:cNvPr id="12" name="object 12"/>
            <p:cNvSpPr/>
            <p:nvPr/>
          </p:nvSpPr>
          <p:spPr>
            <a:xfrm>
              <a:off x="701040" y="5324601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01040" y="5605018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701040" y="6957567"/>
            <a:ext cx="6155690" cy="287020"/>
            <a:chOff x="701040" y="6957567"/>
            <a:chExt cx="6155690" cy="287020"/>
          </a:xfrm>
        </p:grpSpPr>
        <p:sp>
          <p:nvSpPr>
            <p:cNvPr id="15" name="object 15"/>
            <p:cNvSpPr/>
            <p:nvPr/>
          </p:nvSpPr>
          <p:spPr>
            <a:xfrm>
              <a:off x="701040" y="695756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01040" y="723798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/>
          <p:cNvGrpSpPr/>
          <p:nvPr/>
        </p:nvGrpSpPr>
        <p:grpSpPr>
          <a:xfrm>
            <a:off x="701040" y="7682229"/>
            <a:ext cx="6155690" cy="287655"/>
            <a:chOff x="701040" y="7682229"/>
            <a:chExt cx="6155690" cy="287655"/>
          </a:xfrm>
        </p:grpSpPr>
        <p:sp>
          <p:nvSpPr>
            <p:cNvPr id="18" name="object 18"/>
            <p:cNvSpPr/>
            <p:nvPr/>
          </p:nvSpPr>
          <p:spPr>
            <a:xfrm>
              <a:off x="701040" y="7682229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DEEA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01040" y="796340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47A4D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701040" y="1393951"/>
            <a:ext cx="6155690" cy="85788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Définition</a:t>
            </a:r>
            <a:r>
              <a:rPr dirty="0" sz="1600" spc="-1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-</a:t>
            </a:r>
            <a:r>
              <a:rPr dirty="0" sz="1600" spc="-2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Signes</a:t>
            </a:r>
            <a:endParaRPr sz="160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1165"/>
              </a:spcBef>
            </a:pP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brûlure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lésion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peau,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voies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aériennes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digestives.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Elle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qualifiée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247650" marR="18415" indent="-228600">
              <a:lnSpc>
                <a:spcPct val="117300"/>
              </a:lnSpc>
              <a:spcBef>
                <a:spcPts val="75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10">
                <a:latin typeface="Calibri"/>
                <a:cs typeface="Calibri"/>
              </a:rPr>
              <a:t>brûlure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simple,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lorsqu’il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s’agit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rougeurs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peau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chez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l’adulte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d’une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cloque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dont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surface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est 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inférieure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celle 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moitié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paume 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main</a:t>
            </a:r>
            <a:r>
              <a:rPr dirty="0" sz="1100" spc="-5">
                <a:latin typeface="Calibri"/>
                <a:cs typeface="Calibri"/>
              </a:rPr>
              <a:t> de 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 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10">
                <a:latin typeface="Calibri"/>
                <a:cs typeface="Calibri"/>
              </a:rPr>
              <a:t>brûlure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grave,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dès </a:t>
            </a:r>
            <a:r>
              <a:rPr dirty="0" sz="1100">
                <a:latin typeface="Calibri"/>
                <a:cs typeface="Calibri"/>
              </a:rPr>
              <a:t>lors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présence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33450" marR="17145" indent="-228600">
              <a:lnSpc>
                <a:spcPct val="116799"/>
              </a:lnSpc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d’une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plusieurs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cloques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dont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surface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totale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supérieure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celle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moitié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paume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 de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marR="15875" indent="-228600">
              <a:lnSpc>
                <a:spcPct val="116799"/>
              </a:lnSpc>
              <a:spcBef>
                <a:spcPts val="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d’une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destruction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profonde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(aspect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blanchâtre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noirâtre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parfois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indolore)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associée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souvent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 cloques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 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 rougeur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 ou</a:t>
            </a:r>
            <a:r>
              <a:rPr dirty="0" sz="1100">
                <a:latin typeface="Calibri"/>
                <a:cs typeface="Calibri"/>
              </a:rPr>
              <a:t> moins</a:t>
            </a:r>
            <a:r>
              <a:rPr dirty="0" sz="1100" spc="-5">
                <a:latin typeface="Calibri"/>
                <a:cs typeface="Calibri"/>
              </a:rPr>
              <a:t> étendue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marR="14604" indent="-228600">
              <a:lnSpc>
                <a:spcPct val="116799"/>
              </a:lnSpc>
              <a:spcBef>
                <a:spcPts val="10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d’une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brûlure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dont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localisation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visage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cou,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mains,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articulations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 </a:t>
            </a:r>
            <a:r>
              <a:rPr dirty="0" sz="1100" spc="-229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 voisinage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 orifices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naturels ;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d’une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rougeur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étendue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coup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soleil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généralisé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exemple)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peau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chez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l’enfant ;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9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d’une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brûlure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d’origine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chimique,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électrique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radiologique.</a:t>
            </a:r>
            <a:endParaRPr sz="11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55"/>
              </a:spcBef>
              <a:buFont typeface="Courier New"/>
              <a:buChar char="o"/>
            </a:pP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Causes</a:t>
            </a:r>
            <a:endParaRPr sz="1600">
              <a:latin typeface="Calibri Light"/>
              <a:cs typeface="Calibri Light"/>
            </a:endParaRPr>
          </a:p>
          <a:p>
            <a:pPr marL="19050" marR="19685">
              <a:lnSpc>
                <a:spcPct val="109700"/>
              </a:lnSpc>
              <a:spcBef>
                <a:spcPts val="1035"/>
              </a:spcBef>
            </a:pP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brûlure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provoquée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chaleur,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substances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chimiques,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l’électricité,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frottement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radiations.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Risques</a:t>
            </a:r>
            <a:endParaRPr sz="160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1155"/>
              </a:spcBef>
            </a:pPr>
            <a:r>
              <a:rPr dirty="0" sz="1100" spc="-10">
                <a:latin typeface="Calibri"/>
                <a:cs typeface="Calibri"/>
              </a:rPr>
              <a:t>Suivant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l’étendue,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profondeur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localisation,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brûlure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entraîner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247650" marR="18415" indent="-228600">
              <a:lnSpc>
                <a:spcPct val="116799"/>
              </a:lnSpc>
              <a:spcBef>
                <a:spcPts val="76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danger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immédiat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comme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défaillance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circulatoire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(en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cas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brûlure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étendue)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ou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respiratoire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(lors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d’une brûlure au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visage,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 cou 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consécutive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l'inhalation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fumée) 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douleur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sévère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conséquences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retardées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comme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l’infection,</a:t>
            </a:r>
            <a:r>
              <a:rPr dirty="0" sz="1100" spc="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séquelles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fonctionnelles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esthétiques.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Symbol"/>
              <a:buChar char=""/>
            </a:pPr>
            <a:endParaRPr sz="11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Principes</a:t>
            </a:r>
            <a:r>
              <a:rPr dirty="0" sz="1600" spc="-3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d’action</a:t>
            </a:r>
            <a:endParaRPr sz="160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1155"/>
              </a:spcBef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identifier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gravité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nature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brûlure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afin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d’adopter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conduite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tenir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adaptée.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Conduite</a:t>
            </a:r>
            <a:r>
              <a:rPr dirty="0" sz="1600" spc="-3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à</a:t>
            </a:r>
            <a:r>
              <a:rPr dirty="0" sz="1600" spc="-2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tenir</a:t>
            </a:r>
            <a:endParaRPr sz="1600">
              <a:latin typeface="Calibri Light"/>
              <a:cs typeface="Calibri Light"/>
            </a:endParaRPr>
          </a:p>
          <a:p>
            <a:pPr algn="just" marL="247650" marR="15240" indent="-228600">
              <a:lnSpc>
                <a:spcPct val="116900"/>
              </a:lnSpc>
              <a:spcBef>
                <a:spcPts val="994"/>
              </a:spcBef>
              <a:buFont typeface="Symbol"/>
              <a:buChar char=""/>
              <a:tabLst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refroidir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immédiatement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surface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brûlée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l'eau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courante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tempérée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faible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pression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pendant au moins 10 minutes, idéalement 20 minutes. Débuter l'arrosage après 30 minutes n'a </a:t>
            </a:r>
            <a:r>
              <a:rPr dirty="0" sz="1100" spc="-10">
                <a:latin typeface="Calibri"/>
                <a:cs typeface="Calibri"/>
              </a:rPr>
              <a:t>pas </a:t>
            </a:r>
            <a:r>
              <a:rPr dirty="0" sz="1100" spc="-5">
                <a:latin typeface="Calibri"/>
                <a:cs typeface="Calibri"/>
              </a:rPr>
              <a:t> d'intérêt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algn="just" marL="247650" marR="15240" indent="-228600">
              <a:lnSpc>
                <a:spcPct val="117300"/>
              </a:lnSpc>
              <a:spcBef>
                <a:spcPts val="55"/>
              </a:spcBef>
              <a:buFont typeface="Symbol"/>
              <a:buChar char=""/>
              <a:tabLst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en parallèle, et s'ils n'adhèrent pas à la peau, retirer les vêtements et les </a:t>
            </a:r>
            <a:r>
              <a:rPr dirty="0" sz="1100">
                <a:latin typeface="Calibri"/>
                <a:cs typeface="Calibri"/>
              </a:rPr>
              <a:t>bijoux </a:t>
            </a:r>
            <a:r>
              <a:rPr dirty="0" sz="1100" spc="-5">
                <a:latin typeface="Calibri"/>
                <a:cs typeface="Calibri"/>
              </a:rPr>
              <a:t>sur ou près de la </a:t>
            </a:r>
            <a:r>
              <a:rPr dirty="0" sz="1100" spc="-10">
                <a:latin typeface="Calibri"/>
                <a:cs typeface="Calibri"/>
              </a:rPr>
              <a:t>peau </a:t>
            </a:r>
            <a:r>
              <a:rPr dirty="0" sz="1100" spc="-5">
                <a:latin typeface="Calibri"/>
                <a:cs typeface="Calibri"/>
              </a:rPr>
              <a:t> brûlée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algn="just"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évaluer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gravité 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brûlure, puis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Symbol"/>
              <a:buChar char=""/>
            </a:pP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En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présence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d’une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brûlure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grave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:</a:t>
            </a:r>
            <a:endParaRPr sz="1600">
              <a:latin typeface="Calibri Light"/>
              <a:cs typeface="Calibri Light"/>
            </a:endParaRPr>
          </a:p>
          <a:p>
            <a:pPr algn="just" marL="247650" indent="-228600">
              <a:lnSpc>
                <a:spcPct val="100000"/>
              </a:lnSpc>
              <a:spcBef>
                <a:spcPts val="1075"/>
              </a:spcBef>
              <a:buFont typeface="Symbol"/>
              <a:buChar char=""/>
              <a:tabLst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faire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ou </a:t>
            </a: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dès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début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l'arrosage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53</a:t>
            </a:fld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1040" y="4462525"/>
            <a:ext cx="6155690" cy="287655"/>
            <a:chOff x="701040" y="4462525"/>
            <a:chExt cx="6155690" cy="287655"/>
          </a:xfrm>
        </p:grpSpPr>
        <p:sp>
          <p:nvSpPr>
            <p:cNvPr id="3" name="object 3"/>
            <p:cNvSpPr/>
            <p:nvPr/>
          </p:nvSpPr>
          <p:spPr>
            <a:xfrm>
              <a:off x="701040" y="4462525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DEEA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701040" y="474370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47A4D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/>
          <p:nvPr/>
        </p:nvSpPr>
        <p:spPr>
          <a:xfrm>
            <a:off x="701040" y="492200"/>
            <a:ext cx="6155690" cy="9049385"/>
          </a:xfrm>
          <a:prstGeom prst="rect">
            <a:avLst/>
          </a:prstGeom>
        </p:spPr>
        <p:txBody>
          <a:bodyPr wrap="square" lIns="0" tIns="48260" rIns="0" bIns="0" rtlCol="0" vert="horz">
            <a:spAutoFit/>
          </a:bodyPr>
          <a:lstStyle/>
          <a:p>
            <a:pPr marL="247650" indent="-228600">
              <a:lnSpc>
                <a:spcPct val="100000"/>
              </a:lnSpc>
              <a:spcBef>
                <a:spcPts val="3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poursuivre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refroidissement,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selon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consignes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données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installer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adaptée,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après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refroidissement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allongée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confortablement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(lit,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canapé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défaut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sol)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9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assise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gêne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respiratoire.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laisser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 possible 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brûlée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visible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surveiller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continuellement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respecter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consignes</a:t>
            </a:r>
            <a:r>
              <a:rPr dirty="0" sz="1100" spc="2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données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secours.</a:t>
            </a: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825"/>
              </a:spcBef>
            </a:pPr>
            <a:r>
              <a:rPr dirty="0" sz="1100" spc="-5">
                <a:latin typeface="Calibri"/>
                <a:cs typeface="Calibri"/>
              </a:rPr>
              <a:t>N.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B.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Aucun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produit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appliqué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brûlure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grave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avis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médical.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En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présence d’une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brûlure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simple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:</a:t>
            </a:r>
            <a:endParaRPr sz="1600">
              <a:latin typeface="Calibri Light"/>
              <a:cs typeface="Calibri Light"/>
            </a:endParaRPr>
          </a:p>
          <a:p>
            <a:pPr marL="247650" indent="-228600">
              <a:lnSpc>
                <a:spcPct val="100000"/>
              </a:lnSpc>
              <a:spcBef>
                <a:spcPts val="107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poursuivre 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refroidissement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jusqu'à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disparition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 </a:t>
            </a:r>
            <a:r>
              <a:rPr dirty="0" sz="1100" spc="-10">
                <a:latin typeface="Calibri"/>
                <a:cs typeface="Calibri"/>
              </a:rPr>
              <a:t>douleur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jamais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percer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cloques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marR="17145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protéger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brûlure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pansement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stérile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film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plastique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non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adhésif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(type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film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alimentaire)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 maintient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l'humidité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épouse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facilement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zone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brûlée 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demander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avis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médical </a:t>
            </a:r>
            <a:r>
              <a:rPr dirty="0" sz="1100">
                <a:latin typeface="Calibri"/>
                <a:cs typeface="Calibri"/>
              </a:rPr>
              <a:t>ou </a:t>
            </a:r>
            <a:r>
              <a:rPr dirty="0" sz="1100" spc="-5">
                <a:latin typeface="Calibri"/>
                <a:cs typeface="Calibri"/>
              </a:rPr>
              <a:t>d'un autre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professionnel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santé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vérifier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validité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vaccination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antitétanique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s'il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s'agit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enfant 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d'un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nourrisson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marR="18415" indent="-228600">
              <a:lnSpc>
                <a:spcPts val="1550"/>
              </a:lnSpc>
              <a:spcBef>
                <a:spcPts val="80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cas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d'apparition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jours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suivent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fièvre,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d'une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zone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chaude,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rouge,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gonflée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-10">
                <a:latin typeface="Calibri"/>
                <a:cs typeface="Calibri"/>
              </a:rPr>
              <a:t> douloureuse.</a:t>
            </a:r>
            <a:endParaRPr sz="11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30"/>
              </a:spcBef>
              <a:buFont typeface="Courier New"/>
              <a:buChar char="o"/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Conduite</a:t>
            </a:r>
            <a:r>
              <a:rPr dirty="0" sz="1600" spc="-2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à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tenir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particulière</a:t>
            </a:r>
            <a:endParaRPr sz="16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25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En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présence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d’une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brûlure par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produits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chimiques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:</a:t>
            </a:r>
            <a:endParaRPr sz="1600">
              <a:latin typeface="Calibri Light"/>
              <a:cs typeface="Calibri Light"/>
            </a:endParaRPr>
          </a:p>
          <a:p>
            <a:pPr marL="247650" indent="-228600">
              <a:lnSpc>
                <a:spcPct val="100000"/>
              </a:lnSpc>
              <a:spcBef>
                <a:spcPts val="107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se protéger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>
                <a:latin typeface="Calibri"/>
                <a:cs typeface="Calibri"/>
              </a:rPr>
              <a:t> éviter </a:t>
            </a:r>
            <a:r>
              <a:rPr dirty="0" sz="1100" spc="-5">
                <a:latin typeface="Calibri"/>
                <a:cs typeface="Calibri"/>
              </a:rPr>
              <a:t>tout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contact</a:t>
            </a:r>
            <a:r>
              <a:rPr dirty="0" sz="1100">
                <a:latin typeface="Calibri"/>
                <a:cs typeface="Calibri"/>
              </a:rPr>
              <a:t> avec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produit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chimique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demander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rincer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immédiatement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abondamment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l’eau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courante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tempérée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33450" marR="13970" indent="-228600">
              <a:lnSpc>
                <a:spcPts val="1550"/>
              </a:lnSpc>
              <a:spcBef>
                <a:spcPts val="80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cas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projection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vêtements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peau,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l’ensemble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corps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 rincé. Ses vêtements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imbibés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produit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ôtés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sous l’eau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130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cas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projection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l’œil,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l’œil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atteint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rincé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veillant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l’eau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de</a:t>
            </a:r>
            <a:endParaRPr sz="1100">
              <a:latin typeface="Calibri"/>
              <a:cs typeface="Calibri"/>
            </a:endParaRPr>
          </a:p>
          <a:p>
            <a:pPr marL="933450">
              <a:lnSpc>
                <a:spcPct val="100000"/>
              </a:lnSpc>
              <a:spcBef>
                <a:spcPts val="225"/>
              </a:spcBef>
            </a:pPr>
            <a:r>
              <a:rPr dirty="0" sz="1100" spc="-5">
                <a:latin typeface="Calibri"/>
                <a:cs typeface="Calibri"/>
              </a:rPr>
              <a:t>lavage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coule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l’autre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œil.</a:t>
            </a:r>
            <a:r>
              <a:rPr dirty="0" sz="1100" spc="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Faire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retirer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lentilles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contact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pendant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rinçage</a:t>
            </a:r>
            <a:endParaRPr sz="1100">
              <a:latin typeface="Calibri"/>
              <a:cs typeface="Calibri"/>
            </a:endParaRPr>
          </a:p>
          <a:p>
            <a:pPr marL="933450">
              <a:lnSpc>
                <a:spcPct val="100000"/>
              </a:lnSpc>
              <a:spcBef>
                <a:spcPts val="225"/>
              </a:spcBef>
            </a:pP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marR="15240" indent="-228600">
              <a:lnSpc>
                <a:spcPct val="116799"/>
              </a:lnSpc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cas,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veiller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substance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maintenant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diluée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nuise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aux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tissus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sains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entrant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contact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peau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non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affectée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l'œil</a:t>
            </a:r>
            <a:endParaRPr sz="1100">
              <a:latin typeface="Calibri"/>
              <a:cs typeface="Calibri"/>
            </a:endParaRPr>
          </a:p>
          <a:p>
            <a:pPr marL="933450">
              <a:lnSpc>
                <a:spcPct val="100000"/>
              </a:lnSpc>
              <a:spcBef>
                <a:spcPts val="229"/>
              </a:spcBef>
            </a:pPr>
            <a:r>
              <a:rPr dirty="0" sz="1100" spc="-5">
                <a:latin typeface="Calibri"/>
                <a:cs typeface="Calibri"/>
              </a:rPr>
              <a:t>non</a:t>
            </a:r>
            <a:r>
              <a:rPr dirty="0" sz="1100" spc="-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blessé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jamais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vomir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boire,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d’ingestion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33450" marR="13970" indent="-228600">
              <a:lnSpc>
                <a:spcPts val="1550"/>
              </a:lnSpc>
              <a:spcBef>
                <a:spcPts val="8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conserver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informations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produit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cause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(conditionnement,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emballage,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fiche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sécurité,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etc.)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130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alerter 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faire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secours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suivre les consignes données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 ;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9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laver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après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avoir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réalisé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gestes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secours.</a:t>
            </a:r>
            <a:endParaRPr sz="11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50"/>
              </a:spcBef>
              <a:buFont typeface="Courier New"/>
              <a:buChar char="o"/>
            </a:pP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5"/>
              </a:spcBef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En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présence d’une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brûlure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électrique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:</a:t>
            </a:r>
            <a:endParaRPr sz="1600">
              <a:latin typeface="Calibri Light"/>
              <a:cs typeface="Calibri Light"/>
            </a:endParaRPr>
          </a:p>
          <a:p>
            <a:pPr marL="247650" indent="-228600">
              <a:lnSpc>
                <a:spcPct val="100000"/>
              </a:lnSpc>
              <a:spcBef>
                <a:spcPts val="107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jamais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toucher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suppression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risque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électrique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arroser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zone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visiblement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brûlée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l’eau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courante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tempérée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faire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ou </a:t>
            </a: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appliquer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consignes.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53</a:t>
            </a:fld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53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707390" y="493572"/>
            <a:ext cx="5927090" cy="10680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9700"/>
              </a:lnSpc>
              <a:spcBef>
                <a:spcPts val="100"/>
              </a:spcBef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En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présence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d’une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brûlure interne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par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inhalation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de vapeurs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chaudes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ou </a:t>
            </a:r>
            <a:r>
              <a:rPr dirty="0" sz="1600" spc="-34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caustiques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:</a:t>
            </a:r>
            <a:endParaRPr sz="1600">
              <a:latin typeface="Calibri Light"/>
              <a:cs typeface="Calibri Light"/>
            </a:endParaRPr>
          </a:p>
          <a:p>
            <a:pPr marL="241300" indent="-228600">
              <a:lnSpc>
                <a:spcPct val="100000"/>
              </a:lnSpc>
              <a:spcBef>
                <a:spcPts val="107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difficultés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respiratoires,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placer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>
                <a:latin typeface="Calibri"/>
                <a:cs typeface="Calibri"/>
              </a:rPr>
              <a:t> assise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faire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ou </a:t>
            </a: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appliquer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consignes.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556754" cy="1069263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49500" y="921257"/>
            <a:ext cx="1869313" cy="35204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54932" y="921257"/>
            <a:ext cx="1293749" cy="35204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20090" y="921257"/>
            <a:ext cx="1614170" cy="352044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10</a:t>
            </a:fld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81985" y="527557"/>
            <a:ext cx="2193925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47A4D7"/>
                </a:solidFill>
                <a:latin typeface="Calibri"/>
                <a:cs typeface="Calibri"/>
              </a:rPr>
              <a:t>[01PR08</a:t>
            </a:r>
            <a:r>
              <a:rPr dirty="0" sz="1600" spc="-15">
                <a:solidFill>
                  <a:srgbClr val="47A4D7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"/>
                <a:cs typeface="Calibri"/>
              </a:rPr>
              <a:t>/</a:t>
            </a:r>
            <a:r>
              <a:rPr dirty="0" sz="1600" spc="65">
                <a:solidFill>
                  <a:srgbClr val="47A4D7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"/>
                <a:cs typeface="Calibri"/>
              </a:rPr>
              <a:t>12-2022]</a:t>
            </a:r>
            <a:r>
              <a:rPr dirty="0" sz="1600" spc="-15">
                <a:solidFill>
                  <a:srgbClr val="47A4D7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"/>
                <a:cs typeface="Calibri"/>
              </a:rPr>
              <a:t>PSC</a:t>
            </a:r>
            <a:r>
              <a:rPr dirty="0" sz="1600" spc="-5">
                <a:solidFill>
                  <a:srgbClr val="FD9100"/>
                </a:solidFill>
                <a:latin typeface="MS Gothic"/>
                <a:cs typeface="MS Gothic"/>
              </a:rPr>
              <a:t>①</a:t>
            </a:r>
            <a:endParaRPr sz="1600">
              <a:latin typeface="MS Gothic"/>
              <a:cs typeface="MS Gothic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14573" y="775969"/>
            <a:ext cx="1925320" cy="4216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none" spc="-10">
                <a:solidFill>
                  <a:srgbClr val="47A4D7"/>
                </a:solidFill>
              </a:rPr>
              <a:t>Traumatismes</a:t>
            </a:r>
          </a:p>
        </p:txBody>
      </p:sp>
      <p:sp>
        <p:nvSpPr>
          <p:cNvPr id="4" name="object 4"/>
          <p:cNvSpPr/>
          <p:nvPr/>
        </p:nvSpPr>
        <p:spPr>
          <a:xfrm>
            <a:off x="701040" y="1258061"/>
            <a:ext cx="6155690" cy="6350"/>
          </a:xfrm>
          <a:custGeom>
            <a:avLst/>
            <a:gdLst/>
            <a:ahLst/>
            <a:cxnLst/>
            <a:rect l="l" t="t" r="r" b="b"/>
            <a:pathLst>
              <a:path w="6155690" h="6350">
                <a:moveTo>
                  <a:pt x="6155436" y="0"/>
                </a:moveTo>
                <a:lnTo>
                  <a:pt x="0" y="0"/>
                </a:lnTo>
                <a:lnTo>
                  <a:pt x="0" y="6096"/>
                </a:lnTo>
                <a:lnTo>
                  <a:pt x="6155436" y="6096"/>
                </a:lnTo>
                <a:lnTo>
                  <a:pt x="6155436" y="0"/>
                </a:lnTo>
                <a:close/>
              </a:path>
            </a:pathLst>
          </a:custGeom>
          <a:solidFill>
            <a:srgbClr val="47A4D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701040" y="1416557"/>
            <a:ext cx="6155690" cy="287655"/>
            <a:chOff x="701040" y="1416557"/>
            <a:chExt cx="6155690" cy="287655"/>
          </a:xfrm>
        </p:grpSpPr>
        <p:sp>
          <p:nvSpPr>
            <p:cNvPr id="6" name="object 6"/>
            <p:cNvSpPr/>
            <p:nvPr/>
          </p:nvSpPr>
          <p:spPr>
            <a:xfrm>
              <a:off x="701040" y="1416557"/>
              <a:ext cx="6155690" cy="281940"/>
            </a:xfrm>
            <a:custGeom>
              <a:avLst/>
              <a:gdLst/>
              <a:ahLst/>
              <a:cxnLst/>
              <a:rect l="l" t="t" r="r" b="b"/>
              <a:pathLst>
                <a:path w="6155690" h="281939">
                  <a:moveTo>
                    <a:pt x="6155436" y="0"/>
                  </a:moveTo>
                  <a:lnTo>
                    <a:pt x="0" y="0"/>
                  </a:lnTo>
                  <a:lnTo>
                    <a:pt x="0" y="281431"/>
                  </a:lnTo>
                  <a:lnTo>
                    <a:pt x="6155436" y="281431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1697989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701040" y="4102861"/>
            <a:ext cx="6155690" cy="287020"/>
            <a:chOff x="701040" y="4102861"/>
            <a:chExt cx="6155690" cy="287020"/>
          </a:xfrm>
        </p:grpSpPr>
        <p:sp>
          <p:nvSpPr>
            <p:cNvPr id="9" name="object 9"/>
            <p:cNvSpPr/>
            <p:nvPr/>
          </p:nvSpPr>
          <p:spPr>
            <a:xfrm>
              <a:off x="701040" y="4102861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01040" y="438327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701040" y="5011927"/>
            <a:ext cx="6155690" cy="287020"/>
            <a:chOff x="701040" y="5011927"/>
            <a:chExt cx="6155690" cy="287020"/>
          </a:xfrm>
        </p:grpSpPr>
        <p:sp>
          <p:nvSpPr>
            <p:cNvPr id="12" name="object 12"/>
            <p:cNvSpPr/>
            <p:nvPr/>
          </p:nvSpPr>
          <p:spPr>
            <a:xfrm>
              <a:off x="701040" y="501192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670"/>
                  </a:lnTo>
                  <a:lnTo>
                    <a:pt x="6155436" y="280670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01040" y="529259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701040" y="6104889"/>
            <a:ext cx="6155690" cy="287020"/>
            <a:chOff x="701040" y="6104889"/>
            <a:chExt cx="6155690" cy="287020"/>
          </a:xfrm>
        </p:grpSpPr>
        <p:sp>
          <p:nvSpPr>
            <p:cNvPr id="15" name="object 15"/>
            <p:cNvSpPr/>
            <p:nvPr/>
          </p:nvSpPr>
          <p:spPr>
            <a:xfrm>
              <a:off x="701040" y="6104889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01040" y="6385306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/>
          <p:cNvGrpSpPr/>
          <p:nvPr/>
        </p:nvGrpSpPr>
        <p:grpSpPr>
          <a:xfrm>
            <a:off x="701040" y="6829552"/>
            <a:ext cx="6155690" cy="287020"/>
            <a:chOff x="701040" y="6829552"/>
            <a:chExt cx="6155690" cy="287020"/>
          </a:xfrm>
        </p:grpSpPr>
        <p:sp>
          <p:nvSpPr>
            <p:cNvPr id="18" name="object 18"/>
            <p:cNvSpPr/>
            <p:nvPr/>
          </p:nvSpPr>
          <p:spPr>
            <a:xfrm>
              <a:off x="701040" y="6829552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DEEA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01040" y="710996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47A4D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701040" y="1393951"/>
            <a:ext cx="6155690" cy="77609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Définition</a:t>
            </a:r>
            <a:r>
              <a:rPr dirty="0" sz="1600" spc="-1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-</a:t>
            </a:r>
            <a:r>
              <a:rPr dirty="0" sz="1600" spc="-2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Signes</a:t>
            </a:r>
            <a:endParaRPr sz="1600">
              <a:latin typeface="Calibri Light"/>
              <a:cs typeface="Calibri Light"/>
            </a:endParaRPr>
          </a:p>
          <a:p>
            <a:pPr algn="just" marL="19050" marR="13970">
              <a:lnSpc>
                <a:spcPct val="109800"/>
              </a:lnSpc>
              <a:spcBef>
                <a:spcPts val="1035"/>
              </a:spcBef>
            </a:pPr>
            <a:r>
              <a:rPr dirty="0" sz="1100" spc="-5">
                <a:latin typeface="Calibri"/>
                <a:cs typeface="Calibri"/>
              </a:rPr>
              <a:t>Les atteintes traumatiques </a:t>
            </a:r>
            <a:r>
              <a:rPr dirty="0" sz="1100">
                <a:latin typeface="Calibri"/>
                <a:cs typeface="Calibri"/>
              </a:rPr>
              <a:t>sont </a:t>
            </a:r>
            <a:r>
              <a:rPr dirty="0" sz="1100" spc="-5">
                <a:latin typeface="Calibri"/>
                <a:cs typeface="Calibri"/>
              </a:rPr>
              <a:t>des lésions des os (fractures), des articulations (entorses ou luxations), des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organes ou de la peau. Pour une meilleure compréhension, ce dernier type d’atteinte fait l’objet d’un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traitement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spécifique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(cf.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Brûlures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 plaies).</a:t>
            </a:r>
            <a:endParaRPr sz="1100">
              <a:latin typeface="Calibri"/>
              <a:cs typeface="Calibri"/>
            </a:endParaRPr>
          </a:p>
          <a:p>
            <a:pPr algn="just" marL="19050" marR="17145">
              <a:lnSpc>
                <a:spcPct val="110000"/>
              </a:lnSpc>
              <a:spcBef>
                <a:spcPts val="790"/>
              </a:spcBef>
            </a:pPr>
            <a:r>
              <a:rPr dirty="0" sz="1100" spc="-5">
                <a:latin typeface="Calibri"/>
                <a:cs typeface="Calibri"/>
              </a:rPr>
              <a:t>Elles peuvent provoquer immédiatement une douleur vive, une </a:t>
            </a:r>
            <a:r>
              <a:rPr dirty="0" sz="1100" spc="-10">
                <a:latin typeface="Calibri"/>
                <a:cs typeface="Calibri"/>
              </a:rPr>
              <a:t>difficulté </a:t>
            </a:r>
            <a:r>
              <a:rPr dirty="0" sz="1100" spc="-5">
                <a:latin typeface="Calibri"/>
                <a:cs typeface="Calibri"/>
              </a:rPr>
              <a:t>ou une impossibilité de bouger,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éventuellement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accompagnées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gonflement ou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d’une déformation 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zone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atteinte.</a:t>
            </a:r>
            <a:endParaRPr sz="1100">
              <a:latin typeface="Calibri"/>
              <a:cs typeface="Calibri"/>
            </a:endParaRPr>
          </a:p>
          <a:p>
            <a:pPr algn="just" marL="19050" marR="12065">
              <a:lnSpc>
                <a:spcPct val="109800"/>
              </a:lnSpc>
              <a:spcBef>
                <a:spcPts val="800"/>
              </a:spcBef>
            </a:pPr>
            <a:r>
              <a:rPr dirty="0" sz="1100" spc="-5">
                <a:latin typeface="Calibri"/>
                <a:cs typeface="Calibri"/>
              </a:rPr>
              <a:t>Lorsque le </a:t>
            </a:r>
            <a:r>
              <a:rPr dirty="0" sz="1100">
                <a:latin typeface="Calibri"/>
                <a:cs typeface="Calibri"/>
              </a:rPr>
              <a:t>choc </a:t>
            </a:r>
            <a:r>
              <a:rPr dirty="0" sz="1100" spc="-5">
                <a:latin typeface="Calibri"/>
                <a:cs typeface="Calibri"/>
              </a:rPr>
              <a:t>se situe </a:t>
            </a:r>
            <a:r>
              <a:rPr dirty="0" sz="1100">
                <a:latin typeface="Calibri"/>
                <a:cs typeface="Calibri"/>
              </a:rPr>
              <a:t>au </a:t>
            </a:r>
            <a:r>
              <a:rPr dirty="0" sz="1100" spc="-10">
                <a:latin typeface="Calibri"/>
                <a:cs typeface="Calibri"/>
              </a:rPr>
              <a:t>niveau </a:t>
            </a:r>
            <a:r>
              <a:rPr dirty="0" sz="1100" spc="-5">
                <a:latin typeface="Calibri"/>
                <a:cs typeface="Calibri"/>
              </a:rPr>
              <a:t>de la tête, du thorax ou de l’abdomen, une atteinte des organes sous-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jacents est toujours possible et peut se révéler secondairement par </a:t>
            </a:r>
            <a:r>
              <a:rPr dirty="0" sz="1100" spc="-10">
                <a:latin typeface="Calibri"/>
                <a:cs typeface="Calibri"/>
              </a:rPr>
              <a:t>d’autres </a:t>
            </a:r>
            <a:r>
              <a:rPr dirty="0" sz="1100" spc="-5">
                <a:latin typeface="Calibri"/>
                <a:cs typeface="Calibri"/>
              </a:rPr>
              <a:t>signes (perte de connaissance,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maux 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tête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persistants,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vomissements,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agitation,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somnolence,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douleur</a:t>
            </a:r>
            <a:r>
              <a:rPr dirty="0" sz="1100">
                <a:latin typeface="Calibri"/>
                <a:cs typeface="Calibri"/>
              </a:rPr>
              <a:t> abdominale,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etc.).</a:t>
            </a:r>
            <a:endParaRPr sz="1100">
              <a:latin typeface="Calibri"/>
              <a:cs typeface="Calibri"/>
            </a:endParaRPr>
          </a:p>
          <a:p>
            <a:pPr algn="just" marL="19050" marR="14604">
              <a:lnSpc>
                <a:spcPct val="109500"/>
              </a:lnSpc>
              <a:spcBef>
                <a:spcPts val="805"/>
              </a:spcBef>
            </a:pPr>
            <a:r>
              <a:rPr dirty="0" sz="1100" spc="-5">
                <a:latin typeface="Calibri"/>
                <a:cs typeface="Calibri"/>
              </a:rPr>
              <a:t>Lorsque le traumatisme </a:t>
            </a:r>
            <a:r>
              <a:rPr dirty="0" sz="1100">
                <a:latin typeface="Calibri"/>
                <a:cs typeface="Calibri"/>
              </a:rPr>
              <a:t>se </a:t>
            </a:r>
            <a:r>
              <a:rPr dirty="0" sz="1100" spc="-5">
                <a:latin typeface="Calibri"/>
                <a:cs typeface="Calibri"/>
              </a:rPr>
              <a:t>situe au </a:t>
            </a:r>
            <a:r>
              <a:rPr dirty="0" sz="1100" spc="-10">
                <a:latin typeface="Calibri"/>
                <a:cs typeface="Calibri"/>
              </a:rPr>
              <a:t>niveau </a:t>
            </a:r>
            <a:r>
              <a:rPr dirty="0" sz="1100" spc="-5">
                <a:latin typeface="Calibri"/>
                <a:cs typeface="Calibri"/>
              </a:rPr>
              <a:t>de la colonne vertébrale </a:t>
            </a:r>
            <a:r>
              <a:rPr dirty="0" sz="1100" spc="-10">
                <a:latin typeface="Calibri"/>
                <a:cs typeface="Calibri"/>
              </a:rPr>
              <a:t>(douleur </a:t>
            </a:r>
            <a:r>
              <a:rPr dirty="0" sz="1100" spc="-5">
                <a:latin typeface="Calibri"/>
                <a:cs typeface="Calibri"/>
              </a:rPr>
              <a:t>du dos ou de la </a:t>
            </a:r>
            <a:r>
              <a:rPr dirty="0" sz="1100" spc="-10">
                <a:latin typeface="Calibri"/>
                <a:cs typeface="Calibri"/>
              </a:rPr>
              <a:t>nuque), </a:t>
            </a:r>
            <a:r>
              <a:rPr dirty="0" sz="1100" spc="-5">
                <a:latin typeface="Calibri"/>
                <a:cs typeface="Calibri"/>
              </a:rPr>
              <a:t>une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atteinte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moelle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épinière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possible.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Causes</a:t>
            </a:r>
            <a:endParaRPr sz="1600">
              <a:latin typeface="Calibri Light"/>
              <a:cs typeface="Calibri Light"/>
            </a:endParaRPr>
          </a:p>
          <a:p>
            <a:pPr algn="just" marL="19050" marR="15875">
              <a:lnSpc>
                <a:spcPct val="110000"/>
              </a:lnSpc>
              <a:spcBef>
                <a:spcPts val="1025"/>
              </a:spcBef>
            </a:pPr>
            <a:r>
              <a:rPr dirty="0" sz="1100" spc="-5">
                <a:latin typeface="Calibri"/>
                <a:cs typeface="Calibri"/>
              </a:rPr>
              <a:t>Les traumatismes peuvent être le résultat d’un choc, d’un coup, d’une chute ou d’un faux mouvement et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peuvent atteindre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toutes 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parties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 corps.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Risques</a:t>
            </a:r>
            <a:endParaRPr sz="1600">
              <a:latin typeface="Calibri Light"/>
              <a:cs typeface="Calibri Light"/>
            </a:endParaRPr>
          </a:p>
          <a:p>
            <a:pPr algn="just" marL="19050" marR="13335">
              <a:lnSpc>
                <a:spcPct val="109800"/>
              </a:lnSpc>
              <a:spcBef>
                <a:spcPts val="1025"/>
              </a:spcBef>
            </a:pPr>
            <a:r>
              <a:rPr dirty="0" sz="1100" spc="-5">
                <a:latin typeface="Calibri"/>
                <a:cs typeface="Calibri"/>
              </a:rPr>
              <a:t>Les risques, lors d’une atteinte traumatique, sont </a:t>
            </a:r>
            <a:r>
              <a:rPr dirty="0" sz="1100">
                <a:latin typeface="Calibri"/>
                <a:cs typeface="Calibri"/>
              </a:rPr>
              <a:t>d’entraîner </a:t>
            </a:r>
            <a:r>
              <a:rPr dirty="0" sz="1100" spc="-5">
                <a:latin typeface="Calibri"/>
                <a:cs typeface="Calibri"/>
              </a:rPr>
              <a:t>des complications neurologiques (paralysie,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trouble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conscience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connaissance),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respiratoires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(gêne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détresse)</a:t>
            </a:r>
            <a:r>
              <a:rPr dirty="0" sz="1100" spc="-5">
                <a:latin typeface="Calibri"/>
                <a:cs typeface="Calibri"/>
              </a:rPr>
              <a:t> 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circulatoires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(détresse).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Principes</a:t>
            </a:r>
            <a:r>
              <a:rPr dirty="0" sz="1600" spc="-3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d’action</a:t>
            </a:r>
            <a:endParaRPr sz="1600">
              <a:latin typeface="Calibri Light"/>
              <a:cs typeface="Calibri Light"/>
            </a:endParaRPr>
          </a:p>
          <a:p>
            <a:pPr algn="just" marL="19050">
              <a:lnSpc>
                <a:spcPct val="100000"/>
              </a:lnSpc>
              <a:spcBef>
                <a:spcPts val="1155"/>
              </a:spcBef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 ne doit pas mobiliser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Conduite</a:t>
            </a:r>
            <a:r>
              <a:rPr dirty="0" sz="1600" spc="-3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à</a:t>
            </a:r>
            <a:r>
              <a:rPr dirty="0" sz="1600" spc="-2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tenir</a:t>
            </a:r>
            <a:endParaRPr sz="16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</a:pPr>
            <a:endParaRPr sz="125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5"/>
              </a:spcBef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Si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la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victime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a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perdu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connaissance</a:t>
            </a:r>
            <a:endParaRPr sz="1600">
              <a:latin typeface="Calibri Light"/>
              <a:cs typeface="Calibri Light"/>
            </a:endParaRPr>
          </a:p>
          <a:p>
            <a:pPr marL="247650" indent="-228600">
              <a:lnSpc>
                <a:spcPct val="100000"/>
              </a:lnSpc>
              <a:spcBef>
                <a:spcPts val="107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adopter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conduite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tenir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face 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 perte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connaissance.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Symbol"/>
              <a:buChar char=""/>
            </a:pP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Si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la victime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est consciente et présente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immédiatement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des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signes</a:t>
            </a:r>
            <a:endParaRPr sz="1600">
              <a:latin typeface="Calibri Light"/>
              <a:cs typeface="Calibri Light"/>
            </a:endParaRPr>
          </a:p>
          <a:p>
            <a:pPr marL="247650" indent="-228600">
              <a:lnSpc>
                <a:spcPct val="100000"/>
              </a:lnSpc>
              <a:spcBef>
                <a:spcPts val="107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conseiller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fermement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mobiliser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atteinte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faire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appliquer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leurs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consignes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protéger de la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chaleur, du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froid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intempéries 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surveiller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lui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parler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régulièrement.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53</a:t>
            </a:fld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53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707390" y="493572"/>
            <a:ext cx="6139180" cy="2092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469265">
              <a:lnSpc>
                <a:spcPct val="109700"/>
              </a:lnSpc>
              <a:spcBef>
                <a:spcPts val="100"/>
              </a:spcBef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Si la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victime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présente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une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douleur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du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cou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à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la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suite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d'un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traumatisme </a:t>
            </a:r>
            <a:r>
              <a:rPr dirty="0" sz="1600" spc="-34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(suspicion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de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traumatisme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du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rachis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cervical)</a:t>
            </a:r>
            <a:endParaRPr sz="1600">
              <a:latin typeface="Calibri Light"/>
              <a:cs typeface="Calibri Light"/>
            </a:endParaRPr>
          </a:p>
          <a:p>
            <a:pPr marL="241300" indent="-228600">
              <a:lnSpc>
                <a:spcPct val="100000"/>
              </a:lnSpc>
              <a:spcBef>
                <a:spcPts val="107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demander à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 pas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bouger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tête ;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faire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appliquer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leurs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consignes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1300" marR="5080" indent="-228600">
              <a:lnSpc>
                <a:spcPct val="116799"/>
              </a:lnSpc>
              <a:spcBef>
                <a:spcPts val="6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possible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stabiliser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rachis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cervical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où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il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trouve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maintenant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tête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deux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surveiller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lui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parler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régulièrement.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Si la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victime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présente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une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fracture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de membre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déplacée</a:t>
            </a:r>
            <a:endParaRPr sz="16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20090" y="2709925"/>
            <a:ext cx="1897380" cy="177800"/>
          </a:xfrm>
          <a:prstGeom prst="rect">
            <a:avLst/>
          </a:prstGeom>
          <a:solidFill>
            <a:srgbClr val="FFFF00"/>
          </a:solidFill>
        </p:spPr>
        <p:txBody>
          <a:bodyPr wrap="square" lIns="0" tIns="635" rIns="0" bIns="0" rtlCol="0" vert="horz">
            <a:spAutoFit/>
          </a:bodyPr>
          <a:lstStyle/>
          <a:p>
            <a:pPr marL="227965" indent="-227965">
              <a:lnSpc>
                <a:spcPct val="100000"/>
              </a:lnSpc>
              <a:spcBef>
                <a:spcPts val="5"/>
              </a:spcBef>
              <a:buFont typeface="Symbol"/>
              <a:buChar char=""/>
              <a:tabLst>
                <a:tab pos="227965" algn="l"/>
                <a:tab pos="228600" algn="l"/>
              </a:tabLst>
            </a:pPr>
            <a:r>
              <a:rPr dirty="0" sz="1100" spc="-5">
                <a:latin typeface="Calibri"/>
                <a:cs typeface="Calibri"/>
              </a:rPr>
              <a:t>ne pas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tenter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réaligner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0090" y="2913379"/>
            <a:ext cx="3837304" cy="177800"/>
          </a:xfrm>
          <a:prstGeom prst="rect">
            <a:avLst/>
          </a:prstGeom>
          <a:solidFill>
            <a:srgbClr val="FFFF00"/>
          </a:solidFill>
        </p:spPr>
        <p:txBody>
          <a:bodyPr wrap="square" lIns="0" tIns="635" rIns="0" bIns="0" rtlCol="0" vert="horz">
            <a:spAutoFit/>
          </a:bodyPr>
          <a:lstStyle/>
          <a:p>
            <a:pPr marL="227965" indent="-227965">
              <a:lnSpc>
                <a:spcPct val="100000"/>
              </a:lnSpc>
              <a:spcBef>
                <a:spcPts val="5"/>
              </a:spcBef>
              <a:buFont typeface="Symbol"/>
              <a:buChar char=""/>
              <a:tabLst>
                <a:tab pos="227965" algn="l"/>
                <a:tab pos="228600" algn="l"/>
              </a:tabLst>
            </a:pPr>
            <a:r>
              <a:rPr dirty="0" sz="1100" spc="-5">
                <a:latin typeface="Calibri"/>
                <a:cs typeface="Calibri"/>
              </a:rPr>
              <a:t>faire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ou </a:t>
            </a: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appliquer</a:t>
            </a:r>
            <a:r>
              <a:rPr dirty="0" sz="1100">
                <a:latin typeface="Calibri"/>
                <a:cs typeface="Calibri"/>
              </a:rPr>
              <a:t> leurs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consignes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20090" y="3116833"/>
            <a:ext cx="2893695" cy="177800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 vert="horz">
            <a:spAutoFit/>
          </a:bodyPr>
          <a:lstStyle/>
          <a:p>
            <a:pPr marL="227965" indent="-227965">
              <a:lnSpc>
                <a:spcPct val="100000"/>
              </a:lnSpc>
              <a:buFont typeface="Symbol"/>
              <a:buChar char=""/>
              <a:tabLst>
                <a:tab pos="227965" algn="l"/>
                <a:tab pos="228600" algn="l"/>
              </a:tabLst>
            </a:pPr>
            <a:r>
              <a:rPr dirty="0" sz="1100" spc="-5">
                <a:latin typeface="Calibri"/>
                <a:cs typeface="Calibri"/>
              </a:rPr>
              <a:t>surveiller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lui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parler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régulièrement.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59888" y="516889"/>
            <a:ext cx="2239010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[01FT13</a:t>
            </a:r>
            <a:r>
              <a:rPr dirty="0" sz="1600" spc="-3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/</a:t>
            </a:r>
            <a:r>
              <a:rPr dirty="0" sz="1600" spc="5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"/>
                <a:cs typeface="Calibri"/>
              </a:rPr>
              <a:t>12-2022]</a:t>
            </a:r>
            <a:r>
              <a:rPr dirty="0" sz="1600" spc="-15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PSC①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86151" y="760730"/>
            <a:ext cx="2583180" cy="4216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none" spc="-5">
                <a:solidFill>
                  <a:srgbClr val="FD9100"/>
                </a:solidFill>
              </a:rPr>
              <a:t>Maintien</a:t>
            </a:r>
            <a:r>
              <a:rPr dirty="0" u="none" spc="-20">
                <a:solidFill>
                  <a:srgbClr val="FD9100"/>
                </a:solidFill>
              </a:rPr>
              <a:t> </a:t>
            </a:r>
            <a:r>
              <a:rPr dirty="0" u="none" spc="-5">
                <a:solidFill>
                  <a:srgbClr val="FD9100"/>
                </a:solidFill>
              </a:rPr>
              <a:t>de</a:t>
            </a:r>
            <a:r>
              <a:rPr dirty="0" u="none" spc="-15">
                <a:solidFill>
                  <a:srgbClr val="FD9100"/>
                </a:solidFill>
              </a:rPr>
              <a:t> </a:t>
            </a:r>
            <a:r>
              <a:rPr dirty="0" u="none" spc="-5">
                <a:solidFill>
                  <a:srgbClr val="FD9100"/>
                </a:solidFill>
              </a:rPr>
              <a:t>la</a:t>
            </a:r>
            <a:r>
              <a:rPr dirty="0" u="none" spc="-15">
                <a:solidFill>
                  <a:srgbClr val="FD9100"/>
                </a:solidFill>
              </a:rPr>
              <a:t> </a:t>
            </a:r>
            <a:r>
              <a:rPr dirty="0" u="none" spc="-5">
                <a:solidFill>
                  <a:srgbClr val="FD9100"/>
                </a:solidFill>
              </a:rPr>
              <a:t>tête</a:t>
            </a:r>
          </a:p>
        </p:txBody>
      </p:sp>
      <p:sp>
        <p:nvSpPr>
          <p:cNvPr id="4" name="object 4"/>
          <p:cNvSpPr/>
          <p:nvPr/>
        </p:nvSpPr>
        <p:spPr>
          <a:xfrm>
            <a:off x="701040" y="1242821"/>
            <a:ext cx="6155690" cy="6350"/>
          </a:xfrm>
          <a:custGeom>
            <a:avLst/>
            <a:gdLst/>
            <a:ahLst/>
            <a:cxnLst/>
            <a:rect l="l" t="t" r="r" b="b"/>
            <a:pathLst>
              <a:path w="6155690" h="6350">
                <a:moveTo>
                  <a:pt x="6155436" y="0"/>
                </a:moveTo>
                <a:lnTo>
                  <a:pt x="0" y="0"/>
                </a:lnTo>
                <a:lnTo>
                  <a:pt x="0" y="6096"/>
                </a:lnTo>
                <a:lnTo>
                  <a:pt x="6155436" y="6096"/>
                </a:lnTo>
                <a:lnTo>
                  <a:pt x="6155436" y="0"/>
                </a:lnTo>
                <a:close/>
              </a:path>
            </a:pathLst>
          </a:custGeom>
          <a:solidFill>
            <a:srgbClr val="FD91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701040" y="1401317"/>
            <a:ext cx="6155690" cy="287020"/>
            <a:chOff x="701040" y="1401317"/>
            <a:chExt cx="6155690" cy="287020"/>
          </a:xfrm>
        </p:grpSpPr>
        <p:sp>
          <p:nvSpPr>
            <p:cNvPr id="6" name="object 6"/>
            <p:cNvSpPr/>
            <p:nvPr/>
          </p:nvSpPr>
          <p:spPr>
            <a:xfrm>
              <a:off x="701040" y="140131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168173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701040" y="2334259"/>
            <a:ext cx="6155690" cy="287655"/>
            <a:chOff x="701040" y="2334259"/>
            <a:chExt cx="6155690" cy="287655"/>
          </a:xfrm>
        </p:grpSpPr>
        <p:sp>
          <p:nvSpPr>
            <p:cNvPr id="9" name="object 9"/>
            <p:cNvSpPr/>
            <p:nvPr/>
          </p:nvSpPr>
          <p:spPr>
            <a:xfrm>
              <a:off x="701040" y="2334259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5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01040" y="261543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701040" y="3266947"/>
            <a:ext cx="6155690" cy="287655"/>
            <a:chOff x="701040" y="3266947"/>
            <a:chExt cx="6155690" cy="287655"/>
          </a:xfrm>
        </p:grpSpPr>
        <p:sp>
          <p:nvSpPr>
            <p:cNvPr id="12" name="object 12"/>
            <p:cNvSpPr/>
            <p:nvPr/>
          </p:nvSpPr>
          <p:spPr>
            <a:xfrm>
              <a:off x="701040" y="3266947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01040" y="3548126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701040" y="4678933"/>
            <a:ext cx="6155690" cy="287020"/>
            <a:chOff x="701040" y="4678933"/>
            <a:chExt cx="6155690" cy="287020"/>
          </a:xfrm>
        </p:grpSpPr>
        <p:sp>
          <p:nvSpPr>
            <p:cNvPr id="15" name="object 15"/>
            <p:cNvSpPr/>
            <p:nvPr/>
          </p:nvSpPr>
          <p:spPr>
            <a:xfrm>
              <a:off x="701040" y="4678933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01040" y="4959350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/>
          <p:cNvSpPr txBox="1"/>
          <p:nvPr/>
        </p:nvSpPr>
        <p:spPr>
          <a:xfrm>
            <a:off x="701040" y="1378711"/>
            <a:ext cx="6155690" cy="4358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Indication</a:t>
            </a:r>
            <a:endParaRPr sz="1600">
              <a:latin typeface="Calibri Light"/>
              <a:cs typeface="Calibri Light"/>
            </a:endParaRPr>
          </a:p>
          <a:p>
            <a:pPr marL="19050" marR="19050">
              <a:lnSpc>
                <a:spcPct val="117300"/>
              </a:lnSpc>
              <a:spcBef>
                <a:spcPts val="93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Cette</a:t>
            </a:r>
            <a:r>
              <a:rPr dirty="0" sz="1100" spc="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technique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 spc="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indiquée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chez</a:t>
            </a:r>
            <a:r>
              <a:rPr dirty="0" sz="1100" spc="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victime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qui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présente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une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douleur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du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cou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à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suite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d’un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traumatisme </a:t>
            </a:r>
            <a:r>
              <a:rPr dirty="0" sz="1100" spc="-2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(suspicion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traumatisme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du rachis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cervical),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ou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une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plaie à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l’œil.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Justification</a:t>
            </a:r>
            <a:endParaRPr sz="1600">
              <a:latin typeface="Calibri Light"/>
              <a:cs typeface="Calibri Light"/>
            </a:endParaRPr>
          </a:p>
          <a:p>
            <a:pPr marL="19050" marR="16510">
              <a:lnSpc>
                <a:spcPct val="116799"/>
              </a:lnSpc>
              <a:spcBef>
                <a:spcPts val="94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maintien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 spc="2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tête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du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blessé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à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deux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mains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permet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stabiliser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et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  limiter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mouvements </a:t>
            </a:r>
            <a:r>
              <a:rPr dirty="0" sz="1100" spc="-2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intempestifs du cou.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Réalisation</a:t>
            </a:r>
            <a:endParaRPr sz="1600">
              <a:latin typeface="Calibri Light"/>
              <a:cs typeface="Calibri Light"/>
            </a:endParaRPr>
          </a:p>
          <a:p>
            <a:pPr marL="247650" indent="-228600">
              <a:lnSpc>
                <a:spcPct val="100000"/>
              </a:lnSpc>
              <a:spcBef>
                <a:spcPts val="122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demander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bouger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tête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prévenir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</a:t>
            </a:r>
            <a:r>
              <a:rPr dirty="0" sz="1100">
                <a:latin typeface="Calibri"/>
                <a:cs typeface="Calibri"/>
              </a:rPr>
              <a:t>ce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l'on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faire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se placer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stable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genou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l'axe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niveau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tête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placer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deux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chaque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côté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tête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maintenir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où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elle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trouve.</a:t>
            </a: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819"/>
              </a:spcBef>
            </a:pPr>
            <a:r>
              <a:rPr dirty="0" sz="1100" spc="-5">
                <a:latin typeface="Calibri"/>
                <a:cs typeface="Calibri"/>
              </a:rPr>
              <a:t>Pour diminuer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fatigue,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il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possible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prendre</a:t>
            </a:r>
            <a:r>
              <a:rPr dirty="0" sz="1100">
                <a:latin typeface="Calibri"/>
                <a:cs typeface="Calibri"/>
              </a:rPr>
              <a:t> appui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avec</a:t>
            </a:r>
            <a:r>
              <a:rPr dirty="0" sz="1100" spc="-5">
                <a:latin typeface="Calibri"/>
                <a:cs typeface="Calibri"/>
              </a:rPr>
              <a:t> 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sol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genoux.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FD9100"/>
                </a:solidFill>
                <a:latin typeface="Calibri Light"/>
                <a:cs typeface="Calibri Light"/>
              </a:rPr>
              <a:t>Points</a:t>
            </a:r>
            <a:r>
              <a:rPr dirty="0" sz="1600" spc="-50">
                <a:solidFill>
                  <a:srgbClr val="FD910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clés</a:t>
            </a:r>
            <a:endParaRPr sz="160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115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 maintien de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 tête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efficace lorsque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 est en position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stable 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le maintien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tête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limite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mouvements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53</a:t>
            </a:fld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556754" cy="1069252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53</a:t>
            </a:fld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36696" y="540257"/>
            <a:ext cx="680085" cy="248920"/>
          </a:xfrm>
          <a:custGeom>
            <a:avLst/>
            <a:gdLst/>
            <a:ahLst/>
            <a:cxnLst/>
            <a:rect l="l" t="t" r="r" b="b"/>
            <a:pathLst>
              <a:path w="680085" h="248920">
                <a:moveTo>
                  <a:pt x="679958" y="0"/>
                </a:moveTo>
                <a:lnTo>
                  <a:pt x="0" y="0"/>
                </a:lnTo>
                <a:lnTo>
                  <a:pt x="0" y="248411"/>
                </a:lnTo>
                <a:lnTo>
                  <a:pt x="679958" y="248411"/>
                </a:lnTo>
                <a:lnTo>
                  <a:pt x="67995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643123" y="516889"/>
            <a:ext cx="2272030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7E7E7E"/>
                </a:solidFill>
                <a:latin typeface="Calibri"/>
                <a:cs typeface="Calibri"/>
              </a:rPr>
              <a:t>[01AC01</a:t>
            </a:r>
            <a:r>
              <a:rPr dirty="0" sz="1600" spc="-3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"/>
                <a:cs typeface="Calibri"/>
              </a:rPr>
              <a:t>/</a:t>
            </a:r>
            <a:r>
              <a:rPr dirty="0" sz="1600" spc="65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"/>
                <a:cs typeface="Calibri"/>
              </a:rPr>
              <a:t>12-2022]</a:t>
            </a:r>
            <a:r>
              <a:rPr dirty="0" sz="1600" spc="-2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PSC①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220470" algn="l"/>
                <a:tab pos="6167755" algn="l"/>
              </a:tabLst>
            </a:pPr>
            <a:r>
              <a:rPr dirty="0" spc="-5"/>
              <a:t> </a:t>
            </a:r>
            <a:r>
              <a:rPr dirty="0" spc="-5"/>
              <a:t>	</a:t>
            </a:r>
            <a:r>
              <a:rPr dirty="0" spc="-5"/>
              <a:t>Le</a:t>
            </a:r>
            <a:r>
              <a:rPr dirty="0" spc="-15"/>
              <a:t> </a:t>
            </a:r>
            <a:r>
              <a:rPr dirty="0" spc="-5"/>
              <a:t>citoyen de</a:t>
            </a:r>
            <a:r>
              <a:rPr dirty="0" spc="-15"/>
              <a:t> </a:t>
            </a:r>
            <a:r>
              <a:rPr dirty="0" spc="-5"/>
              <a:t>Sécurité Civile	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701040" y="3476497"/>
            <a:ext cx="6155690" cy="287655"/>
            <a:chOff x="701040" y="3476497"/>
            <a:chExt cx="6155690" cy="287655"/>
          </a:xfrm>
        </p:grpSpPr>
        <p:sp>
          <p:nvSpPr>
            <p:cNvPr id="6" name="object 6"/>
            <p:cNvSpPr/>
            <p:nvPr/>
          </p:nvSpPr>
          <p:spPr>
            <a:xfrm>
              <a:off x="701040" y="3476497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3757676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701040" y="4804663"/>
            <a:ext cx="6155690" cy="287020"/>
            <a:chOff x="701040" y="4804663"/>
            <a:chExt cx="6155690" cy="287020"/>
          </a:xfrm>
        </p:grpSpPr>
        <p:sp>
          <p:nvSpPr>
            <p:cNvPr id="9" name="object 9"/>
            <p:cNvSpPr/>
            <p:nvPr/>
          </p:nvSpPr>
          <p:spPr>
            <a:xfrm>
              <a:off x="701040" y="4804663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670"/>
                  </a:lnTo>
                  <a:lnTo>
                    <a:pt x="6155436" y="280670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01040" y="508533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701040" y="1327352"/>
            <a:ext cx="6155690" cy="87388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9050" marR="13335">
              <a:lnSpc>
                <a:spcPct val="109500"/>
              </a:lnSpc>
              <a:spcBef>
                <a:spcPts val="100"/>
              </a:spcBef>
            </a:pPr>
            <a:r>
              <a:rPr dirty="0" sz="1100" spc="-5" b="1">
                <a:latin typeface="Calibri"/>
                <a:cs typeface="Calibri"/>
              </a:rPr>
              <a:t>Cette fiche ne fait pas l’objet d’un enseignement spécifique. Les messages ci-après doivent être distillés 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tout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au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long</a:t>
            </a:r>
            <a:r>
              <a:rPr dirty="0" sz="1100" spc="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de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la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formation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au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moment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le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plus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opportun</a:t>
            </a:r>
            <a:r>
              <a:rPr dirty="0" sz="1100" spc="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et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en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fonction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de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la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teneur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des</a:t>
            </a:r>
            <a:r>
              <a:rPr dirty="0" sz="1100" spc="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échanges.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50">
              <a:latin typeface="Calibri"/>
              <a:cs typeface="Calibri"/>
            </a:endParaRPr>
          </a:p>
          <a:p>
            <a:pPr algn="just" marL="19050" marR="13335">
              <a:lnSpc>
                <a:spcPct val="109500"/>
              </a:lnSpc>
              <a:spcBef>
                <a:spcPts val="5"/>
              </a:spcBef>
            </a:pPr>
            <a:r>
              <a:rPr dirty="0" sz="1100" spc="-5">
                <a:latin typeface="Calibri"/>
                <a:cs typeface="Calibri"/>
              </a:rPr>
              <a:t>La loi de 2004, dite de « modernisation de la sécurité civile </a:t>
            </a:r>
            <a:r>
              <a:rPr dirty="0" sz="1100" spc="5">
                <a:latin typeface="Calibri"/>
                <a:cs typeface="Calibri"/>
              </a:rPr>
              <a:t>», </a:t>
            </a:r>
            <a:r>
              <a:rPr dirty="0" sz="1100">
                <a:latin typeface="Calibri"/>
                <a:cs typeface="Calibri"/>
              </a:rPr>
              <a:t>faisait </a:t>
            </a:r>
            <a:r>
              <a:rPr dirty="0" sz="1100" spc="-5">
                <a:latin typeface="Calibri"/>
                <a:cs typeface="Calibri"/>
              </a:rPr>
              <a:t>du citoyen un acteur majeur de la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Sécurité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Civile.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Reprise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l’article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L721‐1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code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5">
                <a:latin typeface="Calibri"/>
                <a:cs typeface="Calibri"/>
              </a:rPr>
              <a:t>la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Sécurité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Intérieure,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elle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affirme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entre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autres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</a:t>
            </a:r>
            <a:endParaRPr sz="1100">
              <a:latin typeface="Calibri"/>
              <a:cs typeface="Calibri"/>
            </a:endParaRPr>
          </a:p>
          <a:p>
            <a:pPr algn="just" marL="19050" marR="12700">
              <a:lnSpc>
                <a:spcPct val="109800"/>
              </a:lnSpc>
            </a:pPr>
            <a:r>
              <a:rPr dirty="0" sz="1100" spc="-5" i="1">
                <a:latin typeface="Calibri"/>
                <a:cs typeface="Calibri"/>
              </a:rPr>
              <a:t>« Toute personne concourt par son comportement à la sécurité civile. En fonction des situations auxquelles 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elle est confrontée et dans la mesure de ses possibilités, elle veille à prévenir les services </a:t>
            </a:r>
            <a:r>
              <a:rPr dirty="0" sz="1100" spc="15" i="1">
                <a:latin typeface="Calibri"/>
                <a:cs typeface="Calibri"/>
              </a:rPr>
              <a:t>de </a:t>
            </a:r>
            <a:r>
              <a:rPr dirty="0" sz="1100" spc="-5" i="1">
                <a:latin typeface="Calibri"/>
                <a:cs typeface="Calibri"/>
              </a:rPr>
              <a:t>secours et à 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prendre les premières dispositions nécessaires.</a:t>
            </a:r>
            <a:r>
              <a:rPr dirty="0" sz="1100" spc="-1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»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>
              <a:latin typeface="Calibri"/>
              <a:cs typeface="Calibri"/>
            </a:endParaRPr>
          </a:p>
          <a:p>
            <a:pPr algn="just" marL="19050" marR="16510">
              <a:lnSpc>
                <a:spcPct val="110000"/>
              </a:lnSpc>
            </a:pPr>
            <a:r>
              <a:rPr dirty="0" sz="1100" spc="-5">
                <a:latin typeface="Calibri"/>
                <a:cs typeface="Calibri"/>
              </a:rPr>
              <a:t>Au‐delà des gestes techniques de secours, toute formation de Sécurité Civile à </a:t>
            </a:r>
            <a:r>
              <a:rPr dirty="0" sz="1100" spc="-10">
                <a:latin typeface="Calibri"/>
                <a:cs typeface="Calibri"/>
              </a:rPr>
              <a:t>destination </a:t>
            </a:r>
            <a:r>
              <a:rPr dirty="0" sz="1100" spc="-5">
                <a:latin typeface="Calibri"/>
                <a:cs typeface="Calibri"/>
              </a:rPr>
              <a:t>des citoyens </a:t>
            </a:r>
            <a:r>
              <a:rPr dirty="0" sz="1100">
                <a:latin typeface="Calibri"/>
                <a:cs typeface="Calibri"/>
              </a:rPr>
              <a:t>est 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donc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occasion de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rappeler 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essentielle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derniers.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Protection juridique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 du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 citoyen</a:t>
            </a:r>
            <a:endParaRPr sz="1600">
              <a:latin typeface="Calibri Light"/>
              <a:cs typeface="Calibri Light"/>
            </a:endParaRPr>
          </a:p>
          <a:p>
            <a:pPr algn="just" marL="19050" marR="11430">
              <a:lnSpc>
                <a:spcPct val="109700"/>
              </a:lnSpc>
              <a:spcBef>
                <a:spcPts val="1435"/>
              </a:spcBef>
            </a:pPr>
            <a:r>
              <a:rPr dirty="0" sz="1100" spc="-5">
                <a:latin typeface="Calibri"/>
                <a:cs typeface="Calibri"/>
              </a:rPr>
              <a:t>Il est à noter que cette même loi protège le citoyen dans toutes ses actions entreprises :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« … Quiconque 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porte assistance de manière bénévole à une personne en situation apparente de péril grave et imminent est 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un citoyen sauveteur et bénéficie de la </a:t>
            </a:r>
            <a:r>
              <a:rPr dirty="0" sz="1100" spc="-10" i="1">
                <a:latin typeface="Calibri"/>
                <a:cs typeface="Calibri"/>
              </a:rPr>
              <a:t>qualité </a:t>
            </a:r>
            <a:r>
              <a:rPr dirty="0" sz="1100" spc="-5" i="1">
                <a:latin typeface="Calibri"/>
                <a:cs typeface="Calibri"/>
              </a:rPr>
              <a:t>de collaborateur occasionnel du service public … </a:t>
            </a:r>
            <a:r>
              <a:rPr dirty="0" sz="1100" spc="10" i="1">
                <a:latin typeface="Calibri"/>
                <a:cs typeface="Calibri"/>
              </a:rPr>
              <a:t>». </a:t>
            </a:r>
            <a:r>
              <a:rPr dirty="0" sz="1100" spc="-5" b="1">
                <a:latin typeface="Calibri"/>
                <a:cs typeface="Calibri"/>
              </a:rPr>
              <a:t>LOI n° 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2020‐840</a:t>
            </a:r>
            <a:r>
              <a:rPr dirty="0" sz="1100" spc="-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du 3 juillet </a:t>
            </a:r>
            <a:r>
              <a:rPr dirty="0" sz="1100" b="1">
                <a:latin typeface="Calibri"/>
                <a:cs typeface="Calibri"/>
              </a:rPr>
              <a:t>2020.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Messages</a:t>
            </a:r>
            <a:r>
              <a:rPr dirty="0" sz="1600" spc="-2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clés</a:t>
            </a:r>
            <a:endParaRPr sz="16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5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Le</a:t>
            </a:r>
            <a:r>
              <a:rPr dirty="0" sz="1600" spc="-1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premier</a:t>
            </a:r>
            <a:r>
              <a:rPr dirty="0" sz="1600" spc="-1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maillon</a:t>
            </a:r>
            <a:endParaRPr sz="1600">
              <a:latin typeface="Calibri Light"/>
              <a:cs typeface="Calibri Light"/>
            </a:endParaRPr>
          </a:p>
          <a:p>
            <a:pPr algn="just" marL="19050" marR="14604">
              <a:lnSpc>
                <a:spcPct val="109700"/>
              </a:lnSpc>
              <a:spcBef>
                <a:spcPts val="1290"/>
              </a:spcBef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secouriste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première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formée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prise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charge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victimes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accident,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malaise,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 aggravation </a:t>
            </a:r>
            <a:r>
              <a:rPr dirty="0" sz="1100" spc="-10">
                <a:latin typeface="Calibri"/>
                <a:cs typeface="Calibri"/>
              </a:rPr>
              <a:t>brutale </a:t>
            </a:r>
            <a:r>
              <a:rPr dirty="0" sz="1100" spc="-5">
                <a:latin typeface="Calibri"/>
                <a:cs typeface="Calibri"/>
              </a:rPr>
              <a:t>d’une maladie ou toute </a:t>
            </a:r>
            <a:r>
              <a:rPr dirty="0" sz="1100">
                <a:latin typeface="Calibri"/>
                <a:cs typeface="Calibri"/>
              </a:rPr>
              <a:t>autre </a:t>
            </a:r>
            <a:r>
              <a:rPr dirty="0" sz="1100" spc="-10">
                <a:latin typeface="Calibri"/>
                <a:cs typeface="Calibri"/>
              </a:rPr>
              <a:t>situation</a:t>
            </a:r>
            <a:r>
              <a:rPr dirty="0" sz="1100" spc="-5">
                <a:latin typeface="Calibri"/>
                <a:cs typeface="Calibri"/>
              </a:rPr>
              <a:t> venant interrompre leur quotidien, de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manière soudaine et inattendue, et susceptible de déborder les capacités individuelles ou collectives à faire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face.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Prévenir les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accidents de</a:t>
            </a:r>
            <a:r>
              <a:rPr dirty="0" sz="1600" spc="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la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vie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courante</a:t>
            </a:r>
            <a:r>
              <a:rPr dirty="0" sz="1600" spc="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10">
                <a:solidFill>
                  <a:srgbClr val="808080"/>
                </a:solidFill>
                <a:latin typeface="Calibri Light"/>
                <a:cs typeface="Calibri Light"/>
              </a:rPr>
              <a:t>ou</a:t>
            </a:r>
            <a:r>
              <a:rPr dirty="0" sz="1600" spc="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l’aggravation</a:t>
            </a:r>
            <a:r>
              <a:rPr dirty="0" sz="1600" spc="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de</a:t>
            </a:r>
            <a:r>
              <a:rPr dirty="0" sz="1600" spc="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situations</a:t>
            </a:r>
            <a:endParaRPr sz="1600">
              <a:latin typeface="Calibri Light"/>
              <a:cs typeface="Calibri Light"/>
            </a:endParaRPr>
          </a:p>
          <a:p>
            <a:pPr algn="just" marL="19050" marR="12065">
              <a:lnSpc>
                <a:spcPct val="109700"/>
              </a:lnSpc>
              <a:spcBef>
                <a:spcPts val="880"/>
              </a:spcBef>
            </a:pP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services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souvent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sollicités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accidents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courante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touchent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particulièrement les enfants de moins de 15 ans et les personnes âgées. Toute action que le citoyen peut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mettre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œuvre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éviter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accident,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supprimant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danger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réduisant,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lui‐même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entourage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occasion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impacté,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court,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moyen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long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terme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événement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réduit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sollicitation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système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santé.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Symbol"/>
              <a:buChar char=""/>
            </a:pPr>
            <a:endParaRPr sz="1050">
              <a:latin typeface="Calibri"/>
              <a:cs typeface="Calibri"/>
            </a:endParaRPr>
          </a:p>
          <a:p>
            <a:pPr algn="just" marL="19050" marR="13970">
              <a:lnSpc>
                <a:spcPct val="110000"/>
              </a:lnSpc>
            </a:pPr>
            <a:r>
              <a:rPr dirty="0" sz="1100" spc="-5">
                <a:latin typeface="Calibri"/>
                <a:cs typeface="Calibri"/>
              </a:rPr>
              <a:t>Ces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actions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passent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entre</a:t>
            </a:r>
            <a:r>
              <a:rPr dirty="0" sz="1100">
                <a:latin typeface="Calibri"/>
                <a:cs typeface="Calibri"/>
              </a:rPr>
              <a:t> autres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respect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consignes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sécurité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édictées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autorités,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collectivités,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encadrants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d’activités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loisirs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inscrites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notices</a:t>
            </a:r>
            <a:r>
              <a:rPr dirty="0" sz="1100" spc="-5">
                <a:latin typeface="Calibri"/>
                <a:cs typeface="Calibri"/>
              </a:rPr>
              <a:t> techniques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(électroportatifs,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électroménager,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produits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ménagers,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etc.).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>
              <a:latin typeface="Calibri"/>
              <a:cs typeface="Calibri"/>
            </a:endParaRPr>
          </a:p>
          <a:p>
            <a:pPr algn="just" marL="19050" marR="15240">
              <a:lnSpc>
                <a:spcPct val="110000"/>
              </a:lnSpc>
            </a:pPr>
            <a:r>
              <a:rPr dirty="0" sz="1100" spc="-5">
                <a:latin typeface="Calibri"/>
                <a:cs typeface="Calibri"/>
              </a:rPr>
              <a:t>Il est à noter que certaines aggravations de </a:t>
            </a:r>
            <a:r>
              <a:rPr dirty="0" sz="1100" spc="-10">
                <a:latin typeface="Calibri"/>
                <a:cs typeface="Calibri"/>
              </a:rPr>
              <a:t>situations </a:t>
            </a:r>
            <a:r>
              <a:rPr dirty="0" sz="1100" spc="-5">
                <a:latin typeface="Calibri"/>
                <a:cs typeface="Calibri"/>
              </a:rPr>
              <a:t>pourraient être anticipées ou limitées par l’action </a:t>
            </a:r>
            <a:r>
              <a:rPr dirty="0" sz="1100" spc="-10">
                <a:latin typeface="Calibri"/>
                <a:cs typeface="Calibri"/>
              </a:rPr>
              <a:t>du </a:t>
            </a:r>
            <a:r>
              <a:rPr dirty="0" sz="1100" spc="-5">
                <a:latin typeface="Calibri"/>
                <a:cs typeface="Calibri"/>
              </a:rPr>
              <a:t> citoyen :</a:t>
            </a:r>
            <a:endParaRPr sz="1100">
              <a:latin typeface="Calibri"/>
              <a:cs typeface="Calibri"/>
            </a:endParaRPr>
          </a:p>
          <a:p>
            <a:pPr algn="just" marL="247650" marR="15240" indent="-228600">
              <a:lnSpc>
                <a:spcPct val="117000"/>
              </a:lnSpc>
              <a:spcBef>
                <a:spcPts val="760"/>
              </a:spcBef>
              <a:buFont typeface="Symbol"/>
              <a:buChar char=""/>
              <a:tabLst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allant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au‐devant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(personne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semblant</a:t>
            </a:r>
            <a:r>
              <a:rPr dirty="0" sz="1100" spc="-5">
                <a:latin typeface="Calibri"/>
                <a:cs typeface="Calibri"/>
              </a:rPr>
              <a:t> 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sentir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bien,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fragiles,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personnes </a:t>
            </a:r>
            <a:r>
              <a:rPr dirty="0" sz="1100">
                <a:latin typeface="Calibri"/>
                <a:cs typeface="Calibri"/>
              </a:rPr>
              <a:t>âgées </a:t>
            </a:r>
            <a:r>
              <a:rPr dirty="0" sz="1100" spc="-5">
                <a:latin typeface="Calibri"/>
                <a:cs typeface="Calibri"/>
              </a:rPr>
              <a:t>en période de </a:t>
            </a:r>
            <a:r>
              <a:rPr dirty="0" sz="1100">
                <a:latin typeface="Calibri"/>
                <a:cs typeface="Calibri"/>
              </a:rPr>
              <a:t>grand </a:t>
            </a:r>
            <a:r>
              <a:rPr dirty="0" sz="1100" spc="-5">
                <a:latin typeface="Calibri"/>
                <a:cs typeface="Calibri"/>
              </a:rPr>
              <a:t>froid ou fortes </a:t>
            </a:r>
            <a:r>
              <a:rPr dirty="0" sz="1100">
                <a:latin typeface="Calibri"/>
                <a:cs typeface="Calibri"/>
              </a:rPr>
              <a:t>chaleurs, </a:t>
            </a:r>
            <a:r>
              <a:rPr dirty="0" sz="1100" spc="-10">
                <a:latin typeface="Calibri"/>
                <a:cs typeface="Calibri"/>
              </a:rPr>
              <a:t>parent </a:t>
            </a:r>
            <a:r>
              <a:rPr dirty="0" sz="1100" spc="-5">
                <a:latin typeface="Calibri"/>
                <a:cs typeface="Calibri"/>
              </a:rPr>
              <a:t>ou voisin dont on a pas </a:t>
            </a:r>
            <a:r>
              <a:rPr dirty="0" sz="1100" spc="-10">
                <a:latin typeface="Calibri"/>
                <a:cs typeface="Calibri"/>
              </a:rPr>
              <a:t>de </a:t>
            </a:r>
            <a:r>
              <a:rPr dirty="0" sz="1100" spc="-5">
                <a:latin typeface="Calibri"/>
                <a:cs typeface="Calibri"/>
              </a:rPr>
              <a:t> nouvelles,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etc.) ;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10</a:t>
            </a:fld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707390" y="499820"/>
            <a:ext cx="6142990" cy="86626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1300" marR="5080" indent="-228600">
              <a:lnSpc>
                <a:spcPct val="116799"/>
              </a:lnSpc>
              <a:spcBef>
                <a:spcPts val="10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adoptant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attitude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empathique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posture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permettant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réduire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l’impact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psychologique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 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témoins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pouvant aggraver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certaines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situations.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Symbol"/>
              <a:buChar char=""/>
            </a:pP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Entretenir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et développer ses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compétences</a:t>
            </a:r>
            <a:endParaRPr sz="1600">
              <a:latin typeface="Calibri Light"/>
              <a:cs typeface="Calibri Light"/>
            </a:endParaRPr>
          </a:p>
          <a:p>
            <a:pPr algn="just" marL="12700" marR="6985">
              <a:lnSpc>
                <a:spcPct val="110200"/>
              </a:lnSpc>
              <a:spcBef>
                <a:spcPts val="875"/>
              </a:spcBef>
            </a:pPr>
            <a:r>
              <a:rPr dirty="0" sz="1100" spc="-5">
                <a:latin typeface="Calibri"/>
                <a:cs typeface="Calibri"/>
              </a:rPr>
              <a:t>Malgré une absence d’obligation de formation continue pour certaines qualifications grand public, il est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recommandé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 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citoyen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actualise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régulièrement </a:t>
            </a:r>
            <a:r>
              <a:rPr dirty="0" sz="1100">
                <a:latin typeface="Calibri"/>
                <a:cs typeface="Calibri"/>
              </a:rPr>
              <a:t>ses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compétences.</a:t>
            </a:r>
            <a:endParaRPr sz="1100">
              <a:latin typeface="Calibri"/>
              <a:cs typeface="Calibri"/>
            </a:endParaRPr>
          </a:p>
          <a:p>
            <a:pPr algn="just" marL="12700" marR="6350">
              <a:lnSpc>
                <a:spcPct val="109700"/>
              </a:lnSpc>
              <a:spcBef>
                <a:spcPts val="800"/>
              </a:spcBef>
            </a:pP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même,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suivant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aux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gestes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sauvent</a:t>
            </a:r>
            <a:r>
              <a:rPr dirty="0" sz="1100">
                <a:latin typeface="Calibri"/>
                <a:cs typeface="Calibri"/>
              </a:rPr>
              <a:t> (GQS),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but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était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initialement de répondre à une situation d’attentat, est invitée à </a:t>
            </a:r>
            <a:r>
              <a:rPr dirty="0" sz="1100" spc="-10">
                <a:latin typeface="Calibri"/>
                <a:cs typeface="Calibri"/>
              </a:rPr>
              <a:t>développer </a:t>
            </a:r>
            <a:r>
              <a:rPr dirty="0" sz="1100" spc="-5">
                <a:latin typeface="Calibri"/>
                <a:cs typeface="Calibri"/>
              </a:rPr>
              <a:t>ses compétences au travers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d’une formation PSC1, formation de </a:t>
            </a:r>
            <a:r>
              <a:rPr dirty="0" sz="1100">
                <a:latin typeface="Calibri"/>
                <a:cs typeface="Calibri"/>
              </a:rPr>
              <a:t>base </a:t>
            </a:r>
            <a:r>
              <a:rPr dirty="0" sz="1100" spc="-5">
                <a:latin typeface="Calibri"/>
                <a:cs typeface="Calibri"/>
              </a:rPr>
              <a:t>du citoyen </a:t>
            </a:r>
            <a:r>
              <a:rPr dirty="0" sz="1100" spc="-10">
                <a:latin typeface="Calibri"/>
                <a:cs typeface="Calibri"/>
              </a:rPr>
              <a:t>permettant </a:t>
            </a:r>
            <a:r>
              <a:rPr dirty="0" sz="1100" spc="-5">
                <a:latin typeface="Calibri"/>
                <a:cs typeface="Calibri"/>
              </a:rPr>
              <a:t>de répondre aux enjeux du quotidien, ou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niveau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supérieur.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S’engager</a:t>
            </a:r>
            <a:endParaRPr sz="1600">
              <a:latin typeface="Calibri Light"/>
              <a:cs typeface="Calibri Light"/>
            </a:endParaRPr>
          </a:p>
          <a:p>
            <a:pPr algn="just" marL="12700" marR="6350">
              <a:lnSpc>
                <a:spcPct val="109800"/>
              </a:lnSpc>
              <a:spcBef>
                <a:spcPts val="1285"/>
              </a:spcBef>
            </a:pPr>
            <a:r>
              <a:rPr dirty="0" sz="1100" spc="-5">
                <a:latin typeface="Calibri"/>
                <a:cs typeface="Calibri"/>
              </a:rPr>
              <a:t>Que le citoyen soit confronté de manière directe ou indirecte à une situation dangereuse, un accident, une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catastrophe </a:t>
            </a:r>
            <a:r>
              <a:rPr dirty="0" sz="1100" spc="-10">
                <a:latin typeface="Calibri"/>
                <a:cs typeface="Calibri"/>
              </a:rPr>
              <a:t>naturelle </a:t>
            </a:r>
            <a:r>
              <a:rPr dirty="0" sz="1100" spc="-5">
                <a:latin typeface="Calibri"/>
                <a:cs typeface="Calibri"/>
              </a:rPr>
              <a:t>ou un attentat terroriste, sa mobilisation est essentielle et peut permettre de </a:t>
            </a:r>
            <a:r>
              <a:rPr dirty="0" sz="1100" spc="-10">
                <a:latin typeface="Calibri"/>
                <a:cs typeface="Calibri"/>
              </a:rPr>
              <a:t>sauver </a:t>
            </a:r>
            <a:r>
              <a:rPr dirty="0" sz="1100" spc="-5">
                <a:latin typeface="Calibri"/>
                <a:cs typeface="Calibri"/>
              </a:rPr>
              <a:t> des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vies.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algn="just" marL="12700" marR="5080">
              <a:lnSpc>
                <a:spcPct val="109700"/>
              </a:lnSpc>
            </a:pPr>
            <a:r>
              <a:rPr dirty="0" sz="1100" spc="-5">
                <a:latin typeface="Calibri"/>
                <a:cs typeface="Calibri"/>
              </a:rPr>
              <a:t>Chaque citoyen peut </a:t>
            </a:r>
            <a:r>
              <a:rPr dirty="0" sz="1100">
                <a:latin typeface="Calibri"/>
                <a:cs typeface="Calibri"/>
              </a:rPr>
              <a:t>s’engager </a:t>
            </a:r>
            <a:r>
              <a:rPr dirty="0" sz="1100" spc="-5">
                <a:latin typeface="Calibri"/>
                <a:cs typeface="Calibri"/>
              </a:rPr>
              <a:t>sur la base du volontariat ou du bénévolat, pour contribuer à la sécurité du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pays et pour aider les victimes. Pompier volontaire, bénévole de Sécurité Civile, réserviste, volontaire du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Service</a:t>
            </a:r>
            <a:r>
              <a:rPr dirty="0" sz="1100" spc="-5">
                <a:latin typeface="Calibri"/>
                <a:cs typeface="Calibri"/>
              </a:rPr>
              <a:t> civique, il existe de nombreuses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façons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mettre ses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compétences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 service de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solidarité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nationale.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50">
              <a:latin typeface="Calibri"/>
              <a:cs typeface="Calibri"/>
            </a:endParaRPr>
          </a:p>
          <a:p>
            <a:pPr algn="just" marL="12700" marR="10795">
              <a:lnSpc>
                <a:spcPct val="109700"/>
              </a:lnSpc>
            </a:pP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mobiliser,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c’est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aussi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adopter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gestes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simples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‐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donner</a:t>
            </a:r>
            <a:r>
              <a:rPr dirty="0" sz="1100" spc="-5">
                <a:latin typeface="Calibri"/>
                <a:cs typeface="Calibri"/>
              </a:rPr>
              <a:t> son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sang,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avoir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bonnes</a:t>
            </a:r>
            <a:r>
              <a:rPr dirty="0" sz="1100" spc="2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pratiques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numériques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face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l’urgence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–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inscrivent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chaque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citoyen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démarche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responsable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solidaire.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u="sng" sz="1100" spc="-5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https://www.gouvernement.fr/risques/s‐engager‐pour‐aider‐en‐cas‐de‐crise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Être</a:t>
            </a:r>
            <a:r>
              <a:rPr dirty="0" sz="1600" spc="-10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un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«</a:t>
            </a:r>
            <a:r>
              <a:rPr dirty="0" sz="1600" spc="-20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ambassadeur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»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 de</a:t>
            </a:r>
            <a:r>
              <a:rPr dirty="0" sz="1600" spc="-10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Sécurité</a:t>
            </a:r>
            <a:r>
              <a:rPr dirty="0" sz="1600" spc="-1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Civile</a:t>
            </a:r>
            <a:endParaRPr sz="16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1015"/>
              </a:spcBef>
            </a:pP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«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ambassadeur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»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Sécurité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Civile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auprès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entourage,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c’est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partager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expérience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acquise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formation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inciter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aux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premiers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véhiculer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communications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relatives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Sécurité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Civile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partager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ses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compétences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lors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crises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auprès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associations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agréées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Sécurité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Civile.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Symbol"/>
              <a:buChar char=""/>
            </a:pP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Impact</a:t>
            </a:r>
            <a:r>
              <a:rPr dirty="0" sz="1600" spc="-1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psychologique</a:t>
            </a:r>
            <a:r>
              <a:rPr dirty="0" sz="1600" spc="-10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d’une</a:t>
            </a:r>
            <a:r>
              <a:rPr dirty="0" sz="1600" spc="-1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intervention</a:t>
            </a:r>
            <a:endParaRPr sz="1600">
              <a:latin typeface="Calibri Light"/>
              <a:cs typeface="Calibri Light"/>
            </a:endParaRPr>
          </a:p>
          <a:p>
            <a:pPr algn="just" marL="12700" marR="8890">
              <a:lnSpc>
                <a:spcPct val="109500"/>
              </a:lnSpc>
              <a:spcBef>
                <a:spcPts val="1295"/>
              </a:spcBef>
            </a:pPr>
            <a:r>
              <a:rPr dirty="0" sz="1100" spc="-5">
                <a:latin typeface="Calibri"/>
                <a:cs typeface="Calibri"/>
              </a:rPr>
              <a:t>Toute situation de crise peut avoir un impact psychologique tant sur les victimes que les témoins ou les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intervenants.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citoyen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trois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catégories.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réduction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l’impact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psychologique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 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citoyen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241300" marR="10795" indent="-228600">
              <a:lnSpc>
                <a:spcPct val="117000"/>
              </a:lnSpc>
              <a:spcBef>
                <a:spcPts val="76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 b="1">
                <a:latin typeface="Calibri"/>
                <a:cs typeface="Calibri"/>
              </a:rPr>
              <a:t>sa</a:t>
            </a:r>
            <a:r>
              <a:rPr dirty="0" sz="1100" spc="4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préparation</a:t>
            </a:r>
            <a:r>
              <a:rPr dirty="0" sz="1100" spc="45" b="1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formant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régulièrement,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lui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permet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d’intervenir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moindre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gêne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effets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 stress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 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comprendre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il va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pris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charge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s’il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victime.</a:t>
            </a:r>
            <a:endParaRPr sz="1100">
              <a:latin typeface="Calibri"/>
              <a:cs typeface="Calibri"/>
            </a:endParaRPr>
          </a:p>
          <a:p>
            <a:pPr marL="241300" marR="6350" indent="-228600">
              <a:lnSpc>
                <a:spcPct val="116799"/>
              </a:lnSpc>
              <a:spcBef>
                <a:spcPts val="6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 b="1">
                <a:latin typeface="Calibri"/>
                <a:cs typeface="Calibri"/>
              </a:rPr>
              <a:t>sa</a:t>
            </a:r>
            <a:r>
              <a:rPr dirty="0" sz="1100" spc="19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posture</a:t>
            </a:r>
            <a:r>
              <a:rPr dirty="0" sz="1100" spc="195" b="1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lorsqu’il</a:t>
            </a:r>
            <a:r>
              <a:rPr dirty="0" sz="1100" spc="19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intervient</a:t>
            </a:r>
            <a:r>
              <a:rPr dirty="0" sz="1100" spc="1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2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1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mettant</a:t>
            </a:r>
            <a:r>
              <a:rPr dirty="0" sz="1100" spc="2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20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hauteur,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l’écoutant</a:t>
            </a:r>
            <a:r>
              <a:rPr dirty="0" sz="1100" spc="1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 </a:t>
            </a:r>
            <a:r>
              <a:rPr dirty="0" sz="1100" spc="-229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rassurant, 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l’accompagnant du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regard,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 respectant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</a:t>
            </a:r>
            <a:r>
              <a:rPr dirty="0" sz="1100">
                <a:latin typeface="Calibri"/>
                <a:cs typeface="Calibri"/>
              </a:rPr>
              <a:t> intimité, </a:t>
            </a:r>
            <a:r>
              <a:rPr dirty="0" sz="1100" spc="-5">
                <a:latin typeface="Calibri"/>
                <a:cs typeface="Calibri"/>
              </a:rPr>
              <a:t>etc.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 b="1">
                <a:latin typeface="Calibri"/>
                <a:cs typeface="Calibri"/>
              </a:rPr>
              <a:t>l’échange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avec</a:t>
            </a:r>
            <a:r>
              <a:rPr dirty="0" sz="1100" spc="-5">
                <a:latin typeface="Calibri"/>
                <a:cs typeface="Calibri"/>
              </a:rPr>
              <a:t> les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présents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place,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fois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prise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charge.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36696" y="540257"/>
            <a:ext cx="680085" cy="248920"/>
          </a:xfrm>
          <a:custGeom>
            <a:avLst/>
            <a:gdLst/>
            <a:ahLst/>
            <a:cxnLst/>
            <a:rect l="l" t="t" r="r" b="b"/>
            <a:pathLst>
              <a:path w="680085" h="248920">
                <a:moveTo>
                  <a:pt x="679958" y="0"/>
                </a:moveTo>
                <a:lnTo>
                  <a:pt x="0" y="0"/>
                </a:lnTo>
                <a:lnTo>
                  <a:pt x="0" y="248411"/>
                </a:lnTo>
                <a:lnTo>
                  <a:pt x="679958" y="248411"/>
                </a:lnTo>
                <a:lnTo>
                  <a:pt x="67995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643123" y="516889"/>
            <a:ext cx="2272030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7E7E7E"/>
                </a:solidFill>
                <a:latin typeface="Calibri"/>
                <a:cs typeface="Calibri"/>
              </a:rPr>
              <a:t>[01AC02</a:t>
            </a:r>
            <a:r>
              <a:rPr dirty="0" sz="1600" spc="-3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"/>
                <a:cs typeface="Calibri"/>
              </a:rPr>
              <a:t>/</a:t>
            </a:r>
            <a:r>
              <a:rPr dirty="0" sz="1600" spc="65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"/>
                <a:cs typeface="Calibri"/>
              </a:rPr>
              <a:t>12-2022]</a:t>
            </a:r>
            <a:r>
              <a:rPr dirty="0" sz="1600" spc="-2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PSC①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657225" algn="l"/>
                <a:tab pos="6167755" algn="l"/>
              </a:tabLst>
            </a:pPr>
            <a:r>
              <a:rPr dirty="0" spc="-5"/>
              <a:t> </a:t>
            </a:r>
            <a:r>
              <a:rPr dirty="0" spc="-5"/>
              <a:t>	</a:t>
            </a:r>
            <a:r>
              <a:rPr dirty="0" spc="-5"/>
              <a:t>Alerte</a:t>
            </a:r>
            <a:r>
              <a:rPr dirty="0"/>
              <a:t> </a:t>
            </a:r>
            <a:r>
              <a:rPr dirty="0" spc="-5"/>
              <a:t>et</a:t>
            </a:r>
            <a:r>
              <a:rPr dirty="0" spc="-10"/>
              <a:t> </a:t>
            </a:r>
            <a:r>
              <a:rPr dirty="0" spc="-5"/>
              <a:t>protection</a:t>
            </a:r>
            <a:r>
              <a:rPr dirty="0" spc="5"/>
              <a:t> </a:t>
            </a:r>
            <a:r>
              <a:rPr dirty="0" spc="-5"/>
              <a:t>des</a:t>
            </a:r>
            <a:r>
              <a:rPr dirty="0"/>
              <a:t> </a:t>
            </a:r>
            <a:r>
              <a:rPr dirty="0" spc="-5"/>
              <a:t>populations	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701040" y="1363217"/>
            <a:ext cx="6155690" cy="287020"/>
            <a:chOff x="701040" y="1363217"/>
            <a:chExt cx="6155690" cy="287020"/>
          </a:xfrm>
        </p:grpSpPr>
        <p:sp>
          <p:nvSpPr>
            <p:cNvPr id="6" name="object 6"/>
            <p:cNvSpPr/>
            <p:nvPr/>
          </p:nvSpPr>
          <p:spPr>
            <a:xfrm>
              <a:off x="701040" y="136321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164363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701040" y="1340611"/>
            <a:ext cx="6155690" cy="8133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905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Principe</a:t>
            </a:r>
            <a:r>
              <a:rPr dirty="0" sz="1600" spc="-2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d’organisation</a:t>
            </a:r>
            <a:endParaRPr sz="1600">
              <a:latin typeface="Calibri Light"/>
              <a:cs typeface="Calibri Light"/>
            </a:endParaRPr>
          </a:p>
          <a:p>
            <a:pPr algn="just" marL="19050" marR="12700">
              <a:lnSpc>
                <a:spcPct val="109800"/>
              </a:lnSpc>
              <a:spcBef>
                <a:spcPts val="1430"/>
              </a:spcBef>
            </a:pPr>
            <a:r>
              <a:rPr dirty="0" sz="1100" spc="-5">
                <a:latin typeface="Calibri"/>
                <a:cs typeface="Calibri"/>
              </a:rPr>
              <a:t>L’alerte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aux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populations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mesure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exceptionnelle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l’efficacité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repose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connaissance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préalable</a:t>
            </a:r>
            <a:r>
              <a:rPr dirty="0" sz="1100" spc="-5">
                <a:latin typeface="Calibri"/>
                <a:cs typeface="Calibri"/>
              </a:rPr>
              <a:t> 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risques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particuliers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auxquels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exposées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(Document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d’Information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Départemental/Communal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 Risques</a:t>
            </a:r>
            <a:r>
              <a:rPr dirty="0" sz="1100">
                <a:latin typeface="Calibri"/>
                <a:cs typeface="Calibri"/>
              </a:rPr>
              <a:t> Majeurs).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50">
              <a:latin typeface="Calibri"/>
              <a:cs typeface="Calibri"/>
            </a:endParaRPr>
          </a:p>
          <a:p>
            <a:pPr algn="just" marL="19050" marR="13970">
              <a:lnSpc>
                <a:spcPct val="109500"/>
              </a:lnSpc>
            </a:pPr>
            <a:r>
              <a:rPr dirty="0" sz="1100" spc="-5">
                <a:latin typeface="Calibri"/>
                <a:cs typeface="Calibri"/>
              </a:rPr>
              <a:t>L’alerte aux populations est utilisée pour avertir les individus d’un danger imminent ou d’un événement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grave,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train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produire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effets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susceptible</a:t>
            </a:r>
            <a:r>
              <a:rPr dirty="0" sz="1100">
                <a:latin typeface="Calibri"/>
                <a:cs typeface="Calibri"/>
              </a:rPr>
              <a:t> de </a:t>
            </a:r>
            <a:r>
              <a:rPr dirty="0" sz="1100" spc="-5">
                <a:latin typeface="Calibri"/>
                <a:cs typeface="Calibri"/>
              </a:rPr>
              <a:t>porter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atteinte 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intégrité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physique.</a:t>
            </a:r>
            <a:endParaRPr sz="1100">
              <a:latin typeface="Calibri"/>
              <a:cs typeface="Calibri"/>
            </a:endParaRPr>
          </a:p>
          <a:p>
            <a:pPr algn="just" marL="19050">
              <a:lnSpc>
                <a:spcPct val="100000"/>
              </a:lnSpc>
              <a:spcBef>
                <a:spcPts val="930"/>
              </a:spcBef>
            </a:pPr>
            <a:r>
              <a:rPr dirty="0" sz="1100" spc="-5">
                <a:latin typeface="Calibri"/>
                <a:cs typeface="Calibri"/>
              </a:rPr>
              <a:t>Elle 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diffusée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 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services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</a:t>
            </a:r>
            <a:r>
              <a:rPr dirty="0" sz="1100">
                <a:latin typeface="Calibri"/>
                <a:cs typeface="Calibri"/>
              </a:rPr>
              <a:t>l’état </a:t>
            </a:r>
            <a:r>
              <a:rPr dirty="0" sz="1100" spc="-5">
                <a:latin typeface="Calibri"/>
                <a:cs typeface="Calibri"/>
              </a:rPr>
              <a:t>via</a:t>
            </a:r>
            <a:r>
              <a:rPr dirty="0" sz="1100">
                <a:latin typeface="Calibri"/>
                <a:cs typeface="Calibri"/>
              </a:rPr>
              <a:t> un</a:t>
            </a:r>
            <a:r>
              <a:rPr dirty="0" sz="1100" spc="-5">
                <a:latin typeface="Calibri"/>
                <a:cs typeface="Calibri"/>
              </a:rPr>
              <a:t> ensemble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d’outils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algn="just" marL="247650" indent="-228600">
              <a:lnSpc>
                <a:spcPct val="100000"/>
              </a:lnSpc>
              <a:spcBef>
                <a:spcPts val="185"/>
              </a:spcBef>
              <a:buFont typeface="Symbol"/>
              <a:buChar char=""/>
              <a:tabLst>
                <a:tab pos="247650" algn="l"/>
              </a:tabLst>
            </a:pPr>
            <a:r>
              <a:rPr dirty="0" sz="1100" spc="-10">
                <a:latin typeface="Calibri"/>
                <a:cs typeface="Calibri"/>
              </a:rPr>
              <a:t>sirènes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diffusant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suivant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situation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algn="just" lvl="1" marL="933450" indent="-229235">
              <a:lnSpc>
                <a:spcPct val="100000"/>
              </a:lnSpc>
              <a:spcBef>
                <a:spcPts val="225"/>
              </a:spcBef>
              <a:buFont typeface="Courier New"/>
              <a:buChar char="o"/>
              <a:tabLst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le </a:t>
            </a:r>
            <a:r>
              <a:rPr dirty="0" sz="1100" spc="-5" b="1">
                <a:latin typeface="Calibri"/>
                <a:cs typeface="Calibri"/>
              </a:rPr>
              <a:t>signal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national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d'alerte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(SNA)</a:t>
            </a:r>
            <a:endParaRPr sz="1100">
              <a:latin typeface="Calibri"/>
              <a:cs typeface="Calibri"/>
            </a:endParaRPr>
          </a:p>
          <a:p>
            <a:pPr algn="just" lvl="2" marL="1390650" indent="-229235">
              <a:lnSpc>
                <a:spcPct val="100000"/>
              </a:lnSpc>
              <a:spcBef>
                <a:spcPts val="225"/>
              </a:spcBef>
              <a:buFont typeface="Wingdings"/>
              <a:buChar char=""/>
              <a:tabLst>
                <a:tab pos="1391285" algn="l"/>
              </a:tabLst>
            </a:pP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inciter au confinement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 à l’évacuation</a:t>
            </a:r>
            <a:endParaRPr sz="1100">
              <a:latin typeface="Calibri"/>
              <a:cs typeface="Calibri"/>
            </a:endParaRPr>
          </a:p>
          <a:p>
            <a:pPr algn="just" lvl="2" marL="1390650" indent="-229235">
              <a:lnSpc>
                <a:spcPct val="100000"/>
              </a:lnSpc>
              <a:spcBef>
                <a:spcPts val="225"/>
              </a:spcBef>
              <a:buFont typeface="Wingdings"/>
              <a:buChar char=""/>
              <a:tabLst>
                <a:tab pos="1391285" algn="l"/>
              </a:tabLst>
            </a:pPr>
            <a:r>
              <a:rPr dirty="0" sz="1100" spc="-5">
                <a:latin typeface="Calibri"/>
                <a:cs typeface="Calibri"/>
              </a:rPr>
              <a:t>ce </a:t>
            </a:r>
            <a:r>
              <a:rPr dirty="0" sz="1100" spc="-10">
                <a:latin typeface="Calibri"/>
                <a:cs typeface="Calibri"/>
              </a:rPr>
              <a:t>dernier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composé d’un signal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algn="just" lvl="3" marL="1847850" marR="13970" indent="-228600">
              <a:lnSpc>
                <a:spcPct val="116799"/>
              </a:lnSpc>
              <a:spcBef>
                <a:spcPts val="65"/>
              </a:spcBef>
              <a:buFont typeface="Symbol"/>
              <a:buChar char=""/>
              <a:tabLst>
                <a:tab pos="1848485" algn="l"/>
              </a:tabLst>
            </a:pPr>
            <a:r>
              <a:rPr dirty="0" u="sng" sz="1100" spc="-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 début d’alerte</a:t>
            </a:r>
            <a:r>
              <a:rPr dirty="0" sz="1100" spc="-5">
                <a:latin typeface="Calibri"/>
                <a:cs typeface="Calibri"/>
              </a:rPr>
              <a:t>, variation du signal </a:t>
            </a:r>
            <a:r>
              <a:rPr dirty="0" sz="1100">
                <a:latin typeface="Calibri"/>
                <a:cs typeface="Calibri"/>
              </a:rPr>
              <a:t>sur </a:t>
            </a:r>
            <a:r>
              <a:rPr dirty="0" sz="1100" spc="-5">
                <a:latin typeface="Calibri"/>
                <a:cs typeface="Calibri"/>
              </a:rPr>
              <a:t>trois cycles successifs d'une </a:t>
            </a:r>
            <a:r>
              <a:rPr dirty="0" sz="1100" spc="-10">
                <a:latin typeface="Calibri"/>
                <a:cs typeface="Calibri"/>
              </a:rPr>
              <a:t>durée </a:t>
            </a:r>
            <a:r>
              <a:rPr dirty="0" sz="1100" spc="-5">
                <a:latin typeface="Calibri"/>
                <a:cs typeface="Calibri"/>
              </a:rPr>
              <a:t> de 1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minute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 41 secondes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espacés 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5 secondes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algn="just" lvl="3" marL="1847850" indent="-229235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1848485" algn="l"/>
              </a:tabLst>
            </a:pPr>
            <a:r>
              <a:rPr dirty="0" u="sng" sz="1100" spc="-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 fin</a:t>
            </a:r>
            <a:r>
              <a:rPr dirty="0" u="sng" sz="11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100" spc="-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d'alerte</a:t>
            </a:r>
            <a:r>
              <a:rPr dirty="0" sz="1100" spc="-5">
                <a:latin typeface="Calibri"/>
                <a:cs typeface="Calibri"/>
              </a:rPr>
              <a:t>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signal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continu 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30 secondes.</a:t>
            </a:r>
            <a:endParaRPr sz="1100">
              <a:latin typeface="Calibri"/>
              <a:cs typeface="Calibri"/>
            </a:endParaRPr>
          </a:p>
          <a:p>
            <a:pPr algn="just" lvl="3" marL="1847850" marR="13970" indent="-228600">
              <a:lnSpc>
                <a:spcPct val="117100"/>
              </a:lnSpc>
              <a:spcBef>
                <a:spcPts val="60"/>
              </a:spcBef>
              <a:buFont typeface="Symbol"/>
              <a:buChar char=""/>
              <a:tabLst>
                <a:tab pos="1848485" algn="l"/>
              </a:tabLst>
            </a:pPr>
            <a:r>
              <a:rPr dirty="0" sz="1100" spc="-5">
                <a:latin typeface="Calibri"/>
                <a:cs typeface="Calibri"/>
              </a:rPr>
              <a:t>il est testé le </a:t>
            </a:r>
            <a:r>
              <a:rPr dirty="0" sz="1100" spc="-10">
                <a:latin typeface="Calibri"/>
                <a:cs typeface="Calibri"/>
              </a:rPr>
              <a:t>premier </a:t>
            </a:r>
            <a:r>
              <a:rPr dirty="0" sz="1100" spc="-5">
                <a:latin typeface="Calibri"/>
                <a:cs typeface="Calibri"/>
              </a:rPr>
              <a:t>mercredi de chaque mois, à midi. Lors de ces essais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mensuels, 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signal émis est une variation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 seul cycle de 1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minute et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41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secondes,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 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 être confondu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SNA.</a:t>
            </a:r>
            <a:endParaRPr sz="1100">
              <a:latin typeface="Calibri"/>
              <a:cs typeface="Calibri"/>
            </a:endParaRPr>
          </a:p>
          <a:p>
            <a:pPr algn="just" lvl="1" marL="933450" marR="16510" indent="-228600">
              <a:lnSpc>
                <a:spcPct val="116799"/>
              </a:lnSpc>
              <a:buFont typeface="Courier New"/>
              <a:buChar char="o"/>
              <a:tabLst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un signal de type </a:t>
            </a:r>
            <a:r>
              <a:rPr dirty="0" sz="1100" spc="-5" b="1">
                <a:latin typeface="Calibri"/>
                <a:cs typeface="Calibri"/>
              </a:rPr>
              <a:t>corne de brume </a:t>
            </a:r>
            <a:r>
              <a:rPr dirty="0" sz="1100" spc="-5">
                <a:latin typeface="Calibri"/>
                <a:cs typeface="Calibri"/>
              </a:rPr>
              <a:t>pour les dispositifs </a:t>
            </a:r>
            <a:r>
              <a:rPr dirty="0" sz="1100" spc="-10">
                <a:latin typeface="Calibri"/>
                <a:cs typeface="Calibri"/>
              </a:rPr>
              <a:t>d’alerte </a:t>
            </a:r>
            <a:r>
              <a:rPr dirty="0" sz="1100" spc="-5">
                <a:latin typeface="Calibri"/>
                <a:cs typeface="Calibri"/>
              </a:rPr>
              <a:t>propres aux aménagements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hydrauliques,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incitant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l’évacuation ;</a:t>
            </a:r>
            <a:endParaRPr sz="1100">
              <a:latin typeface="Calibri"/>
              <a:cs typeface="Calibri"/>
            </a:endParaRPr>
          </a:p>
          <a:p>
            <a:pPr algn="just" lvl="1" marL="933450" marR="13335" indent="-228600">
              <a:lnSpc>
                <a:spcPct val="116799"/>
              </a:lnSpc>
              <a:spcBef>
                <a:spcPts val="5"/>
              </a:spcBef>
              <a:buFont typeface="Courier New"/>
              <a:buChar char="o"/>
              <a:tabLst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signal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spécifique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lorsqu’il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existe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risques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particuliers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(chimiques,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radioactifs,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infectieux, etc.).</a:t>
            </a:r>
            <a:endParaRPr sz="1100">
              <a:latin typeface="Calibri"/>
              <a:cs typeface="Calibri"/>
            </a:endParaRPr>
          </a:p>
          <a:p>
            <a:pPr algn="just"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650" algn="l"/>
              </a:tabLst>
            </a:pPr>
            <a:r>
              <a:rPr dirty="0" sz="1100" spc="-10">
                <a:latin typeface="Calibri"/>
                <a:cs typeface="Calibri"/>
              </a:rPr>
              <a:t>notifications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«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FR-ALERT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»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téléphones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portables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algn="r" lvl="1" marL="227965" marR="2336800" indent="-227965">
              <a:lnSpc>
                <a:spcPct val="100000"/>
              </a:lnSpc>
              <a:spcBef>
                <a:spcPts val="229"/>
              </a:spcBef>
              <a:buFont typeface="Courier New"/>
              <a:buChar char="o"/>
              <a:tabLst>
                <a:tab pos="227965" algn="l"/>
                <a:tab pos="228600" algn="l"/>
              </a:tabLst>
            </a:pPr>
            <a:r>
              <a:rPr dirty="0" sz="1100" spc="-5">
                <a:latin typeface="Calibri"/>
                <a:cs typeface="Calibri"/>
              </a:rPr>
              <a:t>pour recevoir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cette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notification,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téléphone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algn="r" lvl="2" marL="227965" marR="2288540" indent="-227965">
              <a:lnSpc>
                <a:spcPct val="100000"/>
              </a:lnSpc>
              <a:spcBef>
                <a:spcPts val="220"/>
              </a:spcBef>
              <a:buFont typeface="Wingdings"/>
              <a:buChar char=""/>
              <a:tabLst>
                <a:tab pos="227965" algn="l"/>
                <a:tab pos="228600" algn="l"/>
              </a:tabLst>
            </a:pP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zone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géographique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affectée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2" marL="1390650" indent="-229235">
              <a:lnSpc>
                <a:spcPct val="100000"/>
              </a:lnSpc>
              <a:spcBef>
                <a:spcPts val="225"/>
              </a:spcBef>
              <a:buFont typeface="Wingdings"/>
              <a:buChar char=""/>
              <a:tabLst>
                <a:tab pos="1390650" algn="l"/>
                <a:tab pos="1391285" algn="l"/>
              </a:tabLst>
            </a:pP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allumé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2" marL="1390650" indent="-229235">
              <a:lnSpc>
                <a:spcPct val="100000"/>
              </a:lnSpc>
              <a:spcBef>
                <a:spcPts val="225"/>
              </a:spcBef>
              <a:buFont typeface="Wingdings"/>
              <a:buChar char=""/>
              <a:tabLst>
                <a:tab pos="1390650" algn="l"/>
                <a:tab pos="1391285" algn="l"/>
              </a:tabLst>
            </a:pPr>
            <a:r>
              <a:rPr dirty="0" sz="1100" spc="-5">
                <a:latin typeface="Calibri"/>
                <a:cs typeface="Calibri"/>
              </a:rPr>
              <a:t>avoir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réseau.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ce dispositif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actif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depuis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juin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2022,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nécessite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d’inscription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ni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d’application.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médias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(Radio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France,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France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Télévisions,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radios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locales,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vigilance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météo,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etc.)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réseaux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sociaux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33450" marR="12700" indent="-228600">
              <a:lnSpc>
                <a:spcPct val="116799"/>
              </a:lnSpc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Twitter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s’abonnant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activant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notifications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compte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@Beauvau_alerte</a:t>
            </a:r>
            <a:r>
              <a:rPr dirty="0" sz="1100" spc="2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ministère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l’Intérieur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Facebook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l’outil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«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Safety Check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»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9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Google via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son </a:t>
            </a:r>
            <a:r>
              <a:rPr dirty="0" sz="1100" spc="-5">
                <a:latin typeface="Calibri"/>
                <a:cs typeface="Calibri"/>
              </a:rPr>
              <a:t>moteur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recherche 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outil «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Posts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on Google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»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marR="15240" indent="-228600">
              <a:lnSpc>
                <a:spcPts val="1550"/>
              </a:lnSpc>
              <a:spcBef>
                <a:spcPts val="8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abonnements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notifications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aux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comptes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réseaux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sociaux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services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l’état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(services</a:t>
            </a:r>
            <a:r>
              <a:rPr dirty="0" sz="1100" spc="-5">
                <a:latin typeface="Calibri"/>
                <a:cs typeface="Calibri"/>
              </a:rPr>
              <a:t> 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l’état, préfectures,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etc.).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19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autres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outils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panneaux communaux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messages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variables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panneaux des opérateurs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routiers,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aériens 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ferroviaires</a:t>
            </a:r>
            <a:r>
              <a:rPr dirty="0" sz="1100" spc="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9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…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10</a:t>
            </a:fld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1040" y="541019"/>
            <a:ext cx="6155690" cy="287020"/>
            <a:chOff x="701040" y="541019"/>
            <a:chExt cx="6155690" cy="287020"/>
          </a:xfrm>
        </p:grpSpPr>
        <p:sp>
          <p:nvSpPr>
            <p:cNvPr id="3" name="object 3"/>
            <p:cNvSpPr/>
            <p:nvPr/>
          </p:nvSpPr>
          <p:spPr>
            <a:xfrm>
              <a:off x="701040" y="541019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DEEA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701040" y="821435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47A4D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/>
          <p:nvPr/>
        </p:nvSpPr>
        <p:spPr>
          <a:xfrm>
            <a:off x="701040" y="518413"/>
            <a:ext cx="6155690" cy="86848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Conduite</a:t>
            </a:r>
            <a:r>
              <a:rPr dirty="0" sz="1600" spc="-3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à</a:t>
            </a:r>
            <a:r>
              <a:rPr dirty="0" sz="1600" spc="-2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tenir</a:t>
            </a:r>
            <a:endParaRPr sz="16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5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En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amont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de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toute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crise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/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Risques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Majeurs</a:t>
            </a:r>
            <a:endParaRPr sz="1600">
              <a:latin typeface="Calibri Light"/>
              <a:cs typeface="Calibri Light"/>
            </a:endParaRPr>
          </a:p>
          <a:p>
            <a:pPr marL="19050" marR="12065">
              <a:lnSpc>
                <a:spcPct val="110000"/>
              </a:lnSpc>
              <a:spcBef>
                <a:spcPts val="880"/>
              </a:spcBef>
            </a:pPr>
            <a:r>
              <a:rPr dirty="0" sz="1100" spc="-5">
                <a:latin typeface="Calibri"/>
                <a:cs typeface="Calibri"/>
              </a:rPr>
              <a:t>«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Toute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concourt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comportement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sécurité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civile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»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conformément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l’article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L721-1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du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code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sécurité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intérieure.</a:t>
            </a: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125"/>
              </a:spcBef>
            </a:pPr>
            <a:r>
              <a:rPr dirty="0" sz="1100" spc="-5">
                <a:latin typeface="Calibri"/>
                <a:cs typeface="Calibri"/>
              </a:rPr>
              <a:t>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minima,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chaque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citoyen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donc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préparer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247650" marR="12700" indent="-228600">
              <a:lnSpc>
                <a:spcPts val="1540"/>
              </a:lnSpc>
              <a:spcBef>
                <a:spcPts val="6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s’informant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risques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procédures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pouvant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l’impacter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lieu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d’habitation,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environnement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professionnel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loisirs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(vacances, sport,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etc.)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19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préparant 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kit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d’urgence,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 savoir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compléter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 kit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  <a:hlinkClick r:id="rId2"/>
              </a:rPr>
              <a:t>http://www.interieur.gouv.fr/Alerte/Alerte-ORSEC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  <a:hlinkClick r:id="rId3"/>
              </a:rPr>
              <a:t>http://www.gouvernement.fr/risques</a:t>
            </a:r>
            <a:endParaRPr sz="11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50"/>
              </a:spcBef>
              <a:buFont typeface="Courier New"/>
              <a:buChar char="o"/>
            </a:pPr>
            <a:endParaRPr sz="950">
              <a:latin typeface="Calibri"/>
              <a:cs typeface="Calibri"/>
            </a:endParaRPr>
          </a:p>
          <a:p>
            <a:pPr marL="19050" marR="593090">
              <a:lnSpc>
                <a:spcPct val="109700"/>
              </a:lnSpc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Face à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tout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déclenchement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(SNA,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FR-ALERT,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notifications,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médias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et </a:t>
            </a:r>
            <a:r>
              <a:rPr dirty="0" sz="1600" spc="-35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réseaux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sociaux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officiels,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etc.)</a:t>
            </a:r>
            <a:endParaRPr sz="160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1020"/>
              </a:spcBef>
            </a:pPr>
            <a:r>
              <a:rPr dirty="0" sz="1100" spc="-5">
                <a:latin typeface="Calibri"/>
                <a:cs typeface="Calibri"/>
              </a:rPr>
              <a:t>Dès que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vous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avez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connaissance d’une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alerte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aux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populations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1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se mettre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sécurité (bâtiment 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proche,</a:t>
            </a:r>
            <a:r>
              <a:rPr dirty="0" sz="1100">
                <a:latin typeface="Calibri"/>
                <a:cs typeface="Calibri"/>
              </a:rPr>
              <a:t> etc.)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aller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chercher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enfants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l’école,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ils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y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sont protégés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leurs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enseignants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s’informer sur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situation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sauf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urgence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vitale,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téléphoner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laisser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réseaux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disponibles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services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respecter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consignes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autorités,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s’il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vous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demandé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2" marL="1390650" indent="-229235">
              <a:lnSpc>
                <a:spcPct val="100000"/>
              </a:lnSpc>
              <a:spcBef>
                <a:spcPts val="220"/>
              </a:spcBef>
              <a:buFont typeface="Wingdings"/>
              <a:buChar char=""/>
              <a:tabLst>
                <a:tab pos="1390650" algn="l"/>
                <a:tab pos="1391285" algn="l"/>
              </a:tabLst>
            </a:pP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vous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confiner, à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minima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3" marL="1847850" indent="-229235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1847850" algn="l"/>
                <a:tab pos="1848485" algn="l"/>
              </a:tabLst>
            </a:pPr>
            <a:r>
              <a:rPr dirty="0" sz="1100" spc="-10">
                <a:latin typeface="Calibri"/>
                <a:cs typeface="Calibri"/>
              </a:rPr>
              <a:t>fermer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portes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fenêtres ;</a:t>
            </a:r>
            <a:endParaRPr sz="1100">
              <a:latin typeface="Calibri"/>
              <a:cs typeface="Calibri"/>
            </a:endParaRPr>
          </a:p>
          <a:p>
            <a:pPr lvl="3" marL="1847850" indent="-229235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1847850" algn="l"/>
                <a:tab pos="1848485" algn="l"/>
              </a:tabLst>
            </a:pPr>
            <a:r>
              <a:rPr dirty="0" sz="1100" spc="-5">
                <a:latin typeface="Calibri"/>
                <a:cs typeface="Calibri"/>
              </a:rPr>
              <a:t>calfeutrer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portes,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fenêtres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bouches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d’aération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3" marL="1847850" indent="-229235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1847850" algn="l"/>
                <a:tab pos="1848485" algn="l"/>
              </a:tabLst>
            </a:pPr>
            <a:r>
              <a:rPr dirty="0" sz="1100" spc="-5">
                <a:latin typeface="Calibri"/>
                <a:cs typeface="Calibri"/>
              </a:rPr>
              <a:t>arrêter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systèmes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ventilation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climatisation.</a:t>
            </a:r>
            <a:endParaRPr sz="1100">
              <a:latin typeface="Calibri"/>
              <a:cs typeface="Calibri"/>
            </a:endParaRPr>
          </a:p>
          <a:p>
            <a:pPr lvl="2" marL="1390650" indent="-229235">
              <a:lnSpc>
                <a:spcPct val="100000"/>
              </a:lnSpc>
              <a:spcBef>
                <a:spcPts val="220"/>
              </a:spcBef>
              <a:buFont typeface="Wingdings"/>
              <a:buChar char=""/>
              <a:tabLst>
                <a:tab pos="1390650" algn="l"/>
                <a:tab pos="1391285" algn="l"/>
              </a:tabLst>
            </a:pPr>
            <a:r>
              <a:rPr dirty="0" sz="1100" spc="-5">
                <a:latin typeface="Calibri"/>
                <a:cs typeface="Calibri"/>
              </a:rPr>
              <a:t>d’évacuer,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minima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3" marL="1847850" indent="-229235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1847850" algn="l"/>
                <a:tab pos="1848485" algn="l"/>
              </a:tabLst>
            </a:pPr>
            <a:r>
              <a:rPr dirty="0" sz="1100" spc="-5">
                <a:latin typeface="Calibri"/>
                <a:cs typeface="Calibri"/>
              </a:rPr>
              <a:t>emporter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kit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d’urgence préparé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l’avance.</a:t>
            </a:r>
            <a:endParaRPr sz="1100">
              <a:latin typeface="Calibri"/>
              <a:cs typeface="Calibri"/>
            </a:endParaRPr>
          </a:p>
          <a:p>
            <a:pPr lvl="3">
              <a:lnSpc>
                <a:spcPct val="100000"/>
              </a:lnSpc>
              <a:spcBef>
                <a:spcPts val="50"/>
              </a:spcBef>
              <a:buFont typeface="Symbol"/>
              <a:buChar char=""/>
            </a:pP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Dans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le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cadre d’épidémie</a:t>
            </a:r>
            <a:endParaRPr sz="1600">
              <a:latin typeface="Calibri Light"/>
              <a:cs typeface="Calibri Light"/>
            </a:endParaRPr>
          </a:p>
          <a:p>
            <a:pPr algn="just" marL="19050" marR="12065">
              <a:lnSpc>
                <a:spcPct val="109800"/>
              </a:lnSpc>
              <a:spcBef>
                <a:spcPts val="890"/>
              </a:spcBef>
            </a:pPr>
            <a:r>
              <a:rPr dirty="0" sz="1100" spc="-5">
                <a:latin typeface="Calibri"/>
                <a:cs typeface="Calibri"/>
              </a:rPr>
              <a:t>Pour lutter contre la transmission de maladies infectieuses contagieuses, les services de </a:t>
            </a:r>
            <a:r>
              <a:rPr dirty="0" sz="1100">
                <a:latin typeface="Calibri"/>
                <a:cs typeface="Calibri"/>
              </a:rPr>
              <a:t>l’État </a:t>
            </a:r>
            <a:r>
              <a:rPr dirty="0" sz="1100" spc="-5">
                <a:latin typeface="Calibri"/>
                <a:cs typeface="Calibri"/>
              </a:rPr>
              <a:t>peuvent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diffuser des informations générales concernant la mise en application de mesures spécifiques, notamment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mesures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barrières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distanciation physique.</a:t>
            </a:r>
            <a:endParaRPr sz="1100">
              <a:latin typeface="Calibri"/>
              <a:cs typeface="Calibri"/>
            </a:endParaRPr>
          </a:p>
          <a:p>
            <a:pPr algn="just" marL="19050" marR="14604">
              <a:lnSpc>
                <a:spcPct val="109500"/>
              </a:lnSpc>
              <a:spcBef>
                <a:spcPts val="800"/>
              </a:spcBef>
            </a:pPr>
            <a:r>
              <a:rPr dirty="0" sz="1100" spc="-5">
                <a:latin typeface="Calibri"/>
                <a:cs typeface="Calibri"/>
              </a:rPr>
              <a:t>Afin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limiter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propagation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maladie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infectieuse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contagieuse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notamment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transmission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respiratoire ou par</a:t>
            </a:r>
            <a:r>
              <a:rPr dirty="0" sz="1100">
                <a:latin typeface="Calibri"/>
                <a:cs typeface="Calibri"/>
              </a:rPr>
              <a:t> contact,</a:t>
            </a:r>
            <a:r>
              <a:rPr dirty="0" sz="1100" spc="-5">
                <a:latin typeface="Calibri"/>
                <a:cs typeface="Calibri"/>
              </a:rPr>
              <a:t> 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mesures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minimales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suivantes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laver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régulièrement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utiliser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solution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hydroalcoolique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tousser ou éternuer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 </a:t>
            </a:r>
            <a:r>
              <a:rPr dirty="0" sz="1100">
                <a:latin typeface="Calibri"/>
                <a:cs typeface="Calibri"/>
              </a:rPr>
              <a:t>son</a:t>
            </a:r>
            <a:r>
              <a:rPr dirty="0" sz="1100" spc="-5">
                <a:latin typeface="Calibri"/>
                <a:cs typeface="Calibri"/>
              </a:rPr>
              <a:t> coude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mouchoir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moucher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 mouchoir à usage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unique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puis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jeter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éviter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se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toucher le </a:t>
            </a:r>
            <a:r>
              <a:rPr dirty="0" sz="1100">
                <a:latin typeface="Calibri"/>
                <a:cs typeface="Calibri"/>
              </a:rPr>
              <a:t>visage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respecter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une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distance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d’au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moins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mètre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les </a:t>
            </a:r>
            <a:r>
              <a:rPr dirty="0" sz="1100" spc="-5">
                <a:latin typeface="Calibri"/>
                <a:cs typeface="Calibri"/>
              </a:rPr>
              <a:t>autres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saluer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serrer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arrêter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embrassades.</a:t>
            </a: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819"/>
              </a:spcBef>
            </a:pP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complément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gestes,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porter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un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masque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quand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distance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mètre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respectée.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10</a:t>
            </a:fld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"REMY Nicolas;Régis BODELET"</dc:creator>
  <cp:keywords>Recommandations PS;DGSGC</cp:keywords>
  <dcterms:created xsi:type="dcterms:W3CDTF">2023-02-02T14:25:24Z</dcterms:created>
  <dcterms:modified xsi:type="dcterms:W3CDTF">2023-02-02T14:25:24Z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2022-11-30T00:00:00Z</vt:filetime>
  </property>
  <property fmtid="{D5CDD505-2E9C-101B-9397-08002B2CF9AE}" pid="3" name="Creator">
    <vt:lpwstr>Microsoft® Word 2010</vt:lpwstr>
  </property>
  <property fmtid="{D5CDD505-2E9C-101B-9397-08002B2CF9AE}" pid="4" name="LastSaved">
    <vt:filetime>2023-02-02T00:00:00Z</vt:filetime>
  </property>
</Properties>
</file>