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jpg" ContentType="image/jpg"/>
  <Override PartName="/ppt/slides/slide2.xml" ContentType="application/vnd.openxmlformats-officedocument.presentationml.slide+xml"/>
  <Default Extension="png" ContentType="image/png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  <p:sldId id="549" r:id="rId299"/>
    <p:sldId id="550" r:id="rId300"/>
    <p:sldId id="551" r:id="rId301"/>
    <p:sldId id="552" r:id="rId302"/>
    <p:sldId id="553" r:id="rId303"/>
    <p:sldId id="554" r:id="rId304"/>
    <p:sldId id="555" r:id="rId305"/>
    <p:sldId id="556" r:id="rId306"/>
    <p:sldId id="557" r:id="rId307"/>
    <p:sldId id="558" r:id="rId308"/>
    <p:sldId id="559" r:id="rId309"/>
    <p:sldId id="560" r:id="rId310"/>
    <p:sldId id="561" r:id="rId311"/>
    <p:sldId id="562" r:id="rId312"/>
    <p:sldId id="563" r:id="rId313"/>
    <p:sldId id="564" r:id="rId314"/>
    <p:sldId id="565" r:id="rId315"/>
    <p:sldId id="566" r:id="rId316"/>
    <p:sldId id="567" r:id="rId317"/>
    <p:sldId id="568" r:id="rId318"/>
    <p:sldId id="569" r:id="rId319"/>
    <p:sldId id="570" r:id="rId320"/>
    <p:sldId id="571" r:id="rId321"/>
    <p:sldId id="572" r:id="rId322"/>
    <p:sldId id="573" r:id="rId323"/>
    <p:sldId id="574" r:id="rId324"/>
    <p:sldId id="575" r:id="rId325"/>
    <p:sldId id="576" r:id="rId326"/>
    <p:sldId id="577" r:id="rId327"/>
    <p:sldId id="578" r:id="rId328"/>
    <p:sldId id="579" r:id="rId329"/>
    <p:sldId id="580" r:id="rId330"/>
    <p:sldId id="581" r:id="rId331"/>
    <p:sldId id="582" r:id="rId332"/>
    <p:sldId id="583" r:id="rId333"/>
    <p:sldId id="584" r:id="rId334"/>
    <p:sldId id="585" r:id="rId335"/>
    <p:sldId id="586" r:id="rId336"/>
    <p:sldId id="587" r:id="rId337"/>
    <p:sldId id="588" r:id="rId338"/>
    <p:sldId id="589" r:id="rId339"/>
    <p:sldId id="590" r:id="rId340"/>
    <p:sldId id="591" r:id="rId341"/>
    <p:sldId id="592" r:id="rId342"/>
    <p:sldId id="593" r:id="rId343"/>
    <p:sldId id="594" r:id="rId344"/>
    <p:sldId id="595" r:id="rId345"/>
    <p:sldId id="596" r:id="rId346"/>
    <p:sldId id="597" r:id="rId347"/>
    <p:sldId id="598" r:id="rId348"/>
    <p:sldId id="599" r:id="rId349"/>
    <p:sldId id="600" r:id="rId350"/>
    <p:sldId id="601" r:id="rId351"/>
    <p:sldId id="602" r:id="rId352"/>
    <p:sldId id="603" r:id="rId353"/>
    <p:sldId id="604" r:id="rId354"/>
    <p:sldId id="605" r:id="rId355"/>
    <p:sldId id="606" r:id="rId356"/>
    <p:sldId id="607" r:id="rId357"/>
    <p:sldId id="608" r:id="rId358"/>
    <p:sldId id="609" r:id="rId359"/>
    <p:sldId id="610" r:id="rId360"/>
    <p:sldId id="611" r:id="rId361"/>
    <p:sldId id="612" r:id="rId362"/>
    <p:sldId id="613" r:id="rId363"/>
    <p:sldId id="614" r:id="rId364"/>
    <p:sldId id="615" r:id="rId365"/>
    <p:sldId id="616" r:id="rId366"/>
    <p:sldId id="617" r:id="rId367"/>
    <p:sldId id="618" r:id="rId368"/>
    <p:sldId id="619" r:id="rId369"/>
    <p:sldId id="620" r:id="rId370"/>
    <p:sldId id="621" r:id="rId371"/>
    <p:sldId id="622" r:id="rId372"/>
    <p:sldId id="623" r:id="rId373"/>
    <p:sldId id="624" r:id="rId374"/>
    <p:sldId id="625" r:id="rId375"/>
    <p:sldId id="626" r:id="rId376"/>
    <p:sldId id="627" r:id="rId377"/>
    <p:sldId id="628" r:id="rId378"/>
    <p:sldId id="629" r:id="rId379"/>
    <p:sldId id="630" r:id="rId380"/>
    <p:sldId id="631" r:id="rId381"/>
    <p:sldId id="632" r:id="rId382"/>
    <p:sldId id="633" r:id="rId383"/>
    <p:sldId id="634" r:id="rId384"/>
    <p:sldId id="635" r:id="rId385"/>
    <p:sldId id="636" r:id="rId386"/>
    <p:sldId id="637" r:id="rId387"/>
    <p:sldId id="638" r:id="rId388"/>
    <p:sldId id="639" r:id="rId389"/>
    <p:sldId id="640" r:id="rId390"/>
    <p:sldId id="641" r:id="rId391"/>
    <p:sldId id="642" r:id="rId392"/>
    <p:sldId id="643" r:id="rId393"/>
    <p:sldId id="644" r:id="rId394"/>
    <p:sldId id="645" r:id="rId395"/>
    <p:sldId id="646" r:id="rId396"/>
    <p:sldId id="647" r:id="rId397"/>
    <p:sldId id="648" r:id="rId398"/>
    <p:sldId id="649" r:id="rId399"/>
    <p:sldId id="650" r:id="rId400"/>
    <p:sldId id="651" r:id="rId401"/>
    <p:sldId id="652" r:id="rId402"/>
  </p:sldIdLst>
  <p:sldSz cx="7556500" cy="10693400"/>
  <p:notesSz cx="7556500" cy="10693400"/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Relationship Id="rId226" Type="http://schemas.openxmlformats.org/officeDocument/2006/relationships/slide" Target="slides/slide221.xml"/><Relationship Id="rId227" Type="http://schemas.openxmlformats.org/officeDocument/2006/relationships/slide" Target="slides/slide222.xml"/><Relationship Id="rId228" Type="http://schemas.openxmlformats.org/officeDocument/2006/relationships/slide" Target="slides/slide223.xml"/><Relationship Id="rId229" Type="http://schemas.openxmlformats.org/officeDocument/2006/relationships/slide" Target="slides/slide224.xml"/><Relationship Id="rId230" Type="http://schemas.openxmlformats.org/officeDocument/2006/relationships/slide" Target="slides/slide225.xml"/><Relationship Id="rId231" Type="http://schemas.openxmlformats.org/officeDocument/2006/relationships/slide" Target="slides/slide226.xml"/><Relationship Id="rId232" Type="http://schemas.openxmlformats.org/officeDocument/2006/relationships/slide" Target="slides/slide227.xml"/><Relationship Id="rId233" Type="http://schemas.openxmlformats.org/officeDocument/2006/relationships/slide" Target="slides/slide228.xml"/><Relationship Id="rId234" Type="http://schemas.openxmlformats.org/officeDocument/2006/relationships/slide" Target="slides/slide229.xml"/><Relationship Id="rId235" Type="http://schemas.openxmlformats.org/officeDocument/2006/relationships/slide" Target="slides/slide230.xml"/><Relationship Id="rId236" Type="http://schemas.openxmlformats.org/officeDocument/2006/relationships/slide" Target="slides/slide231.xml"/><Relationship Id="rId237" Type="http://schemas.openxmlformats.org/officeDocument/2006/relationships/slide" Target="slides/slide232.xml"/><Relationship Id="rId238" Type="http://schemas.openxmlformats.org/officeDocument/2006/relationships/slide" Target="slides/slide233.xml"/><Relationship Id="rId239" Type="http://schemas.openxmlformats.org/officeDocument/2006/relationships/slide" Target="slides/slide234.xml"/><Relationship Id="rId240" Type="http://schemas.openxmlformats.org/officeDocument/2006/relationships/slide" Target="slides/slide235.xml"/><Relationship Id="rId241" Type="http://schemas.openxmlformats.org/officeDocument/2006/relationships/slide" Target="slides/slide236.xml"/><Relationship Id="rId242" Type="http://schemas.openxmlformats.org/officeDocument/2006/relationships/slide" Target="slides/slide237.xml"/><Relationship Id="rId243" Type="http://schemas.openxmlformats.org/officeDocument/2006/relationships/slide" Target="slides/slide238.xml"/><Relationship Id="rId244" Type="http://schemas.openxmlformats.org/officeDocument/2006/relationships/slide" Target="slides/slide239.xml"/><Relationship Id="rId245" Type="http://schemas.openxmlformats.org/officeDocument/2006/relationships/slide" Target="slides/slide240.xml"/><Relationship Id="rId246" Type="http://schemas.openxmlformats.org/officeDocument/2006/relationships/slide" Target="slides/slide241.xml"/><Relationship Id="rId247" Type="http://schemas.openxmlformats.org/officeDocument/2006/relationships/slide" Target="slides/slide242.xml"/><Relationship Id="rId248" Type="http://schemas.openxmlformats.org/officeDocument/2006/relationships/slide" Target="slides/slide243.xml"/><Relationship Id="rId249" Type="http://schemas.openxmlformats.org/officeDocument/2006/relationships/slide" Target="slides/slide244.xml"/><Relationship Id="rId250" Type="http://schemas.openxmlformats.org/officeDocument/2006/relationships/slide" Target="slides/slide245.xml"/><Relationship Id="rId251" Type="http://schemas.openxmlformats.org/officeDocument/2006/relationships/slide" Target="slides/slide246.xml"/><Relationship Id="rId252" Type="http://schemas.openxmlformats.org/officeDocument/2006/relationships/slide" Target="slides/slide247.xml"/><Relationship Id="rId253" Type="http://schemas.openxmlformats.org/officeDocument/2006/relationships/slide" Target="slides/slide248.xml"/><Relationship Id="rId254" Type="http://schemas.openxmlformats.org/officeDocument/2006/relationships/slide" Target="slides/slide249.xml"/><Relationship Id="rId255" Type="http://schemas.openxmlformats.org/officeDocument/2006/relationships/slide" Target="slides/slide250.xml"/><Relationship Id="rId256" Type="http://schemas.openxmlformats.org/officeDocument/2006/relationships/slide" Target="slides/slide251.xml"/><Relationship Id="rId257" Type="http://schemas.openxmlformats.org/officeDocument/2006/relationships/slide" Target="slides/slide252.xml"/><Relationship Id="rId258" Type="http://schemas.openxmlformats.org/officeDocument/2006/relationships/slide" Target="slides/slide253.xml"/><Relationship Id="rId259" Type="http://schemas.openxmlformats.org/officeDocument/2006/relationships/slide" Target="slides/slide254.xml"/><Relationship Id="rId260" Type="http://schemas.openxmlformats.org/officeDocument/2006/relationships/slide" Target="slides/slide255.xml"/><Relationship Id="rId261" Type="http://schemas.openxmlformats.org/officeDocument/2006/relationships/slide" Target="slides/slide256.xml"/><Relationship Id="rId262" Type="http://schemas.openxmlformats.org/officeDocument/2006/relationships/slide" Target="slides/slide257.xml"/><Relationship Id="rId263" Type="http://schemas.openxmlformats.org/officeDocument/2006/relationships/slide" Target="slides/slide258.xml"/><Relationship Id="rId264" Type="http://schemas.openxmlformats.org/officeDocument/2006/relationships/slide" Target="slides/slide259.xml"/><Relationship Id="rId265" Type="http://schemas.openxmlformats.org/officeDocument/2006/relationships/slide" Target="slides/slide260.xml"/><Relationship Id="rId266" Type="http://schemas.openxmlformats.org/officeDocument/2006/relationships/slide" Target="slides/slide261.xml"/><Relationship Id="rId267" Type="http://schemas.openxmlformats.org/officeDocument/2006/relationships/slide" Target="slides/slide262.xml"/><Relationship Id="rId268" Type="http://schemas.openxmlformats.org/officeDocument/2006/relationships/slide" Target="slides/slide263.xml"/><Relationship Id="rId269" Type="http://schemas.openxmlformats.org/officeDocument/2006/relationships/slide" Target="slides/slide264.xml"/><Relationship Id="rId270" Type="http://schemas.openxmlformats.org/officeDocument/2006/relationships/slide" Target="slides/slide265.xml"/><Relationship Id="rId271" Type="http://schemas.openxmlformats.org/officeDocument/2006/relationships/slide" Target="slides/slide266.xml"/><Relationship Id="rId272" Type="http://schemas.openxmlformats.org/officeDocument/2006/relationships/slide" Target="slides/slide267.xml"/><Relationship Id="rId273" Type="http://schemas.openxmlformats.org/officeDocument/2006/relationships/slide" Target="slides/slide268.xml"/><Relationship Id="rId274" Type="http://schemas.openxmlformats.org/officeDocument/2006/relationships/slide" Target="slides/slide269.xml"/><Relationship Id="rId275" Type="http://schemas.openxmlformats.org/officeDocument/2006/relationships/slide" Target="slides/slide270.xml"/><Relationship Id="rId276" Type="http://schemas.openxmlformats.org/officeDocument/2006/relationships/slide" Target="slides/slide271.xml"/><Relationship Id="rId277" Type="http://schemas.openxmlformats.org/officeDocument/2006/relationships/slide" Target="slides/slide272.xml"/><Relationship Id="rId278" Type="http://schemas.openxmlformats.org/officeDocument/2006/relationships/slide" Target="slides/slide273.xml"/><Relationship Id="rId279" Type="http://schemas.openxmlformats.org/officeDocument/2006/relationships/slide" Target="slides/slide274.xml"/><Relationship Id="rId280" Type="http://schemas.openxmlformats.org/officeDocument/2006/relationships/slide" Target="slides/slide275.xml"/><Relationship Id="rId281" Type="http://schemas.openxmlformats.org/officeDocument/2006/relationships/slide" Target="slides/slide276.xml"/><Relationship Id="rId282" Type="http://schemas.openxmlformats.org/officeDocument/2006/relationships/slide" Target="slides/slide277.xml"/><Relationship Id="rId283" Type="http://schemas.openxmlformats.org/officeDocument/2006/relationships/slide" Target="slides/slide278.xml"/><Relationship Id="rId284" Type="http://schemas.openxmlformats.org/officeDocument/2006/relationships/slide" Target="slides/slide279.xml"/><Relationship Id="rId285" Type="http://schemas.openxmlformats.org/officeDocument/2006/relationships/slide" Target="slides/slide280.xml"/><Relationship Id="rId286" Type="http://schemas.openxmlformats.org/officeDocument/2006/relationships/slide" Target="slides/slide281.xml"/><Relationship Id="rId287" Type="http://schemas.openxmlformats.org/officeDocument/2006/relationships/slide" Target="slides/slide282.xml"/><Relationship Id="rId288" Type="http://schemas.openxmlformats.org/officeDocument/2006/relationships/slide" Target="slides/slide283.xml"/><Relationship Id="rId289" Type="http://schemas.openxmlformats.org/officeDocument/2006/relationships/slide" Target="slides/slide284.xml"/><Relationship Id="rId290" Type="http://schemas.openxmlformats.org/officeDocument/2006/relationships/slide" Target="slides/slide285.xml"/><Relationship Id="rId291" Type="http://schemas.openxmlformats.org/officeDocument/2006/relationships/slide" Target="slides/slide286.xml"/><Relationship Id="rId292" Type="http://schemas.openxmlformats.org/officeDocument/2006/relationships/slide" Target="slides/slide287.xml"/><Relationship Id="rId293" Type="http://schemas.openxmlformats.org/officeDocument/2006/relationships/slide" Target="slides/slide288.xml"/><Relationship Id="rId294" Type="http://schemas.openxmlformats.org/officeDocument/2006/relationships/slide" Target="slides/slide289.xml"/><Relationship Id="rId295" Type="http://schemas.openxmlformats.org/officeDocument/2006/relationships/slide" Target="slides/slide290.xml"/><Relationship Id="rId296" Type="http://schemas.openxmlformats.org/officeDocument/2006/relationships/slide" Target="slides/slide291.xml"/><Relationship Id="rId297" Type="http://schemas.openxmlformats.org/officeDocument/2006/relationships/slide" Target="slides/slide292.xml"/><Relationship Id="rId298" Type="http://schemas.openxmlformats.org/officeDocument/2006/relationships/slide" Target="slides/slide293.xml"/><Relationship Id="rId299" Type="http://schemas.openxmlformats.org/officeDocument/2006/relationships/slide" Target="slides/slide294.xml"/><Relationship Id="rId300" Type="http://schemas.openxmlformats.org/officeDocument/2006/relationships/slide" Target="slides/slide295.xml"/><Relationship Id="rId301" Type="http://schemas.openxmlformats.org/officeDocument/2006/relationships/slide" Target="slides/slide296.xml"/><Relationship Id="rId302" Type="http://schemas.openxmlformats.org/officeDocument/2006/relationships/slide" Target="slides/slide297.xml"/><Relationship Id="rId303" Type="http://schemas.openxmlformats.org/officeDocument/2006/relationships/slide" Target="slides/slide298.xml"/><Relationship Id="rId304" Type="http://schemas.openxmlformats.org/officeDocument/2006/relationships/slide" Target="slides/slide299.xml"/><Relationship Id="rId305" Type="http://schemas.openxmlformats.org/officeDocument/2006/relationships/slide" Target="slides/slide300.xml"/><Relationship Id="rId306" Type="http://schemas.openxmlformats.org/officeDocument/2006/relationships/slide" Target="slides/slide301.xml"/><Relationship Id="rId307" Type="http://schemas.openxmlformats.org/officeDocument/2006/relationships/slide" Target="slides/slide302.xml"/><Relationship Id="rId308" Type="http://schemas.openxmlformats.org/officeDocument/2006/relationships/slide" Target="slides/slide303.xml"/><Relationship Id="rId309" Type="http://schemas.openxmlformats.org/officeDocument/2006/relationships/slide" Target="slides/slide304.xml"/><Relationship Id="rId310" Type="http://schemas.openxmlformats.org/officeDocument/2006/relationships/slide" Target="slides/slide305.xml"/><Relationship Id="rId311" Type="http://schemas.openxmlformats.org/officeDocument/2006/relationships/slide" Target="slides/slide306.xml"/><Relationship Id="rId312" Type="http://schemas.openxmlformats.org/officeDocument/2006/relationships/slide" Target="slides/slide307.xml"/><Relationship Id="rId313" Type="http://schemas.openxmlformats.org/officeDocument/2006/relationships/slide" Target="slides/slide308.xml"/><Relationship Id="rId314" Type="http://schemas.openxmlformats.org/officeDocument/2006/relationships/slide" Target="slides/slide309.xml"/><Relationship Id="rId315" Type="http://schemas.openxmlformats.org/officeDocument/2006/relationships/slide" Target="slides/slide310.xml"/><Relationship Id="rId316" Type="http://schemas.openxmlformats.org/officeDocument/2006/relationships/slide" Target="slides/slide311.xml"/><Relationship Id="rId317" Type="http://schemas.openxmlformats.org/officeDocument/2006/relationships/slide" Target="slides/slide312.xml"/><Relationship Id="rId318" Type="http://schemas.openxmlformats.org/officeDocument/2006/relationships/slide" Target="slides/slide313.xml"/><Relationship Id="rId319" Type="http://schemas.openxmlformats.org/officeDocument/2006/relationships/slide" Target="slides/slide314.xml"/><Relationship Id="rId320" Type="http://schemas.openxmlformats.org/officeDocument/2006/relationships/slide" Target="slides/slide315.xml"/><Relationship Id="rId321" Type="http://schemas.openxmlformats.org/officeDocument/2006/relationships/slide" Target="slides/slide316.xml"/><Relationship Id="rId322" Type="http://schemas.openxmlformats.org/officeDocument/2006/relationships/slide" Target="slides/slide317.xml"/><Relationship Id="rId323" Type="http://schemas.openxmlformats.org/officeDocument/2006/relationships/slide" Target="slides/slide318.xml"/><Relationship Id="rId324" Type="http://schemas.openxmlformats.org/officeDocument/2006/relationships/slide" Target="slides/slide319.xml"/><Relationship Id="rId325" Type="http://schemas.openxmlformats.org/officeDocument/2006/relationships/slide" Target="slides/slide320.xml"/><Relationship Id="rId326" Type="http://schemas.openxmlformats.org/officeDocument/2006/relationships/slide" Target="slides/slide321.xml"/><Relationship Id="rId327" Type="http://schemas.openxmlformats.org/officeDocument/2006/relationships/slide" Target="slides/slide322.xml"/><Relationship Id="rId328" Type="http://schemas.openxmlformats.org/officeDocument/2006/relationships/slide" Target="slides/slide323.xml"/><Relationship Id="rId329" Type="http://schemas.openxmlformats.org/officeDocument/2006/relationships/slide" Target="slides/slide324.xml"/><Relationship Id="rId330" Type="http://schemas.openxmlformats.org/officeDocument/2006/relationships/slide" Target="slides/slide325.xml"/><Relationship Id="rId331" Type="http://schemas.openxmlformats.org/officeDocument/2006/relationships/slide" Target="slides/slide326.xml"/><Relationship Id="rId332" Type="http://schemas.openxmlformats.org/officeDocument/2006/relationships/slide" Target="slides/slide327.xml"/><Relationship Id="rId333" Type="http://schemas.openxmlformats.org/officeDocument/2006/relationships/slide" Target="slides/slide328.xml"/><Relationship Id="rId334" Type="http://schemas.openxmlformats.org/officeDocument/2006/relationships/slide" Target="slides/slide329.xml"/><Relationship Id="rId335" Type="http://schemas.openxmlformats.org/officeDocument/2006/relationships/slide" Target="slides/slide330.xml"/><Relationship Id="rId336" Type="http://schemas.openxmlformats.org/officeDocument/2006/relationships/slide" Target="slides/slide331.xml"/><Relationship Id="rId337" Type="http://schemas.openxmlformats.org/officeDocument/2006/relationships/slide" Target="slides/slide332.xml"/><Relationship Id="rId338" Type="http://schemas.openxmlformats.org/officeDocument/2006/relationships/slide" Target="slides/slide333.xml"/><Relationship Id="rId339" Type="http://schemas.openxmlformats.org/officeDocument/2006/relationships/slide" Target="slides/slide334.xml"/><Relationship Id="rId340" Type="http://schemas.openxmlformats.org/officeDocument/2006/relationships/slide" Target="slides/slide335.xml"/><Relationship Id="rId341" Type="http://schemas.openxmlformats.org/officeDocument/2006/relationships/slide" Target="slides/slide336.xml"/><Relationship Id="rId342" Type="http://schemas.openxmlformats.org/officeDocument/2006/relationships/slide" Target="slides/slide337.xml"/><Relationship Id="rId343" Type="http://schemas.openxmlformats.org/officeDocument/2006/relationships/slide" Target="slides/slide338.xml"/><Relationship Id="rId344" Type="http://schemas.openxmlformats.org/officeDocument/2006/relationships/slide" Target="slides/slide339.xml"/><Relationship Id="rId345" Type="http://schemas.openxmlformats.org/officeDocument/2006/relationships/slide" Target="slides/slide340.xml"/><Relationship Id="rId346" Type="http://schemas.openxmlformats.org/officeDocument/2006/relationships/slide" Target="slides/slide341.xml"/><Relationship Id="rId347" Type="http://schemas.openxmlformats.org/officeDocument/2006/relationships/slide" Target="slides/slide342.xml"/><Relationship Id="rId348" Type="http://schemas.openxmlformats.org/officeDocument/2006/relationships/slide" Target="slides/slide343.xml"/><Relationship Id="rId349" Type="http://schemas.openxmlformats.org/officeDocument/2006/relationships/slide" Target="slides/slide344.xml"/><Relationship Id="rId350" Type="http://schemas.openxmlformats.org/officeDocument/2006/relationships/slide" Target="slides/slide345.xml"/><Relationship Id="rId351" Type="http://schemas.openxmlformats.org/officeDocument/2006/relationships/slide" Target="slides/slide346.xml"/><Relationship Id="rId352" Type="http://schemas.openxmlformats.org/officeDocument/2006/relationships/slide" Target="slides/slide347.xml"/><Relationship Id="rId353" Type="http://schemas.openxmlformats.org/officeDocument/2006/relationships/slide" Target="slides/slide348.xml"/><Relationship Id="rId354" Type="http://schemas.openxmlformats.org/officeDocument/2006/relationships/slide" Target="slides/slide349.xml"/><Relationship Id="rId355" Type="http://schemas.openxmlformats.org/officeDocument/2006/relationships/slide" Target="slides/slide350.xml"/><Relationship Id="rId356" Type="http://schemas.openxmlformats.org/officeDocument/2006/relationships/slide" Target="slides/slide351.xml"/><Relationship Id="rId357" Type="http://schemas.openxmlformats.org/officeDocument/2006/relationships/slide" Target="slides/slide352.xml"/><Relationship Id="rId358" Type="http://schemas.openxmlformats.org/officeDocument/2006/relationships/slide" Target="slides/slide353.xml"/><Relationship Id="rId359" Type="http://schemas.openxmlformats.org/officeDocument/2006/relationships/slide" Target="slides/slide354.xml"/><Relationship Id="rId360" Type="http://schemas.openxmlformats.org/officeDocument/2006/relationships/slide" Target="slides/slide355.xml"/><Relationship Id="rId361" Type="http://schemas.openxmlformats.org/officeDocument/2006/relationships/slide" Target="slides/slide356.xml"/><Relationship Id="rId362" Type="http://schemas.openxmlformats.org/officeDocument/2006/relationships/slide" Target="slides/slide357.xml"/><Relationship Id="rId363" Type="http://schemas.openxmlformats.org/officeDocument/2006/relationships/slide" Target="slides/slide358.xml"/><Relationship Id="rId364" Type="http://schemas.openxmlformats.org/officeDocument/2006/relationships/slide" Target="slides/slide359.xml"/><Relationship Id="rId365" Type="http://schemas.openxmlformats.org/officeDocument/2006/relationships/slide" Target="slides/slide360.xml"/><Relationship Id="rId366" Type="http://schemas.openxmlformats.org/officeDocument/2006/relationships/slide" Target="slides/slide361.xml"/><Relationship Id="rId367" Type="http://schemas.openxmlformats.org/officeDocument/2006/relationships/slide" Target="slides/slide362.xml"/><Relationship Id="rId368" Type="http://schemas.openxmlformats.org/officeDocument/2006/relationships/slide" Target="slides/slide363.xml"/><Relationship Id="rId369" Type="http://schemas.openxmlformats.org/officeDocument/2006/relationships/slide" Target="slides/slide364.xml"/><Relationship Id="rId370" Type="http://schemas.openxmlformats.org/officeDocument/2006/relationships/slide" Target="slides/slide365.xml"/><Relationship Id="rId371" Type="http://schemas.openxmlformats.org/officeDocument/2006/relationships/slide" Target="slides/slide366.xml"/><Relationship Id="rId372" Type="http://schemas.openxmlformats.org/officeDocument/2006/relationships/slide" Target="slides/slide367.xml"/><Relationship Id="rId373" Type="http://schemas.openxmlformats.org/officeDocument/2006/relationships/slide" Target="slides/slide368.xml"/><Relationship Id="rId374" Type="http://schemas.openxmlformats.org/officeDocument/2006/relationships/slide" Target="slides/slide369.xml"/><Relationship Id="rId375" Type="http://schemas.openxmlformats.org/officeDocument/2006/relationships/slide" Target="slides/slide370.xml"/><Relationship Id="rId376" Type="http://schemas.openxmlformats.org/officeDocument/2006/relationships/slide" Target="slides/slide371.xml"/><Relationship Id="rId377" Type="http://schemas.openxmlformats.org/officeDocument/2006/relationships/slide" Target="slides/slide372.xml"/><Relationship Id="rId378" Type="http://schemas.openxmlformats.org/officeDocument/2006/relationships/slide" Target="slides/slide373.xml"/><Relationship Id="rId379" Type="http://schemas.openxmlformats.org/officeDocument/2006/relationships/slide" Target="slides/slide374.xml"/><Relationship Id="rId380" Type="http://schemas.openxmlformats.org/officeDocument/2006/relationships/slide" Target="slides/slide375.xml"/><Relationship Id="rId381" Type="http://schemas.openxmlformats.org/officeDocument/2006/relationships/slide" Target="slides/slide376.xml"/><Relationship Id="rId382" Type="http://schemas.openxmlformats.org/officeDocument/2006/relationships/slide" Target="slides/slide377.xml"/><Relationship Id="rId383" Type="http://schemas.openxmlformats.org/officeDocument/2006/relationships/slide" Target="slides/slide378.xml"/><Relationship Id="rId384" Type="http://schemas.openxmlformats.org/officeDocument/2006/relationships/slide" Target="slides/slide379.xml"/><Relationship Id="rId385" Type="http://schemas.openxmlformats.org/officeDocument/2006/relationships/slide" Target="slides/slide380.xml"/><Relationship Id="rId386" Type="http://schemas.openxmlformats.org/officeDocument/2006/relationships/slide" Target="slides/slide381.xml"/><Relationship Id="rId387" Type="http://schemas.openxmlformats.org/officeDocument/2006/relationships/slide" Target="slides/slide382.xml"/><Relationship Id="rId388" Type="http://schemas.openxmlformats.org/officeDocument/2006/relationships/slide" Target="slides/slide383.xml"/><Relationship Id="rId389" Type="http://schemas.openxmlformats.org/officeDocument/2006/relationships/slide" Target="slides/slide384.xml"/><Relationship Id="rId390" Type="http://schemas.openxmlformats.org/officeDocument/2006/relationships/slide" Target="slides/slide385.xml"/><Relationship Id="rId391" Type="http://schemas.openxmlformats.org/officeDocument/2006/relationships/slide" Target="slides/slide386.xml"/><Relationship Id="rId392" Type="http://schemas.openxmlformats.org/officeDocument/2006/relationships/slide" Target="slides/slide387.xml"/><Relationship Id="rId393" Type="http://schemas.openxmlformats.org/officeDocument/2006/relationships/slide" Target="slides/slide388.xml"/><Relationship Id="rId394" Type="http://schemas.openxmlformats.org/officeDocument/2006/relationships/slide" Target="slides/slide389.xml"/><Relationship Id="rId395" Type="http://schemas.openxmlformats.org/officeDocument/2006/relationships/slide" Target="slides/slide390.xml"/><Relationship Id="rId396" Type="http://schemas.openxmlformats.org/officeDocument/2006/relationships/slide" Target="slides/slide391.xml"/><Relationship Id="rId397" Type="http://schemas.openxmlformats.org/officeDocument/2006/relationships/slide" Target="slides/slide392.xml"/><Relationship Id="rId398" Type="http://schemas.openxmlformats.org/officeDocument/2006/relationships/slide" Target="slides/slide393.xml"/><Relationship Id="rId399" Type="http://schemas.openxmlformats.org/officeDocument/2006/relationships/slide" Target="slides/slide394.xml"/><Relationship Id="rId400" Type="http://schemas.openxmlformats.org/officeDocument/2006/relationships/slide" Target="slides/slide395.xml"/><Relationship Id="rId401" Type="http://schemas.openxmlformats.org/officeDocument/2006/relationships/slide" Target="slides/slide396.xml"/><Relationship Id="rId402" Type="http://schemas.openxmlformats.org/officeDocument/2006/relationships/slide" Target="slides/slide397.xml"/></Relationships>

</file>

<file path=ppt/slideLayouts/_rels/slideLayout1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2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3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4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_rels/slideLayout5.xml.rels><?xml version="1.0" encoding="UTF-8" standalone="yes"?>
<Relationships xmlns="http://schemas.openxmlformats.org/package/2006/relationships"><Relationship Id="rId1" Type="http://schemas.openxmlformats.org/officeDocument/2006/relationships/slideMaster" Target="../slideMasters/slideMaster1.xml"/></Relationships>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7213" y="3314954"/>
            <a:ext cx="6428422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4427" y="5988304"/>
            <a:ext cx="5293995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FD91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FD91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78142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894867" y="2459482"/>
            <a:ext cx="3289839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600" b="0" i="0">
                <a:solidFill>
                  <a:srgbClr val="FD91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46605" y="759968"/>
            <a:ext cx="4464050" cy="825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600" b="0" i="0">
                <a:solidFill>
                  <a:srgbClr val="FD9100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701040" y="1940559"/>
            <a:ext cx="6155690" cy="62407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571369" y="9944862"/>
            <a:ext cx="2420112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8142" y="9944862"/>
            <a:ext cx="173945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6586473" y="10088943"/>
            <a:ext cx="288925" cy="1651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100" b="0" i="0">
                <a:solidFill>
                  <a:schemeClr val="tx1"/>
                </a:solidFill>
                <a:latin typeface="Calibri"/>
                <a:cs typeface="Calibri"/>
              </a:defRPr>
            </a:lvl1pPr>
          </a:lstStyle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

</file>

<file path=ppt/slides/_rels/slide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19.png"/><Relationship Id="rId4" Type="http://schemas.openxmlformats.org/officeDocument/2006/relationships/image" Target="../media/image20.png"/></Relationships>

</file>

<file path=ppt/slides/_rels/slide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www.gouvernement.fr/risques/s&#8208;engager&#8208;pour&#8208;aider&#8208;en&#8208;cas&#8208;de&#8208;crise" TargetMode="External"/></Relationships>

</file>

<file path=ppt/slides/_rels/slide1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s://www.legifrance.gouv.fr/codes/article_lc/LEGIARTI000036515027?dateVersion=01%2F06%2F2021&amp;isAdvancedResult&amp;nomCode=LHIW4Q%3D%3D&amp;page=12&amp;pageSize=10&amp;query=secret%2Bprofessionnel&amp;searchField=ALL&amp;searchProximity&amp;searchType=ALL&amp;tab_selection=code&amp;typePagination=ARTICLE&amp;typeRecherche=date" TargetMode="External"/><Relationship Id="rId3" Type="http://schemas.openxmlformats.org/officeDocument/2006/relationships/hyperlink" Target="https://www.legifrance.gouv.fr/affichCodeArticle.do?cidTexte=LEGITEXT000006074069&amp;idArticle=LEGIARTI000006797382&amp;dateTexte&amp;categorieLien=cid" TargetMode="External"/></Relationships>

</file>

<file path=ppt/slides/_rels/slide1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21.png"/><Relationship Id="rId4" Type="http://schemas.openxmlformats.org/officeDocument/2006/relationships/image" Target="../media/image22.png"/></Relationships>

</file>

<file path=ppt/slides/_rels/slide1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1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1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/Relationships>

</file>

<file path=ppt/slides/_rels/slide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23.png"/><Relationship Id="rId4" Type="http://schemas.openxmlformats.org/officeDocument/2006/relationships/image" Target="../media/image24.png"/><Relationship Id="rId5" Type="http://schemas.openxmlformats.org/officeDocument/2006/relationships/image" Target="../media/image25.png"/></Relationships>

</file>

<file path=ppt/slides/_rels/slide2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://www.legifrance.gouv.fr/" TargetMode="External"/></Relationships>

</file>

<file path=ppt/slides/_rels/slide2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26.png"/><Relationship Id="rId4" Type="http://schemas.openxmlformats.org/officeDocument/2006/relationships/image" Target="../media/image27.png"/></Relationships>

</file>

<file path=ppt/slides/_rels/slide2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2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2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.png"/><Relationship Id="rId3" Type="http://schemas.openxmlformats.org/officeDocument/2006/relationships/image" Target="../media/image4.png"/><Relationship Id="rId4" Type="http://schemas.openxmlformats.org/officeDocument/2006/relationships/slide" Target="slide2.xml"/><Relationship Id="rId5" Type="http://schemas.openxmlformats.org/officeDocument/2006/relationships/slide" Target="slide3.xml"/><Relationship Id="rId6" Type="http://schemas.openxmlformats.org/officeDocument/2006/relationships/slide" Target="slide10.xml"/><Relationship Id="rId7" Type="http://schemas.openxmlformats.org/officeDocument/2006/relationships/slide" Target="slide12.xml"/><Relationship Id="rId8" Type="http://schemas.openxmlformats.org/officeDocument/2006/relationships/slide" Target="slide15.xml"/><Relationship Id="rId9" Type="http://schemas.openxmlformats.org/officeDocument/2006/relationships/slide" Target="slide18.xml"/><Relationship Id="rId10" Type="http://schemas.openxmlformats.org/officeDocument/2006/relationships/slide" Target="slide20.xml"/><Relationship Id="rId11" Type="http://schemas.openxmlformats.org/officeDocument/2006/relationships/slide" Target="slide22.xml"/><Relationship Id="rId12" Type="http://schemas.openxmlformats.org/officeDocument/2006/relationships/slide" Target="slide26.xml"/><Relationship Id="rId13" Type="http://schemas.openxmlformats.org/officeDocument/2006/relationships/slide" Target="slide27.xml"/><Relationship Id="rId14" Type="http://schemas.openxmlformats.org/officeDocument/2006/relationships/slide" Target="slide29.xml"/><Relationship Id="rId15" Type="http://schemas.openxmlformats.org/officeDocument/2006/relationships/slide" Target="slide31.xml"/><Relationship Id="rId16" Type="http://schemas.openxmlformats.org/officeDocument/2006/relationships/slide" Target="slide33.xml"/><Relationship Id="rId17" Type="http://schemas.openxmlformats.org/officeDocument/2006/relationships/slide" Target="slide36.xml"/><Relationship Id="rId18" Type="http://schemas.openxmlformats.org/officeDocument/2006/relationships/slide" Target="slide37.xml"/><Relationship Id="rId19" Type="http://schemas.openxmlformats.org/officeDocument/2006/relationships/slide" Target="slide38.xml"/><Relationship Id="rId20" Type="http://schemas.openxmlformats.org/officeDocument/2006/relationships/slide" Target="slide39.xml"/><Relationship Id="rId21" Type="http://schemas.openxmlformats.org/officeDocument/2006/relationships/slide" Target="slide40.xml"/><Relationship Id="rId22" Type="http://schemas.openxmlformats.org/officeDocument/2006/relationships/slide" Target="slide42.xml"/><Relationship Id="rId23" Type="http://schemas.openxmlformats.org/officeDocument/2006/relationships/slide" Target="slide43.xml"/><Relationship Id="rId24" Type="http://schemas.openxmlformats.org/officeDocument/2006/relationships/slide" Target="slide44.xml"/><Relationship Id="rId25" Type="http://schemas.openxmlformats.org/officeDocument/2006/relationships/slide" Target="slide46.xml"/><Relationship Id="rId26" Type="http://schemas.openxmlformats.org/officeDocument/2006/relationships/slide" Target="slide47.xml"/><Relationship Id="rId27" Type="http://schemas.openxmlformats.org/officeDocument/2006/relationships/slide" Target="slide49.xml"/><Relationship Id="rId28" Type="http://schemas.openxmlformats.org/officeDocument/2006/relationships/slide" Target="slide52.xml"/></Relationships>

</file>

<file path=ppt/slides/_rels/slide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0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0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0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0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0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1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1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1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1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1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2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2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2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2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2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3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3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3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28.png"/><Relationship Id="rId4" Type="http://schemas.openxmlformats.org/officeDocument/2006/relationships/image" Target="../media/image29.png"/><Relationship Id="rId5" Type="http://schemas.openxmlformats.org/officeDocument/2006/relationships/image" Target="../media/image30.png"/><Relationship Id="rId6" Type="http://schemas.openxmlformats.org/officeDocument/2006/relationships/image" Target="../media/image31.png"/></Relationships>

</file>

<file path=ppt/slides/_rels/slide3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.png"/></Relationships>

</file>

<file path=ppt/slides/_rels/slide3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.png"/></Relationships>

</file>

<file path=ppt/slides/_rels/slide3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8.png"/><Relationship Id="rId4" Type="http://schemas.openxmlformats.org/officeDocument/2006/relationships/image" Target="../media/image9.png"/></Relationships>

</file>

<file path=ppt/slides/_rels/slide3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33.png"/><Relationship Id="rId4" Type="http://schemas.openxmlformats.org/officeDocument/2006/relationships/image" Target="../media/image34.png"/></Relationships>

</file>

<file path=ppt/slides/_rels/slide3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35.png"/><Relationship Id="rId4" Type="http://schemas.openxmlformats.org/officeDocument/2006/relationships/image" Target="../media/image36.png"/></Relationships>

</file>

<file path=ppt/slides/_rels/slide3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37.png"/><Relationship Id="rId4" Type="http://schemas.openxmlformats.org/officeDocument/2006/relationships/image" Target="../media/image38.png"/></Relationships>

</file>

<file path=ppt/slides/_rels/slide3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3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3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9.jpg"/></Relationships>

</file>

<file path=ppt/slides/_rels/slide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54.xml"/><Relationship Id="rId3" Type="http://schemas.openxmlformats.org/officeDocument/2006/relationships/slide" Target="slide57.xml"/><Relationship Id="rId4" Type="http://schemas.openxmlformats.org/officeDocument/2006/relationships/slide" Target="slide59.xml"/><Relationship Id="rId5" Type="http://schemas.openxmlformats.org/officeDocument/2006/relationships/slide" Target="slide61.xml"/><Relationship Id="rId6" Type="http://schemas.openxmlformats.org/officeDocument/2006/relationships/slide" Target="slide65.xml"/><Relationship Id="rId7" Type="http://schemas.openxmlformats.org/officeDocument/2006/relationships/slide" Target="slide67.xml"/><Relationship Id="rId8" Type="http://schemas.openxmlformats.org/officeDocument/2006/relationships/slide" Target="slide71.xml"/><Relationship Id="rId9" Type="http://schemas.openxmlformats.org/officeDocument/2006/relationships/slide" Target="slide73.xml"/><Relationship Id="rId10" Type="http://schemas.openxmlformats.org/officeDocument/2006/relationships/slide" Target="slide77.xml"/><Relationship Id="rId11" Type="http://schemas.openxmlformats.org/officeDocument/2006/relationships/slide" Target="slide79.xml"/><Relationship Id="rId12" Type="http://schemas.openxmlformats.org/officeDocument/2006/relationships/slide" Target="slide80.xml"/><Relationship Id="rId13" Type="http://schemas.openxmlformats.org/officeDocument/2006/relationships/slide" Target="slide83.xml"/><Relationship Id="rId14" Type="http://schemas.openxmlformats.org/officeDocument/2006/relationships/slide" Target="slide86.xml"/><Relationship Id="rId15" Type="http://schemas.openxmlformats.org/officeDocument/2006/relationships/slide" Target="slide87.xml"/><Relationship Id="rId16" Type="http://schemas.openxmlformats.org/officeDocument/2006/relationships/slide" Target="slide88.xml"/><Relationship Id="rId17" Type="http://schemas.openxmlformats.org/officeDocument/2006/relationships/slide" Target="slide90.xml"/><Relationship Id="rId18" Type="http://schemas.openxmlformats.org/officeDocument/2006/relationships/slide" Target="slide91.xml"/><Relationship Id="rId19" Type="http://schemas.openxmlformats.org/officeDocument/2006/relationships/slide" Target="slide92.xml"/><Relationship Id="rId20" Type="http://schemas.openxmlformats.org/officeDocument/2006/relationships/slide" Target="slide94.xml"/><Relationship Id="rId21" Type="http://schemas.openxmlformats.org/officeDocument/2006/relationships/slide" Target="slide95.xml"/><Relationship Id="rId22" Type="http://schemas.openxmlformats.org/officeDocument/2006/relationships/slide" Target="slide96.xml"/><Relationship Id="rId23" Type="http://schemas.openxmlformats.org/officeDocument/2006/relationships/slide" Target="slide97.xml"/><Relationship Id="rId24" Type="http://schemas.openxmlformats.org/officeDocument/2006/relationships/slide" Target="slide101.xml"/><Relationship Id="rId25" Type="http://schemas.openxmlformats.org/officeDocument/2006/relationships/slide" Target="slide104.xml"/><Relationship Id="rId26" Type="http://schemas.openxmlformats.org/officeDocument/2006/relationships/slide" Target="slide105.xml"/><Relationship Id="rId27" Type="http://schemas.openxmlformats.org/officeDocument/2006/relationships/slide" Target="slide107.xml"/><Relationship Id="rId28" Type="http://schemas.openxmlformats.org/officeDocument/2006/relationships/slide" Target="slide110.xml"/><Relationship Id="rId29" Type="http://schemas.openxmlformats.org/officeDocument/2006/relationships/slide" Target="slide113.xml"/><Relationship Id="rId30" Type="http://schemas.openxmlformats.org/officeDocument/2006/relationships/slide" Target="slide114.xml"/><Relationship Id="rId31" Type="http://schemas.openxmlformats.org/officeDocument/2006/relationships/slide" Target="slide115.xml"/><Relationship Id="rId32" Type="http://schemas.openxmlformats.org/officeDocument/2006/relationships/slide" Target="slide117.xml"/><Relationship Id="rId33" Type="http://schemas.openxmlformats.org/officeDocument/2006/relationships/slide" Target="slide119.xml"/><Relationship Id="rId34" Type="http://schemas.openxmlformats.org/officeDocument/2006/relationships/slide" Target="slide121.xml"/><Relationship Id="rId35" Type="http://schemas.openxmlformats.org/officeDocument/2006/relationships/slide" Target="slide122.xml"/><Relationship Id="rId36" Type="http://schemas.openxmlformats.org/officeDocument/2006/relationships/slide" Target="slide124.xml"/><Relationship Id="rId37" Type="http://schemas.openxmlformats.org/officeDocument/2006/relationships/slide" Target="slide125.xml"/></Relationships>

</file>

<file path=ppt/slides/_rels/slide4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4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4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4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4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4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4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4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27.xml"/><Relationship Id="rId3" Type="http://schemas.openxmlformats.org/officeDocument/2006/relationships/slide" Target="slide128.xml"/><Relationship Id="rId4" Type="http://schemas.openxmlformats.org/officeDocument/2006/relationships/slide" Target="slide129.xml"/><Relationship Id="rId5" Type="http://schemas.openxmlformats.org/officeDocument/2006/relationships/slide" Target="slide130.xml"/><Relationship Id="rId6" Type="http://schemas.openxmlformats.org/officeDocument/2006/relationships/slide" Target="slide131.xml"/><Relationship Id="rId7" Type="http://schemas.openxmlformats.org/officeDocument/2006/relationships/slide" Target="slide132.xml"/><Relationship Id="rId8" Type="http://schemas.openxmlformats.org/officeDocument/2006/relationships/slide" Target="slide134.xml"/><Relationship Id="rId9" Type="http://schemas.openxmlformats.org/officeDocument/2006/relationships/slide" Target="slide135.xml"/><Relationship Id="rId10" Type="http://schemas.openxmlformats.org/officeDocument/2006/relationships/slide" Target="slide136.xml"/><Relationship Id="rId11" Type="http://schemas.openxmlformats.org/officeDocument/2006/relationships/slide" Target="slide137.xml"/><Relationship Id="rId12" Type="http://schemas.openxmlformats.org/officeDocument/2006/relationships/slide" Target="slide138.xml"/><Relationship Id="rId13" Type="http://schemas.openxmlformats.org/officeDocument/2006/relationships/slide" Target="slide139.xml"/><Relationship Id="rId14" Type="http://schemas.openxmlformats.org/officeDocument/2006/relationships/slide" Target="slide140.xml"/><Relationship Id="rId15" Type="http://schemas.openxmlformats.org/officeDocument/2006/relationships/slide" Target="slide141.xml"/><Relationship Id="rId16" Type="http://schemas.openxmlformats.org/officeDocument/2006/relationships/slide" Target="slide142.xml"/><Relationship Id="rId17" Type="http://schemas.openxmlformats.org/officeDocument/2006/relationships/slide" Target="slide144.xml"/><Relationship Id="rId18" Type="http://schemas.openxmlformats.org/officeDocument/2006/relationships/slide" Target="slide145.xml"/><Relationship Id="rId19" Type="http://schemas.openxmlformats.org/officeDocument/2006/relationships/slide" Target="slide147.xml"/><Relationship Id="rId20" Type="http://schemas.openxmlformats.org/officeDocument/2006/relationships/slide" Target="slide149.xml"/><Relationship Id="rId21" Type="http://schemas.openxmlformats.org/officeDocument/2006/relationships/slide" Target="slide150.xml"/><Relationship Id="rId22" Type="http://schemas.openxmlformats.org/officeDocument/2006/relationships/slide" Target="slide152.xml"/><Relationship Id="rId23" Type="http://schemas.openxmlformats.org/officeDocument/2006/relationships/slide" Target="slide154.xml"/><Relationship Id="rId24" Type="http://schemas.openxmlformats.org/officeDocument/2006/relationships/slide" Target="slide155.xml"/><Relationship Id="rId25" Type="http://schemas.openxmlformats.org/officeDocument/2006/relationships/slide" Target="slide157.xml"/><Relationship Id="rId26" Type="http://schemas.openxmlformats.org/officeDocument/2006/relationships/slide" Target="slide158.xml"/><Relationship Id="rId27" Type="http://schemas.openxmlformats.org/officeDocument/2006/relationships/slide" Target="slide160.xml"/><Relationship Id="rId28" Type="http://schemas.openxmlformats.org/officeDocument/2006/relationships/slide" Target="slide162.xml"/><Relationship Id="rId29" Type="http://schemas.openxmlformats.org/officeDocument/2006/relationships/slide" Target="slide164.xml"/><Relationship Id="rId30" Type="http://schemas.openxmlformats.org/officeDocument/2006/relationships/slide" Target="slide169.xml"/><Relationship Id="rId31" Type="http://schemas.openxmlformats.org/officeDocument/2006/relationships/slide" Target="slide171.xml"/><Relationship Id="rId32" Type="http://schemas.openxmlformats.org/officeDocument/2006/relationships/slide" Target="slide174.xml"/><Relationship Id="rId33" Type="http://schemas.openxmlformats.org/officeDocument/2006/relationships/slide" Target="slide176.xml"/><Relationship Id="rId34" Type="http://schemas.openxmlformats.org/officeDocument/2006/relationships/slide" Target="slide178.xml"/><Relationship Id="rId35" Type="http://schemas.openxmlformats.org/officeDocument/2006/relationships/slide" Target="slide181.xml"/><Relationship Id="rId36" Type="http://schemas.openxmlformats.org/officeDocument/2006/relationships/slide" Target="slide184.xml"/><Relationship Id="rId37" Type="http://schemas.openxmlformats.org/officeDocument/2006/relationships/slide" Target="slide187.xml"/><Relationship Id="rId38" Type="http://schemas.openxmlformats.org/officeDocument/2006/relationships/slide" Target="slide189.xml"/><Relationship Id="rId39" Type="http://schemas.openxmlformats.org/officeDocument/2006/relationships/slide" Target="slide190.xml"/></Relationships>

</file>

<file path=ppt/slides/_rels/slide5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5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5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5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5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192.xml"/><Relationship Id="rId3" Type="http://schemas.openxmlformats.org/officeDocument/2006/relationships/slide" Target="slide193.xml"/><Relationship Id="rId4" Type="http://schemas.openxmlformats.org/officeDocument/2006/relationships/slide" Target="slide195.xml"/><Relationship Id="rId5" Type="http://schemas.openxmlformats.org/officeDocument/2006/relationships/slide" Target="slide196.xml"/><Relationship Id="rId6" Type="http://schemas.openxmlformats.org/officeDocument/2006/relationships/slide" Target="slide198.xml"/><Relationship Id="rId7" Type="http://schemas.openxmlformats.org/officeDocument/2006/relationships/slide" Target="slide199.xml"/><Relationship Id="rId8" Type="http://schemas.openxmlformats.org/officeDocument/2006/relationships/slide" Target="slide201.xml"/><Relationship Id="rId9" Type="http://schemas.openxmlformats.org/officeDocument/2006/relationships/slide" Target="slide202.xml"/><Relationship Id="rId10" Type="http://schemas.openxmlformats.org/officeDocument/2006/relationships/slide" Target="slide204.xml"/><Relationship Id="rId11" Type="http://schemas.openxmlformats.org/officeDocument/2006/relationships/slide" Target="slide205.xml"/><Relationship Id="rId12" Type="http://schemas.openxmlformats.org/officeDocument/2006/relationships/slide" Target="slide207.xml"/><Relationship Id="rId13" Type="http://schemas.openxmlformats.org/officeDocument/2006/relationships/slide" Target="slide208.xml"/><Relationship Id="rId14" Type="http://schemas.openxmlformats.org/officeDocument/2006/relationships/slide" Target="slide210.xml"/><Relationship Id="rId15" Type="http://schemas.openxmlformats.org/officeDocument/2006/relationships/slide" Target="slide213.xml"/><Relationship Id="rId16" Type="http://schemas.openxmlformats.org/officeDocument/2006/relationships/slide" Target="slide215.xml"/><Relationship Id="rId17" Type="http://schemas.openxmlformats.org/officeDocument/2006/relationships/slide" Target="slide217.xml"/><Relationship Id="rId18" Type="http://schemas.openxmlformats.org/officeDocument/2006/relationships/slide" Target="slide218.xml"/><Relationship Id="rId19" Type="http://schemas.openxmlformats.org/officeDocument/2006/relationships/slide" Target="slide221.xml"/><Relationship Id="rId20" Type="http://schemas.openxmlformats.org/officeDocument/2006/relationships/slide" Target="slide222.xml"/><Relationship Id="rId21" Type="http://schemas.openxmlformats.org/officeDocument/2006/relationships/slide" Target="slide224.xml"/><Relationship Id="rId22" Type="http://schemas.openxmlformats.org/officeDocument/2006/relationships/slide" Target="slide226.xml"/><Relationship Id="rId23" Type="http://schemas.openxmlformats.org/officeDocument/2006/relationships/slide" Target="slide228.xml"/><Relationship Id="rId24" Type="http://schemas.openxmlformats.org/officeDocument/2006/relationships/slide" Target="slide230.xml"/><Relationship Id="rId25" Type="http://schemas.openxmlformats.org/officeDocument/2006/relationships/slide" Target="slide232.xml"/><Relationship Id="rId26" Type="http://schemas.openxmlformats.org/officeDocument/2006/relationships/slide" Target="slide234.xml"/><Relationship Id="rId27" Type="http://schemas.openxmlformats.org/officeDocument/2006/relationships/slide" Target="slide235.xml"/><Relationship Id="rId28" Type="http://schemas.openxmlformats.org/officeDocument/2006/relationships/slide" Target="slide236.xml"/><Relationship Id="rId29" Type="http://schemas.openxmlformats.org/officeDocument/2006/relationships/slide" Target="slide238.xml"/><Relationship Id="rId30" Type="http://schemas.openxmlformats.org/officeDocument/2006/relationships/slide" Target="slide239.xml"/><Relationship Id="rId31" Type="http://schemas.openxmlformats.org/officeDocument/2006/relationships/slide" Target="slide241.xml"/><Relationship Id="rId32" Type="http://schemas.openxmlformats.org/officeDocument/2006/relationships/slide" Target="slide243.xml"/><Relationship Id="rId33" Type="http://schemas.openxmlformats.org/officeDocument/2006/relationships/slide" Target="slide245.xml"/><Relationship Id="rId34" Type="http://schemas.openxmlformats.org/officeDocument/2006/relationships/slide" Target="slide246.xml"/><Relationship Id="rId35" Type="http://schemas.openxmlformats.org/officeDocument/2006/relationships/slide" Target="slide247.xml"/><Relationship Id="rId36" Type="http://schemas.openxmlformats.org/officeDocument/2006/relationships/slide" Target="slide249.xml"/><Relationship Id="rId37" Type="http://schemas.openxmlformats.org/officeDocument/2006/relationships/slide" Target="slide251.xml"/><Relationship Id="rId38" Type="http://schemas.openxmlformats.org/officeDocument/2006/relationships/slide" Target="slide252.xml"/><Relationship Id="rId39" Type="http://schemas.openxmlformats.org/officeDocument/2006/relationships/slide" Target="slide253.xml"/></Relationships>

</file>

<file path=ppt/slides/_rels/slide6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6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6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6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hyperlink" Target="http://www.has-sante.fr/upload/docs/application/pdf/2022-01/liste_echelles_acceptees_2022.pdf" TargetMode="External"/></Relationships>

</file>

<file path=ppt/slides/_rels/slide6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0.jpg"/><Relationship Id="rId3" Type="http://schemas.openxmlformats.org/officeDocument/2006/relationships/image" Target="../media/image11.jpg"/></Relationships>

</file>

<file path=ppt/slides/_rels/slide6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2.jpg"/></Relationships>

</file>

<file path=ppt/slides/_rels/slide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255.xml"/><Relationship Id="rId3" Type="http://schemas.openxmlformats.org/officeDocument/2006/relationships/slide" Target="slide257.xml"/><Relationship Id="rId4" Type="http://schemas.openxmlformats.org/officeDocument/2006/relationships/slide" Target="slide259.xml"/><Relationship Id="rId5" Type="http://schemas.openxmlformats.org/officeDocument/2006/relationships/slide" Target="slide260.xml"/><Relationship Id="rId6" Type="http://schemas.openxmlformats.org/officeDocument/2006/relationships/slide" Target="slide262.xml"/><Relationship Id="rId7" Type="http://schemas.openxmlformats.org/officeDocument/2006/relationships/slide" Target="slide263.xml"/><Relationship Id="rId8" Type="http://schemas.openxmlformats.org/officeDocument/2006/relationships/slide" Target="slide264.xml"/><Relationship Id="rId9" Type="http://schemas.openxmlformats.org/officeDocument/2006/relationships/slide" Target="slide265.xml"/><Relationship Id="rId10" Type="http://schemas.openxmlformats.org/officeDocument/2006/relationships/slide" Target="slide267.xml"/><Relationship Id="rId11" Type="http://schemas.openxmlformats.org/officeDocument/2006/relationships/slide" Target="slide269.xml"/><Relationship Id="rId12" Type="http://schemas.openxmlformats.org/officeDocument/2006/relationships/slide" Target="slide271.xml"/><Relationship Id="rId13" Type="http://schemas.openxmlformats.org/officeDocument/2006/relationships/slide" Target="slide273.xml"/><Relationship Id="rId14" Type="http://schemas.openxmlformats.org/officeDocument/2006/relationships/slide" Target="slide275.xml"/><Relationship Id="rId15" Type="http://schemas.openxmlformats.org/officeDocument/2006/relationships/slide" Target="slide277.xml"/><Relationship Id="rId16" Type="http://schemas.openxmlformats.org/officeDocument/2006/relationships/slide" Target="slide278.xml"/><Relationship Id="rId17" Type="http://schemas.openxmlformats.org/officeDocument/2006/relationships/slide" Target="slide279.xml"/><Relationship Id="rId18" Type="http://schemas.openxmlformats.org/officeDocument/2006/relationships/slide" Target="slide281.xml"/><Relationship Id="rId19" Type="http://schemas.openxmlformats.org/officeDocument/2006/relationships/slide" Target="slide282.xml"/><Relationship Id="rId20" Type="http://schemas.openxmlformats.org/officeDocument/2006/relationships/slide" Target="slide284.xml"/><Relationship Id="rId21" Type="http://schemas.openxmlformats.org/officeDocument/2006/relationships/slide" Target="slide285.xml"/><Relationship Id="rId22" Type="http://schemas.openxmlformats.org/officeDocument/2006/relationships/slide" Target="slide287.xml"/><Relationship Id="rId23" Type="http://schemas.openxmlformats.org/officeDocument/2006/relationships/slide" Target="slide293.xml"/><Relationship Id="rId24" Type="http://schemas.openxmlformats.org/officeDocument/2006/relationships/slide" Target="slide295.xml"/><Relationship Id="rId25" Type="http://schemas.openxmlformats.org/officeDocument/2006/relationships/slide" Target="slide296.xml"/><Relationship Id="rId26" Type="http://schemas.openxmlformats.org/officeDocument/2006/relationships/slide" Target="slide298.xml"/><Relationship Id="rId27" Type="http://schemas.openxmlformats.org/officeDocument/2006/relationships/slide" Target="slide299.xml"/><Relationship Id="rId28" Type="http://schemas.openxmlformats.org/officeDocument/2006/relationships/slide" Target="slide301.xml"/><Relationship Id="rId29" Type="http://schemas.openxmlformats.org/officeDocument/2006/relationships/slide" Target="slide302.xml"/><Relationship Id="rId30" Type="http://schemas.openxmlformats.org/officeDocument/2006/relationships/slide" Target="slide304.xml"/><Relationship Id="rId31" Type="http://schemas.openxmlformats.org/officeDocument/2006/relationships/slide" Target="slide307.xml"/><Relationship Id="rId32" Type="http://schemas.openxmlformats.org/officeDocument/2006/relationships/slide" Target="slide310.xml"/><Relationship Id="rId33" Type="http://schemas.openxmlformats.org/officeDocument/2006/relationships/slide" Target="slide312.xml"/><Relationship Id="rId34" Type="http://schemas.openxmlformats.org/officeDocument/2006/relationships/slide" Target="slide314.xml"/><Relationship Id="rId35" Type="http://schemas.openxmlformats.org/officeDocument/2006/relationships/slide" Target="slide319.xml"/><Relationship Id="rId36" Type="http://schemas.openxmlformats.org/officeDocument/2006/relationships/slide" Target="slide321.xml"/><Relationship Id="rId37" Type="http://schemas.openxmlformats.org/officeDocument/2006/relationships/slide" Target="slide323.xml"/><Relationship Id="rId38" Type="http://schemas.openxmlformats.org/officeDocument/2006/relationships/slide" Target="slide326.xml"/><Relationship Id="rId39" Type="http://schemas.openxmlformats.org/officeDocument/2006/relationships/slide" Target="slide328.xml"/></Relationships>

</file>

<file path=ppt/slides/_rels/slide7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7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7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3.jpg"/><Relationship Id="rId3" Type="http://schemas.openxmlformats.org/officeDocument/2006/relationships/image" Target="../media/image14.jpg"/></Relationships>

</file>

<file path=ppt/slides/_rels/slide7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15.png"/><Relationship Id="rId4" Type="http://schemas.openxmlformats.org/officeDocument/2006/relationships/image" Target="../media/image16.png"/></Relationships>

</file>

<file path=ppt/slides/_rels/slide7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7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7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slide" Target="slide330.xml"/><Relationship Id="rId3" Type="http://schemas.openxmlformats.org/officeDocument/2006/relationships/slide" Target="slide332.xml"/><Relationship Id="rId4" Type="http://schemas.openxmlformats.org/officeDocument/2006/relationships/slide" Target="slide334.xml"/><Relationship Id="rId5" Type="http://schemas.openxmlformats.org/officeDocument/2006/relationships/slide" Target="slide336.xml"/><Relationship Id="rId6" Type="http://schemas.openxmlformats.org/officeDocument/2006/relationships/slide" Target="slide338.xml"/><Relationship Id="rId7" Type="http://schemas.openxmlformats.org/officeDocument/2006/relationships/slide" Target="slide340.xml"/><Relationship Id="rId8" Type="http://schemas.openxmlformats.org/officeDocument/2006/relationships/slide" Target="slide342.xml"/><Relationship Id="rId9" Type="http://schemas.openxmlformats.org/officeDocument/2006/relationships/slide" Target="slide346.xml"/><Relationship Id="rId10" Type="http://schemas.openxmlformats.org/officeDocument/2006/relationships/slide" Target="slide359.xml"/><Relationship Id="rId11" Type="http://schemas.openxmlformats.org/officeDocument/2006/relationships/slide" Target="slide363.xml"/><Relationship Id="rId12" Type="http://schemas.openxmlformats.org/officeDocument/2006/relationships/slide" Target="slide364.xml"/><Relationship Id="rId13" Type="http://schemas.openxmlformats.org/officeDocument/2006/relationships/slide" Target="slide365.xml"/><Relationship Id="rId14" Type="http://schemas.openxmlformats.org/officeDocument/2006/relationships/slide" Target="slide368.xml"/><Relationship Id="rId15" Type="http://schemas.openxmlformats.org/officeDocument/2006/relationships/slide" Target="slide371.xml"/><Relationship Id="rId16" Type="http://schemas.openxmlformats.org/officeDocument/2006/relationships/slide" Target="slide372.xml"/><Relationship Id="rId17" Type="http://schemas.openxmlformats.org/officeDocument/2006/relationships/slide" Target="slide374.xml"/><Relationship Id="rId18" Type="http://schemas.openxmlformats.org/officeDocument/2006/relationships/slide" Target="slide376.xml"/><Relationship Id="rId19" Type="http://schemas.openxmlformats.org/officeDocument/2006/relationships/slide" Target="slide378.xml"/><Relationship Id="rId20" Type="http://schemas.openxmlformats.org/officeDocument/2006/relationships/slide" Target="slide380.xml"/><Relationship Id="rId21" Type="http://schemas.openxmlformats.org/officeDocument/2006/relationships/slide" Target="slide383.xml"/><Relationship Id="rId22" Type="http://schemas.openxmlformats.org/officeDocument/2006/relationships/slide" Target="slide387.xml"/><Relationship Id="rId23" Type="http://schemas.openxmlformats.org/officeDocument/2006/relationships/slide" Target="slide389.xml"/><Relationship Id="rId24" Type="http://schemas.openxmlformats.org/officeDocument/2006/relationships/slide" Target="slide392.xml"/><Relationship Id="rId25" Type="http://schemas.openxmlformats.org/officeDocument/2006/relationships/slide" Target="slide395.xml"/></Relationships>

</file>

<file path=ppt/slides/_rels/slide8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8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17.png"/><Relationship Id="rId4" Type="http://schemas.openxmlformats.org/officeDocument/2006/relationships/image" Target="../media/image18.png"/></Relationships>

</file>

<file path=ppt/slides/_rels/slide8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8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5.jpg"/><Relationship Id="rId3" Type="http://schemas.openxmlformats.org/officeDocument/2006/relationships/image" Target="../media/image6.png"/><Relationship Id="rId4" Type="http://schemas.openxmlformats.org/officeDocument/2006/relationships/image" Target="../media/image7.png"/></Relationships>

</file>

<file path=ppt/slides/_rels/slide90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1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2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3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4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5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6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7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2.xml"/></Relationships>

</file>

<file path=ppt/slides/_rels/slide98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_rels/slide99.xml.rels><?xml version="1.0" encoding="UTF-8" standalone="yes"?>
<Relationships xmlns="http://schemas.openxmlformats.org/package/2006/relationships"><Relationship Id="rId1" Type="http://schemas.openxmlformats.org/officeDocument/2006/relationships/slideLayout" Target="../slideLayouts/slideLayout5.xml"/></Relationships>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94398" y="261812"/>
            <a:ext cx="6392897" cy="9844989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41267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[01AC01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688340" y="760730"/>
            <a:ext cx="61810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0470" algn="l"/>
                <a:tab pos="6167755" algn="l"/>
              </a:tabLst>
            </a:pPr>
            <a:r>
              <a:rPr dirty="0" u="sng" spc="-5">
                <a:solidFill>
                  <a:srgbClr val="7E7E7E"/>
                </a:solidFill>
                <a:uFill>
                  <a:solidFill>
                    <a:srgbClr val="000000"/>
                  </a:solidFill>
                </a:uFill>
              </a:rPr>
              <a:t> </a:t>
            </a:r>
            <a:r>
              <a:rPr dirty="0" u="sng" spc="-5">
                <a:solidFill>
                  <a:srgbClr val="7E7E7E"/>
                </a:solidFill>
                <a:uFill>
                  <a:solidFill>
                    <a:srgbClr val="000000"/>
                  </a:solidFill>
                </a:uFill>
              </a:rPr>
              <a:t>	</a:t>
            </a:r>
            <a:r>
              <a:rPr dirty="0" u="sng" spc="-5">
                <a:solidFill>
                  <a:srgbClr val="7E7E7E"/>
                </a:solidFill>
                <a:uFill>
                  <a:solidFill>
                    <a:srgbClr val="000000"/>
                  </a:solidFill>
                </a:uFill>
              </a:rPr>
              <a:t>Le</a:t>
            </a:r>
            <a:r>
              <a:rPr dirty="0" u="sng" spc="-15">
                <a:solidFill>
                  <a:srgbClr val="7E7E7E"/>
                </a:solidFill>
                <a:uFill>
                  <a:solidFill>
                    <a:srgbClr val="000000"/>
                  </a:solidFill>
                </a:uFill>
              </a:rPr>
              <a:t> </a:t>
            </a:r>
            <a:r>
              <a:rPr dirty="0" u="sng" spc="-5">
                <a:solidFill>
                  <a:srgbClr val="7E7E7E"/>
                </a:solidFill>
                <a:uFill>
                  <a:solidFill>
                    <a:srgbClr val="000000"/>
                  </a:solidFill>
                </a:uFill>
              </a:rPr>
              <a:t>citoyen de</a:t>
            </a:r>
            <a:r>
              <a:rPr dirty="0" u="sng" spc="-15">
                <a:solidFill>
                  <a:srgbClr val="7E7E7E"/>
                </a:solidFill>
                <a:uFill>
                  <a:solidFill>
                    <a:srgbClr val="000000"/>
                  </a:solidFill>
                </a:uFill>
              </a:rPr>
              <a:t> </a:t>
            </a:r>
            <a:r>
              <a:rPr dirty="0" u="sng" spc="-5">
                <a:solidFill>
                  <a:srgbClr val="7E7E7E"/>
                </a:solidFill>
                <a:uFill>
                  <a:solidFill>
                    <a:srgbClr val="000000"/>
                  </a:solidFill>
                </a:uFill>
              </a:rPr>
              <a:t>Sécurité Civile	</a:t>
            </a:r>
          </a:p>
        </p:txBody>
      </p:sp>
      <p:grpSp>
        <p:nvGrpSpPr>
          <p:cNvPr id="5" name="object 5"/>
          <p:cNvGrpSpPr/>
          <p:nvPr/>
        </p:nvGrpSpPr>
        <p:grpSpPr>
          <a:xfrm>
            <a:off x="701040" y="3476497"/>
            <a:ext cx="6155690" cy="287655"/>
            <a:chOff x="701040" y="347649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47649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7576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804663"/>
            <a:ext cx="6155690" cy="287020"/>
            <a:chOff x="701040" y="480466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80466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0853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27352"/>
            <a:ext cx="6155690" cy="87388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 marR="13335">
              <a:lnSpc>
                <a:spcPct val="109500"/>
              </a:lnSpc>
              <a:spcBef>
                <a:spcPts val="100"/>
              </a:spcBef>
            </a:pPr>
            <a:r>
              <a:rPr dirty="0" sz="1100" spc="-5" b="1">
                <a:latin typeface="Calibri"/>
                <a:cs typeface="Calibri"/>
              </a:rPr>
              <a:t>Cette fiche ne fait pas l’objet d’un enseignement spécifique. Les messages ci-après doivent être distillés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tout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au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long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formation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au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moment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plus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opportun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et en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fonction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teneur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échanges.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9050" marR="15875">
              <a:lnSpc>
                <a:spcPct val="1095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La loi de 2004, dite de « modernisation de la sécurité civile », </a:t>
            </a:r>
            <a:r>
              <a:rPr dirty="0" sz="1100">
                <a:latin typeface="Calibri"/>
                <a:cs typeface="Calibri"/>
              </a:rPr>
              <a:t>faisait </a:t>
            </a:r>
            <a:r>
              <a:rPr dirty="0" sz="1100" spc="-5">
                <a:latin typeface="Calibri"/>
                <a:cs typeface="Calibri"/>
              </a:rPr>
              <a:t>du citoyen un acteur majeur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Civile.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l’article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L721‐1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Intérieure,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affirme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9800"/>
              </a:lnSpc>
            </a:pPr>
            <a:r>
              <a:rPr dirty="0" sz="1100" spc="-5" i="1">
                <a:latin typeface="Calibri"/>
                <a:cs typeface="Calibri"/>
              </a:rPr>
              <a:t>« Toute personne concourt par son comportement à la sécurité civile. En fonction des situations auxquelles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elle est confrontée et dans la mesure de ses possibilités, elle veille à prévenir les services de secours et à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prendre les premières dispositions nécessaires.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algn="just" marL="19050" marR="16510">
              <a:lnSpc>
                <a:spcPct val="110000"/>
              </a:lnSpc>
            </a:pPr>
            <a:r>
              <a:rPr dirty="0" sz="1100" spc="-5">
                <a:latin typeface="Calibri"/>
                <a:cs typeface="Calibri"/>
              </a:rPr>
              <a:t>Au‐delà des gestes techniques de secours, toute formation de Sécurité Civile à </a:t>
            </a:r>
            <a:r>
              <a:rPr dirty="0" sz="1100" spc="-10">
                <a:latin typeface="Calibri"/>
                <a:cs typeface="Calibri"/>
              </a:rPr>
              <a:t>destination </a:t>
            </a:r>
            <a:r>
              <a:rPr dirty="0" sz="1100" spc="-5">
                <a:latin typeface="Calibri"/>
                <a:cs typeface="Calibri"/>
              </a:rPr>
              <a:t>des citoyens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occasion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rappeler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Protection juridique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du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citoyen</a:t>
            </a:r>
            <a:endParaRPr sz="1600">
              <a:latin typeface="Calibri Light"/>
              <a:cs typeface="Calibri Light"/>
            </a:endParaRPr>
          </a:p>
          <a:p>
            <a:pPr algn="just" marL="19050" marR="11430">
              <a:lnSpc>
                <a:spcPct val="109700"/>
              </a:lnSpc>
              <a:spcBef>
                <a:spcPts val="143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protège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citoyen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actions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…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Quiconque </a:t>
            </a:r>
            <a:r>
              <a:rPr dirty="0" sz="1100" spc="-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porte assistance de manière bénévole à une personne en situation apparente de péril grave et imminent est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 citoyen sauveteur et bénéficie de la </a:t>
            </a:r>
            <a:r>
              <a:rPr dirty="0" sz="1100" spc="-10" i="1">
                <a:latin typeface="Calibri"/>
                <a:cs typeface="Calibri"/>
              </a:rPr>
              <a:t>qualité </a:t>
            </a:r>
            <a:r>
              <a:rPr dirty="0" sz="1100" spc="-5" i="1">
                <a:latin typeface="Calibri"/>
                <a:cs typeface="Calibri"/>
              </a:rPr>
              <a:t>de collaborateur occasionnel du service public … </a:t>
            </a:r>
            <a:r>
              <a:rPr dirty="0" sz="1100" spc="15" i="1">
                <a:latin typeface="Calibri"/>
                <a:cs typeface="Calibri"/>
              </a:rPr>
              <a:t>». </a:t>
            </a:r>
            <a:r>
              <a:rPr dirty="0" sz="1100" spc="-5" b="1">
                <a:latin typeface="Calibri"/>
                <a:cs typeface="Calibri"/>
              </a:rPr>
              <a:t>LOI n°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2020‐840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3 juillet </a:t>
            </a:r>
            <a:r>
              <a:rPr dirty="0" sz="1100" b="1">
                <a:latin typeface="Calibri"/>
                <a:cs typeface="Calibri"/>
              </a:rPr>
              <a:t>2020.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Messages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clés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premier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maillon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9700"/>
              </a:lnSpc>
              <a:spcBef>
                <a:spcPts val="129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première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formée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aggravation </a:t>
            </a:r>
            <a:r>
              <a:rPr dirty="0" sz="1100" spc="-10">
                <a:latin typeface="Calibri"/>
                <a:cs typeface="Calibri"/>
              </a:rPr>
              <a:t>brutale </a:t>
            </a:r>
            <a:r>
              <a:rPr dirty="0" sz="1100" spc="-5">
                <a:latin typeface="Calibri"/>
                <a:cs typeface="Calibri"/>
              </a:rPr>
              <a:t>d’une maladie ou toute </a:t>
            </a:r>
            <a:r>
              <a:rPr dirty="0" sz="1100">
                <a:latin typeface="Calibri"/>
                <a:cs typeface="Calibri"/>
              </a:rPr>
              <a:t>autre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-5">
                <a:latin typeface="Calibri"/>
                <a:cs typeface="Calibri"/>
              </a:rPr>
              <a:t> venant interrompre leur quotidien,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 soudaine et inattendue, et susceptible de déborder les capacités individuelles ou collectives à faire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Prévenir les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accidents de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vie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courante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l’aggravation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situations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9700"/>
              </a:lnSpc>
              <a:spcBef>
                <a:spcPts val="88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sollicités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 les enfants de moins de 15 ans et les personnes âgées. Toute action que le citoyen 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supprimant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réduisant,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lui‐même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occasion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impacté,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sollicitation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santé.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Font typeface="Symbol"/>
              <a:buChar char=""/>
            </a:pPr>
            <a:endParaRPr sz="1050">
              <a:latin typeface="Calibri"/>
              <a:cs typeface="Calibri"/>
            </a:endParaRPr>
          </a:p>
          <a:p>
            <a:pPr algn="just" marL="19050" marR="13970">
              <a:lnSpc>
                <a:spcPct val="110000"/>
              </a:lnSpc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édictées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autorités,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collectivités,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encadrants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d’activités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loisirs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inscrites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notices</a:t>
            </a:r>
            <a:r>
              <a:rPr dirty="0" sz="1100" spc="-5">
                <a:latin typeface="Calibri"/>
                <a:cs typeface="Calibri"/>
              </a:rPr>
              <a:t> techniques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(électroportatifs,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électroménager,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ménagers,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algn="just" marL="19050" marR="12700">
              <a:lnSpc>
                <a:spcPct val="110000"/>
              </a:lnSpc>
            </a:pPr>
            <a:r>
              <a:rPr dirty="0" sz="1100" spc="-5">
                <a:latin typeface="Calibri"/>
                <a:cs typeface="Calibri"/>
              </a:rPr>
              <a:t>Il est à noter que certaines aggravations de </a:t>
            </a:r>
            <a:r>
              <a:rPr dirty="0" sz="1100" spc="-10">
                <a:latin typeface="Calibri"/>
                <a:cs typeface="Calibri"/>
              </a:rPr>
              <a:t>situations </a:t>
            </a:r>
            <a:r>
              <a:rPr dirty="0" sz="1100" spc="-5">
                <a:latin typeface="Calibri"/>
                <a:cs typeface="Calibri"/>
              </a:rPr>
              <a:t>pourraient être anticipées ou limitées par </a:t>
            </a:r>
            <a:r>
              <a:rPr dirty="0" sz="1100">
                <a:latin typeface="Calibri"/>
                <a:cs typeface="Calibri"/>
              </a:rPr>
              <a:t>l’action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citoyen :</a:t>
            </a:r>
            <a:endParaRPr sz="110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7000"/>
              </a:lnSpc>
              <a:spcBef>
                <a:spcPts val="7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au‐devant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semblant</a:t>
            </a:r>
            <a:r>
              <a:rPr dirty="0" sz="1100" spc="-5">
                <a:latin typeface="Calibri"/>
                <a:cs typeface="Calibri"/>
              </a:rPr>
              <a:t>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fragiles,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 </a:t>
            </a:r>
            <a:r>
              <a:rPr dirty="0" sz="1100">
                <a:latin typeface="Calibri"/>
                <a:cs typeface="Calibri"/>
              </a:rPr>
              <a:t>âgées </a:t>
            </a:r>
            <a:r>
              <a:rPr dirty="0" sz="1100" spc="-5">
                <a:latin typeface="Calibri"/>
                <a:cs typeface="Calibri"/>
              </a:rPr>
              <a:t>en période de </a:t>
            </a:r>
            <a:r>
              <a:rPr dirty="0" sz="1100">
                <a:latin typeface="Calibri"/>
                <a:cs typeface="Calibri"/>
              </a:rPr>
              <a:t>grand </a:t>
            </a:r>
            <a:r>
              <a:rPr dirty="0" sz="1100" spc="-5">
                <a:latin typeface="Calibri"/>
                <a:cs typeface="Calibri"/>
              </a:rPr>
              <a:t>froid ou fortes chaleurs,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parent </a:t>
            </a:r>
            <a:r>
              <a:rPr dirty="0" sz="1100" spc="-5">
                <a:latin typeface="Calibri"/>
                <a:cs typeface="Calibri"/>
              </a:rPr>
              <a:t>ou voisin dont on a pas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nouvelles,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 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56666" y="540257"/>
          <a:ext cx="6099810" cy="7334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90980"/>
                <a:gridCol w="4606290"/>
              </a:tblGrid>
              <a:tr h="363474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5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Seau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lavage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 rouge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5885">
                    <a:lnR w="6350">
                      <a:solidFill>
                        <a:srgbClr val="D9D9D9"/>
                      </a:solidFill>
                      <a:prstDash val="solid"/>
                    </a:lnR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5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Tremper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frange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5885">
                    <a:lnL w="6350">
                      <a:solidFill>
                        <a:srgbClr val="D9D9D9"/>
                      </a:solidFill>
                      <a:prstDash val="solid"/>
                    </a:lnL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366522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Seau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rinçage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bleu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9060">
                    <a:lnR w="6350">
                      <a:solidFill>
                        <a:srgbClr val="D9D9D9"/>
                      </a:solidFill>
                      <a:prstDash val="solid"/>
                    </a:lnR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DEEAF6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Dès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l’eau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devient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suffisamment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trouble,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vider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remplir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d’eau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claire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9060">
                    <a:lnL w="6350">
                      <a:solidFill>
                        <a:srgbClr val="D9D9D9"/>
                      </a:solidFill>
                      <a:prstDash val="solid"/>
                    </a:lnL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815594" y="1329943"/>
            <a:ext cx="5923280" cy="647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latin typeface="Calibri"/>
                <a:cs typeface="Calibri"/>
              </a:rPr>
              <a:t>Renouveler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étapes</a:t>
            </a:r>
            <a:r>
              <a:rPr dirty="0" sz="1000" spc="-5">
                <a:latin typeface="Calibri"/>
                <a:cs typeface="Calibri"/>
              </a:rPr>
              <a:t> des points</a:t>
            </a:r>
            <a:r>
              <a:rPr dirty="0" sz="1000">
                <a:latin typeface="Calibri"/>
                <a:cs typeface="Calibri"/>
              </a:rPr>
              <a:t> 4 à 7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autant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que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nécessaire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Calibri"/>
              <a:cs typeface="Calibri"/>
            </a:endParaRPr>
          </a:p>
          <a:p>
            <a:pPr marL="12700" marR="5080">
              <a:lnSpc>
                <a:spcPct val="101499"/>
              </a:lnSpc>
            </a:pPr>
            <a:r>
              <a:rPr dirty="0" sz="1000" spc="-5">
                <a:latin typeface="Calibri"/>
                <a:cs typeface="Calibri"/>
              </a:rPr>
              <a:t>Vider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les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deux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seaux,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les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rincer,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essorer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et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rincer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frange,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au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besoin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laver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en</a:t>
            </a:r>
            <a:r>
              <a:rPr dirty="0" sz="1000" spc="6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machine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à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laver,</a:t>
            </a:r>
            <a:r>
              <a:rPr dirty="0" sz="1000" spc="5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séparément</a:t>
            </a:r>
            <a:r>
              <a:rPr dirty="0" sz="1000" spc="6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 </a:t>
            </a:r>
            <a:r>
              <a:rPr dirty="0" sz="1000">
                <a:latin typeface="Calibri"/>
                <a:cs typeface="Calibri"/>
              </a:rPr>
              <a:t> tout</a:t>
            </a:r>
            <a:r>
              <a:rPr dirty="0" sz="1000" spc="-5">
                <a:latin typeface="Calibri"/>
                <a:cs typeface="Calibri"/>
              </a:rPr>
              <a:t> linge, </a:t>
            </a:r>
            <a:r>
              <a:rPr dirty="0" sz="1000">
                <a:latin typeface="Calibri"/>
                <a:cs typeface="Calibri"/>
              </a:rPr>
              <a:t>et </a:t>
            </a:r>
            <a:r>
              <a:rPr dirty="0" sz="1000" spc="-5">
                <a:latin typeface="Calibri"/>
                <a:cs typeface="Calibri"/>
              </a:rPr>
              <a:t>laisser sécher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le</a:t>
            </a:r>
            <a:r>
              <a:rPr dirty="0" sz="1000">
                <a:latin typeface="Calibri"/>
                <a:cs typeface="Calibri"/>
              </a:rPr>
              <a:t> tout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59713" y="1580387"/>
            <a:ext cx="6038215" cy="6350"/>
          </a:xfrm>
          <a:custGeom>
            <a:avLst/>
            <a:gdLst/>
            <a:ahLst/>
            <a:cxnLst/>
            <a:rect l="l" t="t" r="r" b="b"/>
            <a:pathLst>
              <a:path w="6038215" h="6350">
                <a:moveTo>
                  <a:pt x="6038088" y="0"/>
                </a:moveTo>
                <a:lnTo>
                  <a:pt x="0" y="0"/>
                </a:lnTo>
                <a:lnTo>
                  <a:pt x="0" y="6096"/>
                </a:lnTo>
                <a:lnTo>
                  <a:pt x="6038088" y="6096"/>
                </a:lnTo>
                <a:lnTo>
                  <a:pt x="6038088" y="0"/>
                </a:lnTo>
                <a:close/>
              </a:path>
            </a:pathLst>
          </a:custGeom>
          <a:solidFill>
            <a:srgbClr val="D9D9D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202433"/>
            <a:ext cx="6155690" cy="287020"/>
            <a:chOff x="701040" y="2202433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2024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4828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829047"/>
            <a:ext cx="6155690" cy="287655"/>
            <a:chOff x="701040" y="482904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82904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1104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2179827"/>
            <a:ext cx="6155690" cy="6694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 désinfectants peuvent être irritants pour la peau et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muqueuses </a:t>
            </a:r>
            <a:r>
              <a:rPr dirty="0" sz="1100" spc="-10">
                <a:latin typeface="Calibri"/>
                <a:cs typeface="Calibri"/>
              </a:rPr>
              <a:t>(yeux).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est donc nécessaire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porter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manchettes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immersion dans la solution, sinon porter des gants de ménage), des lunettes de protection, une blouse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masque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éventuellement.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abondamment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d’ingestion,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impératif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l’étiquette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produit.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mélanger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eux.</a:t>
            </a:r>
            <a:endParaRPr sz="1100">
              <a:latin typeface="Calibri"/>
              <a:cs typeface="Calibri"/>
            </a:endParaRPr>
          </a:p>
          <a:p>
            <a:pPr algn="just" marL="19050" marR="1381125">
              <a:lnSpc>
                <a:spcPct val="146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Pour les solutions en pulvérisateur, ne pas respirer l’aérosol issu de la pulvérisation.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mucosités).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 procédures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nettoyage-désinfection 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écrites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document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personnes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d’action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mises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jour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Ces procédures doivent donc être respectées et des fiches de suivi ou d’enregistrement de l’entretien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 ou des locaux doivent être créées et renseignées convenablement chaque fois qu’une action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nettoyage-désinfection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menée.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figurent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immatriculation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protocole réalisé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l’opération.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Régulièrement, l’autorité </a:t>
            </a:r>
            <a:r>
              <a:rPr dirty="0" sz="1100" spc="-10">
                <a:latin typeface="Calibri"/>
                <a:cs typeface="Calibri"/>
              </a:rPr>
              <a:t>d’emploi </a:t>
            </a:r>
            <a:r>
              <a:rPr dirty="0" sz="1100" spc="-5">
                <a:latin typeface="Calibri"/>
                <a:cs typeface="Calibri"/>
              </a:rPr>
              <a:t>met à jour les procédures d’utilisation du matériel de nettoyage et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suivi, et vise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suivi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d’entretien.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désinfection-entretien,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Clr>
                <a:srgbClr val="404040"/>
              </a:buClr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utilise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détergents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employés.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[04FT06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4119" y="760730"/>
            <a:ext cx="51263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Nettoyage</a:t>
            </a:r>
            <a:r>
              <a:rPr dirty="0" spc="5"/>
              <a:t> </a:t>
            </a:r>
            <a:r>
              <a:rPr dirty="0" spc="-5"/>
              <a:t>et</a:t>
            </a:r>
            <a:r>
              <a:rPr dirty="0" spc="5"/>
              <a:t> </a:t>
            </a:r>
            <a:r>
              <a:rPr dirty="0" spc="-10"/>
              <a:t>désinfection</a:t>
            </a:r>
            <a:r>
              <a:rPr dirty="0" spc="10"/>
              <a:t> </a:t>
            </a:r>
            <a:r>
              <a:rPr dirty="0" spc="-5"/>
              <a:t>du</a:t>
            </a:r>
            <a:r>
              <a:rPr dirty="0" spc="5"/>
              <a:t> </a:t>
            </a:r>
            <a:r>
              <a:rPr dirty="0" spc="-5"/>
              <a:t>matériel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99229"/>
            <a:ext cx="6155690" cy="287655"/>
            <a:chOff x="701040" y="399922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9992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804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8392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applicable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réutilisables.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 opération doit être réalisée systématiquement après la prise en charge d’une victime si le matériel 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 mis en œuvre, ou de manière périodique (en général hebdomadaire), </a:t>
            </a:r>
            <a:r>
              <a:rPr dirty="0" sz="1100">
                <a:latin typeface="Calibri"/>
                <a:cs typeface="Calibri"/>
              </a:rPr>
              <a:t>lors </a:t>
            </a:r>
            <a:r>
              <a:rPr dirty="0" sz="1100" spc="-5">
                <a:latin typeface="Calibri"/>
                <a:cs typeface="Calibri"/>
              </a:rPr>
              <a:t>du protocole de désinfection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approfondi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sanitaire.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infections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biais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 désinfecté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l’issue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 nettoyage suivi de la désinfection permet d’assurer la propreté microbiologique du dispositif </a:t>
            </a:r>
            <a:r>
              <a:rPr dirty="0" sz="1100">
                <a:latin typeface="Calibri"/>
                <a:cs typeface="Calibri"/>
              </a:rPr>
              <a:t>médico-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-10">
                <a:latin typeface="Calibri"/>
                <a:cs typeface="Calibri"/>
              </a:rPr>
              <a:t> propre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distribution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l’antisepsie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l’immersion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plans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 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l’un destiné au matériel sale,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destiné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propre.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débarras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651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seaux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bleu)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d’environ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litres,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d’activités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assimilés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ordures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ménagères,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essuie-tout.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l’équipement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333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lavettes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lingettes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préimprégnées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satisfaisant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antimicrobiennes,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Les supports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non-tissé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commodité.</a:t>
            </a:r>
            <a:endParaRPr sz="1100">
              <a:latin typeface="Calibri"/>
              <a:cs typeface="Calibri"/>
            </a:endParaRPr>
          </a:p>
          <a:p>
            <a:pPr lvl="1" marL="704850" marR="39116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 solution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mobilier,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 solutions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13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 litres),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flacon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 général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litre),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 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vingt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millilitres).</a:t>
            </a:r>
            <a:endParaRPr sz="1100">
              <a:latin typeface="Calibri"/>
              <a:cs typeface="Calibri"/>
            </a:endParaRPr>
          </a:p>
          <a:p>
            <a:pPr lvl="1" marL="704850" marR="1397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spray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flacon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un pistolet (produit prêt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l’emploi),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 brosse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nettoyage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désinfectée.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documents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traçabilité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450847"/>
            <a:ext cx="6155690" cy="287655"/>
            <a:chOff x="701040" y="145084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45084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7322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890775"/>
            <a:ext cx="6155690" cy="287020"/>
            <a:chOff x="701040" y="1890775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9077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1711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673341"/>
            <a:ext cx="6155690" cy="287020"/>
            <a:chOff x="701040" y="667334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667334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95375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8827769"/>
            <a:ext cx="6155690" cy="287655"/>
            <a:chOff x="701040" y="882776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882776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91089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20699"/>
            <a:ext cx="6155690" cy="947928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08585" marR="1143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serpillères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éponges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interdites,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constituent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réservoirs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micro-organismes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 pathogènes.</a:t>
            </a:r>
            <a:endParaRPr sz="1100">
              <a:latin typeface="Calibri"/>
              <a:cs typeface="Calibri"/>
            </a:endParaRPr>
          </a:p>
          <a:p>
            <a:pPr marL="108585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textiles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réutilisés,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machine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(&gt;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javellisation au dernier rinçage.</a:t>
            </a:r>
            <a:endParaRPr sz="1100">
              <a:latin typeface="Calibri"/>
              <a:cs typeface="Calibri"/>
            </a:endParaRPr>
          </a:p>
          <a:p>
            <a:pPr marL="19050" marR="4763135">
              <a:lnSpc>
                <a:spcPts val="3460"/>
              </a:lnSpc>
              <a:spcBef>
                <a:spcPts val="3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Règles</a:t>
            </a:r>
            <a:r>
              <a:rPr dirty="0" sz="1600" spc="-5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générales</a:t>
            </a:r>
            <a:endParaRPr sz="1600">
              <a:latin typeface="Calibri Light"/>
              <a:cs typeface="Calibri Light"/>
            </a:endParaRPr>
          </a:p>
          <a:p>
            <a:pPr marL="19050" marR="17145">
              <a:lnSpc>
                <a:spcPct val="101800"/>
              </a:lnSpc>
              <a:spcBef>
                <a:spcPts val="7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détergent-désinfectant.</a:t>
            </a:r>
            <a:endParaRPr sz="1100">
              <a:latin typeface="Calibri"/>
              <a:cs typeface="Calibri"/>
            </a:endParaRPr>
          </a:p>
          <a:p>
            <a:pPr marL="19050" marR="177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circuit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distinguant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devront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opérations.</a:t>
            </a:r>
            <a:endParaRPr sz="1100">
              <a:latin typeface="Calibri"/>
              <a:cs typeface="Calibri"/>
            </a:endParaRPr>
          </a:p>
          <a:p>
            <a:pPr marL="19050" marR="1714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l’élimination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souillures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(sang, salive,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etc.), 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production,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essuie-tout </a:t>
            </a:r>
            <a:r>
              <a:rPr dirty="0" sz="1100" spc="-5">
                <a:latin typeface="Calibri"/>
                <a:cs typeface="Calibri"/>
              </a:rPr>
              <a:t>imprégné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5">
                <a:latin typeface="Calibri"/>
                <a:cs typeface="Calibri"/>
              </a:rPr>
              <a:t>nettoyage-désinfection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s’être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 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stockés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déposé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accueillir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désinfecté 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préparé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trempage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dilution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prescrite.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nettoyage-désinfection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 les mains ;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réintégrer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inventaire.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Protocole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relatif aux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matériels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immergeables</a:t>
            </a:r>
            <a:endParaRPr sz="1600">
              <a:latin typeface="Calibri Light"/>
              <a:cs typeface="Calibri Light"/>
            </a:endParaRPr>
          </a:p>
          <a:p>
            <a:pPr marL="247650" marR="18415" indent="-228600">
              <a:lnSpc>
                <a:spcPct val="117300"/>
              </a:lnSpc>
              <a:spcBef>
                <a:spcPts val="9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démonter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démontable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tremper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bac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immergeables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brosse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quinze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brosser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méthodiquement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remonter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Protocole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relatif aux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matériels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immergeables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démonter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 </a:t>
            </a:r>
            <a:r>
              <a:rPr dirty="0" sz="1100" spc="-5">
                <a:latin typeface="Calibri"/>
                <a:cs typeface="Calibri"/>
              </a:rPr>
              <a:t>amovibles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pulvériser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spray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étaler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pulvérisée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non-tissé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296161"/>
            <a:ext cx="6155690" cy="287020"/>
            <a:chOff x="701040" y="1296161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29616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57657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4169917"/>
            <a:ext cx="6155690" cy="287655"/>
            <a:chOff x="701040" y="416991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41699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4510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83818"/>
            <a:ext cx="6155690" cy="8471535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7650">
              <a:lnSpc>
                <a:spcPct val="100000"/>
              </a:lnSpc>
              <a:spcBef>
                <a:spcPts val="385"/>
              </a:spcBef>
            </a:pPr>
            <a:r>
              <a:rPr dirty="0" sz="1100" spc="-5">
                <a:latin typeface="Calibri"/>
                <a:cs typeface="Calibri"/>
              </a:rPr>
              <a:t>sèche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-10">
                <a:latin typeface="Calibri"/>
                <a:cs typeface="Calibri"/>
              </a:rPr>
              <a:t> sécher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remonter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 désinfectants peuvent être irritants pour la peau et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muqueuses </a:t>
            </a:r>
            <a:r>
              <a:rPr dirty="0" sz="1100" spc="-10">
                <a:latin typeface="Calibri"/>
                <a:cs typeface="Calibri"/>
              </a:rPr>
              <a:t>(yeux).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est donc nécessaire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porter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manchettes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immersion dans la solution, sinon porter des gants de ménage), des lunettes de protection, une blouse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masque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éventuellement.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abondamment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d’ingestion,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impératif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l’étiquette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produit.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mélanger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eux.</a:t>
            </a:r>
            <a:endParaRPr sz="1100">
              <a:latin typeface="Calibri"/>
              <a:cs typeface="Calibri"/>
            </a:endParaRPr>
          </a:p>
          <a:p>
            <a:pPr marL="19050" marR="1381125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l’aérosol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issu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pulvérisation.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mucosités).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</a:t>
            </a:r>
            <a:r>
              <a:rPr dirty="0" sz="1100">
                <a:latin typeface="Calibri"/>
                <a:cs typeface="Calibri"/>
              </a:rPr>
              <a:t> 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 procédures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nettoyage-désinfection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: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écrites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document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personnes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d’action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mises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algn="just" marL="60325" marR="12065">
              <a:lnSpc>
                <a:spcPct val="101800"/>
              </a:lnSpc>
              <a:spcBef>
                <a:spcPts val="1030"/>
              </a:spcBef>
            </a:pPr>
            <a:r>
              <a:rPr dirty="0" sz="1100" spc="-5">
                <a:latin typeface="Calibri"/>
                <a:cs typeface="Calibri"/>
              </a:rPr>
              <a:t>Ces procédures doivent donc être respectées et des fiches de suivi ou d’enregistrement de l’entretien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doivent être créées et renseignées convenablement chaque fois qu’une action de </a:t>
            </a:r>
            <a:r>
              <a:rPr dirty="0" sz="1100">
                <a:latin typeface="Calibri"/>
                <a:cs typeface="Calibri"/>
              </a:rPr>
              <a:t>nettoyage-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menée. Sur 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figurent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type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numéro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type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nettoyage-désinfection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date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réalisation de celui-ci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l’opération.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algn="just" marL="60325" marR="17145">
              <a:lnSpc>
                <a:spcPct val="101400"/>
              </a:lnSpc>
              <a:spcBef>
                <a:spcPts val="1040"/>
              </a:spcBef>
            </a:pPr>
            <a:r>
              <a:rPr dirty="0" sz="1100" spc="-5">
                <a:latin typeface="Calibri"/>
                <a:cs typeface="Calibri"/>
              </a:rPr>
              <a:t>Régulièrement, l’autorité </a:t>
            </a:r>
            <a:r>
              <a:rPr dirty="0" sz="1100" spc="-10">
                <a:latin typeface="Calibri"/>
                <a:cs typeface="Calibri"/>
              </a:rPr>
              <a:t>d’emploi </a:t>
            </a:r>
            <a:r>
              <a:rPr dirty="0" sz="1100" spc="-5">
                <a:latin typeface="Calibri"/>
                <a:cs typeface="Calibri"/>
              </a:rPr>
              <a:t>met à jour les procédures d’utilisation du matériel de nettoyage et 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suivi, et vise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suivi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d’entretien.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Calibri"/>
              <a:cs typeface="Calibri"/>
            </a:endParaRPr>
          </a:p>
          <a:p>
            <a:pPr marL="60325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désinfection-entretien,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respecte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utilise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détergents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employés.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[04FT07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89277" y="760730"/>
            <a:ext cx="43757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Retrait</a:t>
            </a:r>
            <a:r>
              <a:rPr dirty="0" spc="-15"/>
              <a:t> </a:t>
            </a:r>
            <a:r>
              <a:rPr dirty="0" spc="-5"/>
              <a:t>des</a:t>
            </a:r>
            <a:r>
              <a:rPr dirty="0" spc="-15"/>
              <a:t> </a:t>
            </a:r>
            <a:r>
              <a:rPr dirty="0"/>
              <a:t>gants</a:t>
            </a:r>
            <a:r>
              <a:rPr dirty="0" spc="-15"/>
              <a:t> </a:t>
            </a:r>
            <a:r>
              <a:rPr dirty="0" spc="-5"/>
              <a:t>à</a:t>
            </a:r>
            <a:r>
              <a:rPr dirty="0" spc="-15"/>
              <a:t> </a:t>
            </a:r>
            <a:r>
              <a:rPr dirty="0" spc="-5"/>
              <a:t>usage</a:t>
            </a:r>
            <a:r>
              <a:rPr dirty="0" spc="-15"/>
              <a:t> </a:t>
            </a:r>
            <a:r>
              <a:rPr dirty="0" spc="-5"/>
              <a:t>unique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66313"/>
            <a:ext cx="6155690" cy="287655"/>
            <a:chOff x="701040" y="276631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6631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0474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065523"/>
            <a:ext cx="6155690" cy="287655"/>
            <a:chOff x="701040" y="406552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06552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34670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809997"/>
            <a:ext cx="6155690" cy="287020"/>
            <a:chOff x="701040" y="4809997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480999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0906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767829"/>
            <a:ext cx="6155690" cy="287655"/>
            <a:chOff x="701040" y="6767829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7678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0490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7726426"/>
            <a:ext cx="6155690" cy="287020"/>
            <a:chOff x="701040" y="7726426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7726426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0068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71564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 technique doit être réalisée par le secouriste </a:t>
            </a:r>
            <a:r>
              <a:rPr dirty="0" sz="1100">
                <a:latin typeface="Calibri"/>
                <a:cs typeface="Calibri"/>
              </a:rPr>
              <a:t>lors </a:t>
            </a:r>
            <a:r>
              <a:rPr dirty="0" sz="1100" spc="-5">
                <a:latin typeface="Calibri"/>
                <a:cs typeface="Calibri"/>
              </a:rPr>
              <a:t>de chaque retrait </a:t>
            </a:r>
            <a:r>
              <a:rPr dirty="0" sz="110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gants </a:t>
            </a:r>
            <a:r>
              <a:rPr dirty="0" sz="1100" spc="-10">
                <a:latin typeface="Calibri"/>
                <a:cs typeface="Calibri"/>
              </a:rPr>
              <a:t>stériles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non stériles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fin de chaque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apparaissent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Destinés à protéger le secouriste de germes dangereux, les gants à usage </a:t>
            </a:r>
            <a:r>
              <a:rPr dirty="0" sz="1100" spc="-10">
                <a:latin typeface="Calibri"/>
                <a:cs typeface="Calibri"/>
              </a:rPr>
              <a:t>unique </a:t>
            </a:r>
            <a:r>
              <a:rPr dirty="0" sz="1100" spc="-5">
                <a:latin typeface="Calibri"/>
                <a:cs typeface="Calibri"/>
              </a:rPr>
              <a:t>peuvent contaminer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du secouriste au moment de leur retrait ou contaminer une </a:t>
            </a:r>
            <a:r>
              <a:rPr dirty="0" sz="1100">
                <a:latin typeface="Calibri"/>
                <a:cs typeface="Calibri"/>
              </a:rPr>
              <a:t>autre </a:t>
            </a:r>
            <a:r>
              <a:rPr dirty="0" sz="1100" spc="-5">
                <a:latin typeface="Calibri"/>
                <a:cs typeface="Calibri"/>
              </a:rPr>
              <a:t>personne. La technique de retrait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gants à usage unique 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 </a:t>
            </a:r>
            <a:r>
              <a:rPr dirty="0" sz="1100" spc="-10">
                <a:latin typeface="Calibri"/>
                <a:cs typeface="Calibri"/>
              </a:rPr>
              <a:t>d’éviter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contamination.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retirés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déchets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d’activités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(DASRI).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d’activités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(DASRI).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retournant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rouler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l’autre main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insérer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crochet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face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 gant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jeter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d’activités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746125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Lors de leur retrait, le secouriste peut entrer en contact avec la face externe souillée des </a:t>
            </a:r>
            <a:r>
              <a:rPr dirty="0" sz="1100">
                <a:latin typeface="Calibri"/>
                <a:cs typeface="Calibri"/>
              </a:rPr>
              <a:t>gants.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ôtés,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placés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 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ôtés,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placés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[04FT08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28369" y="760730"/>
            <a:ext cx="56965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Utilisation</a:t>
            </a:r>
            <a:r>
              <a:rPr dirty="0"/>
              <a:t> </a:t>
            </a:r>
            <a:r>
              <a:rPr dirty="0" spc="-5"/>
              <a:t>des </a:t>
            </a:r>
            <a:r>
              <a:rPr dirty="0" spc="-10"/>
              <a:t>détergents</a:t>
            </a:r>
            <a:r>
              <a:rPr dirty="0" spc="5"/>
              <a:t> </a:t>
            </a:r>
            <a:r>
              <a:rPr dirty="0" spc="-5"/>
              <a:t>et</a:t>
            </a:r>
            <a:r>
              <a:rPr dirty="0"/>
              <a:t> </a:t>
            </a:r>
            <a:r>
              <a:rPr dirty="0" spc="-5"/>
              <a:t>désinfectants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065523"/>
            <a:ext cx="6155690" cy="287655"/>
            <a:chOff x="701040" y="406552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06552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34670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986267"/>
            <a:ext cx="6155690" cy="287655"/>
            <a:chOff x="701040" y="798626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9862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2674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658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nettoyage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réalisées</a:t>
            </a:r>
            <a:r>
              <a:rPr dirty="0" sz="1100" spc="-5">
                <a:latin typeface="Calibri"/>
                <a:cs typeface="Calibri"/>
              </a:rPr>
              <a:t> conformément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protocoles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vigueur.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transmettre des maladies infectieuses lorsqu’ils sont </a:t>
            </a:r>
            <a:r>
              <a:rPr dirty="0" sz="1100">
                <a:latin typeface="Calibri"/>
                <a:cs typeface="Calibri"/>
              </a:rPr>
              <a:t>souillés </a:t>
            </a:r>
            <a:r>
              <a:rPr dirty="0" sz="1100" spc="-5">
                <a:latin typeface="Calibri"/>
                <a:cs typeface="Calibri"/>
              </a:rPr>
              <a:t>par des matières organiques humaines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animales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particules (terre,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poussières)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suspectes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l’être.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utilisent </a:t>
            </a:r>
            <a:r>
              <a:rPr dirty="0" sz="1100">
                <a:latin typeface="Calibri"/>
                <a:cs typeface="Calibri"/>
              </a:rPr>
              <a:t>deux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matériels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détersion et une désinfection.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propre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marR="12065" indent="-229235">
              <a:lnSpc>
                <a:spcPct val="117000"/>
              </a:lnSpc>
              <a:spcBef>
                <a:spcPts val="39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dégraisse et </a:t>
            </a:r>
            <a:r>
              <a:rPr dirty="0" sz="1100" spc="-10">
                <a:latin typeface="Calibri"/>
                <a:cs typeface="Calibri"/>
              </a:rPr>
              <a:t>détache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10">
                <a:latin typeface="Calibri"/>
                <a:cs typeface="Calibri"/>
              </a:rPr>
              <a:t>particules </a:t>
            </a:r>
            <a:r>
              <a:rPr dirty="0" sz="1100" spc="-5">
                <a:latin typeface="Calibri"/>
                <a:cs typeface="Calibri"/>
              </a:rPr>
              <a:t>infectées du support où elles sont collées et les met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 dans une solution qui peut s’éliminer par rinçage ou </a:t>
            </a:r>
            <a:r>
              <a:rPr dirty="0" sz="1100" spc="5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 spc="-10">
                <a:latin typeface="Calibri"/>
                <a:cs typeface="Calibri"/>
              </a:rPr>
              <a:t>second </a:t>
            </a:r>
            <a:r>
              <a:rPr dirty="0" sz="1100" spc="-5">
                <a:latin typeface="Calibri"/>
                <a:cs typeface="Calibri"/>
              </a:rPr>
              <a:t>passage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produit,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fabricant,</a:t>
            </a:r>
            <a:endParaRPr sz="1100">
              <a:latin typeface="Calibri"/>
              <a:cs typeface="Calibri"/>
            </a:endParaRPr>
          </a:p>
          <a:p>
            <a:pPr algn="just"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10">
                <a:latin typeface="Calibri"/>
                <a:cs typeface="Calibri"/>
              </a:rPr>
              <a:t>Certains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pulvérisables.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 antimicrobienne,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agent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tensioactif</a:t>
            </a:r>
            <a:r>
              <a:rPr dirty="0" sz="1100" spc="-5">
                <a:latin typeface="Calibri"/>
                <a:cs typeface="Calibri"/>
              </a:rPr>
              <a:t>.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algn="just" marL="704850" marR="1587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(brossage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frottement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salissure),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le</a:t>
            </a:r>
            <a:r>
              <a:rPr dirty="0" sz="1100" spc="-5">
                <a:latin typeface="Calibri"/>
                <a:cs typeface="Calibri"/>
              </a:rPr>
              <a:t> respect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produit.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désinfectant.</a:t>
            </a:r>
            <a:endParaRPr sz="1100">
              <a:latin typeface="Calibri"/>
              <a:cs typeface="Calibri"/>
            </a:endParaRPr>
          </a:p>
          <a:p>
            <a:pPr marL="247650" marR="12700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éliminer,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inactiver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microorganismes 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détersion.</a:t>
            </a:r>
            <a:endParaRPr sz="1100">
              <a:latin typeface="Calibri"/>
              <a:cs typeface="Calibri"/>
            </a:endParaRPr>
          </a:p>
          <a:p>
            <a:pPr marL="2476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normés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AFNOR,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activités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bactéricide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fongicide.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défaut,</a:t>
            </a:r>
            <a:r>
              <a:rPr dirty="0" sz="1100" spc="-5">
                <a:latin typeface="Calibri"/>
                <a:cs typeface="Calibri"/>
              </a:rPr>
              <a:t> 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l’eau</a:t>
            </a:r>
            <a:r>
              <a:rPr dirty="0" sz="1100" spc="-5">
                <a:latin typeface="Calibri"/>
                <a:cs typeface="Calibri"/>
              </a:rPr>
              <a:t> de javel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diluée.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10">
                <a:latin typeface="Calibri"/>
                <a:cs typeface="Calibri"/>
              </a:rPr>
              <a:t>Certains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détersion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s’effectue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dépoussiérage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saleté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préliminaires.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peau.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 de l’utilisateur.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effectué :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détergents-désinfectants.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traitées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détersion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périodique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film laissé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traitées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d’application,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756663"/>
            <a:ext cx="6155690" cy="287655"/>
            <a:chOff x="701040" y="1756663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75666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0378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638297"/>
            <a:ext cx="6155690" cy="287655"/>
            <a:chOff x="701040" y="263829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63829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91947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83818"/>
            <a:ext cx="6155690" cy="2887345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7650">
              <a:lnSpc>
                <a:spcPct val="100000"/>
              </a:lnSpc>
              <a:spcBef>
                <a:spcPts val="385"/>
              </a:spcBef>
            </a:pPr>
            <a:r>
              <a:rPr dirty="0" sz="1100" spc="-5">
                <a:latin typeface="Calibri"/>
                <a:cs typeface="Calibri"/>
              </a:rPr>
              <a:t>suivi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progressant 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400">
              <a:latin typeface="Calibri"/>
              <a:cs typeface="Calibri"/>
            </a:endParaRPr>
          </a:p>
          <a:p>
            <a:pPr marL="19050" marR="20955">
              <a:lnSpc>
                <a:spcPct val="101800"/>
              </a:lnSpc>
              <a:spcBef>
                <a:spcPts val="10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chiffons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jetables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unique.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 éponges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réutilisables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 spc="-10">
                <a:latin typeface="Calibri"/>
                <a:cs typeface="Calibri"/>
              </a:rPr>
              <a:t>proscrites.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phytosanitaires,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utilisation. 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notés 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produit.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procédures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notice respectée.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[04FT09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13711" y="759968"/>
            <a:ext cx="3531870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16839" marR="5080" indent="-104775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Utilisation des emballages </a:t>
            </a:r>
            <a:r>
              <a:rPr dirty="0" spc="-575"/>
              <a:t> </a:t>
            </a:r>
            <a:r>
              <a:rPr dirty="0" spc="-5"/>
              <a:t>à</a:t>
            </a:r>
            <a:r>
              <a:rPr dirty="0" spc="-10"/>
              <a:t> </a:t>
            </a:r>
            <a:r>
              <a:rPr dirty="0" spc="-5"/>
              <a:t>élimination</a:t>
            </a:r>
            <a:r>
              <a:rPr dirty="0"/>
              <a:t> </a:t>
            </a:r>
            <a:r>
              <a:rPr dirty="0" spc="-5"/>
              <a:t>de</a:t>
            </a:r>
            <a:r>
              <a:rPr dirty="0" spc="-10"/>
              <a:t> déchets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350005"/>
            <a:ext cx="6155690" cy="287655"/>
            <a:chOff x="701040" y="335000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35000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6311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649215"/>
            <a:ext cx="6155690" cy="287655"/>
            <a:chOff x="701040" y="464921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6492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93039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962902"/>
            <a:ext cx="6155690" cy="287020"/>
            <a:chOff x="701040" y="6962902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696290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2433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673847"/>
            <a:ext cx="6155690" cy="287655"/>
            <a:chOff x="701040" y="7673847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6738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9550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567690" y="1782063"/>
            <a:ext cx="6417945" cy="74720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52400" marR="140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spéciaux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relatifs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déchets</a:t>
            </a:r>
            <a:r>
              <a:rPr dirty="0" sz="1100" spc="16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activités</a:t>
            </a:r>
            <a:r>
              <a:rPr dirty="0" sz="1100" spc="16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soins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risques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infectieux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(DASRI)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On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distingue</a:t>
            </a:r>
            <a:r>
              <a:rPr dirty="0" sz="1100" spc="-5">
                <a:latin typeface="Calibri"/>
                <a:cs typeface="Calibri"/>
              </a:rPr>
              <a:t> deux types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déchets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332740" indent="-139700">
              <a:lnSpc>
                <a:spcPct val="100000"/>
              </a:lnSpc>
              <a:spcBef>
                <a:spcPts val="625"/>
              </a:spcBef>
              <a:buChar char="•"/>
              <a:tabLst>
                <a:tab pos="33337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piquants,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tranchants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aiguilles,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scalpels,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rasoir…</a:t>
            </a:r>
            <a:endParaRPr sz="1100">
              <a:latin typeface="Calibri"/>
              <a:cs typeface="Calibri"/>
            </a:endParaRPr>
          </a:p>
          <a:p>
            <a:pPr algn="just" marL="332740" indent="-139700">
              <a:lnSpc>
                <a:spcPct val="100000"/>
              </a:lnSpc>
              <a:spcBef>
                <a:spcPts val="620"/>
              </a:spcBef>
              <a:buChar char="•"/>
              <a:tabLst>
                <a:tab pos="33337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déchets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pansements,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unique…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52400" marR="14478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production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DASRI.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représentent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source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importante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infections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d’accident d’exposition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 viral.</a:t>
            </a:r>
            <a:endParaRPr sz="1100">
              <a:latin typeface="Calibri"/>
              <a:cs typeface="Calibri"/>
            </a:endParaRPr>
          </a:p>
          <a:p>
            <a:pPr algn="just" marL="152400" marR="14605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l’élimination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réglementés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spéciaux conçus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 usage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381000" indent="-228600">
              <a:lnSpc>
                <a:spcPct val="100000"/>
              </a:lnSpc>
              <a:spcBef>
                <a:spcPts val="122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spéciaux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agréés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homologués.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inscrit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38200" marR="142875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reconnaissables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pictogramme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internationalement.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prennent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forme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29540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295400" algn="l"/>
                <a:tab pos="1296035" algn="l"/>
              </a:tabLst>
            </a:pPr>
            <a:r>
              <a:rPr dirty="0" sz="1100" spc="-5">
                <a:latin typeface="Calibri"/>
                <a:cs typeface="Calibri"/>
              </a:rPr>
              <a:t>de sacs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déchets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2" marL="129540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295400" algn="l"/>
                <a:tab pos="129603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déchets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tranchants,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coupants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piquants.</a:t>
            </a:r>
            <a:endParaRPr sz="1100">
              <a:latin typeface="Calibri"/>
              <a:cs typeface="Calibri"/>
            </a:endParaRPr>
          </a:p>
          <a:p>
            <a:pPr lvl="2" marL="1295400" marR="143510" indent="-228600">
              <a:lnSpc>
                <a:spcPct val="116799"/>
              </a:lnSpc>
              <a:buFont typeface="Wingdings"/>
              <a:buChar char=""/>
              <a:tabLst>
                <a:tab pos="1295400" algn="l"/>
                <a:tab pos="1296035" algn="l"/>
              </a:tabLst>
            </a:pP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stockés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réglementée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collecteurs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carton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récipients.</a:t>
            </a:r>
            <a:endParaRPr sz="1100">
              <a:latin typeface="Calibri"/>
              <a:cs typeface="Calibri"/>
            </a:endParaRPr>
          </a:p>
          <a:p>
            <a:pPr lvl="2">
              <a:lnSpc>
                <a:spcPct val="100000"/>
              </a:lnSpc>
              <a:buFont typeface="Wingdings"/>
              <a:buChar char=""/>
            </a:pPr>
            <a:endParaRPr sz="11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Utilisation</a:t>
            </a:r>
            <a:endParaRPr sz="1600">
              <a:latin typeface="Calibri Light"/>
              <a:cs typeface="Calibri Light"/>
            </a:endParaRPr>
          </a:p>
          <a:p>
            <a:pPr algn="just" marL="1524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DASRI</a:t>
            </a:r>
            <a:r>
              <a:rPr dirty="0" sz="1100" spc="-5">
                <a:latin typeface="Calibri"/>
                <a:cs typeface="Calibri"/>
              </a:rPr>
              <a:t> avec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Règles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générales</a:t>
            </a:r>
            <a:endParaRPr sz="1600">
              <a:latin typeface="Calibri Light"/>
              <a:cs typeface="Calibri Light"/>
            </a:endParaRPr>
          </a:p>
          <a:p>
            <a:pPr marL="3810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4732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recapuchonner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aiguilles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séparer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aiguilles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seringue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tubulure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perfusion avant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 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conforme adapté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5">
                <a:latin typeface="Calibri"/>
                <a:cs typeface="Calibri"/>
              </a:rPr>
              <a:t>déchet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jeter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DASRI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ménagères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720090" y="979170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725423" y="9857485"/>
            <a:ext cx="22758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cf. </a:t>
            </a:r>
            <a:r>
              <a:rPr dirty="0" sz="1000" spc="-5">
                <a:latin typeface="Calibri"/>
                <a:cs typeface="Calibri"/>
              </a:rPr>
              <a:t>norme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NF X </a:t>
            </a:r>
            <a:r>
              <a:rPr dirty="0" sz="1000" spc="-5">
                <a:latin typeface="Calibri"/>
                <a:cs typeface="Calibri"/>
              </a:rPr>
              <a:t>30-500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–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Décembre 1999.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702305"/>
            <a:ext cx="6155690" cy="287655"/>
            <a:chOff x="701040" y="270230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70230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9834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413251"/>
            <a:ext cx="6155690" cy="287655"/>
            <a:chOff x="701040" y="341325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4132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6944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7651"/>
            <a:ext cx="6155690" cy="39516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Manipulation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collecteur) 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préalable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fermeture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provisoire (collecteur)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au-delà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déchets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remplissage,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péremption,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fermeture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moyen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fermeture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définitive,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container</a:t>
            </a:r>
            <a:r>
              <a:rPr dirty="0" sz="1100">
                <a:latin typeface="Calibri"/>
                <a:cs typeface="Calibri"/>
              </a:rPr>
              <a:t> prévu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2385060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emballages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perforés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 surchargés.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 aiguilles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recapuchonnées.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921257"/>
            <a:ext cx="2253106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921257"/>
            <a:ext cx="1652143" cy="35204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07390" y="499820"/>
            <a:ext cx="6142990" cy="8662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adoptant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empathique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permettant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l’impact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 aggraver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Entretenir et développer ses compétences</a:t>
            </a:r>
            <a:endParaRPr sz="1600">
              <a:latin typeface="Calibri Light"/>
              <a:cs typeface="Calibri Light"/>
            </a:endParaRPr>
          </a:p>
          <a:p>
            <a:pPr algn="just" marL="12700" marR="6350">
              <a:lnSpc>
                <a:spcPct val="110200"/>
              </a:lnSpc>
              <a:spcBef>
                <a:spcPts val="875"/>
              </a:spcBef>
            </a:pPr>
            <a:r>
              <a:rPr dirty="0" sz="1100" spc="-5">
                <a:latin typeface="Calibri"/>
                <a:cs typeface="Calibri"/>
              </a:rPr>
              <a:t>Malgré une absence d’obligation de formation continue pour certaines qualifications grand public, il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citoyen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actualise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 </a:t>
            </a:r>
            <a:r>
              <a:rPr dirty="0" sz="1100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compétences.</a:t>
            </a:r>
            <a:endParaRPr sz="1100">
              <a:latin typeface="Calibri"/>
              <a:cs typeface="Calibri"/>
            </a:endParaRPr>
          </a:p>
          <a:p>
            <a:pPr algn="just" marL="12700" marR="6350">
              <a:lnSpc>
                <a:spcPct val="1097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sauvent</a:t>
            </a:r>
            <a:r>
              <a:rPr dirty="0" sz="1100">
                <a:latin typeface="Calibri"/>
                <a:cs typeface="Calibri"/>
              </a:rPr>
              <a:t> (GQS),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initialement de répondre à une situation d’attentat, est invitée à développer ses compétences au travers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formation PSC1, formation de base du citoyen </a:t>
            </a:r>
            <a:r>
              <a:rPr dirty="0" sz="1100" spc="-10">
                <a:latin typeface="Calibri"/>
                <a:cs typeface="Calibri"/>
              </a:rPr>
              <a:t>permettant </a:t>
            </a:r>
            <a:r>
              <a:rPr dirty="0" sz="1100" spc="-5">
                <a:latin typeface="Calibri"/>
                <a:cs typeface="Calibri"/>
              </a:rPr>
              <a:t>de répondre aux enjeux du quotidien,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S’engager</a:t>
            </a:r>
            <a:endParaRPr sz="1600">
              <a:latin typeface="Calibri Light"/>
              <a:cs typeface="Calibri Light"/>
            </a:endParaRPr>
          </a:p>
          <a:p>
            <a:pPr algn="just" marL="12700" marR="6350">
              <a:lnSpc>
                <a:spcPct val="109800"/>
              </a:lnSpc>
              <a:spcBef>
                <a:spcPts val="1285"/>
              </a:spcBef>
            </a:pPr>
            <a:r>
              <a:rPr dirty="0" sz="1100" spc="-5">
                <a:latin typeface="Calibri"/>
                <a:cs typeface="Calibri"/>
              </a:rPr>
              <a:t>Que le citoyen soit confronté de manière directe ou indirecte à une situation dangereuse, un accident,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catastrophe </a:t>
            </a:r>
            <a:r>
              <a:rPr dirty="0" sz="1100" spc="-10">
                <a:latin typeface="Calibri"/>
                <a:cs typeface="Calibri"/>
              </a:rPr>
              <a:t>naturelle </a:t>
            </a:r>
            <a:r>
              <a:rPr dirty="0" sz="1100" spc="-5">
                <a:latin typeface="Calibri"/>
                <a:cs typeface="Calibri"/>
              </a:rPr>
              <a:t>ou un attentat terroriste, sa mobilisation est essentielle et peut permettre de </a:t>
            </a:r>
            <a:r>
              <a:rPr dirty="0" sz="1100" spc="-10">
                <a:latin typeface="Calibri"/>
                <a:cs typeface="Calibri"/>
              </a:rPr>
              <a:t>sauver 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2700" marR="7620">
              <a:lnSpc>
                <a:spcPct val="109700"/>
              </a:lnSpc>
            </a:pPr>
            <a:r>
              <a:rPr dirty="0" sz="1100" spc="-5">
                <a:latin typeface="Calibri"/>
                <a:cs typeface="Calibri"/>
              </a:rPr>
              <a:t>Chaque citoyen peut s’engager sur la base du volontariat ou du bénévolat, pour contribuer à la sécurité 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pays et pour aider les victimes. Pompier volontaire, </a:t>
            </a:r>
            <a:r>
              <a:rPr dirty="0" sz="1100" spc="-10">
                <a:latin typeface="Calibri"/>
                <a:cs typeface="Calibri"/>
              </a:rPr>
              <a:t>bénévole </a:t>
            </a:r>
            <a:r>
              <a:rPr dirty="0" sz="1100" spc="-5">
                <a:latin typeface="Calibri"/>
                <a:cs typeface="Calibri"/>
              </a:rPr>
              <a:t>de Sécurité Civile, réserviste, volontaire 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Service</a:t>
            </a:r>
            <a:r>
              <a:rPr dirty="0" sz="1100" spc="-5">
                <a:latin typeface="Calibri"/>
                <a:cs typeface="Calibri"/>
              </a:rPr>
              <a:t> civique, il existe de 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mettre 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compétences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service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solidarité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nationale.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2700" marR="8255">
              <a:lnSpc>
                <a:spcPct val="109700"/>
              </a:lnSpc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‐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-5">
                <a:latin typeface="Calibri"/>
                <a:cs typeface="Calibri"/>
              </a:rPr>
              <a:t>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bonnes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pratiques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numériques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l’urgence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–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inscrivent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citoyen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démarche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u="sng" sz="1100" spc="-5">
                <a:solidFill>
                  <a:srgbClr val="0462C1"/>
                </a:solidFill>
                <a:uFill>
                  <a:solidFill>
                    <a:srgbClr val="0462C1"/>
                  </a:solidFill>
                </a:uFill>
                <a:latin typeface="Calibri"/>
                <a:cs typeface="Calibri"/>
                <a:hlinkClick r:id="rId2"/>
              </a:rPr>
              <a:t>https://www.gouvernement.fr/risques/s‐engager‐pour‐aider‐en‐cas‐de‐crise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Être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un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«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ambassadeur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»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de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Sécurité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Civile</a:t>
            </a:r>
            <a:endParaRPr sz="16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1015"/>
              </a:spcBef>
            </a:pP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ambassadeur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Civile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partager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expérience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acquise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véhiculer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relatives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Civile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partager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compétences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auprès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agréées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Civile.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Impact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psychologique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d’une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intervention</a:t>
            </a:r>
            <a:endParaRPr sz="1600">
              <a:latin typeface="Calibri Light"/>
              <a:cs typeface="Calibri Light"/>
            </a:endParaRPr>
          </a:p>
          <a:p>
            <a:pPr algn="just" marL="12700" marR="6985">
              <a:lnSpc>
                <a:spcPct val="109500"/>
              </a:lnSpc>
              <a:spcBef>
                <a:spcPts val="1295"/>
              </a:spcBef>
            </a:pPr>
            <a:r>
              <a:rPr dirty="0" sz="1100" spc="-5">
                <a:latin typeface="Calibri"/>
                <a:cs typeface="Calibri"/>
              </a:rPr>
              <a:t>Toute situation de crise peut avoir un </a:t>
            </a:r>
            <a:r>
              <a:rPr dirty="0" sz="1100">
                <a:latin typeface="Calibri"/>
                <a:cs typeface="Calibri"/>
              </a:rPr>
              <a:t>impact </a:t>
            </a:r>
            <a:r>
              <a:rPr dirty="0" sz="1100" spc="-5">
                <a:latin typeface="Calibri"/>
                <a:cs typeface="Calibri"/>
              </a:rPr>
              <a:t>psychologique tant sur les victimes que les témoins ou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citoyen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catégories.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réduction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l’impact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 pour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citoyen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marR="10795" indent="-228600">
              <a:lnSpc>
                <a:spcPct val="117000"/>
              </a:lnSpc>
              <a:spcBef>
                <a:spcPts val="7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sa</a:t>
            </a:r>
            <a:r>
              <a:rPr dirty="0" sz="1100" spc="4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préparation</a:t>
            </a:r>
            <a:r>
              <a:rPr dirty="0" sz="1100" spc="4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d’intervenir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moindre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stress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va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1300" marR="635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sa</a:t>
            </a:r>
            <a:r>
              <a:rPr dirty="0" sz="1100" spc="1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posture</a:t>
            </a:r>
            <a:r>
              <a:rPr dirty="0" sz="1100" spc="2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intervient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l’écoutant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rassurant,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l’accompagnant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regard,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respectant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intimité, etc.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l’échange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14751" y="760730"/>
            <a:ext cx="21291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Arrêt</a:t>
            </a:r>
            <a:r>
              <a:rPr dirty="0" spc="-3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cardiaque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1636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 personne est en arrêt cardiaque (AC) lorsque son cœur ne fonctionne plus ou fonctionne de façon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anarchique,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l’oxygénation du cerveau.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Chez l’adulte,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90" y="3048203"/>
            <a:ext cx="6139180" cy="140589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est le plus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 d’origine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interruption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activité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anarchique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l’empêchant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efficacement.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infarctus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myocarde,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d’autres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maladies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cardiaques.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Parfois,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préexistante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subite.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peut 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origine</a:t>
            </a:r>
            <a:r>
              <a:rPr dirty="0" sz="1100">
                <a:latin typeface="Calibri"/>
                <a:cs typeface="Calibri"/>
              </a:rPr>
              <a:t> respiratoire, </a:t>
            </a:r>
            <a:r>
              <a:rPr dirty="0" sz="1100" spc="-5">
                <a:latin typeface="Calibri"/>
                <a:cs typeface="Calibri"/>
              </a:rPr>
              <a:t>due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35989" y="4377131"/>
            <a:ext cx="5834380" cy="76644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25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 obstruction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échoué,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 traumatisme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30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dû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(noyade),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l’électricité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pendaison.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701040" y="8056371"/>
            <a:ext cx="6155690" cy="287020"/>
            <a:chOff x="701040" y="8056371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80563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3367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5205221"/>
            <a:ext cx="6155690" cy="4759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sang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(hémorragie).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4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>
                <a:latin typeface="Calibri"/>
                <a:cs typeface="Calibri"/>
              </a:rPr>
              <a:t> respiratoire.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d’étouffement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plastique)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strangulation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(jeux)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obstruction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(accident dû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l’eau).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699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beaucoup</a:t>
            </a:r>
            <a:r>
              <a:rPr dirty="0" sz="1100" spc="-5">
                <a:latin typeface="Calibri"/>
                <a:cs typeface="Calibri"/>
              </a:rPr>
              <a:t> 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 le plus souvent à cause d’une maladie ou d’une anomalie cardiaque, souvent non connue. Dans 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 il se manifeste, comme chez l’adulte, de façon brutale, et entraîne une chute de l’enfant alors qu’il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pratiquer une </a:t>
            </a:r>
            <a:r>
              <a:rPr dirty="0" sz="1100">
                <a:latin typeface="Calibri"/>
                <a:cs typeface="Calibri"/>
              </a:rPr>
              <a:t>autre </a:t>
            </a:r>
            <a:r>
              <a:rPr dirty="0" sz="1100" spc="-5">
                <a:latin typeface="Calibri"/>
                <a:cs typeface="Calibri"/>
              </a:rPr>
              <a:t>activité.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électrocution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atteinte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 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(traumatisme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crâne,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thorax).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menacée.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Quand la respiration d’une victime s’arrête et quand son cœur cesse d’être efficace, l’air n’arrive plus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poumons, le sang cesse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circuler et l'alimentation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oxygène du corps entier n’est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assurée. Le cerveau est l'organe le plus sensible de </a:t>
            </a:r>
            <a:r>
              <a:rPr dirty="0" sz="1100">
                <a:latin typeface="Calibri"/>
                <a:cs typeface="Calibri"/>
              </a:rPr>
              <a:t>l'organisme </a:t>
            </a:r>
            <a:r>
              <a:rPr dirty="0" sz="1100" spc="-5">
                <a:latin typeface="Calibri"/>
                <a:cs typeface="Calibri"/>
              </a:rPr>
              <a:t>au manque d'oxygène. Si aucun geste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-5">
                <a:latin typeface="Calibri"/>
                <a:cs typeface="Calibri"/>
              </a:rPr>
              <a:t> 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apparaissent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 ou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 minutes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l’adulte.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Progressivement, ces lésions deviennent irréversibles, rendant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chances de survie quasiment nulle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(environ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huit minutes chez l’adulte).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/>
          <p:nvPr/>
        </p:nvSpPr>
        <p:spPr>
          <a:xfrm>
            <a:off x="720090" y="928877"/>
            <a:ext cx="6117590" cy="340995"/>
          </a:xfrm>
          <a:custGeom>
            <a:avLst/>
            <a:gdLst/>
            <a:ahLst/>
            <a:cxnLst/>
            <a:rect l="l" t="t" r="r" b="b"/>
            <a:pathLst>
              <a:path w="6117590" h="340994">
                <a:moveTo>
                  <a:pt x="6117336" y="0"/>
                </a:moveTo>
                <a:lnTo>
                  <a:pt x="4782058" y="0"/>
                </a:lnTo>
                <a:lnTo>
                  <a:pt x="4782058" y="170688"/>
                </a:lnTo>
                <a:lnTo>
                  <a:pt x="0" y="170688"/>
                </a:lnTo>
                <a:lnTo>
                  <a:pt x="0" y="340614"/>
                </a:lnTo>
                <a:lnTo>
                  <a:pt x="5571490" y="340614"/>
                </a:lnTo>
                <a:lnTo>
                  <a:pt x="5571490" y="170688"/>
                </a:lnTo>
                <a:lnTo>
                  <a:pt x="6117336" y="170688"/>
                </a:lnTo>
                <a:lnTo>
                  <a:pt x="61173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56590" y="517651"/>
            <a:ext cx="6243320" cy="9251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63500" marR="5588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L’identification des 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l’arrêt cardiaque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réalisée en quelques secondes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tout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 du bilan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 ou lors de la surveillance de la victime si l’arrêt cardiaque survient secondairement. Elle doit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pouvoir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réception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l’alerte.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1496821"/>
            <a:ext cx="276098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arrêt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487928" y="1516379"/>
            <a:ext cx="85598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11)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362450" y="1496821"/>
            <a:ext cx="628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027173" y="1763521"/>
            <a:ext cx="87884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réagit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2925064" y="1751583"/>
            <a:ext cx="329628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quand 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stimule (perte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0090" y="1966975"/>
            <a:ext cx="1038225" cy="177800"/>
          </a:xfrm>
          <a:custGeom>
            <a:avLst/>
            <a:gdLst/>
            <a:ahLst/>
            <a:cxnLst/>
            <a:rect l="l" t="t" r="r" b="b"/>
            <a:pathLst>
              <a:path w="1038225" h="177800">
                <a:moveTo>
                  <a:pt x="1038097" y="0"/>
                </a:moveTo>
                <a:lnTo>
                  <a:pt x="0" y="0"/>
                </a:lnTo>
                <a:lnTo>
                  <a:pt x="0" y="177546"/>
                </a:lnTo>
                <a:lnTo>
                  <a:pt x="1038097" y="177546"/>
                </a:lnTo>
                <a:lnTo>
                  <a:pt x="1038097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707390" y="1715464"/>
            <a:ext cx="130048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948690" y="2170429"/>
            <a:ext cx="5888990" cy="341630"/>
          </a:xfrm>
          <a:custGeom>
            <a:avLst/>
            <a:gdLst/>
            <a:ahLst/>
            <a:cxnLst/>
            <a:rect l="l" t="t" r="r" b="b"/>
            <a:pathLst>
              <a:path w="5888990" h="341630">
                <a:moveTo>
                  <a:pt x="5888736" y="0"/>
                </a:move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1376"/>
                </a:lnTo>
                <a:lnTo>
                  <a:pt x="5449570" y="341376"/>
                </a:lnTo>
                <a:lnTo>
                  <a:pt x="5449570" y="170688"/>
                </a:lnTo>
                <a:lnTo>
                  <a:pt x="5888736" y="170688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948690" y="2588005"/>
            <a:ext cx="5888990" cy="340995"/>
          </a:xfrm>
          <a:custGeom>
            <a:avLst/>
            <a:gdLst/>
            <a:ahLst/>
            <a:cxnLst/>
            <a:rect l="l" t="t" r="r" b="b"/>
            <a:pathLst>
              <a:path w="5888990" h="340994">
                <a:moveTo>
                  <a:pt x="5888736" y="0"/>
                </a:move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0614"/>
                </a:lnTo>
                <a:lnTo>
                  <a:pt x="4548124" y="340614"/>
                </a:lnTo>
                <a:lnTo>
                  <a:pt x="4548124" y="170688"/>
                </a:lnTo>
                <a:lnTo>
                  <a:pt x="5888736" y="170688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643890" y="2150871"/>
            <a:ext cx="6268720" cy="353631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533400" marR="70485" indent="-228600">
              <a:lnSpc>
                <a:spcPct val="101800"/>
              </a:lnSpc>
              <a:spcBef>
                <a:spcPts val="75"/>
              </a:spcBef>
              <a:buFont typeface="Courier New"/>
              <a:buChar char="o"/>
              <a:tabLst>
                <a:tab pos="533400" algn="l"/>
              </a:tabLst>
            </a:pPr>
            <a:r>
              <a:rPr dirty="0" sz="1100" spc="-5">
                <a:latin typeface="Calibri"/>
                <a:cs typeface="Calibri"/>
              </a:rPr>
              <a:t>une absence de mouvements </a:t>
            </a:r>
            <a:r>
              <a:rPr dirty="0" sz="1100">
                <a:latin typeface="Calibri"/>
                <a:cs typeface="Calibri"/>
              </a:rPr>
              <a:t>ventilatoires </a:t>
            </a:r>
            <a:r>
              <a:rPr dirty="0" sz="1100" spc="-5">
                <a:latin typeface="Calibri"/>
                <a:cs typeface="Calibri"/>
              </a:rPr>
              <a:t>: aucun souffle n’est perçu, </a:t>
            </a:r>
            <a:r>
              <a:rPr dirty="0" sz="1100">
                <a:latin typeface="Calibri"/>
                <a:cs typeface="Calibri"/>
              </a:rPr>
              <a:t>aucun </a:t>
            </a:r>
            <a:r>
              <a:rPr dirty="0" sz="1100" spc="-5">
                <a:latin typeface="Calibri"/>
                <a:cs typeface="Calibri"/>
              </a:rPr>
              <a:t>bruit n’est entendu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soulèvent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recherche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533400" marR="69215" indent="-228600">
              <a:lnSpc>
                <a:spcPct val="101800"/>
              </a:lnSpc>
              <a:spcBef>
                <a:spcPts val="600"/>
              </a:spcBef>
              <a:buFont typeface="Courier New"/>
              <a:buChar char="o"/>
              <a:tabLst>
                <a:tab pos="533400" algn="l"/>
              </a:tabLst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ventilatoires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inefficaces,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bruyants,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anarchiques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lents, c’est-à-dire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 de 1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(≤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mvts/min).</a:t>
            </a:r>
            <a:endParaRPr sz="1100">
              <a:latin typeface="Calibri"/>
              <a:cs typeface="Calibri"/>
            </a:endParaRPr>
          </a:p>
          <a:p>
            <a:pPr algn="just" marL="76200" marR="6985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Parfois, ces signes peuvent être accompagnés d’une courte période de mouvements saccadés de la victime,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ressemblant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des convulsions.</a:t>
            </a:r>
            <a:endParaRPr sz="1100">
              <a:latin typeface="Calibri"/>
              <a:cs typeface="Calibri"/>
            </a:endParaRPr>
          </a:p>
          <a:p>
            <a:pPr algn="just" marL="76200" marR="685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 recherche d’un pouls n’est pas systématique pour caractériser l’arrêt </a:t>
            </a:r>
            <a:r>
              <a:rPr dirty="0" sz="1100">
                <a:latin typeface="Calibri"/>
                <a:cs typeface="Calibri"/>
              </a:rPr>
              <a:t>cardiaque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. </a:t>
            </a:r>
            <a:r>
              <a:rPr dirty="0" sz="1100" spc="-5">
                <a:latin typeface="Calibri"/>
                <a:cs typeface="Calibri"/>
              </a:rPr>
              <a:t>Toutefois, si elle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simultanée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dépasser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déclinés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suivant.</a:t>
            </a:r>
            <a:endParaRPr sz="1100">
              <a:latin typeface="Calibri"/>
              <a:cs typeface="Calibri"/>
            </a:endParaRPr>
          </a:p>
          <a:p>
            <a:pPr algn="just" marL="762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 se fait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carotidien</a:t>
            </a:r>
            <a:r>
              <a:rPr dirty="0" sz="1100">
                <a:latin typeface="Calibri"/>
                <a:cs typeface="Calibri"/>
              </a:rPr>
              <a:t> chez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fémoral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nourrisson.</a:t>
            </a:r>
            <a:endParaRPr sz="1100">
              <a:latin typeface="Calibri"/>
              <a:cs typeface="Calibri"/>
            </a:endParaRPr>
          </a:p>
          <a:p>
            <a:pPr algn="just" marL="76200" marR="67310">
              <a:lnSpc>
                <a:spcPct val="101899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En cas d’absence ou de doute sur la présence du pouls chez une victime qui a perdu connaissance, même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ventilatoires,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RCP.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effet,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 </a:t>
            </a:r>
            <a:r>
              <a:rPr dirty="0" sz="1100" spc="-10">
                <a:latin typeface="Calibri"/>
                <a:cs typeface="Calibri"/>
              </a:rPr>
              <a:t>précoce </a:t>
            </a:r>
            <a:r>
              <a:rPr dirty="0" sz="1100" spc="-5">
                <a:latin typeface="Calibri"/>
                <a:cs typeface="Calibri"/>
              </a:rPr>
              <a:t>par des témoins peut permettre une reprise de </a:t>
            </a:r>
            <a:r>
              <a:rPr dirty="0" sz="1100">
                <a:latin typeface="Calibri"/>
                <a:cs typeface="Calibri"/>
              </a:rPr>
              <a:t>mouvements </a:t>
            </a:r>
            <a:r>
              <a:rPr dirty="0" sz="1100" spc="-5">
                <a:latin typeface="Calibri"/>
                <a:cs typeface="Calibri"/>
              </a:rPr>
              <a:t>ventilatoires grâce au massage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reprise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circulation.</a:t>
            </a:r>
            <a:endParaRPr sz="1100">
              <a:latin typeface="Calibri"/>
              <a:cs typeface="Calibri"/>
            </a:endParaRPr>
          </a:p>
          <a:p>
            <a:pPr algn="ctr" marL="34925">
              <a:lnSpc>
                <a:spcPct val="100000"/>
              </a:lnSpc>
              <a:spcBef>
                <a:spcPts val="6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11: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Rechercher la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présence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des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fonctions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vitales et conduites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à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tenir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653795" y="5685027"/>
          <a:ext cx="6253480" cy="2545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3250"/>
                <a:gridCol w="810894"/>
                <a:gridCol w="1169670"/>
                <a:gridCol w="1530350"/>
                <a:gridCol w="2129155"/>
              </a:tblGrid>
              <a:tr h="44348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ONSCIENCE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ENTILATION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310515" marR="302895" indent="158750">
                        <a:lnSpc>
                          <a:spcPct val="102000"/>
                        </a:lnSpc>
                        <a:spcBef>
                          <a:spcPts val="44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IRCULATION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PO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ULS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CARO</a:t>
                      </a:r>
                      <a:r>
                        <a:rPr dirty="0" sz="800" spc="5" b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ID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IE</a:t>
                      </a:r>
                      <a:r>
                        <a:rPr dirty="0" sz="800" spc="5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65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ONDUITE</a:t>
                      </a:r>
                      <a:r>
                        <a:rPr dirty="0" sz="8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TENIR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348995">
                <a:tc rowSpan="2">
                  <a:txBody>
                    <a:bodyPr/>
                    <a:lstStyle/>
                    <a:p>
                      <a:pPr marL="62865" marR="120014">
                        <a:lnSpc>
                          <a:spcPct val="101699"/>
                        </a:lnSpc>
                        <a:spcBef>
                          <a:spcPts val="844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Sans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pris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pouls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107314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17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Oui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17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PLS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affection non traumatique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17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4899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107314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anormale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RCP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49758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2865" marR="120014">
                        <a:lnSpc>
                          <a:spcPct val="101699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Avec 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pris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pouls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Oui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Oui</a:t>
                      </a:r>
                      <a:r>
                        <a:rPr dirty="0" sz="1000" spc="-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(perçu)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PLS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affection non traumatique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4899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17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anormale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17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doute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(non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perçu)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17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RCP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17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48995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Oui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(non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perçu)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RCP</a:t>
                      </a:r>
                      <a:r>
                        <a:rPr dirty="0" baseline="42735" sz="975" spc="-7">
                          <a:latin typeface="Calibri"/>
                          <a:cs typeface="Calibri"/>
                        </a:rPr>
                        <a:t>2</a:t>
                      </a:r>
                      <a:endParaRPr baseline="42735" sz="975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49758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Oui</a:t>
                      </a:r>
                      <a:r>
                        <a:rPr dirty="0" sz="1000" spc="-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(perçu)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Insufflations</a:t>
                      </a:r>
                      <a:r>
                        <a:rPr dirty="0" baseline="42735" sz="975" spc="-7">
                          <a:latin typeface="Calibri"/>
                          <a:cs typeface="Calibri"/>
                        </a:rPr>
                        <a:t>3</a:t>
                      </a:r>
                      <a:endParaRPr baseline="42735" sz="975">
                        <a:latin typeface="Calibri"/>
                        <a:cs typeface="Calibri"/>
                      </a:endParaRPr>
                    </a:p>
                  </a:txBody>
                  <a:tcPr marL="0" marR="0" marB="0" marT="9080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8" name="object 18"/>
          <p:cNvSpPr/>
          <p:nvPr/>
        </p:nvSpPr>
        <p:spPr>
          <a:xfrm>
            <a:off x="5203444" y="6228333"/>
            <a:ext cx="1470660" cy="155575"/>
          </a:xfrm>
          <a:custGeom>
            <a:avLst/>
            <a:gdLst/>
            <a:ahLst/>
            <a:cxnLst/>
            <a:rect l="l" t="t" r="r" b="b"/>
            <a:pathLst>
              <a:path w="1470659" h="155575">
                <a:moveTo>
                  <a:pt x="1470152" y="0"/>
                </a:moveTo>
                <a:lnTo>
                  <a:pt x="0" y="0"/>
                </a:lnTo>
                <a:lnTo>
                  <a:pt x="0" y="155448"/>
                </a:lnTo>
                <a:lnTo>
                  <a:pt x="1470152" y="155448"/>
                </a:lnTo>
                <a:lnTo>
                  <a:pt x="1470152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5203444" y="6927088"/>
            <a:ext cx="1470660" cy="154940"/>
          </a:xfrm>
          <a:custGeom>
            <a:avLst/>
            <a:gdLst/>
            <a:ahLst/>
            <a:cxnLst/>
            <a:rect l="l" t="t" r="r" b="b"/>
            <a:pathLst>
              <a:path w="1470659" h="154940">
                <a:moveTo>
                  <a:pt x="1470152" y="0"/>
                </a:moveTo>
                <a:lnTo>
                  <a:pt x="0" y="0"/>
                </a:lnTo>
                <a:lnTo>
                  <a:pt x="0" y="154685"/>
                </a:lnTo>
                <a:lnTo>
                  <a:pt x="1470152" y="154685"/>
                </a:lnTo>
                <a:lnTo>
                  <a:pt x="1470152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720090" y="916305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681990" y="9218167"/>
            <a:ext cx="6172200" cy="861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prise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 pouls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 </a:t>
            </a:r>
            <a:r>
              <a:rPr dirty="0" sz="900" i="1">
                <a:latin typeface="Calibri"/>
                <a:cs typeface="Calibri"/>
              </a:rPr>
              <a:t>les </a:t>
            </a:r>
            <a:r>
              <a:rPr dirty="0" sz="900" spc="-5" i="1">
                <a:latin typeface="Calibri"/>
                <a:cs typeface="Calibri"/>
              </a:rPr>
              <a:t>secouristes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dépend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 choix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autorités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médicales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chaque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organisme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association.</a:t>
            </a:r>
            <a:endParaRPr sz="900">
              <a:latin typeface="Calibri"/>
              <a:cs typeface="Calibri"/>
            </a:endParaRPr>
          </a:p>
          <a:p>
            <a:pPr marL="38100" marR="30480">
              <a:lnSpc>
                <a:spcPct val="101699"/>
              </a:lnSpc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Cette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situation,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bien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qu’exceptionnelle,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rencontrer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premières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minutes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RCP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chez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bénéficié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immédiatement d’une </a:t>
            </a:r>
            <a:r>
              <a:rPr dirty="0" sz="900" i="1">
                <a:latin typeface="Calibri"/>
                <a:cs typeface="Calibri"/>
              </a:rPr>
              <a:t>RCP </a:t>
            </a:r>
            <a:r>
              <a:rPr dirty="0" sz="900" spc="-5" i="1">
                <a:latin typeface="Calibri"/>
                <a:cs typeface="Calibri"/>
              </a:rPr>
              <a:t>après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survenue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l’arrêt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cardiaque</a:t>
            </a:r>
            <a:endParaRPr sz="900">
              <a:latin typeface="Calibri"/>
              <a:cs typeface="Calibri"/>
            </a:endParaRPr>
          </a:p>
          <a:p>
            <a:pPr marL="38100" marR="396240">
              <a:lnSpc>
                <a:spcPct val="101699"/>
              </a:lnSpc>
            </a:pPr>
            <a:r>
              <a:rPr dirty="0" baseline="41666" sz="900" i="1">
                <a:latin typeface="Calibri"/>
                <a:cs typeface="Calibri"/>
              </a:rPr>
              <a:t>3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Cette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situation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rencontre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chez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présentent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arrêt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ventilatoire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initial,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plus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souvent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d’origine</a:t>
            </a:r>
            <a:r>
              <a:rPr dirty="0" sz="900" i="1">
                <a:latin typeface="Calibri"/>
                <a:cs typeface="Calibri"/>
              </a:rPr>
              <a:t> toxique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(overdose).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Si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secouriste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intervient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immédiatement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après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l’arrêt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respiration,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pouls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encore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être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perceptible.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0"/>
              </a:spcBef>
            </a:pPr>
            <a:r>
              <a:rPr dirty="0" sz="900" spc="-5" i="1">
                <a:latin typeface="Calibri"/>
                <a:cs typeface="Calibri"/>
              </a:rPr>
              <a:t>réalisation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d’insufflations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évitera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survenue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l’arrêt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baseline="41666" sz="900" spc="-7" i="1">
                <a:latin typeface="Calibri"/>
                <a:cs typeface="Calibri"/>
              </a:rPr>
              <a:t>cardiaque</a:t>
            </a:r>
            <a:r>
              <a:rPr dirty="0" sz="900" spc="-5" i="1">
                <a:latin typeface="Calibri"/>
                <a:cs typeface="Calibri"/>
              </a:rPr>
              <a:t>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20090" y="540257"/>
            <a:ext cx="366014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4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brutalement.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57700" y="520699"/>
            <a:ext cx="238950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45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l’adulte,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précédé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002027" y="881633"/>
            <a:ext cx="116839" cy="170815"/>
          </a:xfrm>
          <a:custGeom>
            <a:avLst/>
            <a:gdLst/>
            <a:ahLst/>
            <a:cxnLst/>
            <a:rect l="l" t="t" r="r" b="b"/>
            <a:pathLst>
              <a:path w="116839" h="170815">
                <a:moveTo>
                  <a:pt x="116586" y="0"/>
                </a:moveTo>
                <a:lnTo>
                  <a:pt x="0" y="0"/>
                </a:lnTo>
                <a:lnTo>
                  <a:pt x="0" y="170688"/>
                </a:lnTo>
                <a:lnTo>
                  <a:pt x="116586" y="170688"/>
                </a:lnTo>
                <a:lnTo>
                  <a:pt x="11658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707390" y="691387"/>
            <a:ext cx="6135370" cy="3638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annonciateurs,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permanente,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angoissante,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irradier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des sueurs.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20090" y="1128521"/>
            <a:ext cx="412877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ultime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701040" y="1450847"/>
            <a:ext cx="6155690" cy="287655"/>
            <a:chOff x="701040" y="1450847"/>
            <a:chExt cx="6155690" cy="287655"/>
          </a:xfrm>
        </p:grpSpPr>
        <p:sp>
          <p:nvSpPr>
            <p:cNvPr id="8" name="object 8"/>
            <p:cNvSpPr/>
            <p:nvPr/>
          </p:nvSpPr>
          <p:spPr>
            <a:xfrm>
              <a:off x="701040" y="145084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17322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701040" y="1428241"/>
            <a:ext cx="6155690" cy="25742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-5">
                <a:latin typeface="Calibri"/>
                <a:cs typeface="Calibri"/>
              </a:rPr>
              <a:t>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permettre,</a:t>
            </a:r>
            <a:r>
              <a:rPr dirty="0" sz="1100" spc="-5">
                <a:latin typeface="Calibri"/>
                <a:cs typeface="Calibri"/>
              </a:rPr>
              <a:t> sauf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séparée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tronc,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déchiquetée,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démembrée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raideur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cadavérique),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série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d’actions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chances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survie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reconnaître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annonciateurs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alerter de façon précoce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médicalisés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cardio-pulmonaire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(RCP)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99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Ces différentes étapes, complétées par une prise en charge médicale précoce, constituent une </a:t>
            </a:r>
            <a:r>
              <a:rPr dirty="0" sz="1100" spc="-5" i="1">
                <a:latin typeface="Calibri"/>
                <a:cs typeface="Calibri"/>
              </a:rPr>
              <a:t>chaîne de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survie </a:t>
            </a:r>
            <a:r>
              <a:rPr dirty="0" sz="1100" spc="-5">
                <a:latin typeface="Calibri"/>
                <a:cs typeface="Calibri"/>
              </a:rPr>
              <a:t>susceptible d’augmenter de 4 à 40 % le taux de survie des victimes. Chaque minute gagnée dans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en place d’un défibrillateur automatisé externe (DAE) peut augmenter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10 % les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chances de survie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[05PR01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28545" y="760730"/>
            <a:ext cx="389890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Arrêt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cardiaque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chez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l’adulte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56590" y="1208481"/>
            <a:ext cx="6256020" cy="262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92100" marR="7239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débuter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répétant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 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tôt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 jusqu’à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DAE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interruption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marR="6921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attendre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instructions vocales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 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baseline="39682" sz="1050" spc="-7">
                <a:latin typeface="Calibri"/>
                <a:cs typeface="Calibri"/>
              </a:rPr>
              <a:t>3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aspiration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nécessaire</a:t>
            </a:r>
            <a:r>
              <a:rPr dirty="0" baseline="39682" sz="1050">
                <a:latin typeface="Calibri"/>
                <a:cs typeface="Calibri"/>
              </a:rPr>
              <a:t>4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en </a:t>
            </a:r>
            <a:r>
              <a:rPr dirty="0" sz="1100" spc="-5">
                <a:latin typeface="Calibri"/>
                <a:cs typeface="Calibri"/>
              </a:rPr>
              <a:t>place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oropharyngée,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baseline="39682" sz="1050" spc="-7">
                <a:latin typeface="Calibri"/>
                <a:cs typeface="Calibri"/>
              </a:rPr>
              <a:t>5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92100" marR="6858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reprise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d’une </a:t>
            </a:r>
            <a:r>
              <a:rPr dirty="0" sz="1100" spc="-5">
                <a:latin typeface="Calibri"/>
                <a:cs typeface="Calibri"/>
              </a:rPr>
              <a:t> respiration normale. Pour assurer une RCP efficace, les secouristes doivent se relayer </a:t>
            </a:r>
            <a:r>
              <a:rPr dirty="0" sz="1100">
                <a:latin typeface="Calibri"/>
                <a:cs typeface="Calibri"/>
              </a:rPr>
              <a:t>toutes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deux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minutes.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l’analyse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celui-ci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20090" y="3857497"/>
            <a:ext cx="2348865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surveiller régulièrement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8689" y="4061713"/>
            <a:ext cx="58889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(localiser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77289" y="4231639"/>
            <a:ext cx="515112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48689" y="4478527"/>
            <a:ext cx="456247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10">
                <a:latin typeface="Calibri"/>
                <a:cs typeface="Calibri"/>
              </a:rPr>
              <a:t>d’autres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0090" y="4725415"/>
            <a:ext cx="180721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48689" y="4928869"/>
            <a:ext cx="5888990" cy="17145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  carotidien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  est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(hors  compressions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thoraciques)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77289" y="5099811"/>
            <a:ext cx="23152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absente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 (FR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≤ 6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mvts/min)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393444" y="5261305"/>
            <a:ext cx="68580" cy="764540"/>
          </a:xfrm>
          <a:prstGeom prst="rect">
            <a:avLst/>
          </a:prstGeom>
        </p:spPr>
        <p:txBody>
          <a:bodyPr wrap="square" lIns="0" tIns="908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15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634744" y="5346699"/>
            <a:ext cx="243268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634744" y="5592825"/>
            <a:ext cx="425704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poursuivre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34744" y="5839713"/>
            <a:ext cx="32169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48689" y="6086601"/>
            <a:ext cx="434467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634744" y="6257289"/>
            <a:ext cx="304609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cesser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393444" y="6171133"/>
            <a:ext cx="68580" cy="51943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634744" y="6504177"/>
            <a:ext cx="52031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634744" y="6674103"/>
            <a:ext cx="386397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393444" y="6834834"/>
            <a:ext cx="68580" cy="51943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634744" y="6920991"/>
            <a:ext cx="357441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634744" y="7167879"/>
            <a:ext cx="52031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prêt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récidive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634744" y="7338567"/>
            <a:ext cx="97790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35989" y="7489697"/>
            <a:ext cx="1092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ourier New"/>
                <a:cs typeface="Courier New"/>
              </a:rPr>
              <a:t>o</a:t>
            </a:r>
            <a:endParaRPr sz="1100">
              <a:latin typeface="Courier New"/>
              <a:cs typeface="Courier New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77289" y="7509255"/>
            <a:ext cx="432117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20090" y="818667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681990" y="8241029"/>
            <a:ext cx="6190615" cy="183768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port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gants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i="1">
                <a:latin typeface="Calibri"/>
                <a:cs typeface="Calibri"/>
              </a:rPr>
              <a:t> le </a:t>
            </a:r>
            <a:r>
              <a:rPr dirty="0" sz="900" spc="-5" i="1">
                <a:latin typeface="Calibri"/>
                <a:cs typeface="Calibri"/>
              </a:rPr>
              <a:t>secouriste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souhaitable,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mais</a:t>
            </a:r>
            <a:r>
              <a:rPr dirty="0" sz="900" spc="-5" i="1">
                <a:latin typeface="Calibri"/>
                <a:cs typeface="Calibri"/>
              </a:rPr>
              <a:t> 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aucun cas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retarder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 empêcher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RCP.</a:t>
            </a:r>
            <a:endParaRPr sz="900">
              <a:latin typeface="Calibri"/>
              <a:cs typeface="Calibri"/>
            </a:endParaRPr>
          </a:p>
          <a:p>
            <a:pPr algn="just" marL="38100" marR="30480">
              <a:lnSpc>
                <a:spcPct val="101899"/>
              </a:lnSpc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202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 2 </a:t>
            </a:r>
            <a:r>
              <a:rPr dirty="0" sz="900" spc="-5" i="1">
                <a:latin typeface="Calibri"/>
                <a:cs typeface="Calibri"/>
              </a:rPr>
              <a:t>secouristes</a:t>
            </a:r>
            <a:r>
              <a:rPr dirty="0" sz="900" spc="190" i="1">
                <a:latin typeface="Calibri"/>
                <a:cs typeface="Calibri"/>
              </a:rPr>
              <a:t> </a:t>
            </a:r>
            <a:r>
              <a:rPr dirty="0" u="sng" sz="900" spc="-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sans DAE</a:t>
            </a:r>
            <a:r>
              <a:rPr dirty="0" sz="900" spc="-5" i="1">
                <a:latin typeface="Calibri"/>
                <a:cs typeface="Calibri"/>
              </a:rPr>
              <a:t>, un secouriste poursuit le massage cardiaque, le second demande un renfort médical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revient avec </a:t>
            </a:r>
            <a:r>
              <a:rPr dirty="0" sz="900" i="1">
                <a:latin typeface="Calibri"/>
                <a:cs typeface="Calibri"/>
              </a:rPr>
              <a:t>un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DAE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mettre</a:t>
            </a:r>
            <a:r>
              <a:rPr dirty="0" sz="900" spc="8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œuvre.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2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secouristes</a:t>
            </a:r>
            <a:r>
              <a:rPr dirty="0" sz="900" spc="90" i="1">
                <a:latin typeface="Calibri"/>
                <a:cs typeface="Calibri"/>
              </a:rPr>
              <a:t> </a:t>
            </a:r>
            <a:r>
              <a:rPr dirty="0" u="sng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avec</a:t>
            </a:r>
            <a:r>
              <a:rPr dirty="0" u="sng" sz="900" spc="8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900" spc="-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DAE</a:t>
            </a:r>
            <a:r>
              <a:rPr dirty="0" sz="900" spc="-5" i="1">
                <a:latin typeface="Calibri"/>
                <a:cs typeface="Calibri"/>
              </a:rPr>
              <a:t>,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secouriste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poursuit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massage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cardiaque,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second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met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œuvre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DAE. </a:t>
            </a:r>
            <a:r>
              <a:rPr dirty="0" sz="900" i="1">
                <a:latin typeface="Calibri"/>
                <a:cs typeface="Calibri"/>
              </a:rPr>
              <a:t>Il </a:t>
            </a:r>
            <a:r>
              <a:rPr dirty="0" sz="900" spc="-5" i="1">
                <a:latin typeface="Calibri"/>
                <a:cs typeface="Calibri"/>
              </a:rPr>
              <a:t>demande un </a:t>
            </a:r>
            <a:r>
              <a:rPr dirty="0" sz="900" i="1">
                <a:latin typeface="Calibri"/>
                <a:cs typeface="Calibri"/>
              </a:rPr>
              <a:t>renfort </a:t>
            </a:r>
            <a:r>
              <a:rPr dirty="0" sz="900" spc="-5" i="1">
                <a:latin typeface="Calibri"/>
                <a:cs typeface="Calibri"/>
              </a:rPr>
              <a:t>médical immédiatement après la </a:t>
            </a:r>
            <a:r>
              <a:rPr dirty="0" sz="900" i="1">
                <a:latin typeface="Calibri"/>
                <a:cs typeface="Calibri"/>
              </a:rPr>
              <a:t>première </a:t>
            </a:r>
            <a:r>
              <a:rPr dirty="0" sz="900" spc="-5" i="1">
                <a:latin typeface="Calibri"/>
                <a:cs typeface="Calibri"/>
              </a:rPr>
              <a:t>analyse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la délivrance éventuelle du </a:t>
            </a:r>
            <a:r>
              <a:rPr dirty="0" sz="900" i="1">
                <a:latin typeface="Calibri"/>
                <a:cs typeface="Calibri"/>
              </a:rPr>
              <a:t>premier </a:t>
            </a:r>
            <a:r>
              <a:rPr dirty="0" sz="900" spc="-5" i="1">
                <a:latin typeface="Calibri"/>
                <a:cs typeface="Calibri"/>
              </a:rPr>
              <a:t>choc. </a:t>
            </a:r>
            <a:r>
              <a:rPr dirty="0" sz="900" i="1">
                <a:latin typeface="Calibri"/>
                <a:cs typeface="Calibri"/>
              </a:rPr>
              <a:t>À 3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secouristes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 plus, </a:t>
            </a:r>
            <a:r>
              <a:rPr dirty="0" sz="900" i="1">
                <a:latin typeface="Calibri"/>
                <a:cs typeface="Calibri"/>
              </a:rPr>
              <a:t>les trois</a:t>
            </a:r>
            <a:r>
              <a:rPr dirty="0" sz="900" spc="-5" i="1">
                <a:latin typeface="Calibri"/>
                <a:cs typeface="Calibri"/>
              </a:rPr>
              <a:t> actions (alerte,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MCE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DAE) sont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réaliser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simultanément.</a:t>
            </a:r>
            <a:endParaRPr sz="900">
              <a:latin typeface="Calibri"/>
              <a:cs typeface="Calibri"/>
            </a:endParaRPr>
          </a:p>
          <a:p>
            <a:pPr marL="38100" marR="1180465">
              <a:lnSpc>
                <a:spcPct val="101699"/>
              </a:lnSpc>
            </a:pPr>
            <a:r>
              <a:rPr dirty="0" sz="900" spc="-5" i="1">
                <a:latin typeface="Calibri"/>
                <a:cs typeface="Calibri"/>
              </a:rPr>
              <a:t>La mise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 </a:t>
            </a:r>
            <a:r>
              <a:rPr dirty="0" sz="900" spc="-5" i="1">
                <a:latin typeface="Calibri"/>
                <a:cs typeface="Calibri"/>
              </a:rPr>
              <a:t>place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électrodes</a:t>
            </a:r>
            <a:r>
              <a:rPr dirty="0" sz="900" i="1">
                <a:latin typeface="Calibri"/>
                <a:cs typeface="Calibri"/>
              </a:rPr>
              <a:t> du </a:t>
            </a:r>
            <a:r>
              <a:rPr dirty="0" sz="900" spc="-5" i="1">
                <a:latin typeface="Calibri"/>
                <a:cs typeface="Calibri"/>
              </a:rPr>
              <a:t>DAE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</a:t>
            </a:r>
            <a:r>
              <a:rPr dirty="0" sz="900" i="1">
                <a:latin typeface="Calibri"/>
                <a:cs typeface="Calibri"/>
              </a:rPr>
              <a:t> la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faire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interruption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manœuvres </a:t>
            </a:r>
            <a:r>
              <a:rPr dirty="0" sz="900" spc="-5" i="1">
                <a:latin typeface="Calibri"/>
                <a:cs typeface="Calibri"/>
              </a:rPr>
              <a:t>de RCP.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L’interruption 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compressions thoraciques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être </a:t>
            </a:r>
            <a:r>
              <a:rPr dirty="0" sz="900" spc="-5" i="1">
                <a:latin typeface="Calibri"/>
                <a:cs typeface="Calibri"/>
              </a:rPr>
              <a:t>limitée</a:t>
            </a:r>
            <a:r>
              <a:rPr dirty="0" sz="900" i="1">
                <a:latin typeface="Calibri"/>
                <a:cs typeface="Calibri"/>
              </a:rPr>
              <a:t> à</a:t>
            </a:r>
            <a:r>
              <a:rPr dirty="0" sz="900" spc="-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son </a:t>
            </a:r>
            <a:r>
              <a:rPr dirty="0" sz="900" spc="-5" i="1">
                <a:latin typeface="Calibri"/>
                <a:cs typeface="Calibri"/>
              </a:rPr>
              <a:t>minimum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 </a:t>
            </a:r>
            <a:r>
              <a:rPr dirty="0" sz="900" i="1">
                <a:latin typeface="Calibri"/>
                <a:cs typeface="Calibri"/>
              </a:rPr>
              <a:t>moment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 insufflations.</a:t>
            </a:r>
            <a:endParaRPr sz="900">
              <a:latin typeface="Calibri"/>
              <a:cs typeface="Calibri"/>
            </a:endParaRPr>
          </a:p>
          <a:p>
            <a:pPr marL="38100" marR="204470">
              <a:lnSpc>
                <a:spcPct val="101699"/>
              </a:lnSpc>
            </a:pPr>
            <a:r>
              <a:rPr dirty="0" baseline="41666" sz="900" i="1">
                <a:latin typeface="Calibri"/>
                <a:cs typeface="Calibri"/>
              </a:rPr>
              <a:t>3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L’apport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d'oxygène à la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ventilation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artificielle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 être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réalisé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dès que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possible, sans</a:t>
            </a:r>
            <a:r>
              <a:rPr dirty="0" sz="900" i="1">
                <a:latin typeface="Calibri"/>
                <a:cs typeface="Calibri"/>
              </a:rPr>
              <a:t> retarder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mise</a:t>
            </a:r>
            <a:r>
              <a:rPr dirty="0" sz="900" i="1">
                <a:latin typeface="Calibri"/>
                <a:cs typeface="Calibri"/>
              </a:rPr>
              <a:t> en </a:t>
            </a:r>
            <a:r>
              <a:rPr dirty="0" sz="900" spc="-5" i="1">
                <a:latin typeface="Calibri"/>
                <a:cs typeface="Calibri"/>
              </a:rPr>
              <a:t>œuvre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gestes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réanimation.</a:t>
            </a:r>
            <a:endParaRPr sz="900">
              <a:latin typeface="Calibri"/>
              <a:cs typeface="Calibri"/>
            </a:endParaRPr>
          </a:p>
          <a:p>
            <a:pPr marL="38100" marR="76835">
              <a:lnSpc>
                <a:spcPct val="101699"/>
              </a:lnSpc>
            </a:pPr>
            <a:r>
              <a:rPr dirty="0" baseline="41666" sz="900" i="1">
                <a:latin typeface="Calibri"/>
                <a:cs typeface="Calibri"/>
              </a:rPr>
              <a:t>4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Lorsque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l’aspiration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sécrétions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réalisée,</a:t>
            </a:r>
            <a:r>
              <a:rPr dirty="0" sz="900" i="1">
                <a:latin typeface="Calibri"/>
                <a:cs typeface="Calibri"/>
              </a:rPr>
              <a:t> elle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retarder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ni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interrompre</a:t>
            </a:r>
            <a:r>
              <a:rPr dirty="0" sz="900" i="1">
                <a:latin typeface="Calibri"/>
                <a:cs typeface="Calibri"/>
              </a:rPr>
              <a:t> les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manœuvres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RCP</a:t>
            </a:r>
            <a:r>
              <a:rPr dirty="0" sz="900" spc="-5" i="1">
                <a:latin typeface="Calibri"/>
                <a:cs typeface="Calibri"/>
              </a:rPr>
              <a:t> ou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délivrance </a:t>
            </a:r>
            <a:r>
              <a:rPr dirty="0" sz="900" spc="-5" i="1">
                <a:latin typeface="Calibri"/>
                <a:cs typeface="Calibri"/>
              </a:rPr>
              <a:t>d’un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choc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électrique.</a:t>
            </a:r>
            <a:endParaRPr sz="900">
              <a:latin typeface="Calibri"/>
              <a:cs typeface="Calibri"/>
            </a:endParaRPr>
          </a:p>
          <a:p>
            <a:pPr marL="38100" marR="30480">
              <a:lnSpc>
                <a:spcPts val="1100"/>
              </a:lnSpc>
              <a:spcBef>
                <a:spcPts val="35"/>
              </a:spcBef>
            </a:pPr>
            <a:r>
              <a:rPr dirty="0" baseline="41666" sz="900" i="1">
                <a:latin typeface="Calibri"/>
                <a:cs typeface="Calibri"/>
              </a:rPr>
              <a:t>5 </a:t>
            </a:r>
            <a:r>
              <a:rPr dirty="0" baseline="41666" sz="900" spc="7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Une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canule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oropharyngée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  </a:t>
            </a:r>
            <a:r>
              <a:rPr dirty="0" sz="900" spc="-5" i="1">
                <a:latin typeface="Calibri"/>
                <a:cs typeface="Calibri"/>
              </a:rPr>
              <a:t>place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2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ventilation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artificielle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inefficace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difficulté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maintien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voies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aériennes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libres.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[05PR02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009015" marR="5080" indent="-715645">
              <a:lnSpc>
                <a:spcPct val="101899"/>
              </a:lnSpc>
              <a:spcBef>
                <a:spcPts val="35"/>
              </a:spcBef>
            </a:pPr>
            <a:r>
              <a:rPr dirty="0" spc="-5">
                <a:solidFill>
                  <a:srgbClr val="47A4D7"/>
                </a:solidFill>
              </a:rPr>
              <a:t>Arrêt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cardiaque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chez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l’adulte </a:t>
            </a:r>
            <a:r>
              <a:rPr dirty="0" spc="-57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 sauveteur isolé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320793"/>
            <a:ext cx="6155690" cy="287655"/>
            <a:chOff x="701040" y="432079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3207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6019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631190" y="1782063"/>
            <a:ext cx="6306185" cy="3907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l’absence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tiers</a:t>
            </a:r>
            <a:endParaRPr sz="1600">
              <a:latin typeface="Calibri Light"/>
              <a:cs typeface="Calibri Light"/>
            </a:endParaRPr>
          </a:p>
          <a:p>
            <a:pPr marL="3175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74700" marR="9525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préférence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téléphone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portable.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débuter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répondent</a:t>
            </a:r>
            <a:r>
              <a:rPr dirty="0" baseline="39682" sz="1050" spc="-7">
                <a:latin typeface="Calibri"/>
                <a:cs typeface="Calibri"/>
              </a:rPr>
              <a:t>1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téléphone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réseau,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quitter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revenez</a:t>
            </a:r>
            <a:endParaRPr sz="1100">
              <a:latin typeface="Calibri"/>
              <a:cs typeface="Calibri"/>
            </a:endParaRPr>
          </a:p>
          <a:p>
            <a:pPr marL="7747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auprès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baseline="39682" sz="1050" spc="-7">
                <a:latin typeface="Calibri"/>
                <a:cs typeface="Calibri"/>
              </a:rPr>
              <a:t>(4)</a:t>
            </a:r>
            <a:r>
              <a:rPr dirty="0" baseline="39682" sz="105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marR="939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10">
                <a:latin typeface="Calibri"/>
                <a:cs typeface="Calibri"/>
              </a:rPr>
              <a:t>pratiquer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répétant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perdre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démarrer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  <a:p>
            <a:pPr marL="317500" marR="94615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RCP),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tôt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vocales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massage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tiers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</a:t>
            </a:r>
            <a:endParaRPr sz="1600">
              <a:latin typeface="Calibri Light"/>
              <a:cs typeface="Calibri Light"/>
            </a:endParaRPr>
          </a:p>
          <a:p>
            <a:pPr marL="3175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réclamer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marR="9715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10">
                <a:latin typeface="Calibri"/>
                <a:cs typeface="Calibri"/>
              </a:rPr>
              <a:t>pratiquer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répétant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marR="939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tôt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20090" y="5712459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Relayer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minutes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48689" y="5915913"/>
            <a:ext cx="59016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DAE,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relais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48689" y="6112509"/>
            <a:ext cx="417893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l’analyse.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tiers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01040" y="6460743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701040" y="6438138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701040" y="67419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20090" y="6911085"/>
            <a:ext cx="425958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20090" y="7190739"/>
            <a:ext cx="488950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réveiller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(bouge,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normalement)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20090" y="7437627"/>
            <a:ext cx="327469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cesser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20090" y="7641081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48689" y="7844535"/>
            <a:ext cx="385826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20090" y="8041131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prêt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récidive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48689" y="8244585"/>
            <a:ext cx="59944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20090" y="8516873"/>
            <a:ext cx="5798185" cy="1835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(répulsion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vomissements…)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20090" y="8699944"/>
            <a:ext cx="5478145" cy="15875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65"/>
              </a:lnSpc>
            </a:pPr>
            <a:r>
              <a:rPr dirty="0" sz="1100" spc="-5">
                <a:latin typeface="Calibri"/>
                <a:cs typeface="Calibri"/>
              </a:rPr>
              <a:t>semblent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 reprendre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720090" y="94419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681990" y="9497059"/>
            <a:ext cx="6098540" cy="5816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1899"/>
              </a:lnSpc>
              <a:spcBef>
                <a:spcPts val="8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l’époque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téléphones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portables,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transmission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l’alerte</a:t>
            </a:r>
            <a:r>
              <a:rPr dirty="0" sz="900" i="1">
                <a:latin typeface="Calibri"/>
                <a:cs typeface="Calibri"/>
              </a:rPr>
              <a:t> 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plus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guère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problème.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</a:t>
            </a:r>
            <a:r>
              <a:rPr dirty="0" sz="900" i="1">
                <a:latin typeface="Calibri"/>
                <a:cs typeface="Calibri"/>
              </a:rPr>
              <a:t> le cas </a:t>
            </a:r>
            <a:r>
              <a:rPr dirty="0" sz="900" spc="-5" i="1">
                <a:latin typeface="Calibri"/>
                <a:cs typeface="Calibri"/>
              </a:rPr>
              <a:t>contraire,</a:t>
            </a:r>
            <a:r>
              <a:rPr dirty="0" sz="900" i="1">
                <a:latin typeface="Calibri"/>
                <a:cs typeface="Calibri"/>
              </a:rPr>
              <a:t> un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sauveteur seul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-5" i="1">
                <a:latin typeface="Calibri"/>
                <a:cs typeface="Calibri"/>
              </a:rPr>
              <a:t> une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personne</a:t>
            </a:r>
            <a:r>
              <a:rPr dirty="0" sz="900" i="1">
                <a:latin typeface="Calibri"/>
                <a:cs typeface="Calibri"/>
              </a:rPr>
              <a:t> en</a:t>
            </a:r>
            <a:r>
              <a:rPr dirty="0" sz="900" spc="-5" i="1">
                <a:latin typeface="Calibri"/>
                <a:cs typeface="Calibri"/>
              </a:rPr>
              <a:t> arrêt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cardiaque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est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grande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difficulté.</a:t>
            </a:r>
            <a:r>
              <a:rPr dirty="0" sz="900" i="1">
                <a:latin typeface="Calibri"/>
                <a:cs typeface="Calibri"/>
              </a:rPr>
              <a:t> Il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appeler</a:t>
            </a:r>
            <a:r>
              <a:rPr dirty="0" sz="900" i="1">
                <a:latin typeface="Calibri"/>
                <a:cs typeface="Calibri"/>
              </a:rPr>
              <a:t> très tôt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donner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maximum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chance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survie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victime.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Il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poursuivre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manœuvre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réanimation</a:t>
            </a:r>
            <a:r>
              <a:rPr dirty="0" sz="900" i="1">
                <a:latin typeface="Calibri"/>
                <a:cs typeface="Calibri"/>
              </a:rPr>
              <a:t> 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utilisant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fonction</a:t>
            </a:r>
            <a:r>
              <a:rPr dirty="0" sz="900" i="1">
                <a:latin typeface="Calibri"/>
                <a:cs typeface="Calibri"/>
              </a:rPr>
              <a:t> mains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libres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téléphone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portable.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611873" y="10088943"/>
            <a:ext cx="238125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45"/>
              </a:lnSpc>
            </a:pPr>
            <a:r>
              <a:rPr dirty="0" sz="1100" spc="-5">
                <a:latin typeface="Calibri"/>
                <a:cs typeface="Calibri"/>
              </a:rPr>
              <a:t>114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[05PR03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145540" marR="5080" indent="-864235">
              <a:lnSpc>
                <a:spcPct val="101899"/>
              </a:lnSpc>
              <a:spcBef>
                <a:spcPts val="35"/>
              </a:spcBef>
            </a:pPr>
            <a:r>
              <a:rPr dirty="0" spc="-5">
                <a:solidFill>
                  <a:srgbClr val="47A4D7"/>
                </a:solidFill>
              </a:rPr>
              <a:t>Arrêt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cardiaque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chez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l’enfant </a:t>
            </a:r>
            <a:r>
              <a:rPr dirty="0" spc="-57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ou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le nourrisson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20090" y="5067807"/>
            <a:ext cx="6117590" cy="1165860"/>
          </a:xfrm>
          <a:custGeom>
            <a:avLst/>
            <a:gdLst/>
            <a:ahLst/>
            <a:cxnLst/>
            <a:rect l="l" t="t" r="r" b="b"/>
            <a:pathLst>
              <a:path w="6117590" h="1165860">
                <a:moveTo>
                  <a:pt x="1806956" y="791718"/>
                </a:moveTo>
                <a:lnTo>
                  <a:pt x="0" y="791718"/>
                </a:lnTo>
                <a:lnTo>
                  <a:pt x="0" y="970026"/>
                </a:lnTo>
                <a:lnTo>
                  <a:pt x="1806956" y="970026"/>
                </a:lnTo>
                <a:lnTo>
                  <a:pt x="1806956" y="791718"/>
                </a:lnTo>
                <a:close/>
              </a:path>
              <a:path w="6117590" h="1165860">
                <a:moveTo>
                  <a:pt x="2348738" y="0"/>
                </a:moveTo>
                <a:lnTo>
                  <a:pt x="0" y="0"/>
                </a:lnTo>
                <a:lnTo>
                  <a:pt x="0" y="177546"/>
                </a:lnTo>
                <a:lnTo>
                  <a:pt x="2348738" y="177546"/>
                </a:lnTo>
                <a:lnTo>
                  <a:pt x="2348738" y="0"/>
                </a:lnTo>
                <a:close/>
              </a:path>
              <a:path w="6117590" h="1165860">
                <a:moveTo>
                  <a:pt x="4801108" y="400050"/>
                </a:moveTo>
                <a:lnTo>
                  <a:pt x="686054" y="400050"/>
                </a:lnTo>
                <a:lnTo>
                  <a:pt x="686054" y="569976"/>
                </a:lnTo>
                <a:lnTo>
                  <a:pt x="4801108" y="569976"/>
                </a:lnTo>
                <a:lnTo>
                  <a:pt x="4801108" y="400050"/>
                </a:lnTo>
                <a:close/>
              </a:path>
              <a:path w="6117590" h="1165860">
                <a:moveTo>
                  <a:pt x="5015217" y="595884"/>
                </a:moveTo>
                <a:lnTo>
                  <a:pt x="457200" y="595884"/>
                </a:lnTo>
                <a:lnTo>
                  <a:pt x="457200" y="765810"/>
                </a:lnTo>
                <a:lnTo>
                  <a:pt x="5015217" y="765810"/>
                </a:lnTo>
                <a:lnTo>
                  <a:pt x="5015217" y="595884"/>
                </a:lnTo>
                <a:close/>
              </a:path>
              <a:path w="6117590" h="1165860">
                <a:moveTo>
                  <a:pt x="6117336" y="995934"/>
                </a:moveTo>
                <a:lnTo>
                  <a:pt x="457200" y="995934"/>
                </a:lnTo>
                <a:lnTo>
                  <a:pt x="457200" y="1165860"/>
                </a:lnTo>
                <a:lnTo>
                  <a:pt x="6117336" y="1165860"/>
                </a:lnTo>
                <a:lnTo>
                  <a:pt x="6117336" y="995934"/>
                </a:lnTo>
                <a:close/>
              </a:path>
              <a:path w="6117590" h="1165860">
                <a:moveTo>
                  <a:pt x="6117336" y="203454"/>
                </a:moveTo>
                <a:lnTo>
                  <a:pt x="457200" y="203454"/>
                </a:lnTo>
                <a:lnTo>
                  <a:pt x="457200" y="374142"/>
                </a:lnTo>
                <a:lnTo>
                  <a:pt x="6117336" y="374142"/>
                </a:lnTo>
                <a:lnTo>
                  <a:pt x="6117336" y="20345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567690" y="1604212"/>
            <a:ext cx="6433820" cy="463296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3810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587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insufflations,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préférence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insufflateur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 ;</a:t>
            </a:r>
            <a:endParaRPr sz="1100">
              <a:latin typeface="Calibri"/>
              <a:cs typeface="Calibri"/>
            </a:endParaRPr>
          </a:p>
          <a:p>
            <a:pPr marL="381000" marR="161925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effort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à toute reprise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normale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pourraient survenir.</a:t>
            </a:r>
            <a:endParaRPr sz="1100">
              <a:latin typeface="Calibri"/>
              <a:cs typeface="Calibri"/>
            </a:endParaRPr>
          </a:p>
          <a:p>
            <a:pPr marL="381000" marR="157480" indent="-228600">
              <a:lnSpc>
                <a:spcPts val="1540"/>
              </a:lnSpc>
              <a:spcBef>
                <a:spcPts val="5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débuter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quinze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thoraciques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19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absolue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tôt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poursuivre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 jusqu’à 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interruption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6192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instructions vocales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DAE.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aspiration</a:t>
            </a:r>
            <a:r>
              <a:rPr dirty="0" baseline="39682" sz="1050" spc="-7">
                <a:latin typeface="Calibri"/>
                <a:cs typeface="Calibri"/>
              </a:rPr>
              <a:t>3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une </a:t>
            </a:r>
            <a:r>
              <a:rPr dirty="0" sz="1100">
                <a:latin typeface="Calibri"/>
                <a:cs typeface="Calibri"/>
              </a:rPr>
              <a:t>canule </a:t>
            </a:r>
            <a:r>
              <a:rPr dirty="0" sz="1100" spc="-5">
                <a:latin typeface="Calibri"/>
                <a:cs typeface="Calibri"/>
              </a:rPr>
              <a:t>oropharyngée</a:t>
            </a:r>
            <a:r>
              <a:rPr dirty="0" baseline="39682" sz="1050" spc="-7">
                <a:latin typeface="Calibri"/>
                <a:cs typeface="Calibri"/>
              </a:rPr>
              <a:t>4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6129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médicalisés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normale.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38200" marR="15875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(localiser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lors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insufflations).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10">
                <a:latin typeface="Calibri"/>
                <a:cs typeface="Calibri"/>
              </a:rPr>
              <a:t>d’autres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yeux).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(hors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thoraciques)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393189" y="6233667"/>
          <a:ext cx="2928620" cy="4184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600"/>
                <a:gridCol w="2086610"/>
                <a:gridCol w="575310"/>
              </a:tblGrid>
              <a:tr h="195833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absente ou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anormale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(FR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≤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6 mvts/min)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19659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227965" indent="-227965">
                        <a:lnSpc>
                          <a:spcPct val="100000"/>
                        </a:lnSpc>
                        <a:spcBef>
                          <a:spcPts val="45"/>
                        </a:spcBef>
                        <a:buFont typeface="Wingdings"/>
                        <a:buChar char=""/>
                        <a:tabLst>
                          <a:tab pos="227965" algn="l"/>
                          <a:tab pos="22860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interrompre</a:t>
                      </a:r>
                      <a:r>
                        <a:rPr dirty="0" sz="11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1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compressions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thoraciques,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1634744" y="6652005"/>
            <a:ext cx="52031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insufflations.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863344" y="6847839"/>
            <a:ext cx="4126865" cy="170180"/>
          </a:xfrm>
          <a:custGeom>
            <a:avLst/>
            <a:gdLst/>
            <a:ahLst/>
            <a:cxnLst/>
            <a:rect l="l" t="t" r="r" b="b"/>
            <a:pathLst>
              <a:path w="4126865" h="170179">
                <a:moveTo>
                  <a:pt x="4126483" y="0"/>
                </a:moveTo>
                <a:lnTo>
                  <a:pt x="0" y="0"/>
                </a:lnTo>
                <a:lnTo>
                  <a:pt x="0" y="169925"/>
                </a:lnTo>
                <a:lnTo>
                  <a:pt x="4126483" y="169925"/>
                </a:lnTo>
                <a:lnTo>
                  <a:pt x="4126483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1863344" y="6828281"/>
            <a:ext cx="41268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l'âge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(cf.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4744" y="7043673"/>
            <a:ext cx="34455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permanence.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1381760" y="7214361"/>
          <a:ext cx="4429760" cy="85534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4685"/>
                <a:gridCol w="479425"/>
                <a:gridCol w="356234"/>
                <a:gridCol w="655955"/>
                <a:gridCol w="435610"/>
                <a:gridCol w="1054100"/>
                <a:gridCol w="342900"/>
                <a:gridCol w="435610"/>
              </a:tblGrid>
              <a:tr h="201930"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Tableau</a:t>
                      </a:r>
                      <a:r>
                        <a:rPr dirty="0" sz="1200" spc="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12 </a:t>
                      </a:r>
                      <a:r>
                        <a:rPr dirty="0" sz="1200" spc="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: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spc="-1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Fréquences</a:t>
                      </a: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des insufflations</a:t>
                      </a:r>
                      <a:endParaRPr sz="1200">
                        <a:latin typeface="Calibri Light"/>
                        <a:cs typeface="Calibri Light"/>
                      </a:endParaRPr>
                    </a:p>
                  </a:txBody>
                  <a:tcPr marL="0" marR="0" marB="0" marT="5080"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endParaRPr sz="1200">
                        <a:latin typeface="Calibri Light"/>
                        <a:cs typeface="Calibri Light"/>
                      </a:endParaRPr>
                    </a:p>
                  </a:txBody>
                  <a:tcPr marL="0" marR="0" marB="0" marT="5080">
                    <a:lnT w="28575">
                      <a:solidFill>
                        <a:srgbClr val="FFFFFF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615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Â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GE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VICTIME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F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REQUENCE</a:t>
                      </a:r>
                      <a:r>
                        <a:rPr dirty="0" sz="800" spc="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800" spc="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INSUFFLATIONS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236982">
                <a:tc gridSpan="4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Nourrisson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2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 marL="461009">
                        <a:lnSpc>
                          <a:spcPct val="100000"/>
                        </a:lnSpc>
                        <a:spcBef>
                          <a:spcPts val="27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25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30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insufflations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/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2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38505">
                <a:tc gridSpan="4"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Enfant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9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4">
                  <a:txBody>
                    <a:bodyPr/>
                    <a:lstStyle/>
                    <a:p>
                      <a:pPr marL="461009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15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25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insufflations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/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9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1463294" y="7631938"/>
            <a:ext cx="566420" cy="154940"/>
          </a:xfrm>
          <a:custGeom>
            <a:avLst/>
            <a:gdLst/>
            <a:ahLst/>
            <a:cxnLst/>
            <a:rect l="l" t="t" r="r" b="b"/>
            <a:pathLst>
              <a:path w="566419" h="154940">
                <a:moveTo>
                  <a:pt x="566166" y="0"/>
                </a:moveTo>
                <a:lnTo>
                  <a:pt x="0" y="0"/>
                </a:lnTo>
                <a:lnTo>
                  <a:pt x="0" y="154685"/>
                </a:lnTo>
                <a:lnTo>
                  <a:pt x="566166" y="154685"/>
                </a:lnTo>
                <a:lnTo>
                  <a:pt x="56616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4001008" y="7631938"/>
            <a:ext cx="1343025" cy="154940"/>
          </a:xfrm>
          <a:custGeom>
            <a:avLst/>
            <a:gdLst/>
            <a:ahLst/>
            <a:cxnLst/>
            <a:rect l="l" t="t" r="r" b="b"/>
            <a:pathLst>
              <a:path w="1343025" h="154940">
                <a:moveTo>
                  <a:pt x="1342643" y="0"/>
                </a:moveTo>
                <a:lnTo>
                  <a:pt x="0" y="0"/>
                </a:lnTo>
                <a:lnTo>
                  <a:pt x="0" y="154685"/>
                </a:lnTo>
                <a:lnTo>
                  <a:pt x="1342643" y="154685"/>
                </a:lnTo>
                <a:lnTo>
                  <a:pt x="1342643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1463294" y="7869681"/>
            <a:ext cx="337820" cy="154940"/>
          </a:xfrm>
          <a:custGeom>
            <a:avLst/>
            <a:gdLst/>
            <a:ahLst/>
            <a:cxnLst/>
            <a:rect l="l" t="t" r="r" b="b"/>
            <a:pathLst>
              <a:path w="337819" h="154940">
                <a:moveTo>
                  <a:pt x="337566" y="0"/>
                </a:moveTo>
                <a:lnTo>
                  <a:pt x="0" y="0"/>
                </a:lnTo>
                <a:lnTo>
                  <a:pt x="0" y="154685"/>
                </a:lnTo>
                <a:lnTo>
                  <a:pt x="337566" y="154685"/>
                </a:lnTo>
                <a:lnTo>
                  <a:pt x="33756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4001008" y="7869681"/>
            <a:ext cx="1343025" cy="154940"/>
          </a:xfrm>
          <a:custGeom>
            <a:avLst/>
            <a:gdLst/>
            <a:ahLst/>
            <a:cxnLst/>
            <a:rect l="l" t="t" r="r" b="b"/>
            <a:pathLst>
              <a:path w="1343025" h="154940">
                <a:moveTo>
                  <a:pt x="1342643" y="0"/>
                </a:moveTo>
                <a:lnTo>
                  <a:pt x="0" y="0"/>
                </a:lnTo>
                <a:lnTo>
                  <a:pt x="0" y="154685"/>
                </a:lnTo>
                <a:lnTo>
                  <a:pt x="1342643" y="154685"/>
                </a:lnTo>
                <a:lnTo>
                  <a:pt x="1342643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1177289" y="8069326"/>
            <a:ext cx="434467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20090" y="8465819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681990" y="8520938"/>
            <a:ext cx="6192520" cy="155829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38100" marR="31115">
              <a:lnSpc>
                <a:spcPct val="101699"/>
              </a:lnSpc>
              <a:spcBef>
                <a:spcPts val="8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202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 </a:t>
            </a:r>
            <a:r>
              <a:rPr dirty="0" u="sng" sz="900" spc="-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deux secouristes ou plus avec </a:t>
            </a:r>
            <a:r>
              <a:rPr dirty="0" u="sng" sz="900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DAE</a:t>
            </a:r>
            <a:r>
              <a:rPr dirty="0" sz="900" i="1">
                <a:latin typeface="Calibri"/>
                <a:cs typeface="Calibri"/>
              </a:rPr>
              <a:t>, </a:t>
            </a:r>
            <a:r>
              <a:rPr dirty="0" sz="900" spc="-5" i="1">
                <a:latin typeface="Calibri"/>
                <a:cs typeface="Calibri"/>
              </a:rPr>
              <a:t>un ou deux secouristes poursuivent le massage cardiaque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la ventilation, l’autre </a:t>
            </a:r>
            <a:r>
              <a:rPr dirty="0" sz="900" i="1">
                <a:latin typeface="Calibri"/>
                <a:cs typeface="Calibri"/>
              </a:rPr>
              <a:t>met en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œuvre le DAE. </a:t>
            </a:r>
            <a:r>
              <a:rPr dirty="0" sz="900" i="1">
                <a:latin typeface="Calibri"/>
                <a:cs typeface="Calibri"/>
              </a:rPr>
              <a:t>À </a:t>
            </a:r>
            <a:r>
              <a:rPr dirty="0" u="sng" sz="900" spc="-5" i="1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deux secouristes sans DAE</a:t>
            </a:r>
            <a:r>
              <a:rPr dirty="0" sz="900" spc="-5" i="1">
                <a:latin typeface="Calibri"/>
                <a:cs typeface="Calibri"/>
              </a:rPr>
              <a:t>, les </a:t>
            </a:r>
            <a:r>
              <a:rPr dirty="0" sz="900" i="1">
                <a:latin typeface="Calibri"/>
                <a:cs typeface="Calibri"/>
              </a:rPr>
              <a:t>deux </a:t>
            </a:r>
            <a:r>
              <a:rPr dirty="0" sz="900" spc="-5" i="1">
                <a:latin typeface="Calibri"/>
                <a:cs typeface="Calibri"/>
              </a:rPr>
              <a:t>secouristes poursuivent le massage cardiaque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la ventilation jusqu’à l’arrivée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 renforts (avec DAE).</a:t>
            </a:r>
            <a:endParaRPr sz="900">
              <a:latin typeface="Calibri"/>
              <a:cs typeface="Calibri"/>
            </a:endParaRPr>
          </a:p>
          <a:p>
            <a:pPr marL="38100" marR="1214120">
              <a:lnSpc>
                <a:spcPct val="101699"/>
              </a:lnSpc>
            </a:pPr>
            <a:r>
              <a:rPr dirty="0" sz="900" spc="-5" i="1">
                <a:latin typeface="Calibri"/>
                <a:cs typeface="Calibri"/>
              </a:rPr>
              <a:t>La mise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 </a:t>
            </a:r>
            <a:r>
              <a:rPr dirty="0" sz="900" spc="-5" i="1">
                <a:latin typeface="Calibri"/>
                <a:cs typeface="Calibri"/>
              </a:rPr>
              <a:t>place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 électrodes</a:t>
            </a:r>
            <a:r>
              <a:rPr dirty="0" sz="900" i="1">
                <a:latin typeface="Calibri"/>
                <a:cs typeface="Calibri"/>
              </a:rPr>
              <a:t> du </a:t>
            </a:r>
            <a:r>
              <a:rPr dirty="0" sz="900" spc="-5" i="1">
                <a:latin typeface="Calibri"/>
                <a:cs typeface="Calibri"/>
              </a:rPr>
              <a:t>DAE sur</a:t>
            </a:r>
            <a:r>
              <a:rPr dirty="0" sz="900" i="1">
                <a:latin typeface="Calibri"/>
                <a:cs typeface="Calibri"/>
              </a:rPr>
              <a:t> la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interrompre</a:t>
            </a:r>
            <a:r>
              <a:rPr dirty="0" sz="900" i="1">
                <a:latin typeface="Calibri"/>
                <a:cs typeface="Calibri"/>
              </a:rPr>
              <a:t> 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manœuvres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RCP.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L’interruption 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compressions thoraciques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être </a:t>
            </a:r>
            <a:r>
              <a:rPr dirty="0" sz="900" spc="-5" i="1">
                <a:latin typeface="Calibri"/>
                <a:cs typeface="Calibri"/>
              </a:rPr>
              <a:t>limitée</a:t>
            </a:r>
            <a:r>
              <a:rPr dirty="0" sz="900" i="1">
                <a:latin typeface="Calibri"/>
                <a:cs typeface="Calibri"/>
              </a:rPr>
              <a:t> à son</a:t>
            </a:r>
            <a:r>
              <a:rPr dirty="0" sz="900" spc="-5" i="1">
                <a:latin typeface="Calibri"/>
                <a:cs typeface="Calibri"/>
              </a:rPr>
              <a:t> minimum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</a:t>
            </a:r>
            <a:r>
              <a:rPr dirty="0" sz="900" i="1">
                <a:latin typeface="Calibri"/>
                <a:cs typeface="Calibri"/>
              </a:rPr>
              <a:t> moment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insufflations.</a:t>
            </a:r>
            <a:endParaRPr sz="900">
              <a:latin typeface="Calibri"/>
              <a:cs typeface="Calibri"/>
            </a:endParaRPr>
          </a:p>
          <a:p>
            <a:pPr marL="38100" marR="33020">
              <a:lnSpc>
                <a:spcPct val="101699"/>
              </a:lnSpc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L’apport</a:t>
            </a:r>
            <a:r>
              <a:rPr dirty="0" sz="900" spc="6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d'oxygène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6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sous</a:t>
            </a:r>
            <a:r>
              <a:rPr dirty="0" sz="900" spc="6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ventilation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artificielle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être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réalisé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dès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que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possible,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sans</a:t>
            </a:r>
            <a:r>
              <a:rPr dirty="0" sz="900" spc="6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retarder</a:t>
            </a:r>
            <a:r>
              <a:rPr dirty="0" sz="900" spc="7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6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mise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œuvre</a:t>
            </a:r>
            <a:r>
              <a:rPr dirty="0" sz="900" spc="7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gestes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réanimation.</a:t>
            </a:r>
            <a:endParaRPr sz="900">
              <a:latin typeface="Calibri"/>
              <a:cs typeface="Calibri"/>
            </a:endParaRPr>
          </a:p>
          <a:p>
            <a:pPr marL="38100" marR="30480">
              <a:lnSpc>
                <a:spcPct val="101699"/>
              </a:lnSpc>
            </a:pPr>
            <a:r>
              <a:rPr dirty="0" baseline="41666" sz="900" i="1">
                <a:latin typeface="Calibri"/>
                <a:cs typeface="Calibri"/>
              </a:rPr>
              <a:t>3</a:t>
            </a:r>
            <a:r>
              <a:rPr dirty="0" baseline="41666" sz="900" spc="1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Lorsque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l’aspiration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sécrétions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réalisée,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elle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retarder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ni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interrompre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manœuvres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RCP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ou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délivrance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choc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électrique.</a:t>
            </a:r>
            <a:endParaRPr sz="900">
              <a:latin typeface="Calibri"/>
              <a:cs typeface="Calibri"/>
            </a:endParaRPr>
          </a:p>
          <a:p>
            <a:pPr marL="38100" marR="33655">
              <a:lnSpc>
                <a:spcPts val="1100"/>
              </a:lnSpc>
              <a:spcBef>
                <a:spcPts val="35"/>
              </a:spcBef>
            </a:pPr>
            <a:r>
              <a:rPr dirty="0" baseline="41666" sz="900" i="1">
                <a:latin typeface="Calibri"/>
                <a:cs typeface="Calibri"/>
              </a:rPr>
              <a:t>4 </a:t>
            </a:r>
            <a:r>
              <a:rPr dirty="0" baseline="41666" sz="900" spc="7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Une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canule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oropharyngée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  </a:t>
            </a:r>
            <a:r>
              <a:rPr dirty="0" sz="900" spc="-5" i="1">
                <a:latin typeface="Calibri"/>
                <a:cs typeface="Calibri"/>
              </a:rPr>
              <a:t>place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2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ventilation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artificielle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inefficace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difficulté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maintien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voies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aériennes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libres.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1634744" y="540257"/>
            <a:ext cx="327469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cesser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634744" y="736853"/>
            <a:ext cx="52031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63344" y="932687"/>
            <a:ext cx="386715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34744" y="1128521"/>
            <a:ext cx="380301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34744" y="1325117"/>
            <a:ext cx="52031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prêt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récidive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863344" y="1520951"/>
            <a:ext cx="115252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77289" y="1717039"/>
            <a:ext cx="452755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[05PR04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21638" y="759968"/>
            <a:ext cx="471614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700" marR="5080" indent="394335">
              <a:lnSpc>
                <a:spcPct val="101899"/>
              </a:lnSpc>
              <a:spcBef>
                <a:spcPts val="35"/>
              </a:spcBef>
            </a:pPr>
            <a:r>
              <a:rPr dirty="0" spc="-5">
                <a:solidFill>
                  <a:srgbClr val="47A4D7"/>
                </a:solidFill>
              </a:rPr>
              <a:t>Arrêt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cardiaque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chez</a:t>
            </a:r>
            <a:r>
              <a:rPr dirty="0" spc="57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l’enfant 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ou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le nourrisson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sauveteur isolé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128005"/>
            <a:ext cx="6155690" cy="287655"/>
            <a:chOff x="701040" y="512800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512800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4091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605790" y="1782063"/>
            <a:ext cx="6358890" cy="5906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l’absence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tiers</a:t>
            </a:r>
            <a:endParaRPr sz="1600">
              <a:latin typeface="Calibri Light"/>
              <a:cs typeface="Calibri Light"/>
            </a:endParaRPr>
          </a:p>
          <a:p>
            <a:pPr marL="3429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2446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orale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effort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à toute reprise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pourrait survenir.</a:t>
            </a:r>
            <a:endParaRPr sz="1100">
              <a:latin typeface="Calibri"/>
              <a:cs typeface="Calibri"/>
            </a:endParaRPr>
          </a:p>
          <a:p>
            <a:pPr marL="342900" marR="12255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répétant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quinze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insufflations, </a:t>
            </a:r>
            <a:r>
              <a:rPr dirty="0" sz="1100" spc="-10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minute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19380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effectué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rapidement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circulation.</a:t>
            </a:r>
            <a:endParaRPr sz="1100">
              <a:latin typeface="Calibri"/>
              <a:cs typeface="Calibri"/>
            </a:endParaRPr>
          </a:p>
          <a:p>
            <a:pPr marL="342900" marR="119380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téléphone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portable.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mains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débuter 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RCP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services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répondent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206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10">
                <a:latin typeface="Calibri"/>
                <a:cs typeface="Calibri"/>
              </a:rPr>
              <a:t>pratiquer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répétant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quinze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2446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visuel),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tôt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vocales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massage 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tiers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</a:t>
            </a:r>
            <a:endParaRPr sz="1600">
              <a:latin typeface="Calibri Light"/>
              <a:cs typeface="Calibri Light"/>
            </a:endParaRPr>
          </a:p>
          <a:p>
            <a:pPr marL="3429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réclamer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2446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effort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à toute reprise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normale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pourrait survenir.</a:t>
            </a:r>
            <a:endParaRPr sz="1100">
              <a:latin typeface="Calibri"/>
              <a:cs typeface="Calibri"/>
            </a:endParaRPr>
          </a:p>
          <a:p>
            <a:pPr marL="342900" marR="1219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quinze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219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rapidement 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diminuer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l’efficacité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circulation.</a:t>
            </a:r>
            <a:endParaRPr sz="1100">
              <a:latin typeface="Calibri"/>
              <a:cs typeface="Calibri"/>
            </a:endParaRPr>
          </a:p>
          <a:p>
            <a:pPr marL="342900" marR="12382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tôt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indications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20090" y="7711185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Relayer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interrompant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48689" y="7914639"/>
            <a:ext cx="59016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DAE,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relais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3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48689" y="8110473"/>
            <a:ext cx="417893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l’analyse.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tiers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20090" y="94419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681990" y="9497059"/>
            <a:ext cx="6099810" cy="5816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1899"/>
              </a:lnSpc>
              <a:spcBef>
                <a:spcPts val="8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l’époque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téléphones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portables,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transmission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l’alerte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pose plus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guère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problème. Dans</a:t>
            </a:r>
            <a:r>
              <a:rPr dirty="0" sz="900" i="1">
                <a:latin typeface="Calibri"/>
                <a:cs typeface="Calibri"/>
              </a:rPr>
              <a:t> 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cas </a:t>
            </a:r>
            <a:r>
              <a:rPr dirty="0" sz="900" spc="-5" i="1">
                <a:latin typeface="Calibri"/>
                <a:cs typeface="Calibri"/>
              </a:rPr>
              <a:t>contraire, </a:t>
            </a:r>
            <a:r>
              <a:rPr dirty="0" sz="900" i="1">
                <a:latin typeface="Calibri"/>
                <a:cs typeface="Calibri"/>
              </a:rPr>
              <a:t>un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sauveteur seul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face</a:t>
            </a:r>
            <a:r>
              <a:rPr dirty="0" sz="900" i="1">
                <a:latin typeface="Calibri"/>
                <a:cs typeface="Calibri"/>
              </a:rPr>
              <a:t> à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personne</a:t>
            </a:r>
            <a:r>
              <a:rPr dirty="0" sz="900" i="1">
                <a:latin typeface="Calibri"/>
                <a:cs typeface="Calibri"/>
              </a:rPr>
              <a:t> en</a:t>
            </a:r>
            <a:r>
              <a:rPr dirty="0" sz="900" spc="-5" i="1">
                <a:latin typeface="Calibri"/>
                <a:cs typeface="Calibri"/>
              </a:rPr>
              <a:t> arrêt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cardiaque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est</a:t>
            </a:r>
            <a:r>
              <a:rPr dirty="0" sz="900" i="1">
                <a:latin typeface="Calibri"/>
                <a:cs typeface="Calibri"/>
              </a:rPr>
              <a:t> en </a:t>
            </a:r>
            <a:r>
              <a:rPr dirty="0" sz="900" spc="-5" i="1">
                <a:latin typeface="Calibri"/>
                <a:cs typeface="Calibri"/>
              </a:rPr>
              <a:t>grande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difficulté.</a:t>
            </a:r>
            <a:r>
              <a:rPr dirty="0" sz="900" i="1">
                <a:latin typeface="Calibri"/>
                <a:cs typeface="Calibri"/>
              </a:rPr>
              <a:t> Il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appeler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très</a:t>
            </a:r>
            <a:r>
              <a:rPr dirty="0" sz="900" spc="-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tôt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donner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 </a:t>
            </a:r>
            <a:r>
              <a:rPr dirty="0" sz="900" i="1">
                <a:latin typeface="Calibri"/>
                <a:cs typeface="Calibri"/>
              </a:rPr>
              <a:t>maximum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chance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survie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 la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victime.</a:t>
            </a:r>
            <a:r>
              <a:rPr dirty="0" sz="900" i="1">
                <a:latin typeface="Calibri"/>
                <a:cs typeface="Calibri"/>
              </a:rPr>
              <a:t> Il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poursuivre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manœuvre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réanimation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utilisant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fonction</a:t>
            </a:r>
            <a:r>
              <a:rPr dirty="0" sz="900" i="1">
                <a:latin typeface="Calibri"/>
                <a:cs typeface="Calibri"/>
              </a:rPr>
              <a:t> mains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libres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téléphone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portable.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01040" y="541019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701040" y="518413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01040" y="821435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720090" y="928877"/>
            <a:ext cx="425958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 entreprise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 </a:t>
            </a:r>
            <a:r>
              <a:rPr dirty="0" sz="1100">
                <a:latin typeface="Calibri"/>
                <a:cs typeface="Calibri"/>
              </a:rPr>
              <a:t>relais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  <p:sp>
        <p:nvSpPr>
          <p:cNvPr id="6" name="object 6"/>
          <p:cNvSpPr txBox="1"/>
          <p:nvPr/>
        </p:nvSpPr>
        <p:spPr>
          <a:xfrm>
            <a:off x="720090" y="1208531"/>
            <a:ext cx="488950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réveiller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(bouge,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normalement)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20090" y="1455419"/>
            <a:ext cx="327469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cesser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20090" y="1658873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48689" y="1862581"/>
            <a:ext cx="385826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0090" y="2058415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prêt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récidive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48689" y="2261869"/>
            <a:ext cx="59944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20090" y="2534665"/>
            <a:ext cx="61175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(répulsion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vomissements…)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20090" y="2705353"/>
            <a:ext cx="547814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semblent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 reprendre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[05AC02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79472" y="760730"/>
            <a:ext cx="27952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Détresse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circulatoire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458971"/>
            <a:ext cx="6155690" cy="287020"/>
            <a:chOff x="701040" y="345897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4589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7393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305295"/>
            <a:ext cx="6155690" cy="287655"/>
            <a:chOff x="701040" y="630529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3052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58647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701040" y="7186929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01040" y="1378711"/>
            <a:ext cx="6155690" cy="6055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On appelle détresse circulatoire une </a:t>
            </a:r>
            <a:r>
              <a:rPr dirty="0" sz="1100">
                <a:latin typeface="Calibri"/>
                <a:cs typeface="Calibri"/>
              </a:rPr>
              <a:t>atteinte </a:t>
            </a:r>
            <a:r>
              <a:rPr dirty="0" sz="1100" spc="-5">
                <a:latin typeface="Calibri"/>
                <a:cs typeface="Calibri"/>
              </a:rPr>
              <a:t>de la fonction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 dont l‘évolution peut affecter,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 terme, les autres fonctions vitales de l’organisme (fonction respiratoire, fonction neurologique)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majeure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relève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immédiats,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nombre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-5">
                <a:latin typeface="Calibri"/>
                <a:cs typeface="Calibri"/>
              </a:rPr>
              <a:t> 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 circulatoire </a:t>
            </a:r>
            <a:r>
              <a:rPr dirty="0" sz="1100">
                <a:latin typeface="Calibri"/>
                <a:cs typeface="Calibri"/>
              </a:rPr>
              <a:t>sans </a:t>
            </a:r>
            <a:r>
              <a:rPr dirty="0" sz="1100" spc="-5">
                <a:latin typeface="Calibri"/>
                <a:cs typeface="Calibri"/>
              </a:rPr>
              <a:t>pour autant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arrêt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étroitement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liées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rapidement,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perturbation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autres.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devient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incapable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circuler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infarctus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myocarde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insuffisance 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diminution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exemple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lors d’une déshydratation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(diarrhée,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 étendue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…).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dilatation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(atteinte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contenant),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d’une intoxication grave.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10">
                <a:latin typeface="Calibri"/>
                <a:cs typeface="Calibri"/>
              </a:rPr>
              <a:t>Certaines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identifiables,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extériorisées.</a:t>
            </a:r>
            <a:endParaRPr sz="1100">
              <a:latin typeface="Calibri"/>
              <a:cs typeface="Calibri"/>
            </a:endParaRPr>
          </a:p>
          <a:p>
            <a:pPr marL="19050" marR="14224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 marR="1320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L’atteinte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d’empêcher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organes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retentir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 fonctions </a:t>
            </a:r>
            <a:r>
              <a:rPr dirty="0" sz="1100">
                <a:latin typeface="Calibri"/>
                <a:cs typeface="Calibri"/>
              </a:rPr>
              <a:t>vitales.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01040" y="746810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20090" y="7575550"/>
            <a:ext cx="265176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720090" y="7822438"/>
            <a:ext cx="567436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1.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20090" y="8069326"/>
            <a:ext cx="473773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2.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l’appréciation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(3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32688" y="8316214"/>
            <a:ext cx="590486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5875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agitée</a:t>
            </a:r>
            <a:r>
              <a:rPr dirty="0" sz="1100" spc="3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angoissée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somnolente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 spc="3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32688" y="8486393"/>
            <a:ext cx="82423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5875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connaissance.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932688" y="8733281"/>
            <a:ext cx="82423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5875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32688" y="8903969"/>
            <a:ext cx="590486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5875">
              <a:lnSpc>
                <a:spcPts val="1265"/>
              </a:lnSpc>
              <a:tabLst>
                <a:tab pos="24447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décoloration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77289" y="9074657"/>
            <a:ext cx="219456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paupière inférieure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44926" y="9055100"/>
            <a:ext cx="628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32688" y="9320783"/>
            <a:ext cx="590486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5875">
              <a:lnSpc>
                <a:spcPts val="1265"/>
              </a:lnSpc>
              <a:tabLst>
                <a:tab pos="24447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marbrures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cutanées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(alternance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pâles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violacées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donnant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peau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177289" y="9491471"/>
            <a:ext cx="3703954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l’aspect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marbré)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prédominantes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antérieure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87983" y="9718802"/>
            <a:ext cx="9398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10">
                <a:latin typeface="Calibri"/>
                <a:cs typeface="Calibri"/>
              </a:rPr>
              <a:t>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32688" y="9738359"/>
            <a:ext cx="367601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35560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(transpiration)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froides)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[01AC02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96057" y="760730"/>
            <a:ext cx="256222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Enjeux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et</a:t>
            </a:r>
            <a:r>
              <a:rPr dirty="0" spc="-10">
                <a:solidFill>
                  <a:srgbClr val="7E7E7E"/>
                </a:solidFill>
              </a:rPr>
              <a:t> principes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01040" y="2235961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1040" y="1381759"/>
            <a:ext cx="6155690" cy="1101725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9050" marR="12700">
              <a:lnSpc>
                <a:spcPct val="101899"/>
              </a:lnSpc>
              <a:spcBef>
                <a:spcPts val="70"/>
              </a:spcBef>
            </a:pPr>
            <a:r>
              <a:rPr dirty="0" sz="1100" spc="-5">
                <a:latin typeface="Calibri"/>
                <a:cs typeface="Calibri"/>
              </a:rPr>
              <a:t>Le secouriste est la première personne opérationnelle, formée et entraînée à la prise en charge de victimes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interrompre leur quotidien, de manière soudaine et inattendue, et susceptible de déborder les capacités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collectives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faire face.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Rôles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missions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251637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353568" y="2623819"/>
          <a:ext cx="6821170" cy="73240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62635"/>
                <a:gridCol w="3019425"/>
                <a:gridCol w="3020060"/>
              </a:tblGrid>
              <a:tr h="323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Seul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 spc="-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équipe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441198">
                <a:tc>
                  <a:txBody>
                    <a:bodyPr/>
                    <a:lstStyle/>
                    <a:p>
                      <a:pPr marL="63500" marR="121920">
                        <a:lnSpc>
                          <a:spcPct val="110000"/>
                        </a:lnSpc>
                        <a:spcBef>
                          <a:spcPts val="400"/>
                        </a:spcBef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prise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poste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5080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2865" marR="58419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vérifie</a:t>
                      </a:r>
                      <a:r>
                        <a:rPr dirty="0" sz="9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matériel</a:t>
                      </a:r>
                      <a:r>
                        <a:rPr dirty="0" sz="9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prend</a:t>
                      </a:r>
                      <a:r>
                        <a:rPr dirty="0" sz="9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connaissance</a:t>
                      </a:r>
                      <a:r>
                        <a:rPr dirty="0" sz="9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des </a:t>
                      </a:r>
                      <a:r>
                        <a:rPr dirty="0" sz="900" spc="-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notes internes.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Il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fait du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lien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avec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l’équipe.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850391">
                <a:tc>
                  <a:txBody>
                    <a:bodyPr/>
                    <a:lstStyle/>
                    <a:p>
                      <a:pPr marL="63500" marR="71120">
                        <a:lnSpc>
                          <a:spcPct val="109400"/>
                        </a:lnSpc>
                        <a:spcBef>
                          <a:spcPts val="40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900" spc="-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rendre</a:t>
                      </a:r>
                      <a:r>
                        <a:rPr dirty="0" sz="900" spc="-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sur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lieux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5143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62865" marR="58419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connaissance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lieu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d’intervention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et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zone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géographique permet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tout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naturellement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au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 de se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rendre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plus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rapidement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auprès de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la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algn="just"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message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indiquant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l’arrivée</a:t>
                      </a:r>
                      <a:r>
                        <a:rPr dirty="0" sz="9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lieux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transmis.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418338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Protéger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62865" marR="56515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Seul</a:t>
                      </a:r>
                      <a:r>
                        <a:rPr dirty="0" sz="9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équipe,</a:t>
                      </a:r>
                      <a:r>
                        <a:rPr dirty="0" sz="9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recherche</a:t>
                      </a:r>
                      <a:r>
                        <a:rPr dirty="0" sz="9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d’un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danger</a:t>
                      </a:r>
                      <a:r>
                        <a:rPr dirty="0" sz="9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soi,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9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tiers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9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primordiale.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9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action</a:t>
                      </a:r>
                      <a:r>
                        <a:rPr dirty="0" sz="9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immédiate</a:t>
                      </a:r>
                      <a:r>
                        <a:rPr dirty="0" sz="9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doit</a:t>
                      </a:r>
                      <a:r>
                        <a:rPr dirty="0" sz="9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être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entreprise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mettre tout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monde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en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sécurité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ou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compléter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dispositif existant.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90091">
                <a:tc>
                  <a:txBody>
                    <a:bodyPr/>
                    <a:lstStyle/>
                    <a:p>
                      <a:pPr marL="63500" marR="126364">
                        <a:lnSpc>
                          <a:spcPct val="110000"/>
                        </a:lnSpc>
                        <a:spcBef>
                          <a:spcPts val="40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Accéder</a:t>
                      </a:r>
                      <a:r>
                        <a:rPr dirty="0" sz="9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-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 spc="-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5080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62865" marR="56515">
                        <a:lnSpc>
                          <a:spcPct val="101800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Dans certaines circonstances, l’accès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victime ne peut se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faire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qu’après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manœuvre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sauvetage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spécialisée,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exemples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: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aquatique,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secours routier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…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just" marL="62865" marR="58419">
                        <a:lnSpc>
                          <a:spcPct val="102200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accèdera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à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dans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limite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qualifications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entraînement.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297942">
                <a:tc rowSpan="2"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Examiner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R="127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 secouriste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réalise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bilan</a:t>
                      </a:r>
                      <a:r>
                        <a:rPr dirty="0" sz="9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avec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moyens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dont</a:t>
                      </a:r>
                      <a:r>
                        <a:rPr dirty="0" sz="9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 dispose.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 secouriste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réalise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bilan</a:t>
                      </a:r>
                      <a:r>
                        <a:rPr dirty="0" sz="9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 matériel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287274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 but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est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déceler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détresse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vitale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et/ou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psychique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en vue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de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déterminer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prise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en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charge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adaptée.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989075">
                <a:tc>
                  <a:txBody>
                    <a:bodyPr/>
                    <a:lstStyle/>
                    <a:p>
                      <a:pPr marL="63500" marR="122555">
                        <a:lnSpc>
                          <a:spcPct val="109400"/>
                        </a:lnSpc>
                        <a:spcBef>
                          <a:spcPts val="40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Alerter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/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Fair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 a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erter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5143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62865" marR="56515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Seul ou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via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 témoin, l’alerte des secours publics doit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être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réalisée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le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plus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précocement possible.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just" marL="62865" marR="56515">
                        <a:lnSpc>
                          <a:spcPct val="101699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L’utilisation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téléphone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portable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donne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nombreux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avantages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: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haut-parleur,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échange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entre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et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le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médecin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…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62865" marR="57785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Les terminaux de transmission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 téléphone sont les plus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souvent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utilisés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transmettre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informations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son responsable ou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aux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secours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publics.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algn="just" marL="62865" marR="58419">
                        <a:lnSpc>
                          <a:spcPct val="101699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Quoiqu’il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soit,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équipe, l’alerte se fait dans le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respect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procédures internes.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850392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Secourir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" marR="58419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met</a:t>
                      </a:r>
                      <a:r>
                        <a:rPr dirty="0" sz="9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9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œuvre</a:t>
                      </a:r>
                      <a:r>
                        <a:rPr dirty="0" sz="9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conduites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tenir</a:t>
                      </a:r>
                      <a:r>
                        <a:rPr dirty="0" sz="9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techniques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adaptées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à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un intervenant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seul.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2865" marR="59055">
                        <a:lnSpc>
                          <a:spcPct val="101699"/>
                        </a:lnSpc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900" spc="1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agit</a:t>
                      </a:r>
                      <a:r>
                        <a:rPr dirty="0" sz="900" spc="1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900" spc="1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moyens</a:t>
                      </a:r>
                      <a:r>
                        <a:rPr dirty="0" sz="9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900" spc="1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bord</a:t>
                      </a:r>
                      <a:r>
                        <a:rPr dirty="0" sz="900" spc="1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utilise</a:t>
                      </a:r>
                      <a:r>
                        <a:rPr dirty="0" sz="9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témoins</a:t>
                      </a:r>
                      <a:r>
                        <a:rPr dirty="0" sz="9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 </a:t>
                      </a:r>
                      <a:r>
                        <a:rPr dirty="0" sz="900" spc="-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mener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son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intervention.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" marR="59055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met</a:t>
                      </a:r>
                      <a:r>
                        <a:rPr dirty="0" sz="9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9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œuvre</a:t>
                      </a:r>
                      <a:r>
                        <a:rPr dirty="0" sz="9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conduites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tenir</a:t>
                      </a:r>
                      <a:r>
                        <a:rPr dirty="0" sz="9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techniques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adaptées.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2865" marR="60960">
                        <a:lnSpc>
                          <a:spcPct val="101699"/>
                        </a:lnSpc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9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agit</a:t>
                      </a:r>
                      <a:r>
                        <a:rPr dirty="0" sz="9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9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matériel</a:t>
                      </a:r>
                      <a:r>
                        <a:rPr dirty="0" sz="9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sa</a:t>
                      </a:r>
                      <a:r>
                        <a:rPr dirty="0" sz="9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disposition,</a:t>
                      </a:r>
                      <a:r>
                        <a:rPr dirty="0" sz="9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9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défaut,</a:t>
                      </a:r>
                      <a:r>
                        <a:rPr dirty="0" sz="9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9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moyens du bord.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utilise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en cas de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nécessité les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témoins.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419353">
                <a:tc>
                  <a:txBody>
                    <a:bodyPr/>
                    <a:lstStyle/>
                    <a:p>
                      <a:pPr marL="63500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Surveiller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62865" marR="61594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assure</a:t>
                      </a:r>
                      <a:r>
                        <a:rPr dirty="0" sz="9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9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surveillance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constante</a:t>
                      </a:r>
                      <a:r>
                        <a:rPr dirty="0" sz="9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victime,</a:t>
                      </a:r>
                      <a:r>
                        <a:rPr dirty="0" sz="9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tant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plan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physique</a:t>
                      </a:r>
                      <a:r>
                        <a:rPr dirty="0" sz="9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9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psychologique.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9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cherche</a:t>
                      </a:r>
                      <a:r>
                        <a:rPr dirty="0" sz="9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éventuelle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évolution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veille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à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l’efficacité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moyens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mis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œuvre.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40436">
                <a:tc>
                  <a:txBody>
                    <a:bodyPr/>
                    <a:lstStyle/>
                    <a:p>
                      <a:pPr marL="63500" marR="288290">
                        <a:lnSpc>
                          <a:spcPct val="109400"/>
                        </a:lnSpc>
                        <a:spcBef>
                          <a:spcPts val="405"/>
                        </a:spcBef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Aider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l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es 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renforts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5143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gridSpan="2">
                  <a:txBody>
                    <a:bodyPr/>
                    <a:lstStyle/>
                    <a:p>
                      <a:pPr marL="62865" marR="59690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l’arrivée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9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renforts,</a:t>
                      </a:r>
                      <a:r>
                        <a:rPr dirty="0" sz="9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transmet</a:t>
                      </a:r>
                      <a:r>
                        <a:rPr dirty="0" sz="9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éléments</a:t>
                      </a:r>
                      <a:r>
                        <a:rPr dirty="0" sz="9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l’intervention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ces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derniers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propose</a:t>
                      </a:r>
                      <a:r>
                        <a:rPr dirty="0" sz="900" spc="1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aide</a:t>
                      </a:r>
                      <a:r>
                        <a:rPr dirty="0" sz="90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9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poursuite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de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l’intervention, dans la limite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de ses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compétences.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003553">
                <a:tc>
                  <a:txBody>
                    <a:bodyPr/>
                    <a:lstStyle/>
                    <a:p>
                      <a:pPr marL="63500" marR="116839">
                        <a:lnSpc>
                          <a:spcPct val="110000"/>
                        </a:lnSpc>
                        <a:spcBef>
                          <a:spcPts val="400"/>
                        </a:spcBef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Après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interv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ntion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5080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" marR="57785">
                        <a:lnSpc>
                          <a:spcPct val="101699"/>
                        </a:lnSpc>
                        <a:spcBef>
                          <a:spcPts val="49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isolé</a:t>
                      </a:r>
                      <a:r>
                        <a:rPr dirty="0" sz="900" spc="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pourra</a:t>
                      </a:r>
                      <a:r>
                        <a:rPr dirty="0" sz="900" spc="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prendre</a:t>
                      </a:r>
                      <a:r>
                        <a:rPr dirty="0" sz="900" spc="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contact</a:t>
                      </a:r>
                      <a:r>
                        <a:rPr dirty="0" sz="9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9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9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autorité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d’emploi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cas de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besoin.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223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9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veille</a:t>
                      </a:r>
                      <a:r>
                        <a:rPr dirty="0" sz="9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au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reconditionnement</a:t>
                      </a:r>
                      <a:r>
                        <a:rPr dirty="0" sz="9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matériel.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2865" marR="57150">
                        <a:lnSpc>
                          <a:spcPct val="101699"/>
                        </a:lnSpc>
                        <a:spcBef>
                          <a:spcPts val="5"/>
                        </a:spcBef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9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contribue</a:t>
                      </a:r>
                      <a:r>
                        <a:rPr dirty="0" sz="9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au</a:t>
                      </a:r>
                      <a:r>
                        <a:rPr dirty="0" sz="9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débriefing</a:t>
                      </a:r>
                      <a:r>
                        <a:rPr dirty="0" sz="9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post-intervention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prenant</a:t>
                      </a:r>
                      <a:r>
                        <a:rPr dirty="0" sz="9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compte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l’aspect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technique,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mais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également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psychologique.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62865">
                        <a:lnSpc>
                          <a:spcPct val="100000"/>
                        </a:lnSpc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transmet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documents pour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archivage.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4769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20090" y="520699"/>
            <a:ext cx="30861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0340">
              <a:lnSpc>
                <a:spcPct val="100000"/>
              </a:lnSpc>
              <a:spcBef>
                <a:spcPts val="95"/>
              </a:spcBef>
            </a:pPr>
            <a:r>
              <a:rPr dirty="0" sz="1100" spc="-10"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36688" y="540257"/>
            <a:ext cx="471360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23189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>
                <a:latin typeface="Calibri"/>
                <a:cs typeface="Calibri"/>
              </a:rPr>
              <a:t> radial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imperceptible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perçu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rapide.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20090" y="787145"/>
            <a:ext cx="440436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3.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confirmer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36688" y="964462"/>
            <a:ext cx="4076065" cy="16446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10"/>
              </a:lnSpc>
              <a:tabLst>
                <a:tab pos="240029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le 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recoloration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(TRC)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36688" y="1204721"/>
            <a:ext cx="590105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  <a:tabLst>
                <a:tab pos="240029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fréquence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120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(chez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repos)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77289" y="1374647"/>
            <a:ext cx="242887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 à 40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minute 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36688" y="1621535"/>
            <a:ext cx="5901055" cy="17145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  <a:tabLst>
                <a:tab pos="240029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systolique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90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diminuée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30%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77289" y="1792477"/>
            <a:ext cx="275717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hypertendue.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0090" y="2039365"/>
            <a:ext cx="61175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4.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constitution.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36688" y="2210053"/>
            <a:ext cx="107632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suspectée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36688" y="2379979"/>
            <a:ext cx="406336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  <a:tabLst>
                <a:tab pos="240029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détaillés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936688" y="2626867"/>
            <a:ext cx="396367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  <a:tabLst>
                <a:tab pos="240029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l’impossibilité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debout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(vertiges),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36688" y="2873755"/>
            <a:ext cx="147764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  <a:tabLst>
                <a:tab pos="240029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soif.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36688" y="3120643"/>
            <a:ext cx="5901055" cy="1835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Enfin,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répétées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(surveillance)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accélération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36688" y="3303714"/>
            <a:ext cx="590105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165"/>
              </a:lnSpc>
            </a:pPr>
            <a:r>
              <a:rPr dirty="0" sz="1100" spc="-5">
                <a:latin typeface="Calibri"/>
                <a:cs typeface="Calibri"/>
              </a:rPr>
              <a:t>pouls,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allongement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TRC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pincement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chute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36688" y="3474021"/>
            <a:ext cx="5901055" cy="1581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165"/>
              </a:lnSpc>
            </a:pPr>
            <a:r>
              <a:rPr dirty="0" sz="1100" spc="-5">
                <a:latin typeface="Calibri"/>
                <a:cs typeface="Calibri"/>
              </a:rPr>
              <a:t>évoquer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(même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36688" y="3631945"/>
            <a:ext cx="56578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1430"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no</a:t>
            </a:r>
            <a:r>
              <a:rPr dirty="0" sz="1100" spc="-5">
                <a:latin typeface="Calibri"/>
                <a:cs typeface="Calibri"/>
              </a:rPr>
              <a:t>rmale).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701040" y="3955033"/>
            <a:ext cx="6155690" cy="287655"/>
            <a:chOff x="701040" y="3955033"/>
            <a:chExt cx="6155690" cy="287655"/>
          </a:xfrm>
        </p:grpSpPr>
        <p:sp>
          <p:nvSpPr>
            <p:cNvPr id="20" name="object 20"/>
            <p:cNvSpPr/>
            <p:nvPr/>
          </p:nvSpPr>
          <p:spPr>
            <a:xfrm>
              <a:off x="701040" y="39550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01040" y="42362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701040" y="3932427"/>
            <a:ext cx="6155690" cy="1841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4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d’arrêter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d’améliorer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l’oxygénation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vitaux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 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d’obtenir rapidement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 médicale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[05PR05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79472" y="760730"/>
            <a:ext cx="27952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Détresse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circulatoire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656590" y="1378711"/>
            <a:ext cx="6212840" cy="1085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endParaRPr sz="1600">
              <a:latin typeface="Calibri Light"/>
              <a:cs typeface="Calibri Light"/>
            </a:endParaRPr>
          </a:p>
          <a:p>
            <a:pPr marL="63500" marR="1659889">
              <a:lnSpc>
                <a:spcPct val="1473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 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contraire,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l’hémorragie :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allonger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horizontale</a:t>
            </a:r>
            <a:r>
              <a:rPr dirty="0" baseline="39682" sz="1050" spc="-7">
                <a:latin typeface="Calibri"/>
                <a:cs typeface="Calibri"/>
              </a:rPr>
              <a:t>1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163316" y="2486659"/>
            <a:ext cx="3224530" cy="177800"/>
          </a:xfrm>
          <a:custGeom>
            <a:avLst/>
            <a:gdLst/>
            <a:ahLst/>
            <a:cxnLst/>
            <a:rect l="l" t="t" r="r" b="b"/>
            <a:pathLst>
              <a:path w="3224529" h="177800">
                <a:moveTo>
                  <a:pt x="3224276" y="0"/>
                </a:moveTo>
                <a:lnTo>
                  <a:pt x="0" y="0"/>
                </a:lnTo>
                <a:lnTo>
                  <a:pt x="0" y="177546"/>
                </a:lnTo>
                <a:lnTo>
                  <a:pt x="3224276" y="177546"/>
                </a:lnTo>
                <a:lnTo>
                  <a:pt x="322427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710565" y="2486659"/>
            <a:ext cx="23812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9525">
              <a:lnSpc>
                <a:spcPct val="100000"/>
              </a:lnSpc>
            </a:pPr>
            <a:r>
              <a:rPr dirty="0" sz="1100" spc="-5">
                <a:latin typeface="Symbol"/>
                <a:cs typeface="Symbol"/>
              </a:rPr>
              <a:t></a:t>
            </a:r>
            <a:endParaRPr sz="1100">
              <a:latin typeface="Symbol"/>
              <a:cs typeface="Symbo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10589" y="2474721"/>
            <a:ext cx="551434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10565" y="2690113"/>
            <a:ext cx="573532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38125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37490" algn="l"/>
                <a:tab pos="23812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10565" y="2893567"/>
            <a:ext cx="614616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38125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37490" algn="l"/>
                <a:tab pos="238125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et</a:t>
            </a:r>
            <a:r>
              <a:rPr dirty="0" sz="1100" spc="4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4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réchauffer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48689" y="3097021"/>
            <a:ext cx="61404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10565" y="3293617"/>
            <a:ext cx="291084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38125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37490" algn="l"/>
                <a:tab pos="238125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et surveiller attentivement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48689" y="3497071"/>
            <a:ext cx="1704339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 de conscience,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948689" y="3743959"/>
            <a:ext cx="156781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 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948689" y="3990085"/>
            <a:ext cx="54737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</a:t>
            </a:r>
            <a:r>
              <a:rPr dirty="0" sz="1100" spc="-5">
                <a:latin typeface="Courier New"/>
                <a:cs typeface="Courier New"/>
              </a:rPr>
              <a:t>	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701040" y="4730749"/>
            <a:ext cx="6155690" cy="287020"/>
            <a:chOff x="701040" y="4730749"/>
            <a:chExt cx="6155690" cy="287020"/>
          </a:xfrm>
        </p:grpSpPr>
        <p:sp>
          <p:nvSpPr>
            <p:cNvPr id="20" name="object 20"/>
            <p:cNvSpPr/>
            <p:nvPr/>
          </p:nvSpPr>
          <p:spPr>
            <a:xfrm>
              <a:off x="701040" y="473074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01040" y="50111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701040" y="5441949"/>
            <a:ext cx="6155690" cy="287655"/>
            <a:chOff x="701040" y="5441949"/>
            <a:chExt cx="6155690" cy="287655"/>
          </a:xfrm>
        </p:grpSpPr>
        <p:sp>
          <p:nvSpPr>
            <p:cNvPr id="23" name="object 23"/>
            <p:cNvSpPr/>
            <p:nvPr/>
          </p:nvSpPr>
          <p:spPr>
            <a:xfrm>
              <a:off x="701040" y="54419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701040" y="57231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701040" y="4217415"/>
            <a:ext cx="6155690" cy="1786889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26364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(relevage,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respire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pas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façon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anormale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 et respire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720090" y="958215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 txBox="1"/>
          <p:nvPr/>
        </p:nvSpPr>
        <p:spPr>
          <a:xfrm>
            <a:off x="681990" y="9636505"/>
            <a:ext cx="5976620" cy="44259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1899"/>
              </a:lnSpc>
              <a:spcBef>
                <a:spcPts val="8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placer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position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horizontale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personne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hémorragie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facilite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circulation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sanguine,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notamment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10" i="1">
                <a:latin typeface="Calibri"/>
                <a:cs typeface="Calibri"/>
              </a:rPr>
              <a:t>au 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niveau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cerveau.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réalisation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gestes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secours</a:t>
            </a:r>
            <a:r>
              <a:rPr dirty="0" sz="900" spc="-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aussi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facilitée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conséquences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l’hémorragie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</a:t>
            </a:r>
            <a:r>
              <a:rPr dirty="0" sz="900" i="1">
                <a:latin typeface="Calibri"/>
                <a:cs typeface="Calibri"/>
              </a:rPr>
              <a:t> 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10" i="1">
                <a:latin typeface="Calibri"/>
                <a:cs typeface="Calibri"/>
              </a:rPr>
              <a:t>fonctions </a:t>
            </a:r>
            <a:r>
              <a:rPr dirty="0" sz="900" spc="-5" i="1">
                <a:latin typeface="Calibri"/>
                <a:cs typeface="Calibri"/>
              </a:rPr>
              <a:t> vitales sont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retardées.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[05AC03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42311" y="760730"/>
            <a:ext cx="30689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Détresse</a:t>
            </a:r>
            <a:r>
              <a:rPr dirty="0" spc="-5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neurologique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01040" y="140131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1040" y="1378711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168173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4216653" y="1789429"/>
            <a:ext cx="77216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neurologique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1769871"/>
            <a:ext cx="61214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98950" algn="l"/>
              </a:tabLst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fonction	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l‘évolution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affecter,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1940559"/>
            <a:ext cx="5946775" cy="95123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15557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court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(fonction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2700" marR="508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relève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-5">
                <a:latin typeface="Calibri"/>
                <a:cs typeface="Calibri"/>
              </a:rPr>
              <a:t> neurologique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autant, 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2945637"/>
            <a:ext cx="4536440" cy="3638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perturbation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autres.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5263641" y="2965195"/>
            <a:ext cx="75946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neurol</a:t>
            </a:r>
            <a:r>
              <a:rPr dirty="0" sz="1100" spc="-5">
                <a:latin typeface="Calibri"/>
                <a:cs typeface="Calibri"/>
              </a:rPr>
              <a:t>ogique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041135" y="2945637"/>
            <a:ext cx="7708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701040" y="3458971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01040" y="3436365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01040" y="3739388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4759959" y="3846829"/>
            <a:ext cx="7581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n</a:t>
            </a:r>
            <a:r>
              <a:rPr dirty="0" sz="1100" spc="-5">
                <a:latin typeface="Calibri"/>
                <a:cs typeface="Calibri"/>
              </a:rPr>
              <a:t>e</a:t>
            </a:r>
            <a:r>
              <a:rPr dirty="0" sz="1100" spc="-10">
                <a:latin typeface="Calibri"/>
                <a:cs typeface="Calibri"/>
              </a:rPr>
              <a:t>ur</a:t>
            </a:r>
            <a:r>
              <a:rPr dirty="0" sz="1100" spc="-5">
                <a:latin typeface="Calibri"/>
                <a:cs typeface="Calibri"/>
              </a:rPr>
              <a:t>ologique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07390" y="3827271"/>
            <a:ext cx="5903595" cy="3638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  <a:tabLst>
                <a:tab pos="484251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	et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-5">
                <a:latin typeface="Calibri"/>
                <a:cs typeface="Calibri"/>
              </a:rPr>
              <a:t> exemple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2180335" y="5071617"/>
            <a:ext cx="786765" cy="177800"/>
          </a:xfrm>
          <a:custGeom>
            <a:avLst/>
            <a:gdLst/>
            <a:ahLst/>
            <a:cxnLst/>
            <a:rect l="l" t="t" r="r" b="b"/>
            <a:pathLst>
              <a:path w="786764" h="177800">
                <a:moveTo>
                  <a:pt x="786384" y="0"/>
                </a:moveTo>
                <a:lnTo>
                  <a:pt x="0" y="0"/>
                </a:lnTo>
                <a:lnTo>
                  <a:pt x="0" y="177546"/>
                </a:lnTo>
                <a:lnTo>
                  <a:pt x="786384" y="177546"/>
                </a:lnTo>
                <a:lnTo>
                  <a:pt x="786384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701040" y="5427471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5"/>
                </a:lnTo>
                <a:lnTo>
                  <a:pt x="6155436" y="280415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701040" y="4216349"/>
            <a:ext cx="6155690" cy="14585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 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choc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atteignant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(accident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cérébral),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épinière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nerfs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certaines intoxications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manque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(hypoglycémie).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01040" y="5707888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2139188" y="5815329"/>
            <a:ext cx="77025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neurol</a:t>
            </a:r>
            <a:r>
              <a:rPr dirty="0" sz="1100" spc="-5">
                <a:latin typeface="Calibri"/>
                <a:cs typeface="Calibri"/>
              </a:rPr>
              <a:t>ogique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5795771"/>
            <a:ext cx="61404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28215" algn="l"/>
              </a:tabLst>
            </a:pPr>
            <a:r>
              <a:rPr dirty="0" sz="1100" spc="-5">
                <a:latin typeface="Calibri"/>
                <a:cs typeface="Calibri"/>
              </a:rPr>
              <a:t>L’atteinte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	retentit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701040" y="6479793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5"/>
                </a:lnTo>
                <a:lnTo>
                  <a:pt x="6155436" y="280415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701040" y="5966459"/>
            <a:ext cx="6155690" cy="76073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4604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court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(cœur,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poumons)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privés d’oxygène.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701040" y="676020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720090" y="6867652"/>
            <a:ext cx="228790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3" name="object 4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  <p:sp>
        <p:nvSpPr>
          <p:cNvPr id="29" name="object 29"/>
          <p:cNvSpPr txBox="1"/>
          <p:nvPr/>
        </p:nvSpPr>
        <p:spPr>
          <a:xfrm>
            <a:off x="720090" y="7114539"/>
            <a:ext cx="61302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1.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 spc="3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n’exécute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948689" y="7285227"/>
            <a:ext cx="5888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ordre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(ex.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serrez-moi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ouvrez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 </a:t>
            </a:r>
            <a:r>
              <a:rPr dirty="0" sz="1100">
                <a:latin typeface="Calibri"/>
                <a:cs typeface="Calibri"/>
              </a:rPr>
              <a:t>»)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réagit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48689" y="7455915"/>
            <a:ext cx="207200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948689" y="7702803"/>
            <a:ext cx="58889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ne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réagit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arrêtée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948689" y="7872729"/>
            <a:ext cx="3488054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(ventilation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948689" y="8119617"/>
            <a:ext cx="5888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réagit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948689" y="8290305"/>
            <a:ext cx="3475354" cy="17145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20090" y="8537447"/>
            <a:ext cx="61175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2.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l’appréciation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(3ème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948689" y="8708135"/>
            <a:ext cx="153352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48689" y="8954261"/>
            <a:ext cx="64071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48689" y="9124950"/>
            <a:ext cx="478853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somnolente,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 questions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948689" y="9371838"/>
            <a:ext cx="5888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désorientée.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rappelle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année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nous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177289" y="9542526"/>
            <a:ext cx="54546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s</a:t>
            </a:r>
            <a:r>
              <a:rPr dirty="0" sz="1100" spc="-5">
                <a:latin typeface="Calibri"/>
                <a:cs typeface="Calibri"/>
              </a:rPr>
              <a:t>omm</a:t>
            </a:r>
            <a:r>
              <a:rPr dirty="0" sz="1100" spc="-10">
                <a:latin typeface="Calibri"/>
                <a:cs typeface="Calibri"/>
              </a:rPr>
              <a:t>e</a:t>
            </a:r>
            <a:r>
              <a:rPr dirty="0" sz="1100" spc="-5">
                <a:latin typeface="Calibri"/>
                <a:cs typeface="Calibri"/>
              </a:rPr>
              <a:t>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48689" y="9788652"/>
            <a:ext cx="228409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ne s’exprime pas,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8690" y="540257"/>
            <a:ext cx="4232910" cy="341630"/>
          </a:xfrm>
          <a:custGeom>
            <a:avLst/>
            <a:gdLst/>
            <a:ahLst/>
            <a:cxnLst/>
            <a:rect l="l" t="t" r="r" b="b"/>
            <a:pathLst>
              <a:path w="4232910" h="341630">
                <a:moveTo>
                  <a:pt x="4232643" y="170688"/>
                </a:moveTo>
                <a:lnTo>
                  <a:pt x="2892806" y="170688"/>
                </a:lnTo>
                <a:lnTo>
                  <a:pt x="2892806" y="0"/>
                </a:lnTo>
                <a:lnTo>
                  <a:pt x="0" y="0"/>
                </a:lnTo>
                <a:lnTo>
                  <a:pt x="0" y="170688"/>
                </a:lnTo>
                <a:lnTo>
                  <a:pt x="0" y="341376"/>
                </a:lnTo>
                <a:lnTo>
                  <a:pt x="4232643" y="341376"/>
                </a:lnTo>
                <a:lnTo>
                  <a:pt x="4232643" y="17068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48689" y="957833"/>
            <a:ext cx="2771775" cy="170815"/>
          </a:xfrm>
          <a:custGeom>
            <a:avLst/>
            <a:gdLst/>
            <a:ahLst/>
            <a:cxnLst/>
            <a:rect l="l" t="t" r="r" b="b"/>
            <a:pathLst>
              <a:path w="2771775" h="170815">
                <a:moveTo>
                  <a:pt x="2771648" y="0"/>
                </a:moveTo>
                <a:lnTo>
                  <a:pt x="0" y="0"/>
                </a:lnTo>
                <a:lnTo>
                  <a:pt x="0" y="170688"/>
                </a:lnTo>
                <a:lnTo>
                  <a:pt x="2771648" y="170688"/>
                </a:lnTo>
                <a:lnTo>
                  <a:pt x="277164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948690" y="1204721"/>
            <a:ext cx="1990089" cy="340995"/>
          </a:xfrm>
          <a:custGeom>
            <a:avLst/>
            <a:gdLst/>
            <a:ahLst/>
            <a:cxnLst/>
            <a:rect l="l" t="t" r="r" b="b"/>
            <a:pathLst>
              <a:path w="1990089" h="340994">
                <a:moveTo>
                  <a:pt x="1989836" y="0"/>
                </a:moveTo>
                <a:lnTo>
                  <a:pt x="0" y="0"/>
                </a:lnTo>
                <a:lnTo>
                  <a:pt x="0" y="169926"/>
                </a:lnTo>
                <a:lnTo>
                  <a:pt x="0" y="340614"/>
                </a:lnTo>
                <a:lnTo>
                  <a:pt x="1927339" y="340614"/>
                </a:lnTo>
                <a:lnTo>
                  <a:pt x="1927339" y="169926"/>
                </a:lnTo>
                <a:lnTo>
                  <a:pt x="1989836" y="169926"/>
                </a:lnTo>
                <a:lnTo>
                  <a:pt x="19898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48689" y="1621535"/>
            <a:ext cx="2950210" cy="171450"/>
          </a:xfrm>
          <a:custGeom>
            <a:avLst/>
            <a:gdLst/>
            <a:ahLst/>
            <a:cxnLst/>
            <a:rect l="l" t="t" r="r" b="b"/>
            <a:pathLst>
              <a:path w="2950210" h="171450">
                <a:moveTo>
                  <a:pt x="2949956" y="0"/>
                </a:moveTo>
                <a:lnTo>
                  <a:pt x="0" y="0"/>
                </a:lnTo>
                <a:lnTo>
                  <a:pt x="0" y="170942"/>
                </a:lnTo>
                <a:lnTo>
                  <a:pt x="2949956" y="170942"/>
                </a:lnTo>
                <a:lnTo>
                  <a:pt x="294995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948690" y="1868677"/>
            <a:ext cx="5888990" cy="341630"/>
          </a:xfrm>
          <a:custGeom>
            <a:avLst/>
            <a:gdLst/>
            <a:ahLst/>
            <a:cxnLst/>
            <a:rect l="l" t="t" r="r" b="b"/>
            <a:pathLst>
              <a:path w="5888990" h="341630">
                <a:moveTo>
                  <a:pt x="5888736" y="0"/>
                </a:move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1376"/>
                </a:lnTo>
                <a:lnTo>
                  <a:pt x="2804414" y="341376"/>
                </a:lnTo>
                <a:lnTo>
                  <a:pt x="2804414" y="170688"/>
                </a:lnTo>
                <a:lnTo>
                  <a:pt x="5888736" y="170688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720090" y="2286253"/>
            <a:ext cx="3060065" cy="170180"/>
          </a:xfrm>
          <a:custGeom>
            <a:avLst/>
            <a:gdLst/>
            <a:ahLst/>
            <a:cxnLst/>
            <a:rect l="l" t="t" r="r" b="b"/>
            <a:pathLst>
              <a:path w="3060065" h="170180">
                <a:moveTo>
                  <a:pt x="3059684" y="0"/>
                </a:moveTo>
                <a:lnTo>
                  <a:pt x="0" y="0"/>
                </a:lnTo>
                <a:lnTo>
                  <a:pt x="0" y="169925"/>
                </a:lnTo>
                <a:lnTo>
                  <a:pt x="3059684" y="169925"/>
                </a:lnTo>
                <a:lnTo>
                  <a:pt x="3059684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948690" y="2532379"/>
            <a:ext cx="5847080" cy="512445"/>
          </a:xfrm>
          <a:custGeom>
            <a:avLst/>
            <a:gdLst/>
            <a:ahLst/>
            <a:cxnLst/>
            <a:rect l="l" t="t" r="r" b="b"/>
            <a:pathLst>
              <a:path w="5847080" h="512444">
                <a:moveTo>
                  <a:pt x="5846826" y="0"/>
                </a:moveTo>
                <a:lnTo>
                  <a:pt x="0" y="0"/>
                </a:lnTo>
                <a:lnTo>
                  <a:pt x="0" y="170688"/>
                </a:lnTo>
                <a:lnTo>
                  <a:pt x="0" y="341376"/>
                </a:lnTo>
                <a:lnTo>
                  <a:pt x="0" y="512064"/>
                </a:lnTo>
                <a:lnTo>
                  <a:pt x="1312418" y="512064"/>
                </a:lnTo>
                <a:lnTo>
                  <a:pt x="1312418" y="341376"/>
                </a:lnTo>
                <a:lnTo>
                  <a:pt x="5642356" y="341376"/>
                </a:lnTo>
                <a:lnTo>
                  <a:pt x="5642356" y="170688"/>
                </a:lnTo>
                <a:lnTo>
                  <a:pt x="5846826" y="170688"/>
                </a:lnTo>
                <a:lnTo>
                  <a:pt x="584682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948690" y="3120643"/>
            <a:ext cx="5731510" cy="340995"/>
          </a:xfrm>
          <a:custGeom>
            <a:avLst/>
            <a:gdLst/>
            <a:ahLst/>
            <a:cxnLst/>
            <a:rect l="l" t="t" r="r" b="b"/>
            <a:pathLst>
              <a:path w="5731509" h="340995">
                <a:moveTo>
                  <a:pt x="5731002" y="0"/>
                </a:moveTo>
                <a:lnTo>
                  <a:pt x="0" y="0"/>
                </a:lnTo>
                <a:lnTo>
                  <a:pt x="0" y="170688"/>
                </a:lnTo>
                <a:lnTo>
                  <a:pt x="0" y="340614"/>
                </a:lnTo>
                <a:lnTo>
                  <a:pt x="3605517" y="340614"/>
                </a:lnTo>
                <a:lnTo>
                  <a:pt x="3605517" y="170688"/>
                </a:lnTo>
                <a:lnTo>
                  <a:pt x="5731002" y="170688"/>
                </a:lnTo>
                <a:lnTo>
                  <a:pt x="5731002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720090" y="3537457"/>
            <a:ext cx="6042660" cy="512445"/>
          </a:xfrm>
          <a:custGeom>
            <a:avLst/>
            <a:gdLst/>
            <a:ahLst/>
            <a:cxnLst/>
            <a:rect l="l" t="t" r="r" b="b"/>
            <a:pathLst>
              <a:path w="6042659" h="512445">
                <a:moveTo>
                  <a:pt x="6042660" y="0"/>
                </a:move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1376"/>
                </a:lnTo>
                <a:lnTo>
                  <a:pt x="228600" y="512064"/>
                </a:lnTo>
                <a:lnTo>
                  <a:pt x="3265424" y="512064"/>
                </a:lnTo>
                <a:lnTo>
                  <a:pt x="3265424" y="341376"/>
                </a:lnTo>
                <a:lnTo>
                  <a:pt x="4413250" y="341376"/>
                </a:lnTo>
                <a:lnTo>
                  <a:pt x="4413250" y="170688"/>
                </a:lnTo>
                <a:lnTo>
                  <a:pt x="6042660" y="170688"/>
                </a:lnTo>
                <a:lnTo>
                  <a:pt x="604266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948690" y="4125721"/>
            <a:ext cx="5888990" cy="340995"/>
          </a:xfrm>
          <a:custGeom>
            <a:avLst/>
            <a:gdLst/>
            <a:ahLst/>
            <a:cxnLst/>
            <a:rect l="l" t="t" r="r" b="b"/>
            <a:pathLst>
              <a:path w="5888990" h="340995">
                <a:moveTo>
                  <a:pt x="5888736" y="0"/>
                </a:moveTo>
                <a:lnTo>
                  <a:pt x="0" y="0"/>
                </a:lnTo>
                <a:lnTo>
                  <a:pt x="0" y="169926"/>
                </a:lnTo>
                <a:lnTo>
                  <a:pt x="228600" y="169926"/>
                </a:lnTo>
                <a:lnTo>
                  <a:pt x="228600" y="340614"/>
                </a:lnTo>
                <a:lnTo>
                  <a:pt x="1633220" y="340614"/>
                </a:lnTo>
                <a:lnTo>
                  <a:pt x="1633220" y="169926"/>
                </a:lnTo>
                <a:lnTo>
                  <a:pt x="5888736" y="169926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948690" y="4542535"/>
            <a:ext cx="5888990" cy="341630"/>
          </a:xfrm>
          <a:custGeom>
            <a:avLst/>
            <a:gdLst/>
            <a:ahLst/>
            <a:cxnLst/>
            <a:rect l="l" t="t" r="r" b="b"/>
            <a:pathLst>
              <a:path w="5888990" h="341629">
                <a:moveTo>
                  <a:pt x="5888736" y="0"/>
                </a:move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1376"/>
                </a:lnTo>
                <a:lnTo>
                  <a:pt x="593090" y="341376"/>
                </a:lnTo>
                <a:lnTo>
                  <a:pt x="593090" y="170688"/>
                </a:lnTo>
                <a:lnTo>
                  <a:pt x="5888736" y="170688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948690" y="4960124"/>
            <a:ext cx="5806440" cy="511809"/>
          </a:xfrm>
          <a:custGeom>
            <a:avLst/>
            <a:gdLst/>
            <a:ahLst/>
            <a:cxnLst/>
            <a:rect l="l" t="t" r="r" b="b"/>
            <a:pathLst>
              <a:path w="5806440" h="511810">
                <a:moveTo>
                  <a:pt x="5806440" y="0"/>
                </a:moveTo>
                <a:lnTo>
                  <a:pt x="0" y="0"/>
                </a:lnTo>
                <a:lnTo>
                  <a:pt x="0" y="170929"/>
                </a:lnTo>
                <a:lnTo>
                  <a:pt x="0" y="340855"/>
                </a:lnTo>
                <a:lnTo>
                  <a:pt x="0" y="511543"/>
                </a:lnTo>
                <a:lnTo>
                  <a:pt x="1966963" y="511543"/>
                </a:lnTo>
                <a:lnTo>
                  <a:pt x="1966963" y="340855"/>
                </a:lnTo>
                <a:lnTo>
                  <a:pt x="5647690" y="340855"/>
                </a:lnTo>
                <a:lnTo>
                  <a:pt x="5647690" y="170929"/>
                </a:lnTo>
                <a:lnTo>
                  <a:pt x="5806440" y="170929"/>
                </a:lnTo>
                <a:lnTo>
                  <a:pt x="580644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4" name="object 14"/>
          <p:cNvGrpSpPr/>
          <p:nvPr/>
        </p:nvGrpSpPr>
        <p:grpSpPr>
          <a:xfrm>
            <a:off x="701040" y="5624067"/>
            <a:ext cx="6155690" cy="287655"/>
            <a:chOff x="701040" y="562406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6240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9052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504190" y="520699"/>
            <a:ext cx="6545580" cy="6327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445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Si 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s’exprimer,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se </a:t>
            </a:r>
            <a:r>
              <a:rPr dirty="0" sz="1100" spc="-5">
                <a:latin typeface="Calibri"/>
                <a:cs typeface="Calibri"/>
              </a:rPr>
              <a:t>plaindre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673100" indent="-228600">
              <a:lnSpc>
                <a:spcPct val="100000"/>
              </a:lnSpc>
              <a:spcBef>
                <a:spcPts val="25"/>
              </a:spcBef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de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(paralysie).</a:t>
            </a:r>
            <a:endParaRPr sz="1100">
              <a:latin typeface="Calibri"/>
              <a:cs typeface="Calibri"/>
            </a:endParaRPr>
          </a:p>
          <a:p>
            <a:pPr marL="444500" marR="3323590">
              <a:lnSpc>
                <a:spcPct val="147300"/>
              </a:lnSpc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d’une perte de la vue d’un ou des </a:t>
            </a:r>
            <a:r>
              <a:rPr dirty="0" sz="1100">
                <a:latin typeface="Calibri"/>
                <a:cs typeface="Calibri"/>
              </a:rPr>
              <a:t>deux </a:t>
            </a:r>
            <a:r>
              <a:rPr dirty="0" sz="1100" spc="-5">
                <a:latin typeface="Calibri"/>
                <a:cs typeface="Calibri"/>
              </a:rPr>
              <a:t>yeux.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673100" indent="-228600">
              <a:lnSpc>
                <a:spcPct val="100000"/>
              </a:lnSpc>
              <a:spcBef>
                <a:spcPts val="20"/>
              </a:spcBef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des convulsions généralisées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67310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asymétrie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673100" marR="208279" indent="-228600">
              <a:lnSpc>
                <a:spcPct val="101800"/>
              </a:lnSpc>
              <a:spcBef>
                <a:spcPts val="600"/>
              </a:spcBef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asymétrie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pupilles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l’ouverture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pupilles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sont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diamètres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différents)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réaction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pupilles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lumière.</a:t>
            </a:r>
            <a:endParaRPr sz="1100">
              <a:latin typeface="Calibri"/>
              <a:cs typeface="Calibri"/>
            </a:endParaRPr>
          </a:p>
          <a:p>
            <a:pPr marL="444500" indent="-228600">
              <a:lnSpc>
                <a:spcPct val="100000"/>
              </a:lnSpc>
              <a:spcBef>
                <a:spcPts val="625"/>
              </a:spcBef>
              <a:buAutoNum type="arabicPeriod" startAt="3"/>
              <a:tabLst>
                <a:tab pos="444500" algn="l"/>
              </a:tabLst>
            </a:pPr>
            <a:r>
              <a:rPr dirty="0" sz="1100" spc="-5">
                <a:latin typeface="Calibri"/>
                <a:cs typeface="Calibri"/>
              </a:rPr>
              <a:t>Lors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 :</a:t>
            </a:r>
            <a:endParaRPr sz="1100">
              <a:latin typeface="Calibri"/>
              <a:cs typeface="Calibri"/>
            </a:endParaRPr>
          </a:p>
          <a:p>
            <a:pPr marL="444500" marR="24701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(score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EVDA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Glasgow)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 spc="14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voix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endParaRPr sz="1100">
              <a:latin typeface="Calibri"/>
              <a:cs typeface="Calibri"/>
            </a:endParaRPr>
          </a:p>
          <a:p>
            <a:pPr marL="444500" marR="36258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confirmer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hypoglycémie.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L’hypoglycémie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corrigée rapidement.</a:t>
            </a:r>
            <a:endParaRPr sz="1100">
              <a:latin typeface="Calibri"/>
              <a:cs typeface="Calibri"/>
            </a:endParaRPr>
          </a:p>
          <a:p>
            <a:pPr marL="444500" marR="280035" indent="-228600">
              <a:lnSpc>
                <a:spcPct val="101800"/>
              </a:lnSpc>
              <a:spcBef>
                <a:spcPts val="590"/>
              </a:spcBef>
              <a:buAutoNum type="arabicPeriod" startAt="4"/>
              <a:tabLst>
                <a:tab pos="444500" algn="l"/>
              </a:tabLst>
            </a:pPr>
            <a:r>
              <a:rPr dirty="0" sz="1100" spc="-5">
                <a:latin typeface="Calibri"/>
                <a:cs typeface="Calibri"/>
              </a:rPr>
              <a:t>Enfin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constitution.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signes </a:t>
            </a:r>
            <a:r>
              <a:rPr dirty="0" sz="1100" spc="-5">
                <a:latin typeface="Calibri"/>
                <a:cs typeface="Calibri"/>
              </a:rPr>
              <a:t> suivants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 :</a:t>
            </a:r>
            <a:endParaRPr sz="1100">
              <a:latin typeface="Calibri"/>
              <a:cs typeface="Calibri"/>
            </a:endParaRPr>
          </a:p>
          <a:p>
            <a:pPr lvl="1" marL="673100" indent="-228600">
              <a:lnSpc>
                <a:spcPct val="100000"/>
              </a:lnSpc>
              <a:spcBef>
                <a:spcPts val="25"/>
              </a:spcBef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conscience,</a:t>
            </a:r>
            <a:endParaRPr sz="1100">
              <a:latin typeface="Calibri"/>
              <a:cs typeface="Calibri"/>
            </a:endParaRPr>
          </a:p>
          <a:p>
            <a:pPr lvl="1" marL="673100" marR="210820" indent="-228600">
              <a:lnSpc>
                <a:spcPct val="101400"/>
              </a:lnSpc>
              <a:spcBef>
                <a:spcPts val="605"/>
              </a:spcBef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passagère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l’entourage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suspectée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amnésie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malaise,</a:t>
            </a:r>
            <a:endParaRPr sz="1100">
              <a:latin typeface="Calibri"/>
              <a:cs typeface="Calibri"/>
            </a:endParaRPr>
          </a:p>
          <a:p>
            <a:pPr lvl="1" marL="673100" marR="209550" indent="-228600">
              <a:lnSpc>
                <a:spcPct val="101800"/>
              </a:lnSpc>
              <a:spcBef>
                <a:spcPts val="600"/>
              </a:spcBef>
              <a:buFont typeface="Courier New"/>
              <a:buChar char="o"/>
              <a:tabLst>
                <a:tab pos="672465" algn="l"/>
                <a:tab pos="673100" algn="l"/>
              </a:tabLst>
            </a:pP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isolé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spontanément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mots).</a:t>
            </a:r>
            <a:endParaRPr sz="1100">
              <a:latin typeface="Calibri"/>
              <a:cs typeface="Calibri"/>
            </a:endParaRPr>
          </a:p>
          <a:p>
            <a:pPr marL="444500" marR="287020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(paralysie,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parole,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aléatoires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apparaissent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disparaissent),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444500">
              <a:lnSpc>
                <a:spcPct val="100000"/>
              </a:lnSpc>
              <a:spcBef>
                <a:spcPts val="15"/>
              </a:spcBef>
            </a:pPr>
            <a:r>
              <a:rPr dirty="0" sz="1100" spc="-5">
                <a:latin typeface="Calibri"/>
                <a:cs typeface="Calibri"/>
              </a:rPr>
              <a:t>l’AVC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dévoiler 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2159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2159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445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443865" algn="l"/>
                <a:tab pos="444500" algn="l"/>
              </a:tabLst>
            </a:pPr>
            <a:r>
              <a:rPr dirty="0" sz="1100" spc="-5">
                <a:latin typeface="Calibri"/>
                <a:cs typeface="Calibri"/>
              </a:rPr>
              <a:t>d’installer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44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43865" algn="l"/>
                <a:tab pos="444500" algn="l"/>
              </a:tabLst>
            </a:pPr>
            <a:r>
              <a:rPr dirty="0" sz="1100" spc="-5">
                <a:latin typeface="Calibri"/>
                <a:cs typeface="Calibri"/>
              </a:rPr>
              <a:t>d’obtenir rapidement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 médicale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44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43865" algn="l"/>
                <a:tab pos="4445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[05PR06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42311" y="760730"/>
            <a:ext cx="30689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Détresse</a:t>
            </a:r>
            <a:r>
              <a:rPr dirty="0" spc="-5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neurologique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78711"/>
            <a:ext cx="6155690" cy="591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20090" y="1992883"/>
            <a:ext cx="5742940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inhalation)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0090" y="2197099"/>
            <a:ext cx="3767454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20090" y="2400553"/>
            <a:ext cx="4151629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701040" y="2756407"/>
            <a:ext cx="6155690" cy="287020"/>
            <a:chOff x="701040" y="2756407"/>
            <a:chExt cx="6155690" cy="287020"/>
          </a:xfrm>
        </p:grpSpPr>
        <p:sp>
          <p:nvSpPr>
            <p:cNvPr id="13" name="object 13"/>
            <p:cNvSpPr/>
            <p:nvPr/>
          </p:nvSpPr>
          <p:spPr>
            <a:xfrm>
              <a:off x="701040" y="275640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30368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701040" y="2733801"/>
            <a:ext cx="6155690" cy="591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perdu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[05AC04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52801" y="760730"/>
            <a:ext cx="28511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Détresse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respiratoire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458971"/>
            <a:ext cx="6155690" cy="287020"/>
            <a:chOff x="701040" y="345897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4589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7393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256783"/>
            <a:ext cx="6155690" cy="287655"/>
            <a:chOff x="701040" y="525678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2567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5379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701040" y="6309105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01040" y="1378711"/>
            <a:ext cx="6155690" cy="5177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220979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l‘évolution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affecter,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(fonction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 marR="227329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relève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  <a:p>
            <a:pPr marL="19050" marR="108585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rapidement, une perturbation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autres.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l’obstruction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partielle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maladies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 l’asthme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l’inhalation de produits caustiques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fumées.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28575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L’atteinte de la fonction respiratoire retentit rapidement sur les deux </a:t>
            </a:r>
            <a:r>
              <a:rPr dirty="0" sz="1100">
                <a:latin typeface="Calibri"/>
                <a:cs typeface="Calibri"/>
              </a:rPr>
              <a:t>autres </a:t>
            </a:r>
            <a:r>
              <a:rPr dirty="0" sz="1100" spc="-5">
                <a:latin typeface="Calibri"/>
                <a:cs typeface="Calibri"/>
              </a:rPr>
              <a:t>et menace, immédiatement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très court terme, la vie de la victime, car ses organes vitaux (cerveau, cœur) peuvent, très vite, être privés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01040" y="659028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20090" y="6697726"/>
            <a:ext cx="304228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identifiés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2" name="object 3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720090" y="6943852"/>
            <a:ext cx="458597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1.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recherche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absente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20090" y="7190739"/>
            <a:ext cx="244475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2.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l’appréciation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948689" y="7437627"/>
            <a:ext cx="64071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48689" y="7608315"/>
            <a:ext cx="5888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confuse,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somnolente,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anxieuse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agitée.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traduisent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77289" y="7779003"/>
            <a:ext cx="368046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manque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d’oxygénation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accumulation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CO2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48689" y="8025129"/>
            <a:ext cx="5888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refuse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s’allonger,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cherche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3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assise,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3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pénible</a:t>
            </a:r>
            <a:r>
              <a:rPr dirty="0" sz="1100" spc="2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77289" y="8195817"/>
            <a:ext cx="69723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948689" y="8442959"/>
            <a:ext cx="5888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j’ai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j’étouffe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j’ai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177289" y="8613647"/>
            <a:ext cx="53530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48689" y="8860535"/>
            <a:ext cx="314833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écoutant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48689" y="9030461"/>
            <a:ext cx="527177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sifflement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rétrécies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48689" y="9277350"/>
            <a:ext cx="5888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gargouillements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traduisant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encombrement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77289" y="9448038"/>
            <a:ext cx="70993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vomiss</a:t>
            </a:r>
            <a:r>
              <a:rPr dirty="0" sz="1100" spc="-10">
                <a:latin typeface="Calibri"/>
                <a:cs typeface="Calibri"/>
              </a:rPr>
              <a:t>ure</a:t>
            </a:r>
            <a:r>
              <a:rPr dirty="0" sz="1100" spc="-5">
                <a:latin typeface="Calibri"/>
                <a:cs typeface="Calibri"/>
              </a:rPr>
              <a:t>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948689" y="9694926"/>
            <a:ext cx="37045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des râles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 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poumons.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8690" y="540257"/>
            <a:ext cx="5888990" cy="681990"/>
          </a:xfrm>
          <a:custGeom>
            <a:avLst/>
            <a:gdLst/>
            <a:ahLst/>
            <a:cxnLst/>
            <a:rect l="l" t="t" r="r" b="b"/>
            <a:pathLst>
              <a:path w="5888990" h="681990">
                <a:moveTo>
                  <a:pt x="5888736" y="341376"/>
                </a:moveTo>
                <a:lnTo>
                  <a:pt x="1214882" y="341376"/>
                </a:lnTo>
                <a:lnTo>
                  <a:pt x="1214882" y="170688"/>
                </a:lnTo>
                <a:lnTo>
                  <a:pt x="5710936" y="170688"/>
                </a:lnTo>
                <a:lnTo>
                  <a:pt x="5710936" y="0"/>
                </a:lnTo>
                <a:lnTo>
                  <a:pt x="0" y="0"/>
                </a:lnTo>
                <a:lnTo>
                  <a:pt x="0" y="170688"/>
                </a:lnTo>
                <a:lnTo>
                  <a:pt x="0" y="341376"/>
                </a:lnTo>
                <a:lnTo>
                  <a:pt x="0" y="512064"/>
                </a:lnTo>
                <a:lnTo>
                  <a:pt x="228600" y="512064"/>
                </a:lnTo>
                <a:lnTo>
                  <a:pt x="228600" y="681990"/>
                </a:lnTo>
                <a:lnTo>
                  <a:pt x="1445768" y="681990"/>
                </a:lnTo>
                <a:lnTo>
                  <a:pt x="1445768" y="512064"/>
                </a:lnTo>
                <a:lnTo>
                  <a:pt x="5888736" y="512064"/>
                </a:lnTo>
                <a:lnTo>
                  <a:pt x="5888736" y="341376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48689" y="1298447"/>
            <a:ext cx="3975100" cy="170815"/>
          </a:xfrm>
          <a:custGeom>
            <a:avLst/>
            <a:gdLst/>
            <a:ahLst/>
            <a:cxnLst/>
            <a:rect l="l" t="t" r="r" b="b"/>
            <a:pathLst>
              <a:path w="3975100" h="170815">
                <a:moveTo>
                  <a:pt x="3975100" y="0"/>
                </a:moveTo>
                <a:lnTo>
                  <a:pt x="0" y="0"/>
                </a:lnTo>
                <a:lnTo>
                  <a:pt x="0" y="170688"/>
                </a:lnTo>
                <a:lnTo>
                  <a:pt x="3975100" y="170688"/>
                </a:lnTo>
                <a:lnTo>
                  <a:pt x="397510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948690" y="1545335"/>
            <a:ext cx="5888990" cy="341630"/>
          </a:xfrm>
          <a:custGeom>
            <a:avLst/>
            <a:gdLst/>
            <a:ahLst/>
            <a:cxnLst/>
            <a:rect l="l" t="t" r="r" b="b"/>
            <a:pathLst>
              <a:path w="5888990" h="341630">
                <a:moveTo>
                  <a:pt x="5888736" y="0"/>
                </a:moveTo>
                <a:lnTo>
                  <a:pt x="0" y="0"/>
                </a:lnTo>
                <a:lnTo>
                  <a:pt x="0" y="170942"/>
                </a:lnTo>
                <a:lnTo>
                  <a:pt x="228600" y="170942"/>
                </a:lnTo>
                <a:lnTo>
                  <a:pt x="228600" y="341630"/>
                </a:lnTo>
                <a:lnTo>
                  <a:pt x="2859278" y="341630"/>
                </a:lnTo>
                <a:lnTo>
                  <a:pt x="2859278" y="170942"/>
                </a:lnTo>
                <a:lnTo>
                  <a:pt x="5888736" y="170942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48690" y="1963165"/>
            <a:ext cx="5888990" cy="340995"/>
          </a:xfrm>
          <a:custGeom>
            <a:avLst/>
            <a:gdLst/>
            <a:ahLst/>
            <a:cxnLst/>
            <a:rect l="l" t="t" r="r" b="b"/>
            <a:pathLst>
              <a:path w="5888990" h="340994">
                <a:moveTo>
                  <a:pt x="5888736" y="0"/>
                </a:move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0614"/>
                </a:lnTo>
                <a:lnTo>
                  <a:pt x="2373884" y="340614"/>
                </a:lnTo>
                <a:lnTo>
                  <a:pt x="2373884" y="170688"/>
                </a:lnTo>
                <a:lnTo>
                  <a:pt x="5888736" y="170688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948690" y="2379979"/>
            <a:ext cx="5888990" cy="341630"/>
          </a:xfrm>
          <a:custGeom>
            <a:avLst/>
            <a:gdLst/>
            <a:ahLst/>
            <a:cxnLst/>
            <a:rect l="l" t="t" r="r" b="b"/>
            <a:pathLst>
              <a:path w="5888990" h="341630">
                <a:moveTo>
                  <a:pt x="5888736" y="0"/>
                </a:move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1376"/>
                </a:lnTo>
                <a:lnTo>
                  <a:pt x="3590290" y="341376"/>
                </a:lnTo>
                <a:lnTo>
                  <a:pt x="3590290" y="170688"/>
                </a:lnTo>
                <a:lnTo>
                  <a:pt x="5888736" y="170688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720090" y="2797555"/>
            <a:ext cx="4511040" cy="341630"/>
          </a:xfrm>
          <a:custGeom>
            <a:avLst/>
            <a:gdLst/>
            <a:ahLst/>
            <a:cxnLst/>
            <a:rect l="l" t="t" r="r" b="b"/>
            <a:pathLst>
              <a:path w="4511040" h="341630">
                <a:moveTo>
                  <a:pt x="4510786" y="170688"/>
                </a:moveTo>
                <a:lnTo>
                  <a:pt x="3875278" y="170688"/>
                </a:lnTo>
                <a:lnTo>
                  <a:pt x="3875278" y="0"/>
                </a:lnTo>
                <a:lnTo>
                  <a:pt x="0" y="0"/>
                </a:lnTo>
                <a:lnTo>
                  <a:pt x="0" y="170688"/>
                </a:lnTo>
                <a:lnTo>
                  <a:pt x="228600" y="170688"/>
                </a:lnTo>
                <a:lnTo>
                  <a:pt x="228600" y="341376"/>
                </a:lnTo>
                <a:lnTo>
                  <a:pt x="4510786" y="341376"/>
                </a:lnTo>
                <a:lnTo>
                  <a:pt x="4510786" y="17068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948690" y="3215131"/>
            <a:ext cx="5888990" cy="340995"/>
          </a:xfrm>
          <a:custGeom>
            <a:avLst/>
            <a:gdLst/>
            <a:ahLst/>
            <a:cxnLst/>
            <a:rect l="l" t="t" r="r" b="b"/>
            <a:pathLst>
              <a:path w="5888990" h="340995">
                <a:moveTo>
                  <a:pt x="5888736" y="0"/>
                </a:moveTo>
                <a:lnTo>
                  <a:pt x="0" y="0"/>
                </a:lnTo>
                <a:lnTo>
                  <a:pt x="0" y="169926"/>
                </a:lnTo>
                <a:lnTo>
                  <a:pt x="228600" y="169926"/>
                </a:lnTo>
                <a:lnTo>
                  <a:pt x="228600" y="340614"/>
                </a:lnTo>
                <a:lnTo>
                  <a:pt x="1536446" y="340614"/>
                </a:lnTo>
                <a:lnTo>
                  <a:pt x="1536446" y="169926"/>
                </a:lnTo>
                <a:lnTo>
                  <a:pt x="5888736" y="169926"/>
                </a:lnTo>
                <a:lnTo>
                  <a:pt x="58887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720090" y="3631945"/>
            <a:ext cx="5407660" cy="170815"/>
          </a:xfrm>
          <a:custGeom>
            <a:avLst/>
            <a:gdLst/>
            <a:ahLst/>
            <a:cxnLst/>
            <a:rect l="l" t="t" r="r" b="b"/>
            <a:pathLst>
              <a:path w="5407660" h="170814">
                <a:moveTo>
                  <a:pt x="5407660" y="0"/>
                </a:moveTo>
                <a:lnTo>
                  <a:pt x="0" y="0"/>
                </a:lnTo>
                <a:lnTo>
                  <a:pt x="0" y="170688"/>
                </a:lnTo>
                <a:lnTo>
                  <a:pt x="5407660" y="170688"/>
                </a:lnTo>
                <a:lnTo>
                  <a:pt x="540766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948690" y="3878833"/>
            <a:ext cx="5783580" cy="681990"/>
          </a:xfrm>
          <a:custGeom>
            <a:avLst/>
            <a:gdLst/>
            <a:ahLst/>
            <a:cxnLst/>
            <a:rect l="l" t="t" r="r" b="b"/>
            <a:pathLst>
              <a:path w="5783580" h="681989">
                <a:moveTo>
                  <a:pt x="5783580" y="340614"/>
                </a:moveTo>
                <a:lnTo>
                  <a:pt x="5698744" y="340614"/>
                </a:lnTo>
                <a:lnTo>
                  <a:pt x="5698744" y="170688"/>
                </a:lnTo>
                <a:lnTo>
                  <a:pt x="5520436" y="170688"/>
                </a:lnTo>
                <a:lnTo>
                  <a:pt x="5520436" y="0"/>
                </a:lnTo>
                <a:lnTo>
                  <a:pt x="0" y="0"/>
                </a:lnTo>
                <a:lnTo>
                  <a:pt x="0" y="170688"/>
                </a:lnTo>
                <a:lnTo>
                  <a:pt x="0" y="340614"/>
                </a:lnTo>
                <a:lnTo>
                  <a:pt x="0" y="511302"/>
                </a:lnTo>
                <a:lnTo>
                  <a:pt x="0" y="681990"/>
                </a:lnTo>
                <a:lnTo>
                  <a:pt x="2155177" y="681990"/>
                </a:lnTo>
                <a:lnTo>
                  <a:pt x="2155177" y="511302"/>
                </a:lnTo>
                <a:lnTo>
                  <a:pt x="5783580" y="511302"/>
                </a:lnTo>
                <a:lnTo>
                  <a:pt x="5783580" y="34061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948690" y="4637023"/>
            <a:ext cx="5533390" cy="341630"/>
          </a:xfrm>
          <a:custGeom>
            <a:avLst/>
            <a:gdLst/>
            <a:ahLst/>
            <a:cxnLst/>
            <a:rect l="l" t="t" r="r" b="b"/>
            <a:pathLst>
              <a:path w="5533390" h="341629">
                <a:moveTo>
                  <a:pt x="5533390" y="0"/>
                </a:moveTo>
                <a:lnTo>
                  <a:pt x="0" y="0"/>
                </a:lnTo>
                <a:lnTo>
                  <a:pt x="0" y="170688"/>
                </a:lnTo>
                <a:lnTo>
                  <a:pt x="0" y="341376"/>
                </a:lnTo>
                <a:lnTo>
                  <a:pt x="3469894" y="341376"/>
                </a:lnTo>
                <a:lnTo>
                  <a:pt x="3469894" y="170688"/>
                </a:lnTo>
                <a:lnTo>
                  <a:pt x="5533390" y="170688"/>
                </a:lnTo>
                <a:lnTo>
                  <a:pt x="553339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2" name="object 12"/>
          <p:cNvGrpSpPr/>
          <p:nvPr/>
        </p:nvGrpSpPr>
        <p:grpSpPr>
          <a:xfrm>
            <a:off x="701040" y="5131053"/>
            <a:ext cx="6155690" cy="287020"/>
            <a:chOff x="701040" y="5131053"/>
            <a:chExt cx="6155690" cy="287020"/>
          </a:xfrm>
        </p:grpSpPr>
        <p:sp>
          <p:nvSpPr>
            <p:cNvPr id="13" name="object 13"/>
            <p:cNvSpPr/>
            <p:nvPr/>
          </p:nvSpPr>
          <p:spPr>
            <a:xfrm>
              <a:off x="701040" y="51310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541146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701040" y="520699"/>
            <a:ext cx="6155690" cy="642874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247650" marR="18923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efforts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parler.</a:t>
            </a:r>
            <a:r>
              <a:rPr dirty="0" sz="1100" spc="-5">
                <a:latin typeface="Calibri"/>
                <a:cs typeface="Calibri"/>
              </a:rPr>
              <a:t>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76250" marR="16510" indent="-228600">
              <a:lnSpc>
                <a:spcPct val="101800"/>
              </a:lnSpc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superficielle.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soulever</a:t>
            </a:r>
            <a:endParaRPr sz="1100">
              <a:latin typeface="Calibri"/>
              <a:cs typeface="Calibri"/>
            </a:endParaRPr>
          </a:p>
          <a:p>
            <a:pPr marL="476250" indent="-228600">
              <a:lnSpc>
                <a:spcPct val="100000"/>
              </a:lnSpc>
              <a:spcBef>
                <a:spcPts val="61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(tirage)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76250" marR="14604" indent="-228600">
              <a:lnSpc>
                <a:spcPct val="102000"/>
              </a:lnSpc>
              <a:spcBef>
                <a:spcPts val="600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creusement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l’estomac à l’inspiration 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 d’un 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76250" marR="17780" indent="-228600">
              <a:lnSpc>
                <a:spcPct val="101800"/>
              </a:lnSpc>
              <a:spcBef>
                <a:spcPts val="600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sueurs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d’effort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fièvre,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défaut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d’épuration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dioxyde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(CO2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) contenu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 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76250" marR="15875" indent="-228600">
              <a:lnSpc>
                <a:spcPct val="101800"/>
              </a:lnSpc>
              <a:spcBef>
                <a:spcPts val="59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bleutée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(cyanose),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lobe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coloration traduit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d’oxygénation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0"/>
              </a:spcBef>
              <a:buAutoNum type="arabicPeriod" startAt="3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mesure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paramètres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physiologiques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respiratoires.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2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mvts/min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476250" marR="16510" indent="-228600">
              <a:lnSpc>
                <a:spcPct val="101400"/>
              </a:lnSpc>
              <a:spcBef>
                <a:spcPts val="60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pulsée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O2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(saturomètre)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94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89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l’insuffisant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AutoNum type="arabicPeriod" startAt="3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détresse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respiratoire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peut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ne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être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évidente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constitution.</a:t>
            </a:r>
            <a:endParaRPr sz="1100">
              <a:latin typeface="Calibri"/>
              <a:cs typeface="Calibri"/>
            </a:endParaRPr>
          </a:p>
          <a:p>
            <a:pPr marL="247650" marR="116839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détaillés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respiratoire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accélération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SpO2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limites de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-5">
                <a:latin typeface="Calibri"/>
                <a:cs typeface="Calibri"/>
              </a:rPr>
              <a:t> normale.</a:t>
            </a:r>
            <a:endParaRPr sz="1100">
              <a:latin typeface="Calibri"/>
              <a:cs typeface="Calibri"/>
            </a:endParaRPr>
          </a:p>
          <a:p>
            <a:pPr marL="247650" marR="3670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Enfin,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 car </a:t>
            </a:r>
            <a:r>
              <a:rPr dirty="0" sz="110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voies 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l’action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d’arrêter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d’améliorer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l’oxygénation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d’attente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 un</a:t>
            </a:r>
            <a:r>
              <a:rPr dirty="0" sz="1100">
                <a:latin typeface="Calibri"/>
                <a:cs typeface="Calibri"/>
              </a:rPr>
              <a:t> avis</a:t>
            </a:r>
            <a:r>
              <a:rPr dirty="0" sz="1100" spc="-5">
                <a:latin typeface="Calibri"/>
                <a:cs typeface="Calibri"/>
              </a:rPr>
              <a:t> médical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d’adapter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[05PR07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52801" y="760730"/>
            <a:ext cx="28492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Détresse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respiratoire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01040" y="140131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1040" y="1378711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168173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720090" y="1789429"/>
            <a:ext cx="556768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20090" y="1960117"/>
            <a:ext cx="179705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2187447"/>
            <a:ext cx="127127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contraire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1040" y="2453893"/>
            <a:ext cx="61556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s’installer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confortable,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948689" y="2657347"/>
            <a:ext cx="988694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assise 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2841243"/>
            <a:ext cx="38157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14" name="object 14"/>
          <p:cNvGraphicFramePr>
            <a:graphicFrameLocks noGrp="1"/>
          </p:cNvGraphicFramePr>
          <p:nvPr/>
        </p:nvGraphicFramePr>
        <p:xfrm>
          <a:off x="720090" y="3056635"/>
          <a:ext cx="5725795" cy="7886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10000"/>
                <a:gridCol w="1815464"/>
                <a:gridCol w="100964"/>
              </a:tblGrid>
              <a:tr h="190500">
                <a:tc gridSpan="2">
                  <a:txBody>
                    <a:bodyPr/>
                    <a:lstStyle/>
                    <a:p>
                      <a:pPr marL="227965" indent="-227965">
                        <a:lnSpc>
                          <a:spcPct val="100000"/>
                        </a:lnSpc>
                        <a:buFont typeface="Symbol"/>
                        <a:buChar char=""/>
                        <a:tabLst>
                          <a:tab pos="227965" algn="l"/>
                          <a:tab pos="22860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administrer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l’oxygène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inhalation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puis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adapter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cette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administration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valeur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SpO</a:t>
                      </a:r>
                      <a:r>
                        <a:rPr dirty="0" baseline="-11904" sz="1050">
                          <a:latin typeface="Calibri"/>
                          <a:cs typeface="Calibri"/>
                        </a:rPr>
                        <a:t>2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28575">
                      <a:solidFill>
                        <a:srgbClr val="FFFFFF"/>
                      </a:solidFill>
                      <a:prstDash val="solid"/>
                    </a:lnB>
                  </a:tcPr>
                </a:tc>
              </a:tr>
              <a:tr h="204215">
                <a:tc gridSpan="3">
                  <a:txBody>
                    <a:bodyPr/>
                    <a:lstStyle/>
                    <a:p>
                      <a:pPr marL="227965" indent="-227965">
                        <a:lnSpc>
                          <a:spcPct val="100000"/>
                        </a:lnSpc>
                        <a:spcBef>
                          <a:spcPts val="105"/>
                        </a:spcBef>
                        <a:buFont typeface="Symbol"/>
                        <a:buChar char=""/>
                        <a:tabLst>
                          <a:tab pos="227965" algn="l"/>
                          <a:tab pos="22860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l’absence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valeur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SpO</a:t>
                      </a:r>
                      <a:r>
                        <a:rPr dirty="0" baseline="-11904" sz="1050" spc="-7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,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poursuivre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l’administration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d’O</a:t>
                      </a:r>
                      <a:r>
                        <a:rPr dirty="0" baseline="-11904" sz="1050" spc="-7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-11904" sz="1050" spc="1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jusqu’à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obtenir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avis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médical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13335"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03453">
                <a:tc>
                  <a:txBody>
                    <a:bodyPr/>
                    <a:lstStyle/>
                    <a:p>
                      <a:pPr marL="227965" indent="-227965">
                        <a:lnSpc>
                          <a:spcPct val="100000"/>
                        </a:lnSpc>
                        <a:spcBef>
                          <a:spcPts val="105"/>
                        </a:spcBef>
                        <a:buFont typeface="Symbol"/>
                        <a:buChar char=""/>
                        <a:tabLst>
                          <a:tab pos="227965" algn="l"/>
                          <a:tab pos="22860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protéger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contre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froid,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chaud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intempéries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13335">
                    <a:lnT w="28575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FFFF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28575">
                      <a:solidFill>
                        <a:srgbClr val="FFFFFF"/>
                      </a:solidFill>
                      <a:prstDash val="solid"/>
                    </a:lnT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0500">
                <a:tc>
                  <a:txBody>
                    <a:bodyPr/>
                    <a:lstStyle/>
                    <a:p>
                      <a:pPr marL="227965" indent="-227965">
                        <a:lnSpc>
                          <a:spcPts val="1295"/>
                        </a:lnSpc>
                        <a:spcBef>
                          <a:spcPts val="105"/>
                        </a:spcBef>
                        <a:buFont typeface="Symbol"/>
                        <a:buChar char=""/>
                        <a:tabLst>
                          <a:tab pos="227965" algn="l"/>
                          <a:tab pos="22860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poursuivre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bilan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surveiller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particulièrement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respiration.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13335">
                    <a:lnT w="28575">
                      <a:solidFill>
                        <a:srgbClr val="FFFFFF"/>
                      </a:solidFill>
                      <a:prstDash val="solid"/>
                    </a:lnT>
                    <a:solidFill>
                      <a:srgbClr val="FFFF00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T w="28575">
                      <a:solidFill>
                        <a:srgbClr val="FFFFFF"/>
                      </a:solidFill>
                      <a:prstDash val="solid"/>
                    </a:lnT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15" name="object 15"/>
          <p:cNvGrpSpPr/>
          <p:nvPr/>
        </p:nvGrpSpPr>
        <p:grpSpPr>
          <a:xfrm>
            <a:off x="701040" y="4023613"/>
            <a:ext cx="6155690" cy="287020"/>
            <a:chOff x="701040" y="4023613"/>
            <a:chExt cx="6155690" cy="287020"/>
          </a:xfrm>
        </p:grpSpPr>
        <p:sp>
          <p:nvSpPr>
            <p:cNvPr id="16" name="object 16"/>
            <p:cNvSpPr/>
            <p:nvPr/>
          </p:nvSpPr>
          <p:spPr>
            <a:xfrm>
              <a:off x="701040" y="402361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43040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701040" y="4768087"/>
            <a:ext cx="6155690" cy="287020"/>
            <a:chOff x="701040" y="4768087"/>
            <a:chExt cx="6155690" cy="287020"/>
          </a:xfrm>
        </p:grpSpPr>
        <p:sp>
          <p:nvSpPr>
            <p:cNvPr id="19" name="object 19"/>
            <p:cNvSpPr/>
            <p:nvPr/>
          </p:nvSpPr>
          <p:spPr>
            <a:xfrm>
              <a:off x="701040" y="476808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01040" y="50485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701040" y="4001007"/>
            <a:ext cx="6155690" cy="1336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respire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pas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façon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anormale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 et respire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conduite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20090" y="98610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681990" y="9916159"/>
            <a:ext cx="466598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position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assise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 demi-assise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libère </a:t>
            </a:r>
            <a:r>
              <a:rPr dirty="0" sz="900" i="1">
                <a:latin typeface="Calibri"/>
                <a:cs typeface="Calibri"/>
              </a:rPr>
              <a:t>les mouvements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 diaphragme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améliore la respiration.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[05AC05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15285" y="760730"/>
            <a:ext cx="27260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Hémorragie</a:t>
            </a:r>
            <a:r>
              <a:rPr dirty="0" spc="-3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externe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701040" y="5128005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01040" y="1378711"/>
            <a:ext cx="6155690" cy="3996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38290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épanchement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s’écoule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dehors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plaie</a:t>
            </a:r>
            <a:r>
              <a:rPr dirty="0" sz="1100">
                <a:latin typeface="Calibri"/>
                <a:cs typeface="Calibri"/>
              </a:rPr>
              <a:t> et</a:t>
            </a:r>
            <a:r>
              <a:rPr dirty="0" sz="1100" spc="-5">
                <a:latin typeface="Calibri"/>
                <a:cs typeface="Calibri"/>
              </a:rPr>
              <a:t> ne s’arrête pas spontanément.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 marR="4965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(coup,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couteau,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balle…),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5">
                <a:latin typeface="Calibri"/>
                <a:cs typeface="Calibri"/>
              </a:rPr>
              <a:t> rarement médicale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(rupture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varices).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diminue.</a:t>
            </a:r>
            <a:endParaRPr sz="1100">
              <a:latin typeface="Calibri"/>
              <a:cs typeface="Calibri"/>
            </a:endParaRPr>
          </a:p>
          <a:p>
            <a:pPr marL="19050" marR="27940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compenser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distribution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l’organisme.</a:t>
            </a:r>
            <a:endParaRPr sz="1100">
              <a:latin typeface="Calibri"/>
              <a:cs typeface="Calibri"/>
            </a:endParaRPr>
          </a:p>
          <a:p>
            <a:pPr marL="19050" marR="13589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deuxième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s’effondre,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débit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désamorçage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pompe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court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vie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01040" y="540918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07390" y="5497067"/>
            <a:ext cx="470027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5427471" y="5516625"/>
            <a:ext cx="8470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(2ème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832350" y="5763513"/>
            <a:ext cx="810260" cy="170180"/>
          </a:xfrm>
          <a:custGeom>
            <a:avLst/>
            <a:gdLst/>
            <a:ahLst/>
            <a:cxnLst/>
            <a:rect l="l" t="t" r="r" b="b"/>
            <a:pathLst>
              <a:path w="810260" h="170179">
                <a:moveTo>
                  <a:pt x="810005" y="0"/>
                </a:moveTo>
                <a:lnTo>
                  <a:pt x="0" y="0"/>
                </a:lnTo>
                <a:lnTo>
                  <a:pt x="0" y="169925"/>
                </a:lnTo>
                <a:lnTo>
                  <a:pt x="810005" y="169925"/>
                </a:lnTo>
                <a:lnTo>
                  <a:pt x="810005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0" name="object 20"/>
          <p:cNvGrpSpPr/>
          <p:nvPr/>
        </p:nvGrpSpPr>
        <p:grpSpPr>
          <a:xfrm>
            <a:off x="701040" y="6844791"/>
            <a:ext cx="6155690" cy="287020"/>
            <a:chOff x="701040" y="6844791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68447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71252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5743955"/>
            <a:ext cx="6155690" cy="23234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Parfois,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découverte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(4ème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effet,</a:t>
            </a:r>
            <a:endParaRPr sz="1100">
              <a:latin typeface="Calibri"/>
              <a:cs typeface="Calibri"/>
            </a:endParaRPr>
          </a:p>
          <a:p>
            <a:pPr marL="19050" marR="172085">
              <a:lnSpc>
                <a:spcPts val="1340"/>
              </a:lnSpc>
              <a:spcBef>
                <a:spcPts val="50"/>
              </a:spcBef>
            </a:pP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(manteau,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blouson).</a:t>
            </a:r>
            <a:endParaRPr sz="1100">
              <a:latin typeface="Calibri"/>
              <a:cs typeface="Calibri"/>
            </a:endParaRPr>
          </a:p>
          <a:p>
            <a:pPr marL="19050" marR="162560">
              <a:lnSpc>
                <a:spcPct val="101800"/>
              </a:lnSpc>
              <a:spcBef>
                <a:spcPts val="555"/>
              </a:spcBef>
            </a:pP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différenciée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écorchure,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éraflure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abrasion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s’arrête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spontanément.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d’arrêter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rechercher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 circulatoire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[05PR08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15285" y="760730"/>
            <a:ext cx="27260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Hémorragie</a:t>
            </a:r>
            <a:r>
              <a:rPr dirty="0" spc="-3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externe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707390" y="1200861"/>
            <a:ext cx="318325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gants </a:t>
            </a:r>
            <a:r>
              <a:rPr dirty="0" sz="1100" spc="-5">
                <a:latin typeface="Calibri"/>
                <a:cs typeface="Calibri"/>
              </a:rPr>
              <a:t>à 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l’hémorragie.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48689" y="1655825"/>
            <a:ext cx="2283460" cy="17145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écarter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8689" y="1902967"/>
            <a:ext cx="228346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79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93444" y="2062937"/>
            <a:ext cx="68580" cy="51943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-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4744" y="2149093"/>
            <a:ext cx="349948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634744" y="2395981"/>
            <a:ext cx="52031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3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(manuelle</a:t>
            </a:r>
            <a:r>
              <a:rPr dirty="0" sz="1100" spc="3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3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compressif)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</a:t>
            </a:r>
            <a:r>
              <a:rPr dirty="0" sz="1100" spc="3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634744" y="2566669"/>
            <a:ext cx="457834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util</a:t>
            </a:r>
            <a:r>
              <a:rPr dirty="0" sz="1100" spc="-5">
                <a:latin typeface="Calibri"/>
                <a:cs typeface="Calibri"/>
              </a:rPr>
              <a:t>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63344" y="2813557"/>
            <a:ext cx="261620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soit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garrotable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63344" y="3060445"/>
            <a:ext cx="49745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ts val="1265"/>
              </a:lnSpc>
              <a:buFont typeface="Wingdings"/>
              <a:buChar char="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4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gaze</a:t>
            </a:r>
            <a:r>
              <a:rPr dirty="0" sz="1100" spc="4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imbibée</a:t>
            </a:r>
            <a:r>
              <a:rPr dirty="0" sz="1100" spc="4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d'une</a:t>
            </a:r>
            <a:r>
              <a:rPr dirty="0" sz="1100" spc="4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</a:t>
            </a:r>
            <a:r>
              <a:rPr dirty="0" sz="1100" spc="4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</a:t>
            </a:r>
            <a:r>
              <a:rPr dirty="0" sz="1100" spc="4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4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4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092325" y="3230371"/>
            <a:ext cx="73088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garrotable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20090" y="3477259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réchauffer,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948689" y="3680713"/>
            <a:ext cx="5803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</a:t>
            </a:r>
            <a:r>
              <a:rPr dirty="0" sz="1100" spc="-10">
                <a:latin typeface="Calibri"/>
                <a:cs typeface="Calibri"/>
              </a:rPr>
              <a:t>t</a:t>
            </a:r>
            <a:r>
              <a:rPr dirty="0" sz="1100" spc="-5">
                <a:latin typeface="Calibri"/>
                <a:cs typeface="Calibri"/>
              </a:rPr>
              <a:t>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20090" y="3877309"/>
            <a:ext cx="290068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177289" y="4080763"/>
            <a:ext cx="311213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177289" y="4276597"/>
            <a:ext cx="2840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701040" y="4625593"/>
            <a:ext cx="6155690" cy="287020"/>
            <a:chOff x="701040" y="4625593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46255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49060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4602988"/>
            <a:ext cx="6155690" cy="14770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 particulier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: fracture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ouverte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 corps étranger</a:t>
            </a:r>
            <a:endParaRPr sz="1600">
              <a:latin typeface="Calibri Light"/>
              <a:cs typeface="Calibri Light"/>
            </a:endParaRPr>
          </a:p>
          <a:p>
            <a:pPr marL="19050" marR="16954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 visible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étranger,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 pourrait </a:t>
            </a:r>
            <a:r>
              <a:rPr dirty="0" sz="1100">
                <a:latin typeface="Calibri"/>
                <a:cs typeface="Calibri"/>
              </a:rPr>
              <a:t>aggraver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lésion.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>
                <a:latin typeface="Calibri"/>
                <a:cs typeface="Calibri"/>
              </a:rPr>
              <a:t> reste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massif,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985263"/>
            <a:ext cx="6155690" cy="287020"/>
            <a:chOff x="701040" y="1985263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98526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2656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9370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Maintenir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acquis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 marR="15240">
              <a:lnSpc>
                <a:spcPct val="101899"/>
              </a:lnSpc>
            </a:pPr>
            <a:r>
              <a:rPr dirty="0" sz="1100" spc="-5">
                <a:latin typeface="Calibri"/>
                <a:cs typeface="Calibri"/>
              </a:rPr>
              <a:t>Le secouriste a pour devoir de maintenir ses connaissances et ses compétences à jour, en participant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 aux séances de formation continue. La formation continue lui permet </a:t>
            </a:r>
            <a:r>
              <a:rPr dirty="0" sz="1100">
                <a:latin typeface="Calibri"/>
                <a:cs typeface="Calibri"/>
              </a:rPr>
              <a:t>ainsi </a:t>
            </a:r>
            <a:r>
              <a:rPr dirty="0" sz="1100" spc="-5">
                <a:latin typeface="Calibri"/>
                <a:cs typeface="Calibri"/>
              </a:rPr>
              <a:t>de réaliser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retour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d’expérience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d’améliorer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futures</a:t>
            </a:r>
            <a:r>
              <a:rPr dirty="0" sz="1100" spc="-5">
                <a:latin typeface="Calibri"/>
                <a:cs typeface="Calibri"/>
              </a:rPr>
              <a:t> missions,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coordonner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équipiers, d’apprendre à utiliser les nouveaux matériels et de prendre connaissance des nouvelles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Principes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base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Respecter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règles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d’hygiène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et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sécurité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10000"/>
              </a:lnSpc>
              <a:spcBef>
                <a:spcPts val="875"/>
              </a:spcBef>
            </a:pP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10">
                <a:latin typeface="Calibri"/>
                <a:cs typeface="Calibri"/>
              </a:rPr>
              <a:t>premier </a:t>
            </a:r>
            <a:r>
              <a:rPr dirty="0" sz="1100" spc="-5">
                <a:latin typeface="Calibri"/>
                <a:cs typeface="Calibri"/>
              </a:rPr>
              <a:t>principe du secouriste est de 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règles </a:t>
            </a:r>
            <a:r>
              <a:rPr dirty="0" sz="1100" spc="-10">
                <a:latin typeface="Calibri"/>
                <a:cs typeface="Calibri"/>
              </a:rPr>
              <a:t>d’hygiène </a:t>
            </a:r>
            <a:r>
              <a:rPr dirty="0" sz="1100" spc="-5">
                <a:latin typeface="Calibri"/>
                <a:cs typeface="Calibri"/>
              </a:rPr>
              <a:t>et de </a:t>
            </a:r>
            <a:r>
              <a:rPr dirty="0" sz="1100" spc="-10">
                <a:latin typeface="Calibri"/>
                <a:cs typeface="Calibri"/>
              </a:rPr>
              <a:t>sécurité,</a:t>
            </a:r>
            <a:r>
              <a:rPr dirty="0" sz="1100" spc="-5">
                <a:latin typeface="Calibri"/>
                <a:cs typeface="Calibri"/>
              </a:rPr>
              <a:t> individuelles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collectives.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 d’assurer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Porter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gilet 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signalisation,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casque,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gants,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etc.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Accorder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l’importance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hygiène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vaccinations,</a:t>
            </a:r>
            <a:endParaRPr sz="1100">
              <a:latin typeface="Calibri"/>
              <a:cs typeface="Calibri"/>
            </a:endParaRPr>
          </a:p>
          <a:p>
            <a:pPr algn="r" lvl="1" marL="228600" marR="2993390" indent="-228600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22860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activités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sportive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r" marL="227965" marR="2967355" indent="-227965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2796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port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vigilance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respect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vitesse,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lumineux…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manutention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sollicitation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action,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l’accompagnant,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d’économiser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efforts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intervenants,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préférentiel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non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proximité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manipuler,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respect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courbure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naturelle du dos,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stabilité </a:t>
            </a:r>
            <a:r>
              <a:rPr dirty="0" sz="1100" spc="-5">
                <a:latin typeface="Calibri"/>
                <a:cs typeface="Calibri"/>
              </a:rPr>
              <a:t>des appuis,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solidité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prises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etc.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l’environnement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balisage, périmètre de </a:t>
            </a:r>
            <a:r>
              <a:rPr dirty="0" sz="1100" spc="-10">
                <a:latin typeface="Calibri"/>
                <a:cs typeface="Calibri"/>
              </a:rPr>
              <a:t>sécurité,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récupération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Travailler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collaboration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équipiers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consignes, </a:t>
            </a:r>
            <a:r>
              <a:rPr dirty="0" sz="1100">
                <a:latin typeface="Calibri"/>
                <a:cs typeface="Calibri"/>
              </a:rPr>
              <a:t>etc.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exhaustifs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référentiel.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Ne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pas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nuire aux victimes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9500"/>
              </a:lnSpc>
              <a:spcBef>
                <a:spcPts val="1290"/>
              </a:spcBef>
            </a:pPr>
            <a:r>
              <a:rPr dirty="0" sz="1100" spc="-5">
                <a:latin typeface="Calibri"/>
                <a:cs typeface="Calibri"/>
              </a:rPr>
              <a:t>Le deuxième </a:t>
            </a:r>
            <a:r>
              <a:rPr dirty="0" sz="1100" spc="-10">
                <a:latin typeface="Calibri"/>
                <a:cs typeface="Calibri"/>
              </a:rPr>
              <a:t>principe </a:t>
            </a:r>
            <a:r>
              <a:rPr dirty="0" sz="1100" spc="-5">
                <a:latin typeface="Calibri"/>
                <a:cs typeface="Calibri"/>
              </a:rPr>
              <a:t>d’action du secouriste est de ne pas aggraver l’état de la victime ou de ne pas nuire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[05AC06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05329" y="760730"/>
            <a:ext cx="354647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Hémorragies</a:t>
            </a:r>
            <a:r>
              <a:rPr dirty="0" spc="-3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extériorisées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469381"/>
            <a:ext cx="6155690" cy="287020"/>
            <a:chOff x="701040" y="5469381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46938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7497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948929"/>
            <a:ext cx="6155690" cy="287020"/>
            <a:chOff x="701040" y="7948929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94892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2293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71316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10985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épanchement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s’extériorise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orifice naturel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(oreille,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urinaires,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anus,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vagin).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 marR="1028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thorax…),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 médicale.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diminue.</a:t>
            </a:r>
            <a:endParaRPr sz="1100">
              <a:latin typeface="Calibri"/>
              <a:cs typeface="Calibri"/>
            </a:endParaRPr>
          </a:p>
          <a:p>
            <a:pPr marL="19050" marR="27813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compenser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 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distribution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l’organisme.</a:t>
            </a:r>
            <a:endParaRPr sz="1100">
              <a:latin typeface="Calibri"/>
              <a:cs typeface="Calibri"/>
            </a:endParaRPr>
          </a:p>
          <a:p>
            <a:pPr marL="19050" marR="13589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deuxième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s’effondre,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débit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désamorçage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pompe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endParaRPr sz="1100">
              <a:latin typeface="Calibri"/>
              <a:cs typeface="Calibri"/>
            </a:endParaRPr>
          </a:p>
          <a:p>
            <a:pPr marL="19050" marR="293370">
              <a:lnSpc>
                <a:spcPct val="101899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Malheureusement,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-5">
                <a:latin typeface="Calibri"/>
                <a:cs typeface="Calibri"/>
              </a:rPr>
              <a:t> habituels.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45275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 saignement,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>
                <a:latin typeface="Calibri"/>
                <a:cs typeface="Calibri"/>
              </a:rPr>
              <a:t> 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du conduit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l’oreille,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 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crachats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vomissements.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émanant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urinaires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teintée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anale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saignement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vaginale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inattendu.</a:t>
            </a:r>
            <a:endParaRPr sz="1100">
              <a:latin typeface="Calibri"/>
              <a:cs typeface="Calibri"/>
            </a:endParaRPr>
          </a:p>
          <a:p>
            <a:pPr marL="19050" marR="15557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origine,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 importe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traiter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retard.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35934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[05PR09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134870" y="760730"/>
            <a:ext cx="328676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Hémorragie </a:t>
            </a:r>
            <a:r>
              <a:rPr dirty="0" spc="-5">
                <a:solidFill>
                  <a:srgbClr val="47A4D7"/>
                </a:solidFill>
              </a:rPr>
              <a:t>extériorisée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7390" y="1396441"/>
            <a:ext cx="5921375" cy="840105"/>
          </a:xfrm>
          <a:prstGeom prst="rect">
            <a:avLst/>
          </a:prstGeom>
        </p:spPr>
        <p:txBody>
          <a:bodyPr wrap="square" lIns="0" tIns="48894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suivant)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400">
              <a:latin typeface="Calibri"/>
              <a:cs typeface="Calibri"/>
            </a:endParaRPr>
          </a:p>
          <a:p>
            <a:pPr algn="ctr" marL="255904">
              <a:lnSpc>
                <a:spcPct val="100000"/>
              </a:lnSpc>
            </a:pPr>
            <a:r>
              <a:rPr dirty="0" sz="1200" spc="-5" i="1">
                <a:latin typeface="Calibri Light"/>
                <a:cs typeface="Calibri Light"/>
              </a:rPr>
              <a:t>Tableau</a:t>
            </a:r>
            <a:r>
              <a:rPr dirty="0" sz="1200" spc="15" i="1">
                <a:latin typeface="Calibri Light"/>
                <a:cs typeface="Calibri Light"/>
              </a:rPr>
              <a:t> </a:t>
            </a:r>
            <a:r>
              <a:rPr dirty="0" sz="1200" spc="-5" i="1">
                <a:latin typeface="Calibri Light"/>
                <a:cs typeface="Calibri Light"/>
              </a:rPr>
              <a:t>13:</a:t>
            </a:r>
            <a:r>
              <a:rPr dirty="0" sz="1200" spc="15" i="1">
                <a:latin typeface="Calibri Light"/>
                <a:cs typeface="Calibri Light"/>
              </a:rPr>
              <a:t> </a:t>
            </a:r>
            <a:r>
              <a:rPr dirty="0" sz="1200" spc="-5" i="1">
                <a:latin typeface="Calibri Light"/>
                <a:cs typeface="Calibri Light"/>
              </a:rPr>
              <a:t>Conduite</a:t>
            </a:r>
            <a:r>
              <a:rPr dirty="0" sz="1200" spc="15" i="1">
                <a:latin typeface="Calibri Light"/>
                <a:cs typeface="Calibri Light"/>
              </a:rPr>
              <a:t> </a:t>
            </a:r>
            <a:r>
              <a:rPr dirty="0" sz="1200" i="1">
                <a:latin typeface="Calibri Light"/>
                <a:cs typeface="Calibri Light"/>
              </a:rPr>
              <a:t>à</a:t>
            </a:r>
            <a:r>
              <a:rPr dirty="0" sz="1200" spc="5" i="1">
                <a:latin typeface="Calibri Light"/>
                <a:cs typeface="Calibri Light"/>
              </a:rPr>
              <a:t> </a:t>
            </a:r>
            <a:r>
              <a:rPr dirty="0" sz="1200" i="1">
                <a:latin typeface="Calibri Light"/>
                <a:cs typeface="Calibri Light"/>
              </a:rPr>
              <a:t>tenir</a:t>
            </a:r>
            <a:r>
              <a:rPr dirty="0" sz="1200" spc="10" i="1">
                <a:latin typeface="Calibri Light"/>
                <a:cs typeface="Calibri Light"/>
              </a:rPr>
              <a:t> </a:t>
            </a:r>
            <a:r>
              <a:rPr dirty="0" sz="1200" spc="-5" i="1">
                <a:latin typeface="Calibri Light"/>
                <a:cs typeface="Calibri Light"/>
              </a:rPr>
              <a:t>spécifique</a:t>
            </a:r>
            <a:r>
              <a:rPr dirty="0" sz="1200" spc="10" i="1">
                <a:latin typeface="Calibri Light"/>
                <a:cs typeface="Calibri Light"/>
              </a:rPr>
              <a:t> </a:t>
            </a:r>
            <a:r>
              <a:rPr dirty="0" sz="1200" spc="-5" i="1">
                <a:latin typeface="Calibri Light"/>
                <a:cs typeface="Calibri Light"/>
              </a:rPr>
              <a:t>devant</a:t>
            </a:r>
            <a:r>
              <a:rPr dirty="0" sz="1200" spc="10" i="1">
                <a:latin typeface="Calibri Light"/>
                <a:cs typeface="Calibri Light"/>
              </a:rPr>
              <a:t> </a:t>
            </a:r>
            <a:r>
              <a:rPr dirty="0" sz="1200" i="1">
                <a:latin typeface="Calibri Light"/>
                <a:cs typeface="Calibri Light"/>
              </a:rPr>
              <a:t>une</a:t>
            </a:r>
            <a:r>
              <a:rPr dirty="0" sz="1200" spc="10" i="1">
                <a:latin typeface="Calibri Light"/>
                <a:cs typeface="Calibri Light"/>
              </a:rPr>
              <a:t> </a:t>
            </a:r>
            <a:r>
              <a:rPr dirty="0" sz="1200" spc="-5" i="1">
                <a:latin typeface="Calibri Light"/>
                <a:cs typeface="Calibri Light"/>
              </a:rPr>
              <a:t>hémorragie</a:t>
            </a:r>
            <a:r>
              <a:rPr dirty="0" sz="1200" spc="10" i="1">
                <a:latin typeface="Calibri Light"/>
                <a:cs typeface="Calibri Light"/>
              </a:rPr>
              <a:t> </a:t>
            </a:r>
            <a:r>
              <a:rPr dirty="0" sz="1200" spc="-5" i="1">
                <a:latin typeface="Calibri Light"/>
                <a:cs typeface="Calibri Light"/>
              </a:rPr>
              <a:t>extériorisée</a:t>
            </a:r>
            <a:r>
              <a:rPr dirty="0" sz="1200" i="1">
                <a:latin typeface="Calibri Light"/>
                <a:cs typeface="Calibri Light"/>
              </a:rPr>
              <a:t>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48462" y="2234437"/>
          <a:ext cx="6263640" cy="65843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79270"/>
                <a:gridCol w="4474845"/>
              </a:tblGrid>
              <a:tr h="161543">
                <a:tc>
                  <a:txBody>
                    <a:bodyPr/>
                    <a:lstStyle/>
                    <a:p>
                      <a:pPr marL="280670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H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EMORRAGIE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EXTERIORISEE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ONDUITE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TENIR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SPECIFIQUE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88620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125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AR</a:t>
                      </a:r>
                      <a:r>
                        <a:rPr dirty="0" sz="9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BOUCHE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Allonger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côté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: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31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préférence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position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strictement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horizontale,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4135" indent="-228600">
                        <a:lnSpc>
                          <a:spcPct val="116700"/>
                        </a:lnSpc>
                        <a:spcBef>
                          <a:spcPts val="7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200" spc="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position</a:t>
                      </a:r>
                      <a:r>
                        <a:rPr dirty="0" sz="1200" spc="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demi-assise</a:t>
                      </a:r>
                      <a:r>
                        <a:rPr dirty="0" sz="12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elle</a:t>
                      </a:r>
                      <a:r>
                        <a:rPr dirty="0" sz="1200" spc="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ne</a:t>
                      </a:r>
                      <a:r>
                        <a:rPr dirty="0" sz="12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supporte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pas</a:t>
                      </a:r>
                      <a:r>
                        <a:rPr dirty="0" sz="12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d’être</a:t>
                      </a:r>
                      <a:r>
                        <a:rPr dirty="0" sz="1200" spc="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allongée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ou </a:t>
                      </a:r>
                      <a:r>
                        <a:rPr dirty="0" sz="1200" spc="-25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présente des signes de détresse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respiratoire.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AR</a:t>
                      </a:r>
                      <a:r>
                        <a:rPr dirty="0" sz="9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LE CONDUIT</a:t>
                      </a:r>
                      <a:r>
                        <a:rPr dirty="0" sz="9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’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OREILLE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215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Appliquer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conduite à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tenir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devant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un traumatisme du crâne.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75818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AR</a:t>
                      </a:r>
                      <a:r>
                        <a:rPr dirty="0" sz="9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NEZ</a:t>
                      </a:r>
                      <a:r>
                        <a:rPr dirty="0" sz="900" spc="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ONSECUTIF</a:t>
                      </a:r>
                      <a:r>
                        <a:rPr dirty="0" sz="9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9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9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CHOC</a:t>
                      </a:r>
                      <a:r>
                        <a:rPr dirty="0" sz="9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MINIME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TRAUMATISME</a:t>
                      </a:r>
                      <a:r>
                        <a:rPr dirty="0" sz="9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LOCAL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Placer</a:t>
                      </a:r>
                      <a:r>
                        <a:rPr dirty="0" sz="12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position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assise,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tête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penchée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avant,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pour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>
                        <a:lnSpc>
                          <a:spcPct val="100000"/>
                        </a:lnSpc>
                        <a:spcBef>
                          <a:spcPts val="240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éviter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qu’elle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n’avale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sang.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31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Demander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victime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moucher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fortement</a:t>
                      </a:r>
                      <a:r>
                        <a:rPr dirty="0" baseline="38194" sz="1200" spc="-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baseline="38194" sz="1200" spc="1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puis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: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1594" indent="-228600">
                        <a:lnSpc>
                          <a:spcPct val="116700"/>
                        </a:lnSpc>
                        <a:spcBef>
                          <a:spcPts val="7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2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comprimer</a:t>
                      </a:r>
                      <a:r>
                        <a:rPr dirty="0" sz="12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immédiatement</a:t>
                      </a:r>
                      <a:r>
                        <a:rPr dirty="0" sz="12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2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narines</a:t>
                      </a:r>
                      <a:r>
                        <a:rPr dirty="0" baseline="38194" sz="1200" spc="-7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38194" sz="1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2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2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pouce</a:t>
                      </a:r>
                      <a:r>
                        <a:rPr dirty="0" sz="12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1200" spc="-2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l’index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durant dix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minutes,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31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respirer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par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bouche,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sans</a:t>
                      </a:r>
                      <a:r>
                        <a:rPr dirty="0" sz="12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parler.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2865" indent="-228600">
                        <a:lnSpc>
                          <a:spcPct val="117200"/>
                        </a:lnSpc>
                        <a:spcBef>
                          <a:spcPts val="5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Surveiller</a:t>
                      </a:r>
                      <a:r>
                        <a:rPr dirty="0" sz="12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200" spc="1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saignement,</a:t>
                      </a:r>
                      <a:r>
                        <a:rPr dirty="0" sz="12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s’il</a:t>
                      </a:r>
                      <a:r>
                        <a:rPr dirty="0" sz="12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ne</a:t>
                      </a:r>
                      <a:r>
                        <a:rPr dirty="0" sz="12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s’arrête</a:t>
                      </a:r>
                      <a:r>
                        <a:rPr dirty="0" sz="12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pas</a:t>
                      </a:r>
                      <a:r>
                        <a:rPr dirty="0" sz="12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au</a:t>
                      </a:r>
                      <a:r>
                        <a:rPr dirty="0" sz="1200" spc="1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bout</a:t>
                      </a:r>
                      <a:r>
                        <a:rPr dirty="0" sz="1200" spc="1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dix </a:t>
                      </a:r>
                      <a:r>
                        <a:rPr dirty="0" sz="1200" spc="-2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minutes,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demander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un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avis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médical.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18159">
                <a:tc>
                  <a:txBody>
                    <a:bodyPr/>
                    <a:lstStyle/>
                    <a:p>
                      <a:pPr marL="68580">
                        <a:lnSpc>
                          <a:spcPts val="1295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ONSECUTIF</a:t>
                      </a:r>
                      <a:r>
                        <a:rPr dirty="0" sz="9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9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9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CHOC</a:t>
                      </a:r>
                      <a:r>
                        <a:rPr dirty="0" sz="9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VIOLENT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 marR="88265">
                        <a:lnSpc>
                          <a:spcPts val="1340"/>
                        </a:lnSpc>
                        <a:spcBef>
                          <a:spcPts val="5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TRAUMATISME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LA TETE ET </a:t>
                      </a:r>
                      <a:r>
                        <a:rPr dirty="0" sz="900" b="1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19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LA FACE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117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Appliquer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conduite à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tenir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devant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un traumatisme de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 la</a:t>
                      </a:r>
                      <a:r>
                        <a:rPr dirty="0" sz="12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face.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1485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23606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975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AGINALE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Allonger</a:t>
                      </a:r>
                      <a:r>
                        <a:rPr dirty="0" sz="12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victime,</a:t>
                      </a:r>
                      <a:r>
                        <a:rPr dirty="0" sz="12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2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2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présente</a:t>
                      </a:r>
                      <a:r>
                        <a:rPr dirty="0" sz="12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2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grossesse</a:t>
                      </a:r>
                      <a:r>
                        <a:rPr dirty="0" sz="12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visible,</a:t>
                      </a:r>
                      <a:r>
                        <a:rPr dirty="0" sz="12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il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2230">
                        <a:lnSpc>
                          <a:spcPct val="116700"/>
                        </a:lnSpc>
                        <a:spcBef>
                          <a:spcPts val="10"/>
                        </a:spcBef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convient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alors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l’allonger</a:t>
                      </a:r>
                      <a:r>
                        <a:rPr dirty="0" sz="12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préférentiellement</a:t>
                      </a:r>
                      <a:r>
                        <a:rPr dirty="0" sz="12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2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200" spc="3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côté </a:t>
                      </a:r>
                      <a:r>
                        <a:rPr dirty="0" sz="1200" spc="-2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gauche</a:t>
                      </a:r>
                      <a:r>
                        <a:rPr dirty="0" baseline="38194" sz="1200" spc="-7">
                          <a:latin typeface="Calibri"/>
                          <a:cs typeface="Calibri"/>
                        </a:rPr>
                        <a:t>3</a:t>
                      </a:r>
                      <a:r>
                        <a:rPr dirty="0" baseline="38194" sz="1200" spc="1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.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31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Compléter</a:t>
                      </a:r>
                      <a:r>
                        <a:rPr dirty="0" sz="12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2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bilan</a:t>
                      </a:r>
                      <a:r>
                        <a:rPr dirty="0" sz="12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: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2230" indent="-228600">
                        <a:lnSpc>
                          <a:spcPct val="116700"/>
                        </a:lnSpc>
                        <a:spcBef>
                          <a:spcPts val="7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identifiant</a:t>
                      </a:r>
                      <a:r>
                        <a:rPr dirty="0" sz="12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couleur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l’écoulement</a:t>
                      </a:r>
                      <a:r>
                        <a:rPr dirty="0" sz="1200" spc="11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(rouge,</a:t>
                      </a:r>
                      <a:r>
                        <a:rPr dirty="0" sz="1200" spc="1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marron,</a:t>
                      </a:r>
                      <a:r>
                        <a:rPr dirty="0" sz="12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liquide </a:t>
                      </a:r>
                      <a:r>
                        <a:rPr dirty="0" sz="1200" spc="-25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clair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ou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trouble),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4135" indent="-228600">
                        <a:lnSpc>
                          <a:spcPct val="116700"/>
                        </a:lnSpc>
                        <a:spcBef>
                          <a:spcPts val="7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2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recherchant</a:t>
                      </a:r>
                      <a:r>
                        <a:rPr dirty="0" sz="12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2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éventuelle</a:t>
                      </a:r>
                      <a:r>
                        <a:rPr dirty="0" sz="12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grossesse</a:t>
                      </a:r>
                      <a:r>
                        <a:rPr dirty="0" sz="12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200" spc="1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2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antécédents</a:t>
                      </a:r>
                      <a:r>
                        <a:rPr dirty="0" sz="1200" spc="1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200" spc="-25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grossesse pathologique</a:t>
                      </a:r>
                      <a:r>
                        <a:rPr dirty="0" sz="12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(diabète, hypertension</a:t>
                      </a:r>
                      <a:r>
                        <a:rPr dirty="0" sz="12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artérielle,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etc.)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4769" indent="-228600">
                        <a:lnSpc>
                          <a:spcPct val="116700"/>
                        </a:lnSpc>
                        <a:spcBef>
                          <a:spcPts val="7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Proposer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mettre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serviettes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pansements </a:t>
                      </a:r>
                      <a:r>
                        <a:rPr dirty="0" sz="1200" spc="-2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absorbants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entre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cuisses.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66471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900" spc="-5" b="1">
                          <a:latin typeface="Calibri"/>
                          <a:cs typeface="Calibri"/>
                        </a:rPr>
                        <a:t>UTRES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35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Allonger</a:t>
                      </a:r>
                      <a:r>
                        <a:rPr dirty="0" sz="12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-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victime.</a:t>
                      </a:r>
                      <a:endParaRPr sz="1200">
                        <a:latin typeface="Calibri"/>
                        <a:cs typeface="Calibri"/>
                      </a:endParaRPr>
                    </a:p>
                    <a:p>
                      <a:pPr marL="296545" marR="64769" indent="-228600">
                        <a:lnSpc>
                          <a:spcPct val="117100"/>
                        </a:lnSpc>
                        <a:spcBef>
                          <a:spcPts val="6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200" spc="-5">
                          <a:latin typeface="Calibri"/>
                          <a:cs typeface="Calibri"/>
                        </a:rPr>
                        <a:t>Proposer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mettre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serviettes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2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2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pansements </a:t>
                      </a:r>
                      <a:r>
                        <a:rPr dirty="0" sz="1200" spc="-2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absorbants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entre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les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fesses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dans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cas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d’un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200" spc="-5">
                          <a:latin typeface="Calibri"/>
                          <a:cs typeface="Calibri"/>
                        </a:rPr>
                        <a:t>saignement</a:t>
                      </a:r>
                      <a:r>
                        <a:rPr dirty="0" sz="1200">
                          <a:latin typeface="Calibri"/>
                          <a:cs typeface="Calibri"/>
                        </a:rPr>
                        <a:t> anal.</a:t>
                      </a:r>
                      <a:endParaRPr sz="12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/>
          <p:cNvSpPr/>
          <p:nvPr/>
        </p:nvSpPr>
        <p:spPr>
          <a:xfrm>
            <a:off x="720090" y="94419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81990" y="9497059"/>
            <a:ext cx="6122670" cy="581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moucher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avec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vigueur</a:t>
            </a:r>
            <a:r>
              <a:rPr dirty="0" sz="900" i="1">
                <a:latin typeface="Calibri"/>
                <a:cs typeface="Calibri"/>
              </a:rPr>
              <a:t> 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important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dans </a:t>
            </a:r>
            <a:r>
              <a:rPr dirty="0" sz="900" spc="-5" i="1">
                <a:latin typeface="Calibri"/>
                <a:cs typeface="Calibri"/>
              </a:rPr>
              <a:t>l’efficacité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geste,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afin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l’évacuation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caillots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sang.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compression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nez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intervenir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rapidement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éviter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qu’un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caillot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reforme.</a:t>
            </a:r>
            <a:endParaRPr sz="900">
              <a:latin typeface="Calibri"/>
              <a:cs typeface="Calibri"/>
            </a:endParaRPr>
          </a:p>
          <a:p>
            <a:pPr marL="38100" marR="30480">
              <a:lnSpc>
                <a:spcPts val="1100"/>
              </a:lnSpc>
              <a:spcBef>
                <a:spcPts val="40"/>
              </a:spcBef>
            </a:pPr>
            <a:r>
              <a:rPr dirty="0" baseline="41666" sz="900" i="1">
                <a:latin typeface="Calibri"/>
                <a:cs typeface="Calibri"/>
              </a:rPr>
              <a:t>3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</a:t>
            </a:r>
            <a:r>
              <a:rPr dirty="0" sz="900" i="1">
                <a:latin typeface="Calibri"/>
                <a:cs typeface="Calibri"/>
              </a:rPr>
              <a:t> 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côté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gauche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femme enceinte,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obèse,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d’éviter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l’apparition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détresse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compression 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certains vaisseaux sanguins de </a:t>
            </a:r>
            <a:r>
              <a:rPr dirty="0" sz="900" i="1">
                <a:latin typeface="Calibri"/>
                <a:cs typeface="Calibri"/>
              </a:rPr>
              <a:t>l’abdomen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[05AC07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778510" marR="5080" indent="-695325">
              <a:lnSpc>
                <a:spcPct val="101899"/>
              </a:lnSpc>
              <a:spcBef>
                <a:spcPts val="35"/>
              </a:spcBef>
            </a:pPr>
            <a:r>
              <a:rPr dirty="0" spc="-10">
                <a:solidFill>
                  <a:srgbClr val="7E7E7E"/>
                </a:solidFill>
              </a:rPr>
              <a:t>Obstruction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des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voies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aériennes </a:t>
            </a:r>
            <a:r>
              <a:rPr dirty="0" spc="-57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par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un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corps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étranger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169411"/>
            <a:ext cx="6155690" cy="287655"/>
            <a:chOff x="701040" y="316941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1694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4505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267451"/>
            <a:ext cx="6155690" cy="287655"/>
            <a:chOff x="701040" y="526745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2674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5486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401052"/>
            <a:ext cx="6155690" cy="287655"/>
            <a:chOff x="701040" y="7401052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401052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6822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81229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26416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L’obstruction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(OVA)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l'empêchement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 et</a:t>
            </a:r>
            <a:r>
              <a:rPr dirty="0" sz="1100">
                <a:latin typeface="Calibri"/>
                <a:cs typeface="Calibri"/>
              </a:rPr>
              <a:t> les </a:t>
            </a:r>
            <a:r>
              <a:rPr dirty="0" sz="1100" spc="-5">
                <a:latin typeface="Calibri"/>
                <a:cs typeface="Calibri"/>
              </a:rPr>
              <a:t>poumons.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qualifiée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d’obstruction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partielle,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d’obstruction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 corps étrangers qui sont le plus souvent à l’origine d’une obstruction des voies aériennes sont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(noix, cacahuète,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carotte</a:t>
            </a:r>
            <a:r>
              <a:rPr dirty="0" sz="1100">
                <a:latin typeface="Calibri"/>
                <a:cs typeface="Calibri"/>
              </a:rPr>
              <a:t> …)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objets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(aimants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magnets,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jouets…).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L’obstruction,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 fréquente chez l’enfant, se produit le plus souvent 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train de manger, de boire ou de porter un objet à la bouche. Elle est également fréquente chez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âgées.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9800"/>
              </a:lnSpc>
              <a:spcBef>
                <a:spcPts val="495"/>
              </a:spcBef>
            </a:pP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10">
                <a:latin typeface="Calibri"/>
                <a:cs typeface="Calibri"/>
              </a:rPr>
              <a:t>facteurs </a:t>
            </a:r>
            <a:r>
              <a:rPr dirty="0" sz="1100" spc="-5">
                <a:latin typeface="Calibri"/>
                <a:cs typeface="Calibri"/>
              </a:rPr>
              <a:t>de risques exposent au risque de survenue d’une OVA par corps étranger comme, la prise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médicaments, d’alcool, les maladies neurologiques qui diminuent ou altèrent la déglutition ou la toux,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démence,</a:t>
            </a:r>
            <a:r>
              <a:rPr dirty="0" sz="1100">
                <a:latin typeface="Calibri"/>
                <a:cs typeface="Calibri"/>
              </a:rPr>
              <a:t> mais </a:t>
            </a:r>
            <a:r>
              <a:rPr dirty="0" sz="1100" spc="-5">
                <a:latin typeface="Calibri"/>
                <a:cs typeface="Calibri"/>
              </a:rPr>
              <a:t>aussi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mauvaise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dentition.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 marR="9398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n’atteint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menacée.</a:t>
            </a:r>
            <a:endParaRPr sz="1100">
              <a:latin typeface="Calibri"/>
              <a:cs typeface="Calibri"/>
            </a:endParaRPr>
          </a:p>
          <a:p>
            <a:pPr marL="19050" marR="829944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L’obstruction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graves.</a:t>
            </a:r>
            <a:endParaRPr sz="1100">
              <a:latin typeface="Calibri"/>
              <a:cs typeface="Calibri"/>
            </a:endParaRPr>
          </a:p>
          <a:p>
            <a:pPr marL="19050" marR="243204">
              <a:lnSpc>
                <a:spcPct val="101800"/>
              </a:lnSpc>
              <a:spcBef>
                <a:spcPts val="600"/>
              </a:spcBef>
            </a:pPr>
            <a:r>
              <a:rPr dirty="0" sz="1100" spc="-10">
                <a:latin typeface="Calibri"/>
                <a:cs typeface="Calibri"/>
              </a:rPr>
              <a:t>L'échec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privation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connaissance </a:t>
            </a:r>
            <a:r>
              <a:rPr dirty="0" sz="1100" spc="-5">
                <a:latin typeface="Calibri"/>
                <a:cs typeface="Calibri"/>
              </a:rPr>
              <a:t>et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 marL="19050" marR="156845">
              <a:lnSpc>
                <a:spcPct val="101400"/>
              </a:lnSpc>
              <a:spcBef>
                <a:spcPts val="610"/>
              </a:spcBef>
            </a:pPr>
            <a:r>
              <a:rPr dirty="0" sz="1100" spc="-5">
                <a:latin typeface="Calibri"/>
                <a:cs typeface="Calibri"/>
              </a:rPr>
              <a:t>L’obstruction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aucun geste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 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0795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 reconnaissance des signes d’obstruction des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aériennes par un corps étranger est un élément </a:t>
            </a:r>
            <a:r>
              <a:rPr dirty="0" sz="1100">
                <a:latin typeface="Calibri"/>
                <a:cs typeface="Calibri"/>
              </a:rPr>
              <a:t>clé.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est réalisée dès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premières secondes, si l’on est témoin de la situation. Dans le cas contraire,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reconnaissance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difficile.</a:t>
            </a:r>
            <a:endParaRPr sz="1100">
              <a:latin typeface="Calibri"/>
              <a:cs typeface="Calibri"/>
            </a:endParaRPr>
          </a:p>
          <a:p>
            <a:pPr algn="just" marL="19050" marR="1113155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manger,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>
                <a:latin typeface="Calibri"/>
                <a:cs typeface="Calibri"/>
              </a:rPr>
              <a:t> s’agit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est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consciente,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présente une</a:t>
            </a:r>
            <a:r>
              <a:rPr dirty="0" sz="1600" spc="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détresse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vitale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immédiate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et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elle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parler,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crier,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garde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fatigue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256021"/>
            <a:ext cx="6155690" cy="287020"/>
            <a:chOff x="701040" y="5256021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2560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55364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8319"/>
            <a:ext cx="6155690" cy="5746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s’agite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devient rapidement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bleue,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Font typeface="Symbol"/>
              <a:buChar char=""/>
            </a:pPr>
            <a:endParaRPr sz="1500">
              <a:latin typeface="Calibri"/>
              <a:cs typeface="Calibri"/>
            </a:endParaRPr>
          </a:p>
          <a:p>
            <a:pPr marL="19050" marR="13335">
              <a:lnSpc>
                <a:spcPct val="101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premières </a:t>
            </a:r>
            <a:r>
              <a:rPr dirty="0" sz="1100" spc="-5">
                <a:latin typeface="Calibri"/>
                <a:cs typeface="Calibri"/>
              </a:rPr>
              <a:t> minutes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l’accident.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est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consciente,</a:t>
            </a:r>
            <a:r>
              <a:rPr dirty="0" sz="1600" spc="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présente des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signes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détresse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respiratoire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et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crier,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tousse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vigoureusement,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respire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 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surajouté,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reste parfaitement consciente.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Font typeface="Symbol"/>
              <a:buChar char=""/>
            </a:pPr>
            <a:endParaRPr sz="1500">
              <a:latin typeface="Calibri"/>
              <a:cs typeface="Calibri"/>
            </a:endParaRPr>
          </a:p>
          <a:p>
            <a:pPr marL="19050" marR="13335">
              <a:lnSpc>
                <a:spcPct val="101400"/>
              </a:lnSpc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rencontre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l’obstruction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partielle.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l’accident,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perdu connaissance et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elle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 plus ou très difficilement,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bleue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(cyanose).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Font typeface="Symbol"/>
              <a:buChar char=""/>
            </a:pPr>
            <a:endParaRPr sz="150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inhalé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aériennes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n’ont 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bouchées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d’empêcher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d’obstruction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[05PR10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023619" y="760730"/>
            <a:ext cx="55054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Obstruction</a:t>
            </a:r>
            <a:r>
              <a:rPr dirty="0" spc="15">
                <a:solidFill>
                  <a:srgbClr val="47A4D7"/>
                </a:solidFill>
              </a:rPr>
              <a:t> </a:t>
            </a:r>
            <a:r>
              <a:rPr dirty="0" spc="-10">
                <a:solidFill>
                  <a:srgbClr val="47A4D7"/>
                </a:solidFill>
              </a:rPr>
              <a:t>partielle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des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voies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aériennes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2149094" y="1655825"/>
            <a:ext cx="45085" cy="177800"/>
          </a:xfrm>
          <a:custGeom>
            <a:avLst/>
            <a:gdLst/>
            <a:ahLst/>
            <a:cxnLst/>
            <a:rect l="l" t="t" r="r" b="b"/>
            <a:pathLst>
              <a:path w="45085" h="177800">
                <a:moveTo>
                  <a:pt x="44957" y="0"/>
                </a:moveTo>
                <a:lnTo>
                  <a:pt x="0" y="0"/>
                </a:lnTo>
                <a:lnTo>
                  <a:pt x="0" y="177800"/>
                </a:lnTo>
                <a:lnTo>
                  <a:pt x="44957" y="177800"/>
                </a:lnTo>
                <a:lnTo>
                  <a:pt x="44957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81990" y="1200861"/>
            <a:ext cx="3697604" cy="839469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667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66065" algn="l"/>
                <a:tab pos="2667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 pratiquer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667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66065" algn="l"/>
                <a:tab pos="26670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667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66065" algn="l"/>
                <a:tab pos="266700" algn="l"/>
              </a:tabLst>
            </a:pPr>
            <a:r>
              <a:rPr dirty="0" sz="1100" spc="-5">
                <a:latin typeface="Calibri"/>
                <a:cs typeface="Calibri"/>
              </a:rPr>
              <a:t>encourager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tousser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667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66065" algn="l"/>
                <a:tab pos="2667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20090" y="2062987"/>
            <a:ext cx="364934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2323083"/>
            <a:ext cx="53016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obstruction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complète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635505" y="2792983"/>
            <a:ext cx="103886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partielle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devenant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693416" y="2781045"/>
            <a:ext cx="5956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complète,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2541473"/>
            <a:ext cx="4414520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obstruction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0090" y="98610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681990" y="9916159"/>
            <a:ext cx="300037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d’encourager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-5" i="1">
                <a:latin typeface="Calibri"/>
                <a:cs typeface="Calibri"/>
              </a:rPr>
              <a:t> tousser</a:t>
            </a:r>
            <a:r>
              <a:rPr dirty="0" sz="900" i="1">
                <a:latin typeface="Calibri"/>
                <a:cs typeface="Calibri"/>
              </a:rPr>
              <a:t> aide</a:t>
            </a:r>
            <a:r>
              <a:rPr dirty="0" sz="900" spc="-5" i="1">
                <a:latin typeface="Calibri"/>
                <a:cs typeface="Calibri"/>
              </a:rPr>
              <a:t> au</a:t>
            </a:r>
            <a:r>
              <a:rPr dirty="0" sz="900" i="1">
                <a:latin typeface="Calibri"/>
                <a:cs typeface="Calibri"/>
              </a:rPr>
              <a:t> rejet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corps étranger.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[05PR11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47419" y="760730"/>
            <a:ext cx="566166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Obstruction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complète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des</a:t>
            </a:r>
            <a:r>
              <a:rPr dirty="0">
                <a:solidFill>
                  <a:srgbClr val="47A4D7"/>
                </a:solidFill>
              </a:rPr>
              <a:t> voies</a:t>
            </a:r>
            <a:r>
              <a:rPr dirty="0" spc="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aériennes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78711"/>
            <a:ext cx="6155690" cy="4104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debout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donner de 1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5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inefficaces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impraticables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 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obèse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d’encercler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 alitée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mobilisable.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répéter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interrompre les manœuvres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 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toux,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pleurs,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la reprise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rejet 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</a:t>
            </a:r>
            <a:r>
              <a:rPr dirty="0" sz="1100" spc="-5">
                <a:latin typeface="Calibri"/>
                <a:cs typeface="Calibri"/>
              </a:rPr>
              <a:t> étranger.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Si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désobstruction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efficaces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réconforter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vêtements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20090" y="5505957"/>
            <a:ext cx="370649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701040" y="6850126"/>
            <a:ext cx="6155690" cy="287655"/>
            <a:chOff x="701040" y="6850126"/>
            <a:chExt cx="6155690" cy="287655"/>
          </a:xfrm>
        </p:grpSpPr>
        <p:sp>
          <p:nvSpPr>
            <p:cNvPr id="11" name="object 11"/>
            <p:cNvSpPr/>
            <p:nvPr/>
          </p:nvSpPr>
          <p:spPr>
            <a:xfrm>
              <a:off x="701040" y="6850126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71313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701040" y="5668212"/>
            <a:ext cx="6155690" cy="2543175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2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 le bilan,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6510" indent="-229235">
              <a:lnSpc>
                <a:spcPct val="116799"/>
              </a:lnSpc>
              <a:spcBef>
                <a:spcPts val="1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dans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secondaires,</a:t>
            </a:r>
            <a:endParaRPr sz="1100">
              <a:latin typeface="Calibri"/>
              <a:cs typeface="Calibri"/>
            </a:endParaRPr>
          </a:p>
          <a:p>
            <a:pPr lvl="1" marL="704850" marR="1079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abdominales,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réalisées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internes.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5"/>
              </a:spcBef>
              <a:buFont typeface="Courier New"/>
              <a:buChar char="o"/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perd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 (inefficacité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absence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gestes)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l’accompagner 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débutant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l’âge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7145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vérifiant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prudemment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[05AC08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65933" y="760730"/>
            <a:ext cx="302577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Perte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connaissance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2994151"/>
            <a:ext cx="6155690" cy="287655"/>
            <a:chOff x="701040" y="299415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29941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2753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390133"/>
            <a:ext cx="6155690" cy="287020"/>
            <a:chOff x="701040" y="5390133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3901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67055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347967"/>
            <a:ext cx="6155690" cy="287020"/>
            <a:chOff x="701040" y="634796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634796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6283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58718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15049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permanente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l’aptitude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réagir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l’environnement.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6769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 personne qui a perdu connaissance, laissée sur le dos, est toujours exposée à des difficultés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respiratoires,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8415" indent="-228600">
              <a:lnSpc>
                <a:spcPct val="101400"/>
              </a:lnSpc>
              <a:spcBef>
                <a:spcPts val="6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forte diminution de son tonus musculaire qui peut entraîner une obstruction des voies aériennes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chute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langue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-5">
                <a:latin typeface="Calibri"/>
                <a:cs typeface="Calibri"/>
              </a:rPr>
              <a:t> arrière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artificielle.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01600"/>
              </a:lnSpc>
              <a:spcBef>
                <a:spcPts val="6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diminution des réflexes, en particulier de déglutition, qui entraîne un encombrement des voies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par l’écoulement des liquides présents dans la gorge (salive, sang, liquide gastrique) dans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respiratoires.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399415">
              <a:lnSpc>
                <a:spcPct val="1473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l’appréciation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lorsqu’elle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n’obéit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 marR="21336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lésion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[05PR12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65933" y="760730"/>
            <a:ext cx="302577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Perte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connaissance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01040" y="1401317"/>
            <a:ext cx="6155690" cy="549275"/>
          </a:xfrm>
          <a:custGeom>
            <a:avLst/>
            <a:gdLst/>
            <a:ahLst/>
            <a:cxnLst/>
            <a:rect l="l" t="t" r="r" b="b"/>
            <a:pathLst>
              <a:path w="6155690" h="549275">
                <a:moveTo>
                  <a:pt x="6155436" y="267474"/>
                </a:moveTo>
                <a:lnTo>
                  <a:pt x="0" y="267474"/>
                </a:lnTo>
                <a:lnTo>
                  <a:pt x="0" y="548894"/>
                </a:lnTo>
                <a:lnTo>
                  <a:pt x="6155436" y="548894"/>
                </a:lnTo>
                <a:lnTo>
                  <a:pt x="6155436" y="267474"/>
                </a:lnTo>
                <a:close/>
              </a:path>
              <a:path w="6155690" h="549275">
                <a:moveTo>
                  <a:pt x="6155436" y="0"/>
                </a:moveTo>
                <a:lnTo>
                  <a:pt x="0" y="0"/>
                </a:lnTo>
                <a:lnTo>
                  <a:pt x="0" y="267462"/>
                </a:lnTo>
                <a:lnTo>
                  <a:pt x="6155436" y="267462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1040" y="1353616"/>
            <a:ext cx="6155690" cy="562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 marR="667385">
              <a:lnSpc>
                <a:spcPct val="1101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connaissance,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respire et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n’est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pas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suspecte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 </a:t>
            </a:r>
            <a:r>
              <a:rPr dirty="0" sz="1600" spc="-34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traumatisme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195021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720090" y="2057653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48689" y="2235199"/>
            <a:ext cx="52539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grossesse,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gauche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0090" y="2482087"/>
            <a:ext cx="611759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aspiration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d’encombrement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48689" y="2659633"/>
            <a:ext cx="129222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20090" y="2906521"/>
            <a:ext cx="581025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inhalation).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20090" y="3186175"/>
            <a:ext cx="3873500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intempéries.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20090" y="3440683"/>
            <a:ext cx="366141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01040" y="3770629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701040" y="3748023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connaissance,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respire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suspecte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traumatisme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701040" y="405180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20090" y="4159249"/>
            <a:ext cx="3807460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4401819"/>
            <a:ext cx="38430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20090" y="4667503"/>
            <a:ext cx="3223895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permanente.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20090" y="4922011"/>
            <a:ext cx="445706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fonctions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vitales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20090" y="5176011"/>
            <a:ext cx="6117590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PLS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secouristes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217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seulement</a:t>
            </a:r>
            <a:r>
              <a:rPr dirty="0" sz="1100" spc="6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sur</a:t>
            </a:r>
            <a:r>
              <a:rPr dirty="0" sz="1100" spc="5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indication</a:t>
            </a:r>
            <a:r>
              <a:rPr dirty="0" sz="1100" spc="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médicale</a:t>
            </a:r>
            <a:r>
              <a:rPr dirty="0" sz="1100" spc="7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sinon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48689" y="5354319"/>
            <a:ext cx="2374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do</a:t>
            </a:r>
            <a:r>
              <a:rPr dirty="0" sz="1100" spc="-5">
                <a:latin typeface="Calibri"/>
                <a:cs typeface="Calibri"/>
              </a:rPr>
              <a:t>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5589269"/>
            <a:ext cx="6138545" cy="36322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241300" marR="5080" indent="-228600">
              <a:lnSpc>
                <a:spcPct val="101400"/>
              </a:lnSpc>
              <a:spcBef>
                <a:spcPts val="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d’encombrement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d’améliorer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20090" y="6025641"/>
            <a:ext cx="577850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inhalation).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20090" y="6305295"/>
            <a:ext cx="3873500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intempéries.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20090" y="6559803"/>
            <a:ext cx="290068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77289" y="6813550"/>
            <a:ext cx="180213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177289" y="7060438"/>
            <a:ext cx="102743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720090" y="9793985"/>
            <a:ext cx="6030595" cy="1403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40"/>
              </a:lnSpc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palpation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sommaire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recherche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lésions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traumatiques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définir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préalable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côté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la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3" name="object 3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  <p:sp>
        <p:nvSpPr>
          <p:cNvPr id="32" name="object 32"/>
          <p:cNvSpPr txBox="1"/>
          <p:nvPr/>
        </p:nvSpPr>
        <p:spPr>
          <a:xfrm>
            <a:off x="720090" y="9934193"/>
            <a:ext cx="158750" cy="1397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40"/>
              </a:lnSpc>
            </a:pPr>
            <a:r>
              <a:rPr dirty="0" sz="900" spc="-5" i="1">
                <a:latin typeface="Calibri"/>
                <a:cs typeface="Calibri"/>
              </a:rPr>
              <a:t>PLS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[05PR13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006094" y="760730"/>
            <a:ext cx="55441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Perte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connaissance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sauveteur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isolé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18385"/>
            <a:ext cx="6155690" cy="287655"/>
            <a:chOff x="701040" y="181838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81838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9956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36951"/>
            <a:ext cx="6155690" cy="554990"/>
            <a:chOff x="701040" y="2536951"/>
            <a:chExt cx="6155690" cy="554990"/>
          </a:xfrm>
        </p:grpSpPr>
        <p:sp>
          <p:nvSpPr>
            <p:cNvPr id="9" name="object 9"/>
            <p:cNvSpPr/>
            <p:nvPr/>
          </p:nvSpPr>
          <p:spPr>
            <a:xfrm>
              <a:off x="701040" y="2536951"/>
              <a:ext cx="6155690" cy="548640"/>
            </a:xfrm>
            <a:custGeom>
              <a:avLst/>
              <a:gdLst/>
              <a:ahLst/>
              <a:cxnLst/>
              <a:rect l="l" t="t" r="r" b="b"/>
              <a:pathLst>
                <a:path w="6155690" h="548639">
                  <a:moveTo>
                    <a:pt x="6155436" y="0"/>
                  </a:moveTo>
                  <a:lnTo>
                    <a:pt x="0" y="0"/>
                  </a:lnTo>
                  <a:lnTo>
                    <a:pt x="0" y="268224"/>
                  </a:lnTo>
                  <a:lnTo>
                    <a:pt x="0" y="548640"/>
                  </a:lnTo>
                  <a:lnTo>
                    <a:pt x="6155436" y="548640"/>
                  </a:lnTo>
                  <a:lnTo>
                    <a:pt x="6155436" y="268224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0855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523741"/>
            <a:ext cx="6155690" cy="287655"/>
            <a:chOff x="701040" y="352374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5237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8049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05559"/>
            <a:ext cx="6155690" cy="397446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9050" marR="81280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Lorsque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</a:t>
            </a:r>
            <a:r>
              <a:rPr dirty="0" sz="1100" spc="-10">
                <a:latin typeface="Calibri"/>
                <a:cs typeface="Calibri"/>
              </a:rPr>
              <a:t>suivante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n’est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pas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suspecte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d’un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traumatisme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sécurité.</a:t>
            </a:r>
            <a:endParaRPr sz="1100">
              <a:latin typeface="Calibri"/>
              <a:cs typeface="Calibri"/>
            </a:endParaRPr>
          </a:p>
          <a:p>
            <a:pPr marL="19050" marR="575310">
              <a:lnSpc>
                <a:spcPct val="110300"/>
              </a:lnSpc>
              <a:spcBef>
                <a:spcPts val="994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 est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suspecte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traumatisme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doute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sur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les </a:t>
            </a:r>
            <a:r>
              <a:rPr dirty="0" sz="1600" spc="-34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causes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perte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allongée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bilan.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intempéries.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01400"/>
              </a:lnSpc>
              <a:spcBef>
                <a:spcPts val="6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s’arrête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délai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[05AC09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54910" y="760730"/>
            <a:ext cx="264350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Section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 spc="-2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membre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30093"/>
            <a:ext cx="6155690" cy="287020"/>
            <a:chOff x="701040" y="25300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5300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8105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241039"/>
            <a:ext cx="6155690" cy="287655"/>
            <a:chOff x="701040" y="32410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2410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5222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198873"/>
            <a:ext cx="6155690" cy="287655"/>
            <a:chOff x="701040" y="419887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19887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4800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38785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 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arraché.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Cette section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arrachement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zone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(moignon)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l’arrachement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réimplanter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chirurgicalement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amputé.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9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d’arrêter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lutter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07390" y="505154"/>
            <a:ext cx="6142355" cy="4624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7620">
              <a:lnSpc>
                <a:spcPct val="109500"/>
              </a:lnSpc>
              <a:spcBef>
                <a:spcPts val="100"/>
              </a:spcBef>
            </a:pPr>
            <a:r>
              <a:rPr dirty="0" sz="1100" spc="-5" b="1">
                <a:latin typeface="Calibri"/>
                <a:cs typeface="Calibri"/>
              </a:rPr>
              <a:t>Par exemple</a:t>
            </a:r>
            <a:r>
              <a:rPr dirty="0" sz="1100" spc="-5">
                <a:latin typeface="Calibri"/>
                <a:cs typeface="Calibri"/>
              </a:rPr>
              <a:t>, il est souvent judicieux, en l’absence de risque vital, de laisser une victime dans la position où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d’essayer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personnel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Mettre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en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œuvre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les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techniques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et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utiliser le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2700" marR="5080">
              <a:lnSpc>
                <a:spcPct val="109800"/>
              </a:lnSpc>
              <a:spcBef>
                <a:spcPts val="1280"/>
              </a:spcBef>
            </a:pPr>
            <a:r>
              <a:rPr dirty="0" sz="1100" spc="-5">
                <a:latin typeface="Calibri"/>
                <a:cs typeface="Calibri"/>
              </a:rPr>
              <a:t>Le troisième </a:t>
            </a:r>
            <a:r>
              <a:rPr dirty="0" sz="1100" spc="-10">
                <a:latin typeface="Calibri"/>
                <a:cs typeface="Calibri"/>
              </a:rPr>
              <a:t>principe </a:t>
            </a:r>
            <a:r>
              <a:rPr dirty="0" sz="1100" spc="-5">
                <a:latin typeface="Calibri"/>
                <a:cs typeface="Calibri"/>
              </a:rPr>
              <a:t>d’action du secouriste est de savoir réaliser parfaitement les techniques de </a:t>
            </a:r>
            <a:r>
              <a:rPr dirty="0" sz="1100">
                <a:latin typeface="Calibri"/>
                <a:cs typeface="Calibri"/>
              </a:rPr>
              <a:t>premiers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 Il doit savoir utiliser le matériel mis à sa disposition et en connaître les mesures de </a:t>
            </a:r>
            <a:r>
              <a:rPr dirty="0" sz="1100" spc="-10">
                <a:latin typeface="Calibri"/>
                <a:cs typeface="Calibri"/>
              </a:rPr>
              <a:t>sécurité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d’entretien.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S’adapter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à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situation</a:t>
            </a:r>
            <a:endParaRPr sz="1600">
              <a:latin typeface="Calibri Light"/>
              <a:cs typeface="Calibri Light"/>
            </a:endParaRPr>
          </a:p>
          <a:p>
            <a:pPr algn="just" marL="12700" marR="5080">
              <a:lnSpc>
                <a:spcPct val="109500"/>
              </a:lnSpc>
              <a:spcBef>
                <a:spcPts val="1290"/>
              </a:spcBef>
            </a:pPr>
            <a:r>
              <a:rPr dirty="0" sz="1100" spc="-10">
                <a:latin typeface="Calibri"/>
                <a:cs typeface="Calibri"/>
              </a:rPr>
              <a:t>Certaines situations </a:t>
            </a:r>
            <a:r>
              <a:rPr dirty="0" sz="1100" spc="-5">
                <a:latin typeface="Calibri"/>
                <a:cs typeface="Calibri"/>
              </a:rPr>
              <a:t>ne permettent pas au secouriste de mettre en </a:t>
            </a:r>
            <a:r>
              <a:rPr dirty="0" sz="1100" spc="-10">
                <a:latin typeface="Calibri"/>
                <a:cs typeface="Calibri"/>
              </a:rPr>
              <a:t>œuvre </a:t>
            </a:r>
            <a:r>
              <a:rPr dirty="0" sz="1100" spc="-5">
                <a:latin typeface="Calibri"/>
                <a:cs typeface="Calibri"/>
              </a:rPr>
              <a:t>les techniques apprises et </a:t>
            </a:r>
            <a:r>
              <a:rPr dirty="0" sz="1100">
                <a:latin typeface="Calibri"/>
                <a:cs typeface="Calibri"/>
              </a:rPr>
              <a:t>celui-ci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preuve de faculté</a:t>
            </a:r>
            <a:r>
              <a:rPr dirty="0" sz="1100">
                <a:latin typeface="Calibri"/>
                <a:cs typeface="Calibri"/>
              </a:rPr>
              <a:t> d’adaptation.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algn="just" marL="12700" marR="7620">
              <a:lnSpc>
                <a:spcPct val="109500"/>
              </a:lnSpc>
            </a:pPr>
            <a:r>
              <a:rPr dirty="0" sz="1100" spc="-5" b="1">
                <a:latin typeface="Calibri"/>
                <a:cs typeface="Calibri"/>
              </a:rPr>
              <a:t>Par exemple</a:t>
            </a:r>
            <a:r>
              <a:rPr dirty="0" sz="1100" spc="-5">
                <a:latin typeface="Calibri"/>
                <a:cs typeface="Calibri"/>
              </a:rPr>
              <a:t>, en l’absence de matériel spécifique : utiliser des morceaux de vêtements pour réaliser 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tampon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d’ameublement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déplacer une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Aider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les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autres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équipes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secours</a:t>
            </a:r>
            <a:endParaRPr sz="1600">
              <a:latin typeface="Calibri Light"/>
              <a:cs typeface="Calibri Light"/>
            </a:endParaRPr>
          </a:p>
          <a:p>
            <a:pPr algn="just" marL="12700" marR="5080">
              <a:lnSpc>
                <a:spcPct val="109500"/>
              </a:lnSpc>
              <a:spcBef>
                <a:spcPts val="1285"/>
              </a:spcBef>
            </a:pPr>
            <a:r>
              <a:rPr dirty="0" sz="1100" spc="-5">
                <a:latin typeface="Calibri"/>
                <a:cs typeface="Calibri"/>
              </a:rPr>
              <a:t>Cette formation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-5">
                <a:latin typeface="Calibri"/>
                <a:cs typeface="Calibri"/>
              </a:rPr>
              <a:t> aussi au </a:t>
            </a:r>
            <a:r>
              <a:rPr dirty="0" sz="1100">
                <a:latin typeface="Calibri"/>
                <a:cs typeface="Calibri"/>
              </a:rPr>
              <a:t>secouriste </a:t>
            </a:r>
            <a:r>
              <a:rPr dirty="0" sz="1100" spc="-5">
                <a:latin typeface="Calibri"/>
                <a:cs typeface="Calibri"/>
              </a:rPr>
              <a:t>d’apporter une aide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 aux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équipes de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 arrivent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2700" marR="5080">
              <a:lnSpc>
                <a:spcPct val="109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brancardage, la participation de plus de trois équipiers est requise. Dans ce cas, du fait de sa formation,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5">
                <a:latin typeface="Calibri"/>
                <a:cs typeface="Calibri"/>
              </a:rPr>
              <a:t> mis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disposition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responsable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apporter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aide.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[05PR14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54910" y="760730"/>
            <a:ext cx="26485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Section</a:t>
            </a:r>
            <a:r>
              <a:rPr dirty="0" spc="-25">
                <a:solidFill>
                  <a:srgbClr val="47A4D7"/>
                </a:solidFill>
              </a:rPr>
              <a:t> </a:t>
            </a:r>
            <a:r>
              <a:rPr dirty="0">
                <a:solidFill>
                  <a:srgbClr val="47A4D7"/>
                </a:solidFill>
              </a:rPr>
              <a:t>de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membre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707390" y="1200861"/>
            <a:ext cx="6140450" cy="6286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l’hémorragie 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s’aidant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imbibée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moignon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 en l’absence de 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  <p:sp>
        <p:nvSpPr>
          <p:cNvPr id="6" name="object 6"/>
          <p:cNvSpPr txBox="1"/>
          <p:nvPr/>
        </p:nvSpPr>
        <p:spPr>
          <a:xfrm>
            <a:off x="720090" y="1851913"/>
            <a:ext cx="2275205" cy="2038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Conditionner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20090" y="2055367"/>
            <a:ext cx="3591560" cy="1784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[05FT01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79424" y="760730"/>
            <a:ext cx="560070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Administration</a:t>
            </a:r>
            <a:r>
              <a:rPr dirty="0" spc="20"/>
              <a:t> </a:t>
            </a:r>
            <a:r>
              <a:rPr dirty="0" spc="-10"/>
              <a:t>d’oxygène</a:t>
            </a:r>
            <a:r>
              <a:rPr dirty="0" spc="10"/>
              <a:t> </a:t>
            </a:r>
            <a:r>
              <a:rPr dirty="0"/>
              <a:t>par</a:t>
            </a:r>
            <a:r>
              <a:rPr dirty="0" spc="10"/>
              <a:t> </a:t>
            </a:r>
            <a:r>
              <a:rPr dirty="0" spc="-5"/>
              <a:t>insufflation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35527"/>
            <a:ext cx="6155690" cy="287655"/>
            <a:chOff x="701040" y="333552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3355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6167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486909"/>
            <a:ext cx="6155690" cy="287020"/>
            <a:chOff x="701040" y="448690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44869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7673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463029"/>
            <a:ext cx="6155690" cy="287020"/>
            <a:chOff x="701040" y="6463029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646302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74344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102853"/>
            <a:ext cx="6155690" cy="287655"/>
            <a:chOff x="701040" y="8102853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81028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38403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/>
          <p:nvPr/>
        </p:nvSpPr>
        <p:spPr>
          <a:xfrm>
            <a:off x="720090" y="8884157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567690" y="1378711"/>
            <a:ext cx="6403340" cy="8700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52400" marR="21399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L’administration d’oxygène par insufflation doit être réalisée lorsque le secouriste effectue une </a:t>
            </a:r>
            <a:r>
              <a:rPr dirty="0" sz="1100">
                <a:latin typeface="Calibri"/>
                <a:cs typeface="Calibri"/>
              </a:rPr>
              <a:t>ventilation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source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524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L’enrichissement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endParaRPr sz="1100">
              <a:latin typeface="Calibri"/>
              <a:cs typeface="Calibri"/>
            </a:endParaRPr>
          </a:p>
          <a:p>
            <a:pPr algn="just" marL="152400" marR="18923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insufflateur manuel accroît l’efficacité des manœuvres de réanimation cardio-pulmonaire en amenant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5">
                <a:latin typeface="Calibri"/>
                <a:cs typeface="Calibri"/>
              </a:rPr>
              <a:t> d’oxygène à 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l’organisme.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3810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10">
                <a:latin typeface="Calibri"/>
                <a:cs typeface="Calibri"/>
              </a:rPr>
              <a:t>bouteille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(adulte,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pédiatrique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prématuré)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ballon-réserve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3810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 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connecter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tuyau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raccordement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raccorder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l’insufflateur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régler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 d’oxygène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15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l/min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insuffler.</a:t>
            </a:r>
            <a:endParaRPr sz="1100">
              <a:latin typeface="Calibri"/>
              <a:cs typeface="Calibri"/>
            </a:endParaRPr>
          </a:p>
          <a:p>
            <a:pPr algn="just" marL="152400" marR="15049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Dès que la mesure de la SpO</a:t>
            </a:r>
            <a:r>
              <a:rPr dirty="0" baseline="-11904" sz="1050" spc="-7">
                <a:latin typeface="Calibri"/>
                <a:cs typeface="Calibri"/>
              </a:rPr>
              <a:t>2 </a:t>
            </a:r>
            <a:r>
              <a:rPr dirty="0" sz="1100" spc="-5">
                <a:latin typeface="Calibri"/>
                <a:cs typeface="Calibri"/>
              </a:rPr>
              <a:t>peut être mesurée de manière fiable, ajuster le débit d’oxygène à la SpO</a:t>
            </a:r>
            <a:r>
              <a:rPr dirty="0" baseline="-11904" sz="1050" spc="-7">
                <a:latin typeface="Calibri"/>
                <a:cs typeface="Calibri"/>
              </a:rPr>
              <a:t>2 </a:t>
            </a:r>
            <a:r>
              <a:rPr dirty="0" sz="1100" spc="-5">
                <a:latin typeface="Calibri"/>
                <a:cs typeface="Calibri"/>
              </a:rPr>
              <a:t>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 veut obtenir.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fiable,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endParaRPr sz="1600">
              <a:latin typeface="Calibri Light"/>
              <a:cs typeface="Calibri Light"/>
            </a:endParaRPr>
          </a:p>
          <a:p>
            <a:pPr algn="just" marL="152400" marR="12890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L’absence d’arrivée d’oxygène ne doit en aucun cas faire interrompre la ventilation artificielle à l’aide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l’insufflateur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</a:t>
            </a:r>
            <a:r>
              <a:rPr dirty="0" sz="1100" spc="-5">
                <a:latin typeface="Calibri"/>
                <a:cs typeface="Calibri"/>
              </a:rPr>
              <a:t> 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 d’oxygène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RCP.</a:t>
            </a:r>
            <a:endParaRPr sz="1100">
              <a:latin typeface="Calibri"/>
              <a:cs typeface="Calibri"/>
            </a:endParaRPr>
          </a:p>
          <a:p>
            <a:pPr algn="just" marL="152400" marR="127000">
              <a:lnSpc>
                <a:spcPct val="101600"/>
              </a:lnSpc>
              <a:spcBef>
                <a:spcPts val="605"/>
              </a:spcBef>
            </a:pPr>
            <a:r>
              <a:rPr dirty="0" sz="1100" spc="-10">
                <a:latin typeface="Calibri"/>
                <a:cs typeface="Calibri"/>
              </a:rPr>
              <a:t>L’insufflateur </a:t>
            </a:r>
            <a:r>
              <a:rPr dirty="0" sz="1100" spc="-5">
                <a:latin typeface="Calibri"/>
                <a:cs typeface="Calibri"/>
              </a:rPr>
              <a:t>manuel équipé d’un ballon-réserve ne doit pas être utilisé comme moyen d’inhalation, car 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l’inspiration,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 adapté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l’inhalation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524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Elle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remplissage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ballon-réserve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aplati.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Calibri"/>
              <a:cs typeface="Calibri"/>
            </a:endParaRPr>
          </a:p>
          <a:p>
            <a:pPr algn="just" marL="152400" marR="125730">
              <a:lnSpc>
                <a:spcPct val="101699"/>
              </a:lnSpc>
              <a:spcBef>
                <a:spcPts val="5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42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ballon-réserve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ballon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souple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placé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avant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valve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d’admission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gaz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frais.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adjonction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d’obtenir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l’intérieur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l’insufflateur</a:t>
            </a:r>
            <a:r>
              <a:rPr dirty="0" sz="900" i="1">
                <a:latin typeface="Calibri"/>
                <a:cs typeface="Calibri"/>
              </a:rPr>
              <a:t> manuel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concentration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d’oxygène</a:t>
            </a:r>
            <a:r>
              <a:rPr dirty="0" sz="900" i="1">
                <a:latin typeface="Calibri"/>
                <a:cs typeface="Calibri"/>
              </a:rPr>
              <a:t> élevée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proche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85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%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débit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15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l/min.</a:t>
            </a:r>
            <a:r>
              <a:rPr dirty="0" sz="900" i="1">
                <a:latin typeface="Calibri"/>
                <a:cs typeface="Calibri"/>
              </a:rPr>
              <a:t> Il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2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alimenté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l’intermédiaire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tuyau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d’arrivée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d’oxygène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(relié</a:t>
            </a:r>
            <a:r>
              <a:rPr dirty="0" sz="900" i="1">
                <a:latin typeface="Calibri"/>
                <a:cs typeface="Calibri"/>
              </a:rPr>
              <a:t> 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bouteille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d’oxygène)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</a:t>
            </a:r>
            <a:r>
              <a:rPr dirty="0" sz="900" i="1">
                <a:latin typeface="Calibri"/>
                <a:cs typeface="Calibri"/>
              </a:rPr>
              <a:t> arrive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entre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ballon</a:t>
            </a:r>
            <a:r>
              <a:rPr dirty="0" sz="900" i="1">
                <a:latin typeface="Calibri"/>
                <a:cs typeface="Calibri"/>
              </a:rPr>
              <a:t> réserve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5" i="1">
                <a:latin typeface="Calibri"/>
                <a:cs typeface="Calibri"/>
              </a:rPr>
              <a:t>valve 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d’admission des gaz frais. Pendant l’insufflation, la valve d’admission des gaz frais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fermée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l’oxygène s’accumule dans le ballon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réserve. Lors de l’expiration, le ballon autoremplisseur de l’insufflateur manuel se remplit avec l’oxygène qui arrive </a:t>
            </a:r>
            <a:r>
              <a:rPr dirty="0" sz="900" i="1">
                <a:latin typeface="Calibri"/>
                <a:cs typeface="Calibri"/>
              </a:rPr>
              <a:t>directement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bouteille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ballon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réserve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très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d’air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extérieur.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plus,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valve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d’entrée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d’air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pénétration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d’air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extérieur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 ballon autoremplisseur si le volume d’oxygène contenu dans </a:t>
            </a:r>
            <a:r>
              <a:rPr dirty="0" sz="900" i="1">
                <a:latin typeface="Calibri"/>
                <a:cs typeface="Calibri"/>
              </a:rPr>
              <a:t>le </a:t>
            </a:r>
            <a:r>
              <a:rPr dirty="0" sz="900" spc="-5" i="1">
                <a:latin typeface="Calibri"/>
                <a:cs typeface="Calibri"/>
              </a:rPr>
              <a:t>ballon réserve n’est pas suffisant </a:t>
            </a:r>
            <a:r>
              <a:rPr dirty="0" sz="900" i="1">
                <a:latin typeface="Calibri"/>
                <a:cs typeface="Calibri"/>
              </a:rPr>
              <a:t>pour </a:t>
            </a:r>
            <a:r>
              <a:rPr dirty="0" sz="900" spc="-5" i="1">
                <a:latin typeface="Calibri"/>
                <a:cs typeface="Calibri"/>
              </a:rPr>
              <a:t>le </a:t>
            </a:r>
            <a:r>
              <a:rPr dirty="0" sz="900" i="1">
                <a:latin typeface="Calibri"/>
                <a:cs typeface="Calibri"/>
              </a:rPr>
              <a:t>remplir. Une </a:t>
            </a:r>
            <a:r>
              <a:rPr dirty="0" sz="900" spc="-5" i="1">
                <a:latin typeface="Calibri"/>
                <a:cs typeface="Calibri"/>
              </a:rPr>
              <a:t>soupape de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surpression permet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aussi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sortie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d’oxygène du ballon-réserve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l’alimentation</a:t>
            </a:r>
            <a:r>
              <a:rPr dirty="0" sz="900" i="1">
                <a:latin typeface="Calibri"/>
                <a:cs typeface="Calibri"/>
              </a:rPr>
              <a:t> en</a:t>
            </a:r>
            <a:r>
              <a:rPr dirty="0" sz="900" spc="-5" i="1">
                <a:latin typeface="Calibri"/>
                <a:cs typeface="Calibri"/>
              </a:rPr>
              <a:t> oxygène</a:t>
            </a:r>
            <a:r>
              <a:rPr dirty="0" sz="900" i="1">
                <a:latin typeface="Calibri"/>
                <a:cs typeface="Calibri"/>
              </a:rPr>
              <a:t> 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trop importante.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139</a:t>
            </a:fld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[05FT02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9451" y="760730"/>
            <a:ext cx="312102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Aspiration</a:t>
            </a:r>
            <a:r>
              <a:rPr dirty="0" spc="-10"/>
              <a:t> </a:t>
            </a:r>
            <a:r>
              <a:rPr dirty="0" spc="-5"/>
              <a:t>de</a:t>
            </a:r>
            <a:r>
              <a:rPr dirty="0" spc="-15"/>
              <a:t> </a:t>
            </a:r>
            <a:r>
              <a:rPr dirty="0" spc="-5"/>
              <a:t>mucosité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78711"/>
            <a:ext cx="6155690" cy="2865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L’aspiration est réalisée chaque fois qu’une victime qui a perdu connaissance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un encombrement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voies aériennes par des liquides ou des particules solides </a:t>
            </a:r>
            <a:r>
              <a:rPr dirty="0" sz="1100" spc="-10">
                <a:latin typeface="Calibri"/>
                <a:cs typeface="Calibri"/>
              </a:rPr>
              <a:t>qu’elle </a:t>
            </a:r>
            <a:r>
              <a:rPr dirty="0" sz="1100" spc="-5">
                <a:latin typeface="Calibri"/>
                <a:cs typeface="Calibri"/>
              </a:rPr>
              <a:t>ne peut expulser. Les vomissures, l’eau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le noyé, le sang et les </a:t>
            </a:r>
            <a:r>
              <a:rPr dirty="0" sz="1100" spc="-10">
                <a:latin typeface="Calibri"/>
                <a:cs typeface="Calibri"/>
              </a:rPr>
              <a:t>sécrétions </a:t>
            </a:r>
            <a:r>
              <a:rPr dirty="0" sz="1100" spc="-5">
                <a:latin typeface="Calibri"/>
                <a:cs typeface="Calibri"/>
              </a:rPr>
              <a:t>des poumons sont les principales sources d’un encombrement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aériennes.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La 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sécrétions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identifiée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gargouillements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cours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gastrique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(vomissures),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mucosités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(salive)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méconium,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caillots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sang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mucus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(vernix).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L’aspiration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4276547"/>
            <a:ext cx="1861185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LVA,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traumatique) 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602483" y="4316983"/>
            <a:ext cx="73152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368547" y="4305045"/>
            <a:ext cx="34804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 </a:t>
            </a:r>
            <a:r>
              <a:rPr dirty="0" sz="1100" spc="-10">
                <a:latin typeface="Calibri"/>
                <a:cs typeface="Calibri"/>
              </a:rPr>
              <a:t>non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701040" y="5275833"/>
            <a:ext cx="6155690" cy="287655"/>
            <a:chOff x="701040" y="5275833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52758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55570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6328155"/>
            <a:ext cx="6155690" cy="287655"/>
            <a:chOff x="701040" y="6328155"/>
            <a:chExt cx="6155690" cy="287655"/>
          </a:xfrm>
        </p:grpSpPr>
        <p:sp>
          <p:nvSpPr>
            <p:cNvPr id="16" name="object 16"/>
            <p:cNvSpPr/>
            <p:nvPr/>
          </p:nvSpPr>
          <p:spPr>
            <a:xfrm>
              <a:off x="701040" y="63281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66093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701040" y="8322309"/>
            <a:ext cx="6155690" cy="287655"/>
            <a:chOff x="701040" y="8322309"/>
            <a:chExt cx="6155690" cy="287655"/>
          </a:xfrm>
        </p:grpSpPr>
        <p:sp>
          <p:nvSpPr>
            <p:cNvPr id="19" name="object 19"/>
            <p:cNvSpPr/>
            <p:nvPr/>
          </p:nvSpPr>
          <p:spPr>
            <a:xfrm>
              <a:off x="701040" y="832230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01040" y="86037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631190" y="4668215"/>
            <a:ext cx="6263640" cy="464058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3175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pendant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interrompre,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santé.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889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sécrétions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encombrent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d’améliorer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</a:t>
            </a:r>
            <a:endParaRPr sz="1100">
              <a:latin typeface="Calibri"/>
              <a:cs typeface="Calibri"/>
            </a:endParaRPr>
          </a:p>
          <a:p>
            <a:pPr marL="88900" marR="164465">
              <a:lnSpc>
                <a:spcPct val="1014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spontanée 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oxygénation.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le dégagement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889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une pompe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(manuelle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une sonde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buccale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l’âge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(cf.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souple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extrémité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mousse,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(Yankauer).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réceptacle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flacon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(gants,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88900" marR="14795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a perdu connaissance.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respiratoire,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lunettes) 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20090" y="958215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681990" y="9636505"/>
            <a:ext cx="6134100" cy="442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sonde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d’aspiration</a:t>
            </a:r>
            <a:r>
              <a:rPr dirty="0" sz="900" i="1">
                <a:latin typeface="Calibri"/>
                <a:cs typeface="Calibri"/>
              </a:rPr>
              <a:t> 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reliée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 </a:t>
            </a:r>
            <a:r>
              <a:rPr dirty="0" sz="900" spc="-5" i="1">
                <a:latin typeface="Calibri"/>
                <a:cs typeface="Calibri"/>
              </a:rPr>
              <a:t>l’appareil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un </a:t>
            </a:r>
            <a:r>
              <a:rPr dirty="0" sz="900" spc="-5" i="1">
                <a:latin typeface="Calibri"/>
                <a:cs typeface="Calibri"/>
              </a:rPr>
              <a:t>tuyau.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L’ensemble, </a:t>
            </a:r>
            <a:r>
              <a:rPr dirty="0" sz="900" i="1">
                <a:latin typeface="Calibri"/>
                <a:cs typeface="Calibri"/>
              </a:rPr>
              <a:t>à </a:t>
            </a:r>
            <a:r>
              <a:rPr dirty="0" sz="900" spc="-5" i="1">
                <a:latin typeface="Calibri"/>
                <a:cs typeface="Calibri"/>
              </a:rPr>
              <a:t>usage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unique,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i="1">
                <a:latin typeface="Calibri"/>
                <a:cs typeface="Calibri"/>
              </a:rPr>
              <a:t> être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remplacé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après chaque </a:t>
            </a:r>
            <a:r>
              <a:rPr dirty="0" sz="900" spc="-5" i="1">
                <a:latin typeface="Calibri"/>
                <a:cs typeface="Calibri"/>
              </a:rPr>
              <a:t>utilisation.</a:t>
            </a:r>
            <a:endParaRPr sz="900">
              <a:latin typeface="Calibri"/>
              <a:cs typeface="Calibri"/>
            </a:endParaRPr>
          </a:p>
          <a:p>
            <a:pPr marL="38100" marR="279400">
              <a:lnSpc>
                <a:spcPts val="1100"/>
              </a:lnSpc>
              <a:spcBef>
                <a:spcPts val="3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Prévu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récupérer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produits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d’aspiration,</a:t>
            </a:r>
            <a:r>
              <a:rPr dirty="0" sz="900" i="1">
                <a:latin typeface="Calibri"/>
                <a:cs typeface="Calibri"/>
              </a:rPr>
              <a:t> il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inséré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pompe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tuyau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d’aspiration.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remplissage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être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surveillé.</a:t>
            </a:r>
            <a:r>
              <a:rPr dirty="0" sz="900" i="1">
                <a:latin typeface="Calibri"/>
                <a:cs typeface="Calibri"/>
              </a:rPr>
              <a:t> Il est vidé </a:t>
            </a:r>
            <a:r>
              <a:rPr dirty="0" sz="900" spc="-5" i="1">
                <a:latin typeface="Calibri"/>
                <a:cs typeface="Calibri"/>
              </a:rPr>
              <a:t>ou remplacé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systématiquement</a:t>
            </a:r>
            <a:r>
              <a:rPr dirty="0" sz="900" i="1">
                <a:latin typeface="Calibri"/>
                <a:cs typeface="Calibri"/>
              </a:rPr>
              <a:t> en </a:t>
            </a:r>
            <a:r>
              <a:rPr dirty="0" sz="900" spc="-5" i="1">
                <a:latin typeface="Calibri"/>
                <a:cs typeface="Calibri"/>
              </a:rPr>
              <a:t>fin d’intervention </a:t>
            </a:r>
            <a:r>
              <a:rPr dirty="0" sz="900" i="1">
                <a:latin typeface="Calibri"/>
                <a:cs typeface="Calibri"/>
              </a:rPr>
              <a:t>;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492200"/>
            <a:ext cx="6139180" cy="318325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raccorder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tuyau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suivant),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71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introduire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prudemment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perpendiculaire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 jusqu’à ce 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l’orifice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aspirer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sécrétions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retirant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imprimant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98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débris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aspirés,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renouveler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 d’aspiration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terminée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éteindre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renouvelée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 algn="ctr" marL="38100">
              <a:lnSpc>
                <a:spcPct val="100000"/>
              </a:lnSpc>
              <a:spcBef>
                <a:spcPts val="6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14: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diamètre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des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sondes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d’aspiration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et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dépression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d’aspiration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48462" y="3673094"/>
          <a:ext cx="6263640" cy="8445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8840"/>
                <a:gridCol w="3578860"/>
                <a:gridCol w="1797050"/>
              </a:tblGrid>
              <a:tr h="19278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IAMETRE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UNITE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DE CHARRIERE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)</a:t>
                      </a:r>
                      <a:r>
                        <a:rPr dirty="0" sz="1000" spc="-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000" spc="-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UNITE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CH</a:t>
                      </a:r>
                      <a:r>
                        <a:rPr dirty="0" sz="1000" spc="-5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=</a:t>
                      </a:r>
                      <a:r>
                        <a:rPr dirty="0" sz="1000" spc="-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1/3</a:t>
                      </a:r>
                      <a:r>
                        <a:rPr dirty="0" sz="1000" spc="-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MM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206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EPRESSION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MM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H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G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1206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161544"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1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DULTE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18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26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350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500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0782">
                <a:tc>
                  <a:txBody>
                    <a:bodyPr/>
                    <a:lstStyle/>
                    <a:p>
                      <a:pPr marL="68580">
                        <a:lnSpc>
                          <a:spcPts val="1165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NFANT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5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8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12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5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200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350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1543"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OURRISSON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6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8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200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250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1544"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OUVEAU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4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(prématuré)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120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150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701040" y="4669789"/>
            <a:ext cx="6155690" cy="287655"/>
            <a:chOff x="701040" y="4669789"/>
            <a:chExt cx="6155690" cy="287655"/>
          </a:xfrm>
        </p:grpSpPr>
        <p:sp>
          <p:nvSpPr>
            <p:cNvPr id="5" name="object 5"/>
            <p:cNvSpPr/>
            <p:nvPr/>
          </p:nvSpPr>
          <p:spPr>
            <a:xfrm>
              <a:off x="701040" y="46697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49509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701040" y="6803643"/>
            <a:ext cx="6155690" cy="287655"/>
            <a:chOff x="701040" y="6803643"/>
            <a:chExt cx="6155690" cy="287655"/>
          </a:xfrm>
        </p:grpSpPr>
        <p:sp>
          <p:nvSpPr>
            <p:cNvPr id="8" name="object 8"/>
            <p:cNvSpPr/>
            <p:nvPr/>
          </p:nvSpPr>
          <p:spPr>
            <a:xfrm>
              <a:off x="701040" y="680364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70848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701040" y="8815577"/>
            <a:ext cx="6155690" cy="287655"/>
            <a:chOff x="701040" y="8815577"/>
            <a:chExt cx="6155690" cy="287655"/>
          </a:xfrm>
        </p:grpSpPr>
        <p:sp>
          <p:nvSpPr>
            <p:cNvPr id="11" name="object 11"/>
            <p:cNvSpPr/>
            <p:nvPr/>
          </p:nvSpPr>
          <p:spPr>
            <a:xfrm>
              <a:off x="701040" y="88155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909675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648462" y="4647183"/>
            <a:ext cx="6261100" cy="4900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112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71120" marR="7048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manque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(hypoxie),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excéder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 et cinq dans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cas.</a:t>
            </a:r>
            <a:endParaRPr sz="1100">
              <a:latin typeface="Calibri"/>
              <a:cs typeface="Calibri"/>
            </a:endParaRPr>
          </a:p>
          <a:p>
            <a:pPr marL="71120" marR="7112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l’introduction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fond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vomissement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 </a:t>
            </a:r>
            <a:r>
              <a:rPr dirty="0" sz="1100" spc="-5">
                <a:latin typeface="Calibri"/>
                <a:cs typeface="Calibri"/>
              </a:rPr>
              <a:t>proscrite.</a:t>
            </a:r>
            <a:endParaRPr sz="1100">
              <a:latin typeface="Calibri"/>
              <a:cs typeface="Calibri"/>
            </a:endParaRPr>
          </a:p>
          <a:p>
            <a:pPr marL="71120" marR="660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oropharyngée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n’empêche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retirée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faciliter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71120" marR="698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lésion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cavité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buccale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pharynx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ventouse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ouvrant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ponctuellement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d’air.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7112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Cas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particulier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: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aspiration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nouveau-né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naissance</a:t>
            </a:r>
            <a:endParaRPr sz="1600">
              <a:latin typeface="Calibri Light"/>
              <a:cs typeface="Calibri Light"/>
            </a:endParaRPr>
          </a:p>
          <a:p>
            <a:pPr marL="7112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aspiration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5">
                <a:latin typeface="Calibri"/>
                <a:cs typeface="Calibri"/>
              </a:rPr>
              <a:t> 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99720" indent="-229235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99720" algn="l"/>
                <a:tab pos="300355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calibre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précédent) ;</a:t>
            </a:r>
            <a:endParaRPr sz="1100">
              <a:latin typeface="Calibri"/>
              <a:cs typeface="Calibri"/>
            </a:endParaRPr>
          </a:p>
          <a:p>
            <a:pPr marL="299720" indent="-229235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99720" algn="l"/>
                <a:tab pos="300355" algn="l"/>
              </a:tabLst>
            </a:pPr>
            <a:r>
              <a:rPr dirty="0" sz="1100" spc="-5">
                <a:latin typeface="Calibri"/>
                <a:cs typeface="Calibri"/>
              </a:rPr>
              <a:t>débuter 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aspiration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enfoncer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5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9720" marR="666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99720" algn="l"/>
                <a:tab pos="300355" algn="l"/>
              </a:tabLst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narine,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perpendiculairement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enfoncer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1cm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profondeur.</a:t>
            </a:r>
            <a:endParaRPr sz="1100">
              <a:latin typeface="Calibri"/>
              <a:cs typeface="Calibri"/>
            </a:endParaRPr>
          </a:p>
          <a:p>
            <a:pPr marL="71120" marR="64769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nasale.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narines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sécrétions contenues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7112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71120" marR="4565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devenues</a:t>
            </a:r>
            <a:r>
              <a:rPr dirty="0" sz="1100" spc="-5">
                <a:latin typeface="Calibri"/>
                <a:cs typeface="Calibri"/>
              </a:rPr>
              <a:t> silencieuses.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[05FT03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30120" y="760730"/>
            <a:ext cx="31000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Compression</a:t>
            </a:r>
            <a:r>
              <a:rPr dirty="0" spc="-25"/>
              <a:t> </a:t>
            </a:r>
            <a:r>
              <a:rPr dirty="0" spc="-5"/>
              <a:t>manuelle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01040" y="140131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1040" y="1378711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168173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707390" y="1769871"/>
            <a:ext cx="50292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accessible,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55132" y="1789429"/>
            <a:ext cx="99060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20090" y="1960117"/>
            <a:ext cx="643890" cy="170815"/>
          </a:xfrm>
          <a:custGeom>
            <a:avLst/>
            <a:gdLst/>
            <a:ahLst/>
            <a:cxnLst/>
            <a:rect l="l" t="t" r="r" b="b"/>
            <a:pathLst>
              <a:path w="643890" h="170814">
                <a:moveTo>
                  <a:pt x="643382" y="0"/>
                </a:moveTo>
                <a:lnTo>
                  <a:pt x="0" y="0"/>
                </a:lnTo>
                <a:lnTo>
                  <a:pt x="0" y="170688"/>
                </a:lnTo>
                <a:lnTo>
                  <a:pt x="643382" y="170688"/>
                </a:lnTo>
                <a:lnTo>
                  <a:pt x="643382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3411727"/>
            <a:ext cx="6155690" cy="287655"/>
            <a:chOff x="701040" y="341172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34117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36929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359655"/>
            <a:ext cx="6155690" cy="287020"/>
            <a:chOff x="701040" y="4359655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35965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46400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6320535"/>
            <a:ext cx="6155690" cy="287655"/>
            <a:chOff x="701040" y="6320535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63205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66017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7619745"/>
            <a:ext cx="6155690" cy="287020"/>
            <a:chOff x="701040" y="7619745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761974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79001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localisation,</a:t>
            </a:r>
            <a:r>
              <a:rPr dirty="0"/>
              <a:t> </a:t>
            </a:r>
            <a:r>
              <a:rPr dirty="0" spc="-5"/>
              <a:t>et</a:t>
            </a:r>
            <a:r>
              <a:rPr dirty="0"/>
              <a:t> </a:t>
            </a:r>
            <a:r>
              <a:rPr dirty="0" spc="-5"/>
              <a:t>si</a:t>
            </a:r>
            <a:r>
              <a:rPr dirty="0"/>
              <a:t> </a:t>
            </a:r>
            <a:r>
              <a:rPr dirty="0" spc="-5"/>
              <a:t>elle</a:t>
            </a:r>
            <a:r>
              <a:rPr dirty="0" spc="5"/>
              <a:t> </a:t>
            </a:r>
            <a:r>
              <a:rPr dirty="0" spc="-5"/>
              <a:t>ne</a:t>
            </a:r>
            <a:r>
              <a:rPr dirty="0"/>
              <a:t> </a:t>
            </a:r>
            <a:r>
              <a:rPr dirty="0" spc="-5"/>
              <a:t>présente</a:t>
            </a:r>
            <a:r>
              <a:rPr dirty="0"/>
              <a:t> </a:t>
            </a:r>
            <a:r>
              <a:rPr dirty="0" spc="-5"/>
              <a:t>pas</a:t>
            </a:r>
            <a:r>
              <a:rPr dirty="0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 spc="-5"/>
              <a:t>corps</a:t>
            </a:r>
            <a:r>
              <a:rPr dirty="0" spc="5"/>
              <a:t> </a:t>
            </a:r>
            <a:r>
              <a:rPr dirty="0"/>
              <a:t>étranger.</a:t>
            </a: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/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pc="-5"/>
              <a:t>La </a:t>
            </a:r>
            <a:r>
              <a:rPr dirty="0" spc="-10"/>
              <a:t>plupart</a:t>
            </a:r>
            <a:r>
              <a:rPr dirty="0" spc="5"/>
              <a:t> </a:t>
            </a:r>
            <a:r>
              <a:rPr dirty="0" spc="-5"/>
              <a:t>des</a:t>
            </a:r>
            <a:r>
              <a:rPr dirty="0" spc="5"/>
              <a:t> </a:t>
            </a:r>
            <a:r>
              <a:rPr dirty="0" spc="-5"/>
              <a:t>hémorragies</a:t>
            </a:r>
            <a:r>
              <a:rPr dirty="0"/>
              <a:t> </a:t>
            </a:r>
            <a:r>
              <a:rPr dirty="0" spc="-5"/>
              <a:t>externes</a:t>
            </a:r>
            <a:r>
              <a:rPr dirty="0"/>
              <a:t> s’arrêtent</a:t>
            </a:r>
            <a:r>
              <a:rPr dirty="0" spc="5"/>
              <a:t> </a:t>
            </a:r>
            <a:r>
              <a:rPr dirty="0" spc="-5"/>
              <a:t>en</a:t>
            </a:r>
            <a:r>
              <a:rPr dirty="0" spc="5"/>
              <a:t> </a:t>
            </a:r>
            <a:r>
              <a:rPr dirty="0" spc="-5"/>
              <a:t>appuyant</a:t>
            </a:r>
            <a:r>
              <a:rPr dirty="0" spc="5"/>
              <a:t> </a:t>
            </a:r>
            <a:r>
              <a:rPr dirty="0" spc="-5"/>
              <a:t>sur la</a:t>
            </a:r>
            <a:r>
              <a:rPr dirty="0" spc="5"/>
              <a:t> </a:t>
            </a:r>
            <a:r>
              <a:rPr dirty="0" spc="-10"/>
              <a:t>plaie.</a:t>
            </a:r>
          </a:p>
          <a:p>
            <a:pPr marL="19050" marR="215265">
              <a:lnSpc>
                <a:spcPct val="101800"/>
              </a:lnSpc>
              <a:spcBef>
                <a:spcPts val="600"/>
              </a:spcBef>
            </a:pPr>
            <a:r>
              <a:rPr dirty="0" spc="-5"/>
              <a:t>La</a:t>
            </a:r>
            <a:r>
              <a:rPr dirty="0" spc="5"/>
              <a:t> </a:t>
            </a:r>
            <a:r>
              <a:rPr dirty="0" spc="-5"/>
              <a:t>compression</a:t>
            </a:r>
            <a:r>
              <a:rPr dirty="0" spc="5"/>
              <a:t> </a:t>
            </a:r>
            <a:r>
              <a:rPr dirty="0" spc="-5"/>
              <a:t>manuelle</a:t>
            </a:r>
            <a:r>
              <a:rPr dirty="0" spc="10"/>
              <a:t> </a:t>
            </a:r>
            <a:r>
              <a:rPr dirty="0" spc="-5"/>
              <a:t>est</a:t>
            </a:r>
            <a:r>
              <a:rPr dirty="0" spc="10"/>
              <a:t> </a:t>
            </a:r>
            <a:r>
              <a:rPr dirty="0" spc="-5"/>
              <a:t>une</a:t>
            </a:r>
            <a:r>
              <a:rPr dirty="0" spc="15"/>
              <a:t> </a:t>
            </a:r>
            <a:r>
              <a:rPr dirty="0" spc="-5"/>
              <a:t>technique</a:t>
            </a:r>
            <a:r>
              <a:rPr dirty="0" spc="5"/>
              <a:t> </a:t>
            </a:r>
            <a:r>
              <a:rPr dirty="0" spc="-5"/>
              <a:t>facile</a:t>
            </a:r>
            <a:r>
              <a:rPr dirty="0" spc="10"/>
              <a:t> </a:t>
            </a:r>
            <a:r>
              <a:rPr dirty="0" spc="-5"/>
              <a:t>et</a:t>
            </a:r>
            <a:r>
              <a:rPr dirty="0" spc="15"/>
              <a:t> </a:t>
            </a:r>
            <a:r>
              <a:rPr dirty="0" spc="-5"/>
              <a:t>rapide.</a:t>
            </a:r>
            <a:r>
              <a:rPr dirty="0" spc="10"/>
              <a:t> </a:t>
            </a:r>
            <a:r>
              <a:rPr dirty="0" spc="-5"/>
              <a:t>Elle</a:t>
            </a:r>
            <a:r>
              <a:rPr dirty="0" spc="10"/>
              <a:t> </a:t>
            </a:r>
            <a:r>
              <a:rPr dirty="0" spc="-5"/>
              <a:t>est</a:t>
            </a:r>
            <a:r>
              <a:rPr dirty="0" spc="5"/>
              <a:t> </a:t>
            </a:r>
            <a:r>
              <a:rPr dirty="0" spc="-5"/>
              <a:t>très</a:t>
            </a:r>
            <a:r>
              <a:rPr dirty="0" spc="5"/>
              <a:t> </a:t>
            </a:r>
            <a:r>
              <a:rPr dirty="0" spc="-5"/>
              <a:t>efficace</a:t>
            </a:r>
            <a:r>
              <a:rPr dirty="0" spc="5"/>
              <a:t> </a:t>
            </a:r>
            <a:r>
              <a:rPr dirty="0" spc="-5"/>
              <a:t>et</a:t>
            </a:r>
            <a:r>
              <a:rPr dirty="0" spc="10"/>
              <a:t> </a:t>
            </a:r>
            <a:r>
              <a:rPr dirty="0" spc="-5"/>
              <a:t>suffit</a:t>
            </a:r>
            <a:r>
              <a:rPr dirty="0" spc="15"/>
              <a:t> </a:t>
            </a:r>
            <a:r>
              <a:rPr dirty="0" spc="-5"/>
              <a:t>dans</a:t>
            </a:r>
            <a:r>
              <a:rPr dirty="0" spc="5"/>
              <a:t> </a:t>
            </a:r>
            <a:r>
              <a:rPr dirty="0" spc="-5"/>
              <a:t>la</a:t>
            </a:r>
            <a:r>
              <a:rPr dirty="0" spc="10"/>
              <a:t> </a:t>
            </a:r>
            <a:r>
              <a:rPr dirty="0" spc="-10"/>
              <a:t>plupart </a:t>
            </a:r>
            <a:r>
              <a:rPr dirty="0" spc="-235"/>
              <a:t> </a:t>
            </a:r>
            <a:r>
              <a:rPr dirty="0" spc="-5"/>
              <a:t>des cas pour</a:t>
            </a:r>
            <a:r>
              <a:rPr dirty="0" spc="10"/>
              <a:t> </a:t>
            </a:r>
            <a:r>
              <a:rPr dirty="0" spc="-5"/>
              <a:t>arrêter</a:t>
            </a:r>
            <a:r>
              <a:rPr dirty="0"/>
              <a:t> </a:t>
            </a:r>
            <a:r>
              <a:rPr dirty="0" spc="-5"/>
              <a:t>le </a:t>
            </a:r>
            <a:r>
              <a:rPr dirty="0" spc="-10"/>
              <a:t>saignement.</a:t>
            </a: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/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gants</a:t>
            </a:r>
            <a:r>
              <a:rPr dirty="0" spc="-15"/>
              <a:t> </a:t>
            </a:r>
            <a:r>
              <a:rPr dirty="0" spc="-5"/>
              <a:t>à</a:t>
            </a:r>
            <a:r>
              <a:rPr dirty="0" spc="-10"/>
              <a:t> </a:t>
            </a:r>
            <a:r>
              <a:rPr dirty="0" spc="-5"/>
              <a:t>usage</a:t>
            </a:r>
            <a:r>
              <a:rPr dirty="0" spc="-10"/>
              <a:t> </a:t>
            </a:r>
            <a:r>
              <a:rPr dirty="0" spc="-5"/>
              <a:t>unique</a:t>
            </a:r>
            <a:r>
              <a:rPr dirty="0" spc="-10"/>
              <a:t> </a:t>
            </a:r>
            <a:r>
              <a:rPr dirty="0" spc="-5"/>
              <a:t>;</a:t>
            </a: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10"/>
              <a:t>paquet</a:t>
            </a:r>
            <a:r>
              <a:rPr dirty="0" spc="10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/>
              <a:t>compresses,</a:t>
            </a:r>
            <a:r>
              <a:rPr dirty="0" spc="10"/>
              <a:t> </a:t>
            </a:r>
            <a:r>
              <a:rPr dirty="0" spc="-5"/>
              <a:t>pansement</a:t>
            </a:r>
            <a:r>
              <a:rPr dirty="0" spc="5"/>
              <a:t> </a:t>
            </a:r>
            <a:r>
              <a:rPr dirty="0" spc="-5"/>
              <a:t>«</a:t>
            </a:r>
            <a:r>
              <a:rPr dirty="0" spc="20"/>
              <a:t> </a:t>
            </a:r>
            <a:r>
              <a:rPr dirty="0" spc="-5"/>
              <a:t>américain</a:t>
            </a:r>
            <a:r>
              <a:rPr dirty="0" spc="15"/>
              <a:t> </a:t>
            </a:r>
            <a:r>
              <a:rPr dirty="0" spc="-5"/>
              <a:t>»</a:t>
            </a:r>
            <a:r>
              <a:rPr dirty="0" spc="5"/>
              <a:t> </a:t>
            </a:r>
            <a:r>
              <a:rPr dirty="0" spc="-5"/>
              <a:t>ou</a:t>
            </a:r>
            <a:r>
              <a:rPr dirty="0" spc="15"/>
              <a:t> </a:t>
            </a:r>
            <a:r>
              <a:rPr dirty="0" spc="-5"/>
              <a:t>tissu</a:t>
            </a:r>
            <a:r>
              <a:rPr dirty="0" spc="5"/>
              <a:t> </a:t>
            </a:r>
            <a:r>
              <a:rPr dirty="0" spc="-10"/>
              <a:t>propre</a:t>
            </a:r>
            <a:r>
              <a:rPr dirty="0" spc="15"/>
              <a:t> </a:t>
            </a:r>
            <a:r>
              <a:rPr dirty="0" spc="-5"/>
              <a:t>(mouchoir,</a:t>
            </a:r>
            <a:r>
              <a:rPr dirty="0" spc="5"/>
              <a:t> </a:t>
            </a:r>
            <a:r>
              <a:rPr dirty="0" spc="-5"/>
              <a:t>torchon,</a:t>
            </a:r>
            <a:r>
              <a:rPr dirty="0" spc="10"/>
              <a:t> </a:t>
            </a:r>
            <a:r>
              <a:rPr dirty="0" spc="-5"/>
              <a:t>vêtement).</a:t>
            </a: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/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marR="16510" indent="-228600">
              <a:lnSpc>
                <a:spcPct val="117000"/>
              </a:lnSpc>
              <a:spcBef>
                <a:spcPts val="9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appuyer</a:t>
            </a:r>
            <a:r>
              <a:rPr dirty="0" spc="25"/>
              <a:t> </a:t>
            </a:r>
            <a:r>
              <a:rPr dirty="0" spc="-5"/>
              <a:t>fortement</a:t>
            </a:r>
            <a:r>
              <a:rPr dirty="0" spc="30"/>
              <a:t> </a:t>
            </a:r>
            <a:r>
              <a:rPr dirty="0" spc="-5"/>
              <a:t>sur</a:t>
            </a:r>
            <a:r>
              <a:rPr dirty="0" spc="30"/>
              <a:t> </a:t>
            </a:r>
            <a:r>
              <a:rPr dirty="0" spc="-5"/>
              <a:t>l’endroit</a:t>
            </a:r>
            <a:r>
              <a:rPr dirty="0" spc="20"/>
              <a:t> </a:t>
            </a:r>
            <a:r>
              <a:rPr dirty="0" spc="-5"/>
              <a:t>qui</a:t>
            </a:r>
            <a:r>
              <a:rPr dirty="0" spc="25"/>
              <a:t> </a:t>
            </a:r>
            <a:r>
              <a:rPr dirty="0" spc="-5"/>
              <a:t>saigne</a:t>
            </a:r>
            <a:r>
              <a:rPr dirty="0" spc="25"/>
              <a:t> </a:t>
            </a:r>
            <a:r>
              <a:rPr dirty="0" spc="-5"/>
              <a:t>avec</a:t>
            </a:r>
            <a:r>
              <a:rPr dirty="0" spc="20"/>
              <a:t> </a:t>
            </a:r>
            <a:r>
              <a:rPr dirty="0" spc="-5"/>
              <a:t>les</a:t>
            </a:r>
            <a:r>
              <a:rPr dirty="0" spc="35"/>
              <a:t> </a:t>
            </a:r>
            <a:r>
              <a:rPr dirty="0" spc="-5"/>
              <a:t>doigts</a:t>
            </a:r>
            <a:r>
              <a:rPr dirty="0" spc="30"/>
              <a:t> </a:t>
            </a:r>
            <a:r>
              <a:rPr dirty="0" spc="-5"/>
              <a:t>ou</a:t>
            </a:r>
            <a:r>
              <a:rPr dirty="0" spc="20"/>
              <a:t> </a:t>
            </a:r>
            <a:r>
              <a:rPr dirty="0" spc="-5"/>
              <a:t>la</a:t>
            </a:r>
            <a:r>
              <a:rPr dirty="0" spc="30"/>
              <a:t> </a:t>
            </a:r>
            <a:r>
              <a:rPr dirty="0" spc="-10"/>
              <a:t>paume</a:t>
            </a:r>
            <a:r>
              <a:rPr dirty="0" spc="25"/>
              <a:t> </a:t>
            </a:r>
            <a:r>
              <a:rPr dirty="0" spc="-5"/>
              <a:t>de</a:t>
            </a:r>
            <a:r>
              <a:rPr dirty="0" spc="25"/>
              <a:t> </a:t>
            </a:r>
            <a:r>
              <a:rPr dirty="0" spc="-5"/>
              <a:t>la</a:t>
            </a:r>
            <a:r>
              <a:rPr dirty="0" spc="25"/>
              <a:t> </a:t>
            </a:r>
            <a:r>
              <a:rPr dirty="0" spc="-5"/>
              <a:t>main</a:t>
            </a:r>
            <a:r>
              <a:rPr dirty="0" spc="30"/>
              <a:t> </a:t>
            </a:r>
            <a:r>
              <a:rPr dirty="0" spc="-5"/>
              <a:t>protégés</a:t>
            </a:r>
            <a:r>
              <a:rPr dirty="0" spc="35"/>
              <a:t> </a:t>
            </a:r>
            <a:r>
              <a:rPr dirty="0" spc="-5"/>
              <a:t>par</a:t>
            </a:r>
            <a:r>
              <a:rPr dirty="0" spc="25"/>
              <a:t> </a:t>
            </a:r>
            <a:r>
              <a:rPr dirty="0" spc="-5"/>
              <a:t>un</a:t>
            </a:r>
            <a:r>
              <a:rPr dirty="0" spc="25"/>
              <a:t> </a:t>
            </a:r>
            <a:r>
              <a:rPr dirty="0" spc="-5"/>
              <a:t>gant </a:t>
            </a:r>
            <a:r>
              <a:rPr dirty="0" spc="-235"/>
              <a:t> </a:t>
            </a:r>
            <a:r>
              <a:rPr dirty="0" spc="-5"/>
              <a:t>à</a:t>
            </a:r>
            <a:r>
              <a:rPr dirty="0" spc="-10"/>
              <a:t> </a:t>
            </a:r>
            <a:r>
              <a:rPr dirty="0" spc="-5"/>
              <a:t>usage unique</a:t>
            </a:r>
            <a:r>
              <a:rPr dirty="0"/>
              <a:t> </a:t>
            </a:r>
            <a:r>
              <a:rPr dirty="0" spc="-5"/>
              <a:t>;</a:t>
            </a:r>
          </a:p>
          <a:p>
            <a:pPr marL="247650" marR="1397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interposer</a:t>
            </a:r>
            <a:r>
              <a:rPr dirty="0" spc="30"/>
              <a:t> </a:t>
            </a:r>
            <a:r>
              <a:rPr dirty="0" spc="-5"/>
              <a:t>le</a:t>
            </a:r>
            <a:r>
              <a:rPr dirty="0" spc="40"/>
              <a:t> </a:t>
            </a:r>
            <a:r>
              <a:rPr dirty="0" spc="-5"/>
              <a:t>plus</a:t>
            </a:r>
            <a:r>
              <a:rPr dirty="0" spc="35"/>
              <a:t> </a:t>
            </a:r>
            <a:r>
              <a:rPr dirty="0" spc="-5"/>
              <a:t>tôt</a:t>
            </a:r>
            <a:r>
              <a:rPr dirty="0" spc="35"/>
              <a:t> </a:t>
            </a:r>
            <a:r>
              <a:rPr dirty="0" spc="-5"/>
              <a:t>possible</a:t>
            </a:r>
            <a:r>
              <a:rPr dirty="0" spc="35"/>
              <a:t> </a:t>
            </a:r>
            <a:r>
              <a:rPr dirty="0" spc="-5"/>
              <a:t>entre</a:t>
            </a:r>
            <a:r>
              <a:rPr dirty="0" spc="35"/>
              <a:t> </a:t>
            </a:r>
            <a:r>
              <a:rPr dirty="0" spc="-5"/>
              <a:t>la</a:t>
            </a:r>
            <a:r>
              <a:rPr dirty="0" spc="35"/>
              <a:t> </a:t>
            </a:r>
            <a:r>
              <a:rPr dirty="0" spc="-5"/>
              <a:t>main</a:t>
            </a:r>
            <a:r>
              <a:rPr dirty="0" spc="35"/>
              <a:t> </a:t>
            </a:r>
            <a:r>
              <a:rPr dirty="0" spc="-5"/>
              <a:t>et</a:t>
            </a:r>
            <a:r>
              <a:rPr dirty="0" spc="30"/>
              <a:t> </a:t>
            </a:r>
            <a:r>
              <a:rPr dirty="0" spc="-5"/>
              <a:t>la</a:t>
            </a:r>
            <a:r>
              <a:rPr dirty="0" spc="35"/>
              <a:t> </a:t>
            </a:r>
            <a:r>
              <a:rPr dirty="0" spc="-5"/>
              <a:t>plaie</a:t>
            </a:r>
            <a:r>
              <a:rPr dirty="0" spc="35"/>
              <a:t> </a:t>
            </a:r>
            <a:r>
              <a:rPr dirty="0" spc="-10"/>
              <a:t>plusieurs</a:t>
            </a:r>
            <a:r>
              <a:rPr dirty="0" spc="60"/>
              <a:t> </a:t>
            </a:r>
            <a:r>
              <a:rPr dirty="0" spc="-5"/>
              <a:t>compresses,</a:t>
            </a:r>
            <a:r>
              <a:rPr dirty="0" spc="35"/>
              <a:t> </a:t>
            </a:r>
            <a:r>
              <a:rPr dirty="0" spc="-5"/>
              <a:t>un</a:t>
            </a:r>
            <a:r>
              <a:rPr dirty="0" spc="35"/>
              <a:t> </a:t>
            </a:r>
            <a:r>
              <a:rPr dirty="0" spc="-5"/>
              <a:t>pansement</a:t>
            </a:r>
            <a:r>
              <a:rPr dirty="0" spc="40"/>
              <a:t> </a:t>
            </a:r>
            <a:r>
              <a:rPr dirty="0" spc="-5"/>
              <a:t>ou</a:t>
            </a:r>
            <a:r>
              <a:rPr dirty="0" spc="35"/>
              <a:t> </a:t>
            </a:r>
            <a:r>
              <a:rPr dirty="0" spc="-5"/>
              <a:t>un</a:t>
            </a:r>
            <a:r>
              <a:rPr dirty="0" spc="35"/>
              <a:t> </a:t>
            </a:r>
            <a:r>
              <a:rPr dirty="0" spc="-5"/>
              <a:t>tissu </a:t>
            </a:r>
            <a:r>
              <a:rPr dirty="0" spc="-235"/>
              <a:t> </a:t>
            </a:r>
            <a:r>
              <a:rPr dirty="0" spc="-5"/>
              <a:t>propre pour augmenter la</a:t>
            </a:r>
            <a:r>
              <a:rPr dirty="0" spc="5"/>
              <a:t> </a:t>
            </a:r>
            <a:r>
              <a:rPr dirty="0" spc="-5"/>
              <a:t>compression</a:t>
            </a:r>
            <a:r>
              <a:rPr dirty="0" spc="10"/>
              <a:t> </a:t>
            </a:r>
            <a:r>
              <a:rPr dirty="0" spc="-5"/>
              <a:t>;</a:t>
            </a: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maintenir</a:t>
            </a:r>
            <a:r>
              <a:rPr dirty="0"/>
              <a:t> </a:t>
            </a:r>
            <a:r>
              <a:rPr dirty="0" spc="-5"/>
              <a:t>la</a:t>
            </a:r>
            <a:r>
              <a:rPr dirty="0" spc="15"/>
              <a:t> </a:t>
            </a:r>
            <a:r>
              <a:rPr dirty="0" spc="-5"/>
              <a:t>compression</a:t>
            </a:r>
            <a:r>
              <a:rPr dirty="0" spc="10"/>
              <a:t> </a:t>
            </a:r>
            <a:r>
              <a:rPr dirty="0" spc="-5"/>
              <a:t>de</a:t>
            </a:r>
            <a:r>
              <a:rPr dirty="0" spc="10"/>
              <a:t> </a:t>
            </a:r>
            <a:r>
              <a:rPr dirty="0" spc="-5"/>
              <a:t>la</a:t>
            </a:r>
            <a:r>
              <a:rPr dirty="0" spc="5"/>
              <a:t> </a:t>
            </a:r>
            <a:r>
              <a:rPr dirty="0" spc="-5"/>
              <a:t>plaie</a:t>
            </a:r>
            <a:r>
              <a:rPr dirty="0" spc="10"/>
              <a:t> </a:t>
            </a:r>
            <a:r>
              <a:rPr dirty="0" spc="-5"/>
              <a:t>jusqu’au</a:t>
            </a:r>
            <a:r>
              <a:rPr dirty="0" spc="5"/>
              <a:t> </a:t>
            </a:r>
            <a:r>
              <a:rPr dirty="0" spc="-5"/>
              <a:t>relais</a:t>
            </a:r>
            <a:r>
              <a:rPr dirty="0" spc="10"/>
              <a:t> </a:t>
            </a:r>
            <a:r>
              <a:rPr dirty="0" spc="-5"/>
              <a:t>par</a:t>
            </a:r>
            <a:r>
              <a:rPr dirty="0" spc="10"/>
              <a:t> </a:t>
            </a:r>
            <a:r>
              <a:rPr dirty="0" spc="-5"/>
              <a:t>un</a:t>
            </a:r>
            <a:r>
              <a:rPr dirty="0"/>
              <a:t> </a:t>
            </a:r>
            <a:r>
              <a:rPr dirty="0" spc="-5"/>
              <a:t>pansement</a:t>
            </a:r>
            <a:r>
              <a:rPr dirty="0" spc="10"/>
              <a:t> </a:t>
            </a:r>
            <a:r>
              <a:rPr dirty="0" spc="-5"/>
              <a:t>compressif.</a:t>
            </a:r>
          </a:p>
          <a:p>
            <a:pPr marL="19050" marR="12700">
              <a:lnSpc>
                <a:spcPct val="101800"/>
              </a:lnSpc>
              <a:spcBef>
                <a:spcPts val="800"/>
              </a:spcBef>
            </a:pPr>
            <a:r>
              <a:rPr dirty="0" spc="-5"/>
              <a:t>Si</a:t>
            </a:r>
            <a:r>
              <a:rPr dirty="0" spc="60"/>
              <a:t> </a:t>
            </a:r>
            <a:r>
              <a:rPr dirty="0" spc="-5"/>
              <a:t>le</a:t>
            </a:r>
            <a:r>
              <a:rPr dirty="0" spc="60"/>
              <a:t> </a:t>
            </a:r>
            <a:r>
              <a:rPr dirty="0" spc="-5"/>
              <a:t>secouriste</a:t>
            </a:r>
            <a:r>
              <a:rPr dirty="0" spc="60"/>
              <a:t> </a:t>
            </a:r>
            <a:r>
              <a:rPr dirty="0" spc="-5"/>
              <a:t>ne</a:t>
            </a:r>
            <a:r>
              <a:rPr dirty="0" spc="60"/>
              <a:t> </a:t>
            </a:r>
            <a:r>
              <a:rPr dirty="0" spc="-5"/>
              <a:t>peut</a:t>
            </a:r>
            <a:r>
              <a:rPr dirty="0" spc="65"/>
              <a:t> </a:t>
            </a:r>
            <a:r>
              <a:rPr dirty="0"/>
              <a:t>lui-même</a:t>
            </a:r>
            <a:r>
              <a:rPr dirty="0" spc="55"/>
              <a:t> </a:t>
            </a:r>
            <a:r>
              <a:rPr dirty="0" spc="-5"/>
              <a:t>maintenir</a:t>
            </a:r>
            <a:r>
              <a:rPr dirty="0" spc="65"/>
              <a:t> </a:t>
            </a:r>
            <a:r>
              <a:rPr dirty="0" spc="-5"/>
              <a:t>la</a:t>
            </a:r>
            <a:r>
              <a:rPr dirty="0" spc="65"/>
              <a:t> </a:t>
            </a:r>
            <a:r>
              <a:rPr dirty="0" spc="-5"/>
              <a:t>compression,</a:t>
            </a:r>
            <a:r>
              <a:rPr dirty="0" spc="65"/>
              <a:t> </a:t>
            </a:r>
            <a:r>
              <a:rPr dirty="0" spc="-5"/>
              <a:t>par</a:t>
            </a:r>
            <a:r>
              <a:rPr dirty="0" spc="60"/>
              <a:t> </a:t>
            </a:r>
            <a:r>
              <a:rPr dirty="0" spc="-5"/>
              <a:t>exemple</a:t>
            </a:r>
            <a:r>
              <a:rPr dirty="0" spc="60"/>
              <a:t> </a:t>
            </a:r>
            <a:r>
              <a:rPr dirty="0" spc="-5"/>
              <a:t>s’il</a:t>
            </a:r>
            <a:r>
              <a:rPr dirty="0" spc="60"/>
              <a:t> </a:t>
            </a:r>
            <a:r>
              <a:rPr dirty="0" spc="-5"/>
              <a:t>existe</a:t>
            </a:r>
            <a:r>
              <a:rPr dirty="0" spc="60"/>
              <a:t> </a:t>
            </a:r>
            <a:r>
              <a:rPr dirty="0" spc="-5"/>
              <a:t>de</a:t>
            </a:r>
            <a:r>
              <a:rPr dirty="0" spc="60"/>
              <a:t> </a:t>
            </a:r>
            <a:r>
              <a:rPr dirty="0" spc="-5"/>
              <a:t>nombreuses </a:t>
            </a:r>
            <a:r>
              <a:rPr dirty="0" spc="-235"/>
              <a:t> </a:t>
            </a:r>
            <a:r>
              <a:rPr dirty="0" spc="-5"/>
              <a:t>victimes,</a:t>
            </a:r>
            <a:r>
              <a:rPr dirty="0"/>
              <a:t> </a:t>
            </a:r>
            <a:r>
              <a:rPr dirty="0" spc="-5"/>
              <a:t>il</a:t>
            </a:r>
            <a:r>
              <a:rPr dirty="0"/>
              <a:t> </a:t>
            </a:r>
            <a:r>
              <a:rPr dirty="0" spc="-5"/>
              <a:t>peut demander</a:t>
            </a:r>
            <a:r>
              <a:rPr dirty="0" spc="5"/>
              <a:t> </a:t>
            </a:r>
            <a:r>
              <a:rPr dirty="0" spc="-5"/>
              <a:t>à la</a:t>
            </a:r>
            <a:r>
              <a:rPr dirty="0" spc="5"/>
              <a:t> </a:t>
            </a:r>
            <a:r>
              <a:rPr dirty="0" spc="-5"/>
              <a:t>victime,</a:t>
            </a:r>
            <a:r>
              <a:rPr dirty="0"/>
              <a:t> </a:t>
            </a:r>
            <a:r>
              <a:rPr dirty="0" spc="-5"/>
              <a:t>si</a:t>
            </a:r>
            <a:r>
              <a:rPr dirty="0" spc="10"/>
              <a:t> </a:t>
            </a:r>
            <a:r>
              <a:rPr dirty="0" spc="-5"/>
              <a:t>elle</a:t>
            </a:r>
            <a:r>
              <a:rPr dirty="0"/>
              <a:t> </a:t>
            </a:r>
            <a:r>
              <a:rPr dirty="0" spc="-5"/>
              <a:t>en</a:t>
            </a:r>
            <a:r>
              <a:rPr dirty="0" spc="5"/>
              <a:t> </a:t>
            </a:r>
            <a:r>
              <a:rPr dirty="0" spc="-5"/>
              <a:t>est</a:t>
            </a:r>
            <a:r>
              <a:rPr dirty="0" spc="5"/>
              <a:t> </a:t>
            </a:r>
            <a:r>
              <a:rPr dirty="0" spc="-5"/>
              <a:t>capable,</a:t>
            </a:r>
            <a:r>
              <a:rPr dirty="0"/>
              <a:t> </a:t>
            </a:r>
            <a:r>
              <a:rPr dirty="0" spc="-5"/>
              <a:t>d’appuyer directement</a:t>
            </a:r>
            <a:r>
              <a:rPr dirty="0"/>
              <a:t> </a:t>
            </a:r>
            <a:r>
              <a:rPr dirty="0" spc="-5"/>
              <a:t>avec</a:t>
            </a:r>
            <a:r>
              <a:rPr dirty="0" spc="5"/>
              <a:t> </a:t>
            </a:r>
            <a:r>
              <a:rPr dirty="0" spc="-5"/>
              <a:t>sa</a:t>
            </a:r>
            <a:r>
              <a:rPr dirty="0" spc="5"/>
              <a:t> </a:t>
            </a:r>
            <a:r>
              <a:rPr dirty="0" spc="-5"/>
              <a:t>main.</a:t>
            </a: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/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288925">
              <a:lnSpc>
                <a:spcPct val="101400"/>
              </a:lnSpc>
              <a:spcBef>
                <a:spcPts val="1140"/>
              </a:spcBef>
            </a:pPr>
            <a:r>
              <a:rPr dirty="0" spc="-5"/>
              <a:t>La</a:t>
            </a:r>
            <a:r>
              <a:rPr dirty="0" spc="5"/>
              <a:t> </a:t>
            </a:r>
            <a:r>
              <a:rPr dirty="0" spc="-5"/>
              <a:t>compression</a:t>
            </a:r>
            <a:r>
              <a:rPr dirty="0" spc="5"/>
              <a:t> </a:t>
            </a:r>
            <a:r>
              <a:rPr dirty="0" spc="-5"/>
              <a:t>directe</a:t>
            </a:r>
            <a:r>
              <a:rPr dirty="0" spc="10"/>
              <a:t> </a:t>
            </a:r>
            <a:r>
              <a:rPr dirty="0" spc="-5"/>
              <a:t>est</a:t>
            </a:r>
            <a:r>
              <a:rPr dirty="0" spc="15"/>
              <a:t> </a:t>
            </a:r>
            <a:r>
              <a:rPr dirty="0" spc="-5"/>
              <a:t>susceptible</a:t>
            </a:r>
            <a:r>
              <a:rPr dirty="0" spc="10"/>
              <a:t> </a:t>
            </a:r>
            <a:r>
              <a:rPr dirty="0" spc="-5"/>
              <a:t>d’entraîner</a:t>
            </a:r>
            <a:r>
              <a:rPr dirty="0" spc="10"/>
              <a:t> </a:t>
            </a:r>
            <a:r>
              <a:rPr dirty="0" spc="-5"/>
              <a:t>une</a:t>
            </a:r>
            <a:r>
              <a:rPr dirty="0" spc="5"/>
              <a:t> </a:t>
            </a:r>
            <a:r>
              <a:rPr dirty="0" spc="-5"/>
              <a:t>contamination</a:t>
            </a:r>
            <a:r>
              <a:rPr dirty="0" spc="10"/>
              <a:t> </a:t>
            </a:r>
            <a:r>
              <a:rPr dirty="0" spc="-5"/>
              <a:t>de</a:t>
            </a:r>
            <a:r>
              <a:rPr dirty="0" spc="10"/>
              <a:t> </a:t>
            </a:r>
            <a:r>
              <a:rPr dirty="0" spc="-5"/>
              <a:t>la</a:t>
            </a:r>
            <a:r>
              <a:rPr dirty="0" spc="10"/>
              <a:t> </a:t>
            </a:r>
            <a:r>
              <a:rPr dirty="0" spc="-5"/>
              <a:t>victime</a:t>
            </a:r>
            <a:r>
              <a:rPr dirty="0" spc="5"/>
              <a:t> </a:t>
            </a:r>
            <a:r>
              <a:rPr dirty="0" spc="-5"/>
              <a:t>par</a:t>
            </a:r>
            <a:r>
              <a:rPr dirty="0" spc="20"/>
              <a:t> </a:t>
            </a:r>
            <a:r>
              <a:rPr dirty="0" spc="-5"/>
              <a:t>le</a:t>
            </a:r>
            <a:r>
              <a:rPr dirty="0" spc="5"/>
              <a:t> </a:t>
            </a:r>
            <a:r>
              <a:rPr dirty="0" spc="-5"/>
              <a:t>sauveteur</a:t>
            </a:r>
            <a:r>
              <a:rPr dirty="0" spc="10"/>
              <a:t> </a:t>
            </a:r>
            <a:r>
              <a:rPr dirty="0" spc="-10"/>
              <a:t>ou </a:t>
            </a:r>
            <a:r>
              <a:rPr dirty="0" spc="-229"/>
              <a:t> </a:t>
            </a:r>
            <a:r>
              <a:rPr dirty="0" spc="-5"/>
              <a:t>inversement</a:t>
            </a:r>
            <a:r>
              <a:rPr dirty="0"/>
              <a:t> </a:t>
            </a:r>
            <a:r>
              <a:rPr dirty="0" spc="-5"/>
              <a:t>(accident d’exposition à</a:t>
            </a:r>
            <a:r>
              <a:rPr dirty="0"/>
              <a:t> </a:t>
            </a:r>
            <a:r>
              <a:rPr dirty="0" spc="-5"/>
              <a:t>un risque</a:t>
            </a:r>
            <a:r>
              <a:rPr dirty="0"/>
              <a:t> </a:t>
            </a:r>
            <a:r>
              <a:rPr dirty="0" spc="-5"/>
              <a:t>infectieux).</a:t>
            </a:r>
          </a:p>
          <a:p>
            <a:pPr marL="19050" marR="300355">
              <a:lnSpc>
                <a:spcPct val="101800"/>
              </a:lnSpc>
              <a:spcBef>
                <a:spcPts val="600"/>
              </a:spcBef>
            </a:pPr>
            <a:r>
              <a:rPr dirty="0" spc="-5"/>
              <a:t>Le</a:t>
            </a:r>
            <a:r>
              <a:rPr dirty="0"/>
              <a:t> </a:t>
            </a:r>
            <a:r>
              <a:rPr dirty="0" spc="-5"/>
              <a:t>temps</a:t>
            </a:r>
            <a:r>
              <a:rPr dirty="0" spc="10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 spc="-5"/>
              <a:t>compression</a:t>
            </a:r>
            <a:r>
              <a:rPr dirty="0" spc="15"/>
              <a:t> </a:t>
            </a:r>
            <a:r>
              <a:rPr dirty="0" spc="-5"/>
              <a:t>avant</a:t>
            </a:r>
            <a:r>
              <a:rPr dirty="0"/>
              <a:t> </a:t>
            </a:r>
            <a:r>
              <a:rPr dirty="0" spc="-5"/>
              <a:t>la</a:t>
            </a:r>
            <a:r>
              <a:rPr dirty="0" spc="10"/>
              <a:t> </a:t>
            </a:r>
            <a:r>
              <a:rPr dirty="0" spc="-5"/>
              <a:t>mise</a:t>
            </a:r>
            <a:r>
              <a:rPr dirty="0" spc="25"/>
              <a:t> </a:t>
            </a:r>
            <a:r>
              <a:rPr dirty="0" spc="-5"/>
              <a:t>en</a:t>
            </a:r>
            <a:r>
              <a:rPr dirty="0" spc="5"/>
              <a:t> </a:t>
            </a:r>
            <a:r>
              <a:rPr dirty="0" spc="-5"/>
              <a:t>place</a:t>
            </a:r>
            <a:r>
              <a:rPr dirty="0"/>
              <a:t> </a:t>
            </a:r>
            <a:r>
              <a:rPr dirty="0" spc="-5"/>
              <a:t>d’un</a:t>
            </a:r>
            <a:r>
              <a:rPr dirty="0" spc="10"/>
              <a:t> </a:t>
            </a:r>
            <a:r>
              <a:rPr dirty="0" spc="-5"/>
              <a:t>pansement</a:t>
            </a:r>
            <a:r>
              <a:rPr dirty="0" spc="10"/>
              <a:t> </a:t>
            </a:r>
            <a:r>
              <a:rPr dirty="0" spc="-5"/>
              <a:t>compressif</a:t>
            </a:r>
            <a:r>
              <a:rPr dirty="0" spc="10"/>
              <a:t> </a:t>
            </a:r>
            <a:r>
              <a:rPr dirty="0" spc="-5"/>
              <a:t>doit</a:t>
            </a:r>
            <a:r>
              <a:rPr dirty="0"/>
              <a:t> </a:t>
            </a:r>
            <a:r>
              <a:rPr dirty="0" spc="-5"/>
              <a:t>parfois</a:t>
            </a:r>
            <a:r>
              <a:rPr dirty="0" spc="10"/>
              <a:t> </a:t>
            </a:r>
            <a:r>
              <a:rPr dirty="0" spc="-5"/>
              <a:t>être</a:t>
            </a:r>
            <a:r>
              <a:rPr dirty="0" spc="15"/>
              <a:t> </a:t>
            </a:r>
            <a:r>
              <a:rPr dirty="0" spc="-5"/>
              <a:t>prolongé </a:t>
            </a:r>
            <a:r>
              <a:rPr dirty="0" spc="-235"/>
              <a:t> </a:t>
            </a:r>
            <a:r>
              <a:rPr dirty="0" spc="-5"/>
              <a:t>chez</a:t>
            </a:r>
            <a:r>
              <a:rPr dirty="0"/>
              <a:t> </a:t>
            </a:r>
            <a:r>
              <a:rPr dirty="0" spc="-5"/>
              <a:t>les</a:t>
            </a:r>
            <a:r>
              <a:rPr dirty="0"/>
              <a:t> </a:t>
            </a:r>
            <a:r>
              <a:rPr dirty="0" spc="-5"/>
              <a:t>personnes prenant</a:t>
            </a:r>
            <a:r>
              <a:rPr dirty="0" spc="-10"/>
              <a:t> </a:t>
            </a:r>
            <a:r>
              <a:rPr dirty="0" spc="-5"/>
              <a:t>des</a:t>
            </a:r>
            <a:r>
              <a:rPr dirty="0"/>
              <a:t> </a:t>
            </a:r>
            <a:r>
              <a:rPr dirty="0" spc="-5"/>
              <a:t>médicaments servant</a:t>
            </a:r>
            <a:r>
              <a:rPr dirty="0" spc="-10"/>
              <a:t> </a:t>
            </a:r>
            <a:r>
              <a:rPr dirty="0" spc="-5"/>
              <a:t>à fluidifier</a:t>
            </a:r>
            <a:r>
              <a:rPr dirty="0" spc="5"/>
              <a:t> </a:t>
            </a:r>
            <a:r>
              <a:rPr dirty="0" spc="-5"/>
              <a:t>le sang.</a:t>
            </a: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/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pc="-5"/>
              <a:t>La</a:t>
            </a:r>
            <a:r>
              <a:rPr dirty="0" spc="5"/>
              <a:t> </a:t>
            </a:r>
            <a:r>
              <a:rPr dirty="0" spc="-5"/>
              <a:t>compression</a:t>
            </a:r>
            <a:r>
              <a:rPr dirty="0" spc="5"/>
              <a:t> </a:t>
            </a:r>
            <a:r>
              <a:rPr dirty="0" spc="-5"/>
              <a:t>manuelle</a:t>
            </a:r>
            <a:r>
              <a:rPr dirty="0" spc="10"/>
              <a:t> </a:t>
            </a:r>
            <a:r>
              <a:rPr dirty="0" spc="-5"/>
              <a:t>est</a:t>
            </a:r>
            <a:r>
              <a:rPr dirty="0" spc="10"/>
              <a:t> </a:t>
            </a:r>
            <a:r>
              <a:rPr dirty="0" spc="-5"/>
              <a:t>efficace</a:t>
            </a:r>
            <a:r>
              <a:rPr dirty="0" spc="10"/>
              <a:t> </a:t>
            </a:r>
            <a:r>
              <a:rPr dirty="0" spc="-5"/>
              <a:t>lorsque</a:t>
            </a:r>
            <a:r>
              <a:rPr dirty="0" spc="5"/>
              <a:t> </a:t>
            </a:r>
            <a:r>
              <a:rPr dirty="0" spc="-5"/>
              <a:t>le</a:t>
            </a:r>
            <a:r>
              <a:rPr dirty="0" spc="5"/>
              <a:t> </a:t>
            </a:r>
            <a:r>
              <a:rPr dirty="0" spc="-5"/>
              <a:t>saignement</a:t>
            </a:r>
            <a:r>
              <a:rPr dirty="0" spc="20"/>
              <a:t> </a:t>
            </a:r>
            <a:r>
              <a:rPr dirty="0" spc="-5"/>
              <a:t>est</a:t>
            </a:r>
            <a:r>
              <a:rPr dirty="0" spc="15"/>
              <a:t> </a:t>
            </a:r>
            <a:r>
              <a:rPr dirty="0" spc="-5"/>
              <a:t>arrêté.</a:t>
            </a: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[05FT04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96185" y="760730"/>
            <a:ext cx="35629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Compressions</a:t>
            </a:r>
            <a:r>
              <a:rPr dirty="0" spc="-55"/>
              <a:t> </a:t>
            </a:r>
            <a:r>
              <a:rPr dirty="0" spc="-5"/>
              <a:t>thoraciques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345937"/>
            <a:ext cx="6155690" cy="287020"/>
            <a:chOff x="701040" y="534593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34593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6263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227571"/>
            <a:ext cx="6155690" cy="287655"/>
            <a:chOff x="701040" y="622757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22757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50875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9043415"/>
            <a:ext cx="6155690" cy="287655"/>
            <a:chOff x="701040" y="904341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90434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932459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625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 algn="just" marL="19050" marR="1016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Elles sont aussi indiquées en présence d’un nouveau-né qui présente une détresse à la naissance, </a:t>
            </a:r>
            <a:r>
              <a:rPr dirty="0" sz="1100">
                <a:latin typeface="Calibri"/>
                <a:cs typeface="Calibri"/>
              </a:rPr>
              <a:t>c’est-à-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 lorsqu’il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soixante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699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Quand le cœur s’arrête de fonctionner, le sang ne circule plus dans l’organisme et la distribution </a:t>
            </a:r>
            <a:r>
              <a:rPr dirty="0" sz="1100" spc="-10">
                <a:latin typeface="Calibri"/>
                <a:cs typeface="Calibri"/>
              </a:rPr>
              <a:t>d’oxygène </a:t>
            </a:r>
            <a:r>
              <a:rPr dirty="0" sz="1100" spc="-5">
                <a:latin typeface="Calibri"/>
                <a:cs typeface="Calibri"/>
              </a:rPr>
              <a:t> n’est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assurée.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rétablit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20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30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débit cardiaque normal chez l’adulte. Ce débit est suffisant pour maintenir le cerveau et le cœur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oxygénés,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 spc="-5">
                <a:latin typeface="Calibri"/>
                <a:cs typeface="Calibri"/>
              </a:rPr>
              <a:t> du</a:t>
            </a:r>
            <a:r>
              <a:rPr dirty="0" sz="1100">
                <a:latin typeface="Calibri"/>
                <a:cs typeface="Calibri"/>
              </a:rPr>
              <a:t> choc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 externe.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 pression, exercée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milieu de la poitrine d’une victime allongée sur le dos, vide </a:t>
            </a:r>
            <a:r>
              <a:rPr dirty="0" sz="1100" spc="5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cavités cardiaques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s’y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trouve, et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propulse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organes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périphériques.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relâchée,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revient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aspiré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propulsé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suivante.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20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Lors d’une obstruction complète des </a:t>
            </a:r>
            <a:r>
              <a:rPr dirty="0" sz="1100">
                <a:latin typeface="Calibri"/>
                <a:cs typeface="Calibri"/>
              </a:rPr>
              <a:t>voies </a:t>
            </a:r>
            <a:r>
              <a:rPr dirty="0" sz="1100" spc="-5">
                <a:latin typeface="Calibri"/>
                <a:cs typeface="Calibri"/>
              </a:rPr>
              <a:t>aériennes par un </a:t>
            </a:r>
            <a:r>
              <a:rPr dirty="0" sz="1100">
                <a:latin typeface="Calibri"/>
                <a:cs typeface="Calibri"/>
              </a:rPr>
              <a:t>corps </a:t>
            </a:r>
            <a:r>
              <a:rPr dirty="0" sz="1100" spc="-5">
                <a:latin typeface="Calibri"/>
                <a:cs typeface="Calibri"/>
              </a:rPr>
              <a:t>étranger, l’augmentation de la pression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l’expulsion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effet </a:t>
            </a:r>
            <a:r>
              <a:rPr dirty="0" sz="1100" spc="-5">
                <a:latin typeface="Calibri"/>
                <a:cs typeface="Calibri"/>
              </a:rPr>
              <a:t>piston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 marR="3594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métronome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moniteur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utilisés</a:t>
            </a:r>
            <a:r>
              <a:rPr dirty="0" sz="1100" spc="-5">
                <a:latin typeface="Calibri"/>
                <a:cs typeface="Calibri"/>
              </a:rPr>
              <a:t> 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d’améliorer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préférence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(sol,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table…).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 à genoux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près de la 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dénuder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localiser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appuyer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verticalement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coudes,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 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120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relâchement,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décoller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(adulte,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enfant) ou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(nourrisson, nouveau-né).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l’adulte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16799"/>
              </a:lnSpc>
              <a:spcBef>
                <a:spcPts val="935"/>
              </a:spcBef>
            </a:pPr>
            <a:r>
              <a:rPr dirty="0" sz="1100" spc="-5">
                <a:latin typeface="Calibri"/>
                <a:cs typeface="Calibri"/>
              </a:rPr>
              <a:t>L’appui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moitié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strictement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médiane,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(appendice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xiphoïde).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entrecroiser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896111"/>
            <a:ext cx="6155690" cy="287655"/>
            <a:chOff x="701040" y="896111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8961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1772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696971"/>
            <a:ext cx="6155690" cy="287655"/>
            <a:chOff x="701040" y="269697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69697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9781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062219"/>
            <a:ext cx="6155690" cy="287655"/>
            <a:chOff x="701040" y="50622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506221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3436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361683"/>
            <a:ext cx="6155690" cy="287655"/>
            <a:chOff x="701040" y="636168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3616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6428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28319"/>
            <a:ext cx="6155690" cy="7448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d’environ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l’enfant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16799"/>
              </a:lnSpc>
              <a:spcBef>
                <a:spcPts val="940"/>
              </a:spcBef>
            </a:pPr>
            <a:r>
              <a:rPr dirty="0" sz="1100" spc="-5">
                <a:latin typeface="Calibri"/>
                <a:cs typeface="Calibri"/>
              </a:rPr>
              <a:t>L’appui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doigt 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l’appendice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xiphoïde, sans appuyer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épaisseur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d’environ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050" marR="29591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 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fréquemment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sauveteur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perçoit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de fatigue.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(enfant)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nouveau-né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nourrisson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nourrisson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dos,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 au-dessus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l’appendice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xiphoïde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seul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doigts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englobant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thorax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</a:t>
            </a:r>
            <a:r>
              <a:rPr dirty="0" sz="1100">
                <a:latin typeface="Calibri"/>
                <a:cs typeface="Calibri"/>
              </a:rPr>
              <a:t>main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épaisseur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d’environ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 d’environ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compressions/min 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120,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120</a:t>
            </a:r>
            <a:r>
              <a:rPr dirty="0" sz="1100" spc="-5">
                <a:latin typeface="Calibri"/>
                <a:cs typeface="Calibri"/>
              </a:rPr>
              <a:t> compressions/min.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33655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mauvaise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(fractures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(contusion).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diminuer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vigueur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compressions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 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>
                <a:latin typeface="Calibri"/>
                <a:cs typeface="Calibri"/>
              </a:rPr>
              <a:t> sont</a:t>
            </a:r>
            <a:r>
              <a:rPr dirty="0" sz="1100" spc="-5">
                <a:latin typeface="Calibri"/>
                <a:cs typeface="Calibri"/>
              </a:rPr>
              <a:t> efficaces 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recoloration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perçu.</a:t>
            </a:r>
            <a:endParaRPr sz="1100">
              <a:latin typeface="Calibri"/>
              <a:cs typeface="Calibri"/>
            </a:endParaRPr>
          </a:p>
          <a:p>
            <a:pPr marL="247650" marR="1333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préférentiellement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(pouls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fémoral)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[05FT05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666750" marR="5080" indent="-52324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Désobstruction par la méthode </a:t>
            </a:r>
            <a:r>
              <a:rPr dirty="0" spc="-575"/>
              <a:t> </a:t>
            </a:r>
            <a:r>
              <a:rPr dirty="0" spc="-5"/>
              <a:t>des</a:t>
            </a:r>
            <a:r>
              <a:rPr dirty="0" spc="-10"/>
              <a:t> </a:t>
            </a:r>
            <a:r>
              <a:rPr dirty="0" spc="-5"/>
              <a:t>claques dans</a:t>
            </a:r>
            <a:r>
              <a:rPr dirty="0" spc="-10"/>
              <a:t> </a:t>
            </a:r>
            <a:r>
              <a:rPr dirty="0" spc="-5"/>
              <a:t>le dos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86303"/>
            <a:ext cx="6155690" cy="287020"/>
            <a:chOff x="701040" y="268630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686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66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567937"/>
            <a:ext cx="6155690" cy="287655"/>
            <a:chOff x="701040" y="356793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5679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8491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278883"/>
            <a:ext cx="6155690" cy="287655"/>
            <a:chOff x="701040" y="427888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2788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5600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990591"/>
            <a:ext cx="6155690" cy="287655"/>
            <a:chOff x="701040" y="4990591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499059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527202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6949185"/>
            <a:ext cx="6155690" cy="287020"/>
            <a:chOff x="701040" y="6949185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694918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722960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782063"/>
            <a:ext cx="6155690" cy="6543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4699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d’obstruction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chez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consciente.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25717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 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débloquer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expulser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obstrue les </a:t>
            </a:r>
            <a:r>
              <a:rPr dirty="0" sz="1100">
                <a:latin typeface="Calibri"/>
                <a:cs typeface="Calibri"/>
              </a:rPr>
              <a:t>voies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gabarit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l’adulte et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grand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enfant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assise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soutenir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 avec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pencher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claques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vigoureuses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omoplates,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arrêter 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qui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peut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tenir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sur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cuisse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sauveteur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(enfant)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s’asseoir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couchée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claques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vigoureuses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omoplates,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arrêter 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obtenue.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61466" y="8423655"/>
            <a:ext cx="5434330" cy="17145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cas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d’impossibilité,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réaliser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la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même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technique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que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l’adulte.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701040" y="8746997"/>
            <a:ext cx="6155690" cy="554990"/>
            <a:chOff x="701040" y="8746997"/>
            <a:chExt cx="6155690" cy="554990"/>
          </a:xfrm>
        </p:grpSpPr>
        <p:sp>
          <p:nvSpPr>
            <p:cNvPr id="26" name="object 26"/>
            <p:cNvSpPr/>
            <p:nvPr/>
          </p:nvSpPr>
          <p:spPr>
            <a:xfrm>
              <a:off x="701040" y="8746997"/>
              <a:ext cx="6155690" cy="548640"/>
            </a:xfrm>
            <a:custGeom>
              <a:avLst/>
              <a:gdLst/>
              <a:ahLst/>
              <a:cxnLst/>
              <a:rect l="l" t="t" r="r" b="b"/>
              <a:pathLst>
                <a:path w="6155690" h="548640">
                  <a:moveTo>
                    <a:pt x="6155436" y="0"/>
                  </a:moveTo>
                  <a:lnTo>
                    <a:pt x="0" y="0"/>
                  </a:lnTo>
                  <a:lnTo>
                    <a:pt x="0" y="267462"/>
                  </a:lnTo>
                  <a:lnTo>
                    <a:pt x="0" y="548640"/>
                  </a:lnTo>
                  <a:lnTo>
                    <a:pt x="6155436" y="548640"/>
                  </a:lnTo>
                  <a:lnTo>
                    <a:pt x="6155436" y="26746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701040" y="92956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" name="object 28"/>
          <p:cNvSpPr txBox="1"/>
          <p:nvPr/>
        </p:nvSpPr>
        <p:spPr>
          <a:xfrm>
            <a:off x="701040" y="8699550"/>
            <a:ext cx="6155690" cy="12839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 marR="1324610">
              <a:lnSpc>
                <a:spcPct val="11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qui peut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tenir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sur l’avant-bras du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sauveteur </a:t>
            </a:r>
            <a:r>
              <a:rPr dirty="0" sz="1600" spc="-35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(nourrisson,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petit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enfant)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coucher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califourchon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côté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 placés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l’angle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mâchoire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9" name="object 2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499615"/>
            <a:ext cx="6155690" cy="287655"/>
            <a:chOff x="701040" y="149961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49961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7810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381503"/>
            <a:ext cx="6155690" cy="287655"/>
            <a:chOff x="701040" y="238150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3815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66268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92200"/>
            <a:ext cx="6155690" cy="31127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incliner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claques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omoplates,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arrêter 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obtenue.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37147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vigueur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absolument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rejet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corps</a:t>
            </a:r>
            <a:r>
              <a:rPr dirty="0" sz="1100" spc="-5">
                <a:latin typeface="Calibri"/>
                <a:cs typeface="Calibri"/>
              </a:rPr>
              <a:t> étranger.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L’efficacité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jugée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rejet 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</a:t>
            </a:r>
            <a:r>
              <a:rPr dirty="0" sz="1100" spc="-5">
                <a:latin typeface="Calibri"/>
                <a:cs typeface="Calibri"/>
              </a:rPr>
              <a:t> étranger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normale.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[05FT06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42875" marR="5080" indent="127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Désobstruction par la méthode </a:t>
            </a:r>
            <a:r>
              <a:rPr dirty="0" spc="-575"/>
              <a:t> </a:t>
            </a:r>
            <a:r>
              <a:rPr dirty="0" spc="-5"/>
              <a:t>des</a:t>
            </a:r>
            <a:r>
              <a:rPr dirty="0" spc="-25"/>
              <a:t> </a:t>
            </a:r>
            <a:r>
              <a:rPr dirty="0" spc="-5"/>
              <a:t>compressions</a:t>
            </a:r>
            <a:r>
              <a:rPr dirty="0" spc="-20"/>
              <a:t> </a:t>
            </a:r>
            <a:r>
              <a:rPr dirty="0" spc="-5"/>
              <a:t>abdominales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56991"/>
            <a:ext cx="6155690" cy="287020"/>
            <a:chOff x="701040" y="285699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8569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374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09313"/>
            <a:ext cx="6155690" cy="287020"/>
            <a:chOff x="701040" y="390931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90931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1897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620259"/>
            <a:ext cx="6155690" cy="287655"/>
            <a:chOff x="701040" y="462025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6202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9014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181595"/>
            <a:ext cx="6155690" cy="287655"/>
            <a:chOff x="701040" y="718159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1815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46277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233917"/>
            <a:ext cx="6155690" cy="287655"/>
            <a:chOff x="701040" y="8233917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823391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5153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782063"/>
            <a:ext cx="6155690" cy="7879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4699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Cette technique est indiquée en cas d’obstruction complète des </a:t>
            </a:r>
            <a:r>
              <a:rPr dirty="0" sz="1100">
                <a:latin typeface="Calibri"/>
                <a:cs typeface="Calibri"/>
              </a:rPr>
              <a:t>voies </a:t>
            </a:r>
            <a:r>
              <a:rPr dirty="0" sz="1100" spc="-5">
                <a:latin typeface="Calibri"/>
                <a:cs typeface="Calibri"/>
              </a:rPr>
              <a:t>aériennes par un corps étranger </a:t>
            </a:r>
            <a:r>
              <a:rPr dirty="0" sz="1100">
                <a:latin typeface="Calibri"/>
                <a:cs typeface="Calibri"/>
              </a:rPr>
              <a:t>chez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adulte ou un enfant, conscient, après une série de cinq claques dans le dos inefficaces et si le secouriste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se 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9144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d’expulser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piston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l’importance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 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l’expulser.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(enfant)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ceux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avant-bras ne doivent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s’appuyer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pencher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poing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l’estomac,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au-dessus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nombril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 du sternum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 main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première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franchement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arrêter 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5">
                <a:latin typeface="Calibri"/>
                <a:cs typeface="Calibri"/>
              </a:rPr>
              <a:t> obtenue.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968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occasionner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internes,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vigueur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absolument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rejet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corps</a:t>
            </a:r>
            <a:r>
              <a:rPr dirty="0" sz="1100" spc="-5">
                <a:latin typeface="Calibri"/>
                <a:cs typeface="Calibri"/>
              </a:rPr>
              <a:t> étranger.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L’efficacité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jugée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rejet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pleurs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normale.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[01AC03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048766" y="760730"/>
            <a:ext cx="54552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Attitude et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comportement </a:t>
            </a:r>
            <a:r>
              <a:rPr dirty="0">
                <a:solidFill>
                  <a:srgbClr val="7E7E7E"/>
                </a:solidFill>
              </a:rPr>
              <a:t>du</a:t>
            </a:r>
            <a:r>
              <a:rPr dirty="0" spc="-5">
                <a:solidFill>
                  <a:srgbClr val="7E7E7E"/>
                </a:solidFill>
              </a:rPr>
              <a:t> </a:t>
            </a:r>
            <a:r>
              <a:rPr dirty="0" spc="-10">
                <a:solidFill>
                  <a:srgbClr val="7E7E7E"/>
                </a:solidFill>
              </a:rPr>
              <a:t>secouriste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4517389"/>
            <a:ext cx="6155690" cy="287655"/>
            <a:chOff x="701040" y="451738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45173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7985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65198"/>
            <a:ext cx="6155690" cy="8016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 marR="15875">
              <a:lnSpc>
                <a:spcPct val="1098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Le secouriste dans ses actions de secours est amené à intervenir en urgence auprès de personnes victimes,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détresse </a:t>
            </a:r>
            <a:r>
              <a:rPr dirty="0" sz="1100" spc="-10">
                <a:latin typeface="Calibri"/>
                <a:cs typeface="Calibri"/>
              </a:rPr>
              <a:t>physique </a:t>
            </a:r>
            <a:r>
              <a:rPr dirty="0" sz="1100" spc="-5">
                <a:latin typeface="Calibri"/>
                <a:cs typeface="Calibri"/>
              </a:rPr>
              <a:t>et/ou psychologique. Outre la maîtrise des gestes et des techniques de secourisme,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l'intervenant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dispenser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97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sous-entend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imprévu,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d’exposition à cet événement « critique » et du </a:t>
            </a:r>
            <a:r>
              <a:rPr dirty="0" sz="1100">
                <a:latin typeface="Calibri"/>
                <a:cs typeface="Calibri"/>
              </a:rPr>
              <a:t>vécu </a:t>
            </a:r>
            <a:r>
              <a:rPr dirty="0" sz="1100" spc="-5">
                <a:latin typeface="Calibri"/>
                <a:cs typeface="Calibri"/>
              </a:rPr>
              <a:t>de la situation, l’impact psychologique et la </a:t>
            </a:r>
            <a:r>
              <a:rPr dirty="0" sz="1100" spc="-10">
                <a:latin typeface="Calibri"/>
                <a:cs typeface="Calibri"/>
              </a:rPr>
              <a:t>blessure </a:t>
            </a:r>
            <a:r>
              <a:rPr dirty="0" sz="1100" spc="-5">
                <a:latin typeface="Calibri"/>
                <a:cs typeface="Calibri"/>
              </a:rPr>
              <a:t> psychique potentielle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découlent seront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variables.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97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devra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ensemble,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primaires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que 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victimes secondaires.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10">
                <a:latin typeface="Calibri"/>
                <a:cs typeface="Calibri"/>
              </a:rPr>
              <a:t>premières </a:t>
            </a:r>
            <a:r>
              <a:rPr dirty="0" sz="1100" spc="-5">
                <a:latin typeface="Calibri"/>
                <a:cs typeface="Calibri"/>
              </a:rPr>
              <a:t>auront été directement exposées à l’événement en tant que sujet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(avoir subi), acteur (avoir provoqué volontairement ou involontairement) ou encore comme témoin (avoir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vu, assisté). Elles peuvent être impactées </a:t>
            </a:r>
            <a:r>
              <a:rPr dirty="0" sz="110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leur corps (blessures physiques), mais aussi moralement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(blessures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primaires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(parents,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amis,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collègues …), non confrontées directement à l’événement critique, peuvent </a:t>
            </a:r>
            <a:r>
              <a:rPr dirty="0" sz="1100" spc="-10">
                <a:latin typeface="Calibri"/>
                <a:cs typeface="Calibri"/>
              </a:rPr>
              <a:t>devenir </a:t>
            </a:r>
            <a:r>
              <a:rPr dirty="0" sz="1100" spc="-5">
                <a:latin typeface="Calibri"/>
                <a:cs typeface="Calibri"/>
              </a:rPr>
              <a:t>victimes </a:t>
            </a:r>
            <a:r>
              <a:rPr dirty="0" sz="1100">
                <a:latin typeface="Calibri"/>
                <a:cs typeface="Calibri"/>
              </a:rPr>
              <a:t>secondaires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découvrent ce qui est</a:t>
            </a:r>
            <a:r>
              <a:rPr dirty="0" sz="1100">
                <a:latin typeface="Calibri"/>
                <a:cs typeface="Calibri"/>
              </a:rPr>
              <a:t> arrivé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 proche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stress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émotions douloureuses.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Prise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en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compte de l’impact psychologique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50">
              <a:latin typeface="Calibri Light"/>
              <a:cs typeface="Calibri Light"/>
            </a:endParaRPr>
          </a:p>
          <a:p>
            <a:pPr algn="just" marL="19050" marR="13335">
              <a:lnSpc>
                <a:spcPct val="109500"/>
              </a:lnSpc>
            </a:pPr>
            <a:r>
              <a:rPr dirty="0" sz="1100" spc="-5">
                <a:latin typeface="Calibri"/>
                <a:cs typeface="Calibri"/>
              </a:rPr>
              <a:t>Les personnes exposées à des événements critiques répondent naturellement par </a:t>
            </a:r>
            <a:r>
              <a:rPr dirty="0" sz="1100" spc="5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réaction de stress,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 les manifestations varient en fonction de l’impact psychologique de la </a:t>
            </a:r>
            <a:r>
              <a:rPr dirty="0" sz="1100" spc="-10">
                <a:latin typeface="Calibri"/>
                <a:cs typeface="Calibri"/>
              </a:rPr>
              <a:t>situation </a:t>
            </a:r>
            <a:r>
              <a:rPr dirty="0" sz="1100" spc="-5">
                <a:latin typeface="Calibri"/>
                <a:cs typeface="Calibri"/>
              </a:rPr>
              <a:t>sur elles et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-5">
                <a:latin typeface="Calibri"/>
                <a:cs typeface="Calibri"/>
              </a:rPr>
              <a:t> potentielle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en </a:t>
            </a:r>
            <a:r>
              <a:rPr dirty="0" sz="1100" spc="-10">
                <a:latin typeface="Calibri"/>
                <a:cs typeface="Calibri"/>
              </a:rPr>
              <a:t>découle.</a:t>
            </a:r>
            <a:endParaRPr sz="1100">
              <a:latin typeface="Calibri"/>
              <a:cs typeface="Calibri"/>
            </a:endParaRPr>
          </a:p>
          <a:p>
            <a:pPr marL="469265" marR="17780" indent="-228600">
              <a:lnSpc>
                <a:spcPct val="101800"/>
              </a:lnSpc>
              <a:spcBef>
                <a:spcPts val="970"/>
              </a:spcBef>
              <a:buFont typeface="Symbol"/>
              <a:buChar char=""/>
              <a:tabLst>
                <a:tab pos="469265" algn="l"/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soudaine,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imprévue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menaçante,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 regroupées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 de </a:t>
            </a:r>
            <a:r>
              <a:rPr dirty="0" sz="1100">
                <a:latin typeface="Calibri"/>
                <a:cs typeface="Calibri"/>
              </a:rPr>
              <a:t>stress.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algn="just" marL="469265" marR="10795">
              <a:lnSpc>
                <a:spcPct val="109800"/>
              </a:lnSpc>
            </a:pPr>
            <a:r>
              <a:rPr dirty="0" sz="1100" spc="-5">
                <a:latin typeface="Calibri"/>
                <a:cs typeface="Calibri"/>
              </a:rPr>
              <a:t>Considérée comme un moyen de défense, cette réaction psychologique et physiologique </a:t>
            </a:r>
            <a:r>
              <a:rPr dirty="0" sz="1100" spc="-10">
                <a:latin typeface="Calibri"/>
                <a:cs typeface="Calibri"/>
              </a:rPr>
              <a:t>urgente, </a:t>
            </a:r>
            <a:r>
              <a:rPr dirty="0" sz="1100" spc="-5">
                <a:latin typeface="Calibri"/>
                <a:cs typeface="Calibri"/>
              </a:rPr>
              <a:t> favorise une adaptation de la personne à la situation afin de la fuir ou de s’en défendre. L’activation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(libération</a:t>
            </a:r>
            <a:r>
              <a:rPr dirty="0" sz="1100" spc="-5">
                <a:latin typeface="Calibri"/>
                <a:cs typeface="Calibri"/>
              </a:rPr>
              <a:t> d’hormones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excitation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nerveux</a:t>
            </a:r>
            <a:r>
              <a:rPr dirty="0" sz="1100" spc="-5">
                <a:latin typeface="Calibri"/>
                <a:cs typeface="Calibri"/>
              </a:rPr>
              <a:t> central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système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nerveux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autonome)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d’alerte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repérable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l’augmentation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 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artérielle.</a:t>
            </a:r>
            <a:endParaRPr sz="1100">
              <a:latin typeface="Calibri"/>
              <a:cs typeface="Calibri"/>
            </a:endParaRPr>
          </a:p>
          <a:p>
            <a:pPr algn="just" marL="469265" marR="16510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Des frissons, des tremblements et une pâleur peuvent également être observés. La victime 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exprimer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faiblesse,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pénibles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striction thoracique, de « nœud à l’estomac », se plaindre de spasmes viscéraux désagréables,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maux de tête, de nausées, et ressentir une envie impérieuse d’uriner. Peuvent être associés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symptômes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psychomoteurs,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imprécision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voix.</a:t>
            </a:r>
            <a:endParaRPr sz="1100">
              <a:latin typeface="Calibri"/>
              <a:cs typeface="Calibri"/>
            </a:endParaRPr>
          </a:p>
          <a:p>
            <a:pPr algn="just" marL="469265" marR="12700">
              <a:lnSpc>
                <a:spcPct val="1097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adaptatifs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s’enclenchent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incitation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focalisation sur la </a:t>
            </a:r>
            <a:r>
              <a:rPr dirty="0" sz="1100" spc="-10">
                <a:latin typeface="Calibri"/>
                <a:cs typeface="Calibri"/>
              </a:rPr>
              <a:t>situation </a:t>
            </a:r>
            <a:r>
              <a:rPr dirty="0" sz="1100" spc="-5">
                <a:latin typeface="Calibri"/>
                <a:cs typeface="Calibri"/>
              </a:rPr>
              <a:t>dangereuse, identification rapide de </a:t>
            </a:r>
            <a:r>
              <a:rPr dirty="0" sz="1100">
                <a:latin typeface="Calibri"/>
                <a:cs typeface="Calibri"/>
              </a:rPr>
              <a:t>stratégies </a:t>
            </a:r>
            <a:r>
              <a:rPr dirty="0" sz="1100" spc="-5">
                <a:latin typeface="Calibri"/>
                <a:cs typeface="Calibri"/>
              </a:rPr>
              <a:t>pour faire face. Certaines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 gênantes peuvent également être ressenties sur le plan psychique, telles qu’un vécu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d’irréalité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et/ou</a:t>
            </a:r>
            <a:r>
              <a:rPr dirty="0" sz="1100" spc="-5">
                <a:latin typeface="Calibri"/>
                <a:cs typeface="Calibri"/>
              </a:rPr>
              <a:t> de tension.</a:t>
            </a:r>
            <a:endParaRPr sz="1100">
              <a:latin typeface="Calibri"/>
              <a:cs typeface="Calibri"/>
            </a:endParaRPr>
          </a:p>
          <a:p>
            <a:pPr algn="just" marL="469265" marR="12065">
              <a:lnSpc>
                <a:spcPct val="1100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Utile,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adaptative,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brève,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revanche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coûteuse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énergie.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ambigu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d’euphorie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d’épuisement.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[05FT07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208279" marR="5080" indent="-64769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Désobstruction par la méthode </a:t>
            </a:r>
            <a:r>
              <a:rPr dirty="0" spc="-575"/>
              <a:t> </a:t>
            </a:r>
            <a:r>
              <a:rPr dirty="0" spc="-5"/>
              <a:t>des</a:t>
            </a:r>
            <a:r>
              <a:rPr dirty="0" spc="-10"/>
              <a:t> </a:t>
            </a:r>
            <a:r>
              <a:rPr dirty="0" spc="-5"/>
              <a:t>compressions</a:t>
            </a:r>
            <a:r>
              <a:rPr dirty="0" spc="5"/>
              <a:t> </a:t>
            </a:r>
            <a:r>
              <a:rPr dirty="0" spc="-5"/>
              <a:t>thoraciques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782063"/>
            <a:ext cx="6155690" cy="584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d’obstruction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2427477"/>
            <a:ext cx="36791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lorsqu’il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d’encercler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35989" y="2543758"/>
            <a:ext cx="3297554" cy="76644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25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adulte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obèse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femme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alitée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difficilement mobilisable.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701040" y="3739387"/>
            <a:ext cx="6155690" cy="287020"/>
            <a:chOff x="701040" y="373938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73938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0198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037835"/>
            <a:ext cx="6155690" cy="287655"/>
            <a:chOff x="701040" y="503783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03783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3192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749797"/>
            <a:ext cx="6155690" cy="287655"/>
            <a:chOff x="701040" y="5749797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574979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03097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6189471"/>
            <a:ext cx="6155690" cy="287020"/>
            <a:chOff x="701040" y="6189471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61894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64698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8154669"/>
            <a:ext cx="6155690" cy="287020"/>
            <a:chOff x="701040" y="8154669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815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843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349"/>
                  </a:lnTo>
                  <a:lnTo>
                    <a:pt x="6155436" y="634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701040" y="3371595"/>
            <a:ext cx="6155690" cy="6565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(nourrisson).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8478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d’expulser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un effet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piston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19050" marR="560705">
              <a:lnSpc>
                <a:spcPct val="101800"/>
              </a:lnSpc>
              <a:spcBef>
                <a:spcPts val="600"/>
              </a:spcBef>
            </a:pPr>
            <a:r>
              <a:rPr dirty="0" sz="1100" spc="-10">
                <a:latin typeface="Calibri"/>
                <a:cs typeface="Calibri"/>
              </a:rPr>
              <a:t>Suivant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l’importance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 pour l’expulser.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l’adulte obèse ou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femme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enceinte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positionner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encercler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première,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franchement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arrêter 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obtenue.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nourrisson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l’avant-bras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tête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tourner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l’avant-bras,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lequel repose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tête du nourrisson doit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reste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repérer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(appendice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xiphoïde)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90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moitié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travers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 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 inférieure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sternum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099565"/>
            <a:ext cx="6155690" cy="287655"/>
            <a:chOff x="701040" y="109956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09956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38074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040889"/>
            <a:ext cx="6155690" cy="287020"/>
            <a:chOff x="701040" y="204088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04088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32130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093211"/>
            <a:ext cx="6155690" cy="287020"/>
            <a:chOff x="701040" y="309321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09321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3736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492200"/>
            <a:ext cx="6155690" cy="40271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arrêter 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obtenue.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personne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alitée</a:t>
            </a:r>
            <a:endParaRPr sz="1600">
              <a:latin typeface="Calibri Light"/>
              <a:cs typeface="Calibri Light"/>
            </a:endParaRPr>
          </a:p>
          <a:p>
            <a:pPr marL="247650" marR="13335" indent="-228600">
              <a:lnSpc>
                <a:spcPct val="117000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alitée,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pour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massage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968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absolument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rejet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 étranger.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L’efficacité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jugée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rejet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normale.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[05FT08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325114" y="760730"/>
            <a:ext cx="90678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Garrot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70707"/>
            <a:ext cx="6155690" cy="287655"/>
            <a:chOff x="701040" y="28707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707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51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752341"/>
            <a:ext cx="6155690" cy="287655"/>
            <a:chOff x="701040" y="375234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7523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0335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073647"/>
            <a:ext cx="6155690" cy="287655"/>
            <a:chOff x="701040" y="607364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0736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35482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513321"/>
            <a:ext cx="6155690" cy="287020"/>
            <a:chOff x="701040" y="6513321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65133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7937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/>
          <p:nvPr/>
        </p:nvSpPr>
        <p:spPr>
          <a:xfrm>
            <a:off x="3378961" y="7929117"/>
            <a:ext cx="1235075" cy="170180"/>
          </a:xfrm>
          <a:custGeom>
            <a:avLst/>
            <a:gdLst/>
            <a:ahLst/>
            <a:cxnLst/>
            <a:rect l="l" t="t" r="r" b="b"/>
            <a:pathLst>
              <a:path w="1235075" h="170179">
                <a:moveTo>
                  <a:pt x="1234693" y="0"/>
                </a:moveTo>
                <a:lnTo>
                  <a:pt x="0" y="0"/>
                </a:lnTo>
                <a:lnTo>
                  <a:pt x="0" y="169925"/>
                </a:lnTo>
                <a:lnTo>
                  <a:pt x="1234693" y="169925"/>
                </a:lnTo>
                <a:lnTo>
                  <a:pt x="1234693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701040" y="1378711"/>
            <a:ext cx="6155690" cy="85261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04139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directe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 victimes,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 </a:t>
            </a:r>
            <a:r>
              <a:rPr dirty="0" sz="1100">
                <a:latin typeface="Calibri"/>
                <a:cs typeface="Calibri"/>
              </a:rPr>
              <a:t>inaccessible,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étranger)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(catastrophes,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théâtres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d’opérations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militaires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apparentées,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d’isolement).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Il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supérieurs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787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garrots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commercialisés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>
                <a:latin typeface="Calibri"/>
                <a:cs typeface="Calibri"/>
              </a:rPr>
              <a:t> 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preuve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efficacité.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improvisé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toile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1,50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minimum.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endParaRPr sz="1100">
              <a:latin typeface="Calibri"/>
              <a:cs typeface="Calibri"/>
            </a:endParaRPr>
          </a:p>
          <a:p>
            <a:pPr marL="704850" marR="1651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improvisé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cravate,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écharpe,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foulard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matériel,</a:t>
            </a:r>
            <a:endParaRPr sz="1100">
              <a:latin typeface="Calibri"/>
              <a:cs typeface="Calibri"/>
            </a:endParaRPr>
          </a:p>
          <a:p>
            <a:pPr lvl="1" marL="704850" marR="1397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bois,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permettre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serrage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tourniquet,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bâton.</a:t>
            </a:r>
            <a:endParaRPr sz="1100">
              <a:latin typeface="Calibri"/>
              <a:cs typeface="Calibri"/>
            </a:endParaRPr>
          </a:p>
          <a:p>
            <a:pPr marL="19050" marR="4714240">
              <a:lnSpc>
                <a:spcPts val="3460"/>
              </a:lnSpc>
              <a:spcBef>
                <a:spcPts val="229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Garrot</a:t>
            </a:r>
            <a:r>
              <a:rPr dirty="0" sz="1600" spc="-6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spécifique</a:t>
            </a:r>
            <a:endParaRPr sz="1600">
              <a:latin typeface="Calibri Light"/>
              <a:cs typeface="Calibri Light"/>
            </a:endParaRPr>
          </a:p>
          <a:p>
            <a:pPr marL="19050" marR="386080">
              <a:lnSpc>
                <a:spcPct val="101800"/>
              </a:lnSpc>
              <a:spcBef>
                <a:spcPts val="76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majorité le</a:t>
            </a:r>
            <a:r>
              <a:rPr dirty="0" sz="1100">
                <a:latin typeface="Calibri"/>
                <a:cs typeface="Calibri"/>
              </a:rPr>
              <a:t> même</a:t>
            </a:r>
            <a:r>
              <a:rPr dirty="0" sz="1100" spc="-5">
                <a:latin typeface="Calibri"/>
                <a:cs typeface="Calibri"/>
              </a:rPr>
              <a:t> principe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munir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positionner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à quelques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(idéalement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7 cm),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membre,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l’obtention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bloquer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serrage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lâche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brutalement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positionné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occasionner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 préférentiellement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garrot visible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préjudiciable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saignement, l’efficacité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 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vérifiée régulièrement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fréquemment.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288541"/>
            <a:ext cx="6155690" cy="287655"/>
            <a:chOff x="701040" y="1288541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2885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569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/>
          <p:nvPr/>
        </p:nvSpPr>
        <p:spPr>
          <a:xfrm>
            <a:off x="3378961" y="2084323"/>
            <a:ext cx="1235075" cy="170180"/>
          </a:xfrm>
          <a:custGeom>
            <a:avLst/>
            <a:gdLst/>
            <a:ahLst/>
            <a:cxnLst/>
            <a:rect l="l" t="t" r="r" b="b"/>
            <a:pathLst>
              <a:path w="1235075" h="170180">
                <a:moveTo>
                  <a:pt x="1234693" y="0"/>
                </a:moveTo>
                <a:lnTo>
                  <a:pt x="0" y="0"/>
                </a:lnTo>
                <a:lnTo>
                  <a:pt x="0" y="169925"/>
                </a:lnTo>
                <a:lnTo>
                  <a:pt x="1234693" y="169925"/>
                </a:lnTo>
                <a:lnTo>
                  <a:pt x="1234693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701040" y="6415023"/>
            <a:ext cx="6155690" cy="287020"/>
            <a:chOff x="701040" y="6415023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64150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669544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8131047"/>
            <a:ext cx="6155690" cy="287655"/>
            <a:chOff x="701040" y="8131047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81310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84122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669290" y="499820"/>
            <a:ext cx="6200140" cy="8610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79400" marR="24765" indent="-228600">
              <a:lnSpc>
                <a:spcPct val="117000"/>
              </a:lnSpc>
              <a:spcBef>
                <a:spcPts val="95"/>
              </a:spcBef>
              <a:buFont typeface="Symbol"/>
              <a:buChar char=""/>
              <a:tabLst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noter l’heure de pose du garrot (sur le garrot, sur la fiche de la victime, voire sur son </a:t>
            </a:r>
            <a:r>
              <a:rPr dirty="0" sz="1100">
                <a:latin typeface="Calibri"/>
                <a:cs typeface="Calibri"/>
              </a:rPr>
              <a:t>front </a:t>
            </a:r>
            <a:r>
              <a:rPr dirty="0" sz="1100" spc="-5">
                <a:latin typeface="Calibri"/>
                <a:cs typeface="Calibri"/>
              </a:rPr>
              <a:t>en cas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 victimes) afin de pouvoir la communiquer aux personnes assurant le relais dans la prise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Garrot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improvisé</a:t>
            </a:r>
            <a:endParaRPr sz="1600">
              <a:latin typeface="Calibri Light"/>
              <a:cs typeface="Calibri Light"/>
            </a:endParaRPr>
          </a:p>
          <a:p>
            <a:pPr marL="2794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se munir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faire,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à quelques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(idéalement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7 cm),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membre,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nœud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 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nœud 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faire deux nouveaux nœuds,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 du bâton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l’obtention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l’arrêt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marR="26670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entourer,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englobant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garrot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desserre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dernier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nœud de maintien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parallèlement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souhaitée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garrot,</a:t>
            </a:r>
            <a:endParaRPr sz="1100">
              <a:latin typeface="Calibri"/>
              <a:cs typeface="Calibri"/>
            </a:endParaRPr>
          </a:p>
          <a:p>
            <a:pPr lvl="1" marL="736600" marR="2540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jusqu’à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saignement,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attacher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desserre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laisser préférentiellement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garrot visible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79400" marR="29209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Si la victime est totalement recouverte afin de lui éviter une hypothermie préjudiciable en cas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saignement, l’efficacité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 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vérifiée régulièrement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fréquemment.</a:t>
            </a:r>
            <a:endParaRPr sz="1100">
              <a:latin typeface="Calibri"/>
              <a:cs typeface="Calibri"/>
            </a:endParaRPr>
          </a:p>
          <a:p>
            <a:pPr algn="just" marL="279400" marR="27305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noter l’heure de pose du garrot (sur le garrot, sur la fiche de la victime, voire sur son front en cas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 victimes) afin de pouvoir la communiquer aux personnes assurant le relais dans la prise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50800" marR="3060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supprime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segment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concerné.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respectant scrupuleusement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indications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ci-dessus.</a:t>
            </a:r>
            <a:endParaRPr sz="1100">
              <a:latin typeface="Calibri"/>
              <a:cs typeface="Calibri"/>
            </a:endParaRPr>
          </a:p>
          <a:p>
            <a:pPr marL="50800" marR="196850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l’aine,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axillaire).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 locale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 compressif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contre-appui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opposé.</a:t>
            </a:r>
            <a:endParaRPr sz="11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desserré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508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garrot</a:t>
            </a:r>
            <a:r>
              <a:rPr dirty="0" sz="1100">
                <a:latin typeface="Calibri"/>
                <a:cs typeface="Calibri"/>
              </a:rPr>
              <a:t> est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arrêté.</a:t>
            </a:r>
            <a:endParaRPr sz="1100">
              <a:latin typeface="Calibri"/>
              <a:cs typeface="Calibri"/>
            </a:endParaRPr>
          </a:p>
          <a:p>
            <a:pPr marL="50800" marR="35877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resserrer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autres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d’arrêt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hémorragies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4247134" y="9793985"/>
            <a:ext cx="613410" cy="1403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040"/>
              </a:lnSpc>
            </a:pPr>
            <a:r>
              <a:rPr dirty="0" sz="900" spc="-5" i="1">
                <a:latin typeface="Calibri"/>
                <a:cs typeface="Calibri"/>
              </a:rPr>
              <a:t>gaz</a:t>
            </a:r>
            <a:r>
              <a:rPr dirty="0" sz="900" i="1">
                <a:latin typeface="Calibri"/>
                <a:cs typeface="Calibri"/>
              </a:rPr>
              <a:t>e </a:t>
            </a:r>
            <a:r>
              <a:rPr dirty="0" sz="900" spc="5" i="1">
                <a:latin typeface="Calibri"/>
                <a:cs typeface="Calibri"/>
              </a:rPr>
              <a:t>i</a:t>
            </a:r>
            <a:r>
              <a:rPr dirty="0" sz="900" i="1">
                <a:latin typeface="Calibri"/>
                <a:cs typeface="Calibri"/>
              </a:rPr>
              <a:t>mbibée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  <p:sp>
        <p:nvSpPr>
          <p:cNvPr id="15" name="object 15"/>
          <p:cNvSpPr txBox="1"/>
          <p:nvPr/>
        </p:nvSpPr>
        <p:spPr>
          <a:xfrm>
            <a:off x="681990" y="9775952"/>
            <a:ext cx="3576954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38100" marR="30480">
              <a:lnSpc>
                <a:spcPct val="102200"/>
              </a:lnSpc>
              <a:spcBef>
                <a:spcPts val="75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second garrot entre </a:t>
            </a:r>
            <a:r>
              <a:rPr dirty="0" sz="900" i="1">
                <a:latin typeface="Calibri"/>
                <a:cs typeface="Calibri"/>
              </a:rPr>
              <a:t>le </a:t>
            </a:r>
            <a:r>
              <a:rPr dirty="0" sz="900" spc="-5" i="1">
                <a:latin typeface="Calibri"/>
                <a:cs typeface="Calibri"/>
              </a:rPr>
              <a:t>premier </a:t>
            </a:r>
            <a:r>
              <a:rPr dirty="0" sz="900" i="1">
                <a:latin typeface="Calibri"/>
                <a:cs typeface="Calibri"/>
              </a:rPr>
              <a:t>et la </a:t>
            </a:r>
            <a:r>
              <a:rPr dirty="0" sz="900" spc="-5" i="1">
                <a:latin typeface="Calibri"/>
                <a:cs typeface="Calibri"/>
              </a:rPr>
              <a:t>racine du membre et/ou, si disponible, </a:t>
            </a:r>
            <a:r>
              <a:rPr dirty="0" sz="900" spc="-19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pansement compressif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873752" y="9775952"/>
            <a:ext cx="167767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spc="-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substance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hémostatique</a:t>
            </a:r>
            <a:r>
              <a:rPr dirty="0" sz="900" spc="-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avec</a:t>
            </a:r>
            <a:endParaRPr sz="9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[05FT09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677545" marR="5080" indent="-476250">
              <a:lnSpc>
                <a:spcPct val="101899"/>
              </a:lnSpc>
              <a:spcBef>
                <a:spcPts val="35"/>
              </a:spcBef>
            </a:pPr>
            <a:r>
              <a:rPr dirty="0" spc="-10"/>
              <a:t>Libération</a:t>
            </a:r>
            <a:r>
              <a:rPr dirty="0" spc="-5"/>
              <a:t> </a:t>
            </a:r>
            <a:r>
              <a:rPr dirty="0"/>
              <a:t>des </a:t>
            </a:r>
            <a:r>
              <a:rPr dirty="0" spc="-5"/>
              <a:t>voies</a:t>
            </a:r>
            <a:r>
              <a:rPr dirty="0" spc="5"/>
              <a:t> </a:t>
            </a:r>
            <a:r>
              <a:rPr dirty="0" spc="-5"/>
              <a:t>aériennes </a:t>
            </a:r>
            <a:r>
              <a:rPr dirty="0" spc="-575"/>
              <a:t> </a:t>
            </a:r>
            <a:r>
              <a:rPr dirty="0" spc="-5"/>
              <a:t>chez une victime assise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15615"/>
            <a:ext cx="6155690" cy="287655"/>
            <a:chOff x="701040" y="251561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5156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9679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85513"/>
            <a:ext cx="6155690" cy="287020"/>
            <a:chOff x="701040" y="398551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98551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659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696459"/>
            <a:ext cx="6155690" cy="287655"/>
            <a:chOff x="701040" y="469645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6964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9776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463535"/>
            <a:ext cx="6155690" cy="287655"/>
            <a:chOff x="701040" y="746353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4635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7447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175243"/>
            <a:ext cx="6155690" cy="287020"/>
            <a:chOff x="701040" y="8175243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817524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45591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782063"/>
            <a:ext cx="6155690" cy="6954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Victime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assise,</a:t>
            </a:r>
            <a:r>
              <a:rPr dirty="0" sz="1100" spc="-5">
                <a:latin typeface="Calibri"/>
                <a:cs typeface="Calibri"/>
              </a:rPr>
              <a:t> 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penchée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avant.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8034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 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penchée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avant,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pharynx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empêche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l’air.</a:t>
            </a:r>
            <a:endParaRPr sz="1100">
              <a:latin typeface="Calibri"/>
              <a:cs typeface="Calibri"/>
            </a:endParaRPr>
          </a:p>
          <a:p>
            <a:pPr marL="19050" marR="65849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rétablir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marR="14604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véhicule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(airbag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fenêtre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19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placer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nuque,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7650" marR="18669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délester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cervical.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s’effectuer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[05FT10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95552" y="759968"/>
            <a:ext cx="456628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700" marR="5080" indent="240029">
              <a:lnSpc>
                <a:spcPct val="101899"/>
              </a:lnSpc>
              <a:spcBef>
                <a:spcPts val="35"/>
              </a:spcBef>
            </a:pPr>
            <a:r>
              <a:rPr dirty="0" spc="-10"/>
              <a:t>Libération</a:t>
            </a:r>
            <a:r>
              <a:rPr dirty="0" spc="-5"/>
              <a:t> </a:t>
            </a:r>
            <a:r>
              <a:rPr dirty="0"/>
              <a:t>des </a:t>
            </a:r>
            <a:r>
              <a:rPr dirty="0" spc="-5"/>
              <a:t>voies</a:t>
            </a:r>
            <a:r>
              <a:rPr dirty="0"/>
              <a:t> </a:t>
            </a:r>
            <a:r>
              <a:rPr dirty="0" spc="-5"/>
              <a:t>aériennes </a:t>
            </a:r>
            <a:r>
              <a:rPr dirty="0"/>
              <a:t> </a:t>
            </a:r>
            <a:r>
              <a:rPr dirty="0" spc="-5"/>
              <a:t>chez</a:t>
            </a:r>
            <a:r>
              <a:rPr dirty="0"/>
              <a:t> </a:t>
            </a:r>
            <a:r>
              <a:rPr dirty="0" spc="-5"/>
              <a:t>une victime</a:t>
            </a:r>
            <a:r>
              <a:rPr dirty="0" spc="5"/>
              <a:t> </a:t>
            </a:r>
            <a:r>
              <a:rPr dirty="0" spc="-5"/>
              <a:t>non traumatisée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56991"/>
            <a:ext cx="6155690" cy="287020"/>
            <a:chOff x="701040" y="285699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8569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374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259831"/>
            <a:ext cx="6155690" cy="287655"/>
            <a:chOff x="701040" y="525983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2598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5410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971539"/>
            <a:ext cx="6155690" cy="287020"/>
            <a:chOff x="701040" y="597153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9715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25195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410451"/>
            <a:ext cx="6155690" cy="287655"/>
            <a:chOff x="701040" y="6410451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4104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6916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782063"/>
            <a:ext cx="6155690" cy="7573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060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(LVA)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d’apprécier</a:t>
            </a:r>
            <a:r>
              <a:rPr dirty="0" sz="1100">
                <a:latin typeface="Calibri"/>
                <a:cs typeface="Calibri"/>
              </a:rPr>
              <a:t> sa</a:t>
            </a:r>
            <a:r>
              <a:rPr dirty="0" sz="1100" spc="-5">
                <a:latin typeface="Calibri"/>
                <a:cs typeface="Calibri"/>
              </a:rPr>
              <a:t> respiration.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27241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 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forte </a:t>
            </a:r>
            <a:r>
              <a:rPr dirty="0" sz="1100" spc="-5">
                <a:latin typeface="Calibri"/>
                <a:cs typeface="Calibri"/>
              </a:rPr>
              <a:t>diminution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tonus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arrière.</a:t>
            </a:r>
            <a:endParaRPr sz="1100">
              <a:latin typeface="Calibri"/>
              <a:cs typeface="Calibri"/>
            </a:endParaRPr>
          </a:p>
          <a:p>
            <a:pPr marL="19050" marR="2286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LVA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langue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postérieure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pharynx et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ventilation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 faciliter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ventile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 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artificielle.</a:t>
            </a:r>
            <a:endParaRPr sz="1100">
              <a:latin typeface="Calibri"/>
              <a:cs typeface="Calibri"/>
            </a:endParaRPr>
          </a:p>
          <a:p>
            <a:pPr marL="19050" marR="175260">
              <a:lnSpc>
                <a:spcPct val="1020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fait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anatomie,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neutre </a:t>
            </a:r>
            <a:r>
              <a:rPr dirty="0" sz="1100">
                <a:latin typeface="Calibri"/>
                <a:cs typeface="Calibri"/>
              </a:rPr>
              <a:t>afin</a:t>
            </a:r>
            <a:r>
              <a:rPr dirty="0" sz="1100" spc="-5">
                <a:latin typeface="Calibri"/>
                <a:cs typeface="Calibri"/>
              </a:rPr>
              <a:t> de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entraîner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aériennes.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l’adulte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l’enfant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dégrafer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placer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</a:t>
            </a:r>
            <a:r>
              <a:rPr dirty="0" sz="1100" spc="-5">
                <a:latin typeface="Calibri"/>
                <a:cs typeface="Calibri"/>
              </a:rPr>
              <a:t> du secouriste,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tête,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lvl="1" marL="704850" marR="1651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l’os et non dans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molle,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 le </a:t>
            </a:r>
            <a:r>
              <a:rPr dirty="0" sz="1100">
                <a:latin typeface="Calibri"/>
                <a:cs typeface="Calibri"/>
              </a:rPr>
              <a:t>menton,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tête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endParaRPr sz="1100">
              <a:latin typeface="Calibri"/>
              <a:cs typeface="Calibri"/>
            </a:endParaRPr>
          </a:p>
          <a:p>
            <a:pPr lvl="1" marL="704850" marR="15240" indent="-229235">
              <a:lnSpc>
                <a:spcPct val="117000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appuyant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levant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était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front, 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compris les prothèses dentaires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décrochées,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toucher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celles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sont restées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421891"/>
            <a:ext cx="6155690" cy="287655"/>
            <a:chOff x="701040" y="142189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42189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7033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74467"/>
            <a:ext cx="6155690" cy="287655"/>
            <a:chOff x="701040" y="247446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4744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556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7651"/>
            <a:ext cx="6155690" cy="3172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nouveau-né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nourrisson</a:t>
            </a:r>
            <a:endParaRPr sz="1600">
              <a:latin typeface="Calibri Light"/>
              <a:cs typeface="Calibri Light"/>
            </a:endParaRPr>
          </a:p>
          <a:p>
            <a:pPr marL="19050" marR="6096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limiter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LVA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endParaRPr sz="1100">
              <a:latin typeface="Calibri"/>
              <a:cs typeface="Calibri"/>
            </a:endParaRPr>
          </a:p>
          <a:p>
            <a:pPr marL="19050" marR="30480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salvateur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cependant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d’éviter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méconnu.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s’effectuer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soulèvement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 pas.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258445" marR="5080" indent="-57150">
              <a:lnSpc>
                <a:spcPct val="101899"/>
              </a:lnSpc>
              <a:spcBef>
                <a:spcPts val="35"/>
              </a:spcBef>
            </a:pPr>
            <a:r>
              <a:rPr dirty="0" spc="-10"/>
              <a:t>Libération</a:t>
            </a:r>
            <a:r>
              <a:rPr dirty="0" spc="-5"/>
              <a:t> </a:t>
            </a:r>
            <a:r>
              <a:rPr dirty="0"/>
              <a:t>des </a:t>
            </a:r>
            <a:r>
              <a:rPr dirty="0" spc="-5"/>
              <a:t>voies</a:t>
            </a:r>
            <a:r>
              <a:rPr dirty="0" spc="5"/>
              <a:t> </a:t>
            </a:r>
            <a:r>
              <a:rPr dirty="0" spc="-5"/>
              <a:t>aériennes </a:t>
            </a:r>
            <a:r>
              <a:rPr dirty="0" spc="-575"/>
              <a:t> </a:t>
            </a:r>
            <a:r>
              <a:rPr dirty="0" spc="-5"/>
              <a:t>chez</a:t>
            </a:r>
            <a:r>
              <a:rPr dirty="0"/>
              <a:t> </a:t>
            </a:r>
            <a:r>
              <a:rPr dirty="0" spc="-5"/>
              <a:t>une victime</a:t>
            </a:r>
            <a:r>
              <a:rPr dirty="0" spc="5"/>
              <a:t> </a:t>
            </a:r>
            <a:r>
              <a:rPr dirty="0" spc="-5"/>
              <a:t>traumatisée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86303"/>
            <a:ext cx="6155690" cy="287020"/>
            <a:chOff x="701040" y="268630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686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66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089905"/>
            <a:ext cx="6155690" cy="287020"/>
            <a:chOff x="701040" y="508990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0899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3703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800851"/>
            <a:ext cx="6155690" cy="287655"/>
            <a:chOff x="701040" y="580085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8008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0820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598409"/>
            <a:ext cx="6155690" cy="287655"/>
            <a:chOff x="701040" y="7598409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59840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8795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310117"/>
            <a:ext cx="6155690" cy="287020"/>
            <a:chOff x="701040" y="8310117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83101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59078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782063"/>
            <a:ext cx="6155690" cy="70897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34925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(LVA)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élévation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 connaissance,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rachis.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27622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tonus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arrière.</a:t>
            </a:r>
            <a:endParaRPr sz="1100">
              <a:latin typeface="Calibri"/>
              <a:cs typeface="Calibri"/>
            </a:endParaRPr>
          </a:p>
          <a:p>
            <a:pPr marL="19050" marR="7366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postérieure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pharynx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rachis</a:t>
            </a:r>
            <a:r>
              <a:rPr dirty="0" sz="1100" spc="-5">
                <a:latin typeface="Calibri"/>
                <a:cs typeface="Calibri"/>
              </a:rPr>
              <a:t> 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faciliter sa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 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artificielle.</a:t>
            </a:r>
            <a:endParaRPr sz="1100">
              <a:latin typeface="Calibri"/>
              <a:cs typeface="Calibri"/>
            </a:endParaRPr>
          </a:p>
          <a:p>
            <a:pPr marL="19050" marR="28575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fait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anatomie,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 des</a:t>
            </a:r>
            <a:r>
              <a:rPr dirty="0" sz="1100">
                <a:latin typeface="Calibri"/>
                <a:cs typeface="Calibri"/>
              </a:rPr>
              <a:t> 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En même</a:t>
            </a:r>
            <a:r>
              <a:rPr dirty="0" sz="1100">
                <a:latin typeface="Calibri"/>
                <a:cs typeface="Calibri"/>
              </a:rPr>
              <a:t> temps</a:t>
            </a:r>
            <a:r>
              <a:rPr dirty="0" sz="1100" spc="-5">
                <a:latin typeface="Calibri"/>
                <a:cs typeface="Calibri"/>
              </a:rPr>
              <a:t>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>
                <a:latin typeface="Calibri"/>
                <a:cs typeface="Calibri"/>
              </a:rPr>
              <a:t>mains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7300"/>
              </a:lnSpc>
              <a:spcBef>
                <a:spcPts val="4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l’angle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mâchoire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pousser 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mâchoire inférieure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s’effectuer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57325" y="760730"/>
            <a:ext cx="563816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Mise en</a:t>
            </a:r>
            <a:r>
              <a:rPr dirty="0" spc="5"/>
              <a:t> </a:t>
            </a:r>
            <a:r>
              <a:rPr dirty="0" spc="-5"/>
              <a:t>place</a:t>
            </a:r>
            <a:r>
              <a:rPr dirty="0"/>
              <a:t> </a:t>
            </a:r>
            <a:r>
              <a:rPr dirty="0" spc="-5"/>
              <a:t>d’une</a:t>
            </a:r>
            <a:r>
              <a:rPr dirty="0"/>
              <a:t> </a:t>
            </a:r>
            <a:r>
              <a:rPr dirty="0" spc="-5"/>
              <a:t>canule</a:t>
            </a:r>
            <a:r>
              <a:rPr dirty="0" spc="5"/>
              <a:t> </a:t>
            </a:r>
            <a:r>
              <a:rPr dirty="0" spc="-10"/>
              <a:t>oropharyngée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70707"/>
            <a:ext cx="6155690" cy="287655"/>
            <a:chOff x="701040" y="28707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707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51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457953"/>
            <a:ext cx="6155690" cy="287020"/>
            <a:chOff x="701040" y="445795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4579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7383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545326"/>
            <a:ext cx="6155690" cy="287655"/>
            <a:chOff x="701040" y="6545326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545326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8265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289800"/>
            <a:ext cx="6155690" cy="287655"/>
            <a:chOff x="701040" y="7289800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289800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57097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514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2667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oropharyngée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ventilation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l’aide d’un masque et d’un insufflateur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manuel.</a:t>
            </a:r>
            <a:endParaRPr sz="1100">
              <a:latin typeface="Calibri"/>
              <a:cs typeface="Calibri"/>
            </a:endParaRPr>
          </a:p>
          <a:p>
            <a:pPr marL="19050" marR="19748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Ceci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obèse,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mise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oropharyngée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d’éloigner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 de la</a:t>
            </a:r>
            <a:r>
              <a:rPr dirty="0" sz="1100">
                <a:latin typeface="Calibri"/>
                <a:cs typeface="Calibri"/>
              </a:rPr>
              <a:t> paroi </a:t>
            </a:r>
            <a:r>
              <a:rPr dirty="0" sz="1100" spc="-5">
                <a:latin typeface="Calibri"/>
                <a:cs typeface="Calibri"/>
              </a:rPr>
              <a:t>postérieure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pharynx 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15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l’avancée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mandibule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supérieures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trachée lors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l’insufflation.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plastique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collerette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renforcée,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écrasement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courbe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épouse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celle-ci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l’empêcher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s’affaisser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pharynx.</a:t>
            </a:r>
            <a:endParaRPr sz="1100">
              <a:latin typeface="Calibri"/>
              <a:cs typeface="Calibri"/>
            </a:endParaRPr>
          </a:p>
          <a:p>
            <a:pPr marL="19050" marR="2141855">
              <a:lnSpc>
                <a:spcPct val="147300"/>
              </a:lnSpc>
              <a:spcBef>
                <a:spcPts val="204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canule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oropharyngée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à 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l’adulte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choisir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 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distance 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incisives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l’angle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mandibule.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mandibule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introduire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concavité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Il 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arrière.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180 °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l’enfoncer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 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collerette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lèvres.</a:t>
            </a:r>
            <a:endParaRPr sz="1100">
              <a:latin typeface="Calibri"/>
              <a:cs typeface="Calibri"/>
            </a:endParaRPr>
          </a:p>
          <a:p>
            <a:pPr marL="19050" marR="13081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masque </a:t>
            </a:r>
            <a:r>
              <a:rPr dirty="0" sz="1100" spc="-5">
                <a:latin typeface="Calibri"/>
                <a:cs typeface="Calibri"/>
              </a:rPr>
              <a:t>d’insufflation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 supérieure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de </a:t>
            </a:r>
            <a:r>
              <a:rPr dirty="0" sz="1100">
                <a:latin typeface="Calibri"/>
                <a:cs typeface="Calibri"/>
              </a:rPr>
              <a:t>celle-ci.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084323"/>
            <a:ext cx="6155690" cy="287655"/>
            <a:chOff x="701040" y="208432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08432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36550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629659"/>
            <a:ext cx="6155690" cy="287655"/>
            <a:chOff x="701040" y="362965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6296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9108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7651"/>
            <a:ext cx="6155690" cy="41319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l’enfant,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nourrisson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nouveau-né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mandibule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introduire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concavité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prenant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74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enfoncer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collerette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461645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(plaies)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 provoque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l’encombrement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 marL="19050" marR="933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d’inhalation de vomissures qui compromettent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nasopharyngée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uniquement 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canule oropharyngée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collerette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803901"/>
            <a:ext cx="6155690" cy="287655"/>
            <a:chOff x="701040" y="4803901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480390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50853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605790" y="528319"/>
            <a:ext cx="6345555" cy="894524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564515" marR="106680" indent="-228600">
              <a:lnSpc>
                <a:spcPct val="101800"/>
              </a:lnSpc>
              <a:spcBef>
                <a:spcPts val="75"/>
              </a:spcBef>
              <a:buFont typeface="Symbol"/>
              <a:buChar char=""/>
              <a:tabLst>
                <a:tab pos="565150" algn="l"/>
              </a:tabLst>
            </a:pP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devenir</a:t>
            </a:r>
            <a:r>
              <a:rPr dirty="0" sz="1100" spc="-5">
                <a:latin typeface="Calibri"/>
                <a:cs typeface="Calibri"/>
              </a:rPr>
              <a:t> incapacitant.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Notamment, quand la personne </a:t>
            </a:r>
            <a:r>
              <a:rPr dirty="0" sz="1100" spc="-10">
                <a:latin typeface="Calibri"/>
                <a:cs typeface="Calibri"/>
              </a:rPr>
              <a:t>perçoit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10">
                <a:latin typeface="Calibri"/>
                <a:cs typeface="Calibri"/>
              </a:rPr>
              <a:t>danger </a:t>
            </a:r>
            <a:r>
              <a:rPr dirty="0" sz="1100" spc="-5">
                <a:latin typeface="Calibri"/>
                <a:cs typeface="Calibri"/>
              </a:rPr>
              <a:t>ou la contrainte comme étant plus élevé que </a:t>
            </a:r>
            <a:r>
              <a:rPr dirty="0" sz="1100" spc="-1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 capacités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algn="just" marL="564515" marR="107314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Le cortex préfrontal, siège des capacités cognitives, n’est plus en mesure de réguler </a:t>
            </a:r>
            <a:r>
              <a:rPr dirty="0" sz="1100">
                <a:latin typeface="Calibri"/>
                <a:cs typeface="Calibri"/>
              </a:rPr>
              <a:t>l’action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amygdales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émotions.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algn="just" marL="564515" marR="106680">
              <a:lnSpc>
                <a:spcPct val="101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La victime perd alors sa </a:t>
            </a:r>
            <a:r>
              <a:rPr dirty="0" sz="1100" spc="-10">
                <a:latin typeface="Calibri"/>
                <a:cs typeface="Calibri"/>
              </a:rPr>
              <a:t>capacité </a:t>
            </a:r>
            <a:r>
              <a:rPr dirty="0" sz="1100" spc="-5">
                <a:latin typeface="Calibri"/>
                <a:cs typeface="Calibri"/>
              </a:rPr>
              <a:t>à s’adapter, est en rupture d’équilibre et présente à ce </a:t>
            </a:r>
            <a:r>
              <a:rPr dirty="0" sz="1100">
                <a:latin typeface="Calibri"/>
                <a:cs typeface="Calibri"/>
              </a:rPr>
              <a:t>moment-là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réactions inhabituelles traduisant un état de </a:t>
            </a:r>
            <a:r>
              <a:rPr dirty="0" sz="1100">
                <a:latin typeface="Calibri"/>
                <a:cs typeface="Calibri"/>
              </a:rPr>
              <a:t>crise (cf. </a:t>
            </a:r>
            <a:r>
              <a:rPr dirty="0" sz="1100" spc="-5">
                <a:latin typeface="Calibri"/>
                <a:cs typeface="Calibri"/>
              </a:rPr>
              <a:t>: chapitre « </a:t>
            </a:r>
            <a:r>
              <a:rPr dirty="0" sz="1100" spc="-5" i="1">
                <a:latin typeface="Calibri"/>
                <a:cs typeface="Calibri"/>
              </a:rPr>
              <a:t>Les personnes en situation </a:t>
            </a:r>
            <a:r>
              <a:rPr dirty="0" sz="1100" spc="-10" i="1">
                <a:latin typeface="Calibri"/>
                <a:cs typeface="Calibri"/>
              </a:rPr>
              <a:t>de </a:t>
            </a:r>
            <a:r>
              <a:rPr dirty="0" sz="1100" spc="-5" i="1">
                <a:latin typeface="Calibri"/>
                <a:cs typeface="Calibri"/>
              </a:rPr>
              <a:t> crise </a:t>
            </a:r>
            <a:r>
              <a:rPr dirty="0" sz="1100" spc="-10">
                <a:latin typeface="Calibri"/>
                <a:cs typeface="Calibri"/>
              </a:rPr>
              <a:t>»).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Calibri"/>
              <a:cs typeface="Calibri"/>
            </a:endParaRPr>
          </a:p>
          <a:p>
            <a:pPr algn="just" marL="114300" marR="110489">
              <a:lnSpc>
                <a:spcPct val="109800"/>
              </a:lnSpc>
            </a:pPr>
            <a:r>
              <a:rPr dirty="0" sz="1100" spc="-5">
                <a:latin typeface="Calibri"/>
                <a:cs typeface="Calibri"/>
              </a:rPr>
              <a:t>Le retentissement psychologique est </a:t>
            </a:r>
            <a:r>
              <a:rPr dirty="0" sz="1100">
                <a:latin typeface="Calibri"/>
                <a:cs typeface="Calibri"/>
              </a:rPr>
              <a:t>avant </a:t>
            </a:r>
            <a:r>
              <a:rPr dirty="0" sz="1100" spc="-5">
                <a:latin typeface="Calibri"/>
                <a:cs typeface="Calibri"/>
              </a:rPr>
              <a:t>tout un </a:t>
            </a:r>
            <a:r>
              <a:rPr dirty="0" sz="1100">
                <a:latin typeface="Calibri"/>
                <a:cs typeface="Calibri"/>
              </a:rPr>
              <a:t>vécu </a:t>
            </a:r>
            <a:r>
              <a:rPr dirty="0" sz="1100" spc="-5">
                <a:latin typeface="Calibri"/>
                <a:cs typeface="Calibri"/>
              </a:rPr>
              <a:t>personnel, qui se vit avec plus ou moins d’intensité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 le contexte, selon le sens que lui attribue la personne, selon sa culture, son éducation, son histoire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personnelle, 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personnalité.</a:t>
            </a:r>
            <a:endParaRPr sz="1100">
              <a:latin typeface="Calibri"/>
              <a:cs typeface="Calibri"/>
            </a:endParaRPr>
          </a:p>
          <a:p>
            <a:pPr algn="just" marL="114300" marR="106045">
              <a:lnSpc>
                <a:spcPct val="1097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Les effets de l’impact psychologique (cf.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évaluation de l’impact psychologique »</a:t>
            </a:r>
            <a:r>
              <a:rPr dirty="0" sz="1100" spc="-5">
                <a:latin typeface="Calibri"/>
                <a:cs typeface="Calibri"/>
              </a:rPr>
              <a:t>) sont observables 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perturbations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cognitives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(altération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capacité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efficacement),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émotionnelles (sentiments de peur, tristesse, impuissance, </a:t>
            </a:r>
            <a:r>
              <a:rPr dirty="0" sz="1100">
                <a:latin typeface="Calibri"/>
                <a:cs typeface="Calibri"/>
              </a:rPr>
              <a:t>colère, </a:t>
            </a:r>
            <a:r>
              <a:rPr dirty="0" sz="1100" spc="-5">
                <a:latin typeface="Calibri"/>
                <a:cs typeface="Calibri"/>
              </a:rPr>
              <a:t>etc.), et comportementales (agressivité,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prostration,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stupeur, fuite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…).</a:t>
            </a:r>
            <a:endParaRPr sz="1100">
              <a:latin typeface="Calibri"/>
              <a:cs typeface="Calibri"/>
            </a:endParaRPr>
          </a:p>
          <a:p>
            <a:pPr algn="just" marL="114300" marR="106045">
              <a:lnSpc>
                <a:spcPct val="1097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l’impact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élevé. Ces victimes nécessitent d’être orientées vers une prise en charge psychologique spécialisée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hospitalières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CUMP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(Cellule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d’Urgence</a:t>
            </a:r>
            <a:r>
              <a:rPr dirty="0" sz="1100" spc="-5">
                <a:latin typeface="Calibri"/>
                <a:cs typeface="Calibri"/>
              </a:rPr>
              <a:t> Médico-Psychologique)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d’événements impliquant de 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algn="just" marL="1143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Attitude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adaptée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abord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relationnel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endParaRPr sz="1600">
              <a:latin typeface="Calibri Light"/>
              <a:cs typeface="Calibri Light"/>
            </a:endParaRPr>
          </a:p>
          <a:p>
            <a:pPr algn="just" marL="114300" marR="106680">
              <a:lnSpc>
                <a:spcPct val="109700"/>
              </a:lnSpc>
              <a:spcBef>
                <a:spcPts val="14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prévenir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physique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rôle</a:t>
            </a:r>
            <a:r>
              <a:rPr dirty="0" sz="1100">
                <a:latin typeface="Calibri"/>
                <a:cs typeface="Calibri"/>
              </a:rPr>
              <a:t> important,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apprécié</a:t>
            </a:r>
            <a:r>
              <a:rPr dirty="0" baseline="10101" sz="1650" spc="-7">
                <a:latin typeface="Calibri"/>
                <a:cs typeface="Calibri"/>
              </a:rPr>
              <a:t>́</a:t>
            </a:r>
            <a:r>
              <a:rPr dirty="0" baseline="10101" sz="16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 que sur l’aptitude à développer une relation humaine d’aide et de soutien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-5">
                <a:latin typeface="Calibri"/>
                <a:cs typeface="Calibri"/>
              </a:rPr>
              <a:t>personnes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algn="just" marL="1143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Comportement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général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du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secouriste</a:t>
            </a:r>
            <a:endParaRPr sz="1600">
              <a:latin typeface="Calibri Light"/>
              <a:cs typeface="Calibri Light"/>
            </a:endParaRPr>
          </a:p>
          <a:p>
            <a:pPr algn="just" marL="114300" marR="107950">
              <a:lnSpc>
                <a:spcPct val="109700"/>
              </a:lnSpc>
              <a:spcBef>
                <a:spcPts val="88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preuve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d’organisation,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rigueur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professionnalisme.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tenue propre et correcte, associée à une bonne hygiène. C’est à partir de ces éléments que la victime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constituera une première opinion du secouriste, mais également de la structure qu’il représente. Cette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primordiale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influencer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entourage.</a:t>
            </a:r>
            <a:endParaRPr sz="1100">
              <a:latin typeface="Calibri"/>
              <a:cs typeface="Calibri"/>
            </a:endParaRPr>
          </a:p>
          <a:p>
            <a:pPr algn="just" marL="114300" marR="110489">
              <a:lnSpc>
                <a:spcPct val="1100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 secouriste agit avec calme. Il intervient avec humanité et </a:t>
            </a:r>
            <a:r>
              <a:rPr dirty="0" sz="1100">
                <a:latin typeface="Calibri"/>
                <a:cs typeface="Calibri"/>
              </a:rPr>
              <a:t>gagne </a:t>
            </a:r>
            <a:r>
              <a:rPr dirty="0" sz="1100" spc="-5">
                <a:latin typeface="Calibri"/>
                <a:cs typeface="Calibri"/>
              </a:rPr>
              <a:t>la confiance de la victime et de </a:t>
            </a:r>
            <a:r>
              <a:rPr dirty="0" sz="1100">
                <a:latin typeface="Calibri"/>
                <a:cs typeface="Calibri"/>
              </a:rPr>
              <a:t>son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facilement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courtois, </a:t>
            </a:r>
            <a:r>
              <a:rPr dirty="0" sz="1100" spc="-5">
                <a:latin typeface="Calibri"/>
                <a:cs typeface="Calibri"/>
              </a:rPr>
              <a:t>attentif et posé.</a:t>
            </a:r>
            <a:endParaRPr sz="1100">
              <a:latin typeface="Calibri"/>
              <a:cs typeface="Calibri"/>
            </a:endParaRPr>
          </a:p>
          <a:p>
            <a:pPr algn="just" marL="114300" marR="108585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induire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conflit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nuire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 déroulement de l’intervention. La </a:t>
            </a:r>
            <a:r>
              <a:rPr dirty="0" sz="1100" spc="-10">
                <a:latin typeface="Calibri"/>
                <a:cs typeface="Calibri"/>
              </a:rPr>
              <a:t>dégradation </a:t>
            </a:r>
            <a:r>
              <a:rPr dirty="0" sz="1100" spc="-5">
                <a:latin typeface="Calibri"/>
                <a:cs typeface="Calibri"/>
              </a:rPr>
              <a:t>d’une situation ne </a:t>
            </a:r>
            <a:r>
              <a:rPr dirty="0" sz="1100" spc="5">
                <a:latin typeface="Calibri"/>
                <a:cs typeface="Calibri"/>
              </a:rPr>
              <a:t>tient </a:t>
            </a:r>
            <a:r>
              <a:rPr dirty="0" sz="1100" spc="-5">
                <a:latin typeface="Calibri"/>
                <a:cs typeface="Calibri"/>
              </a:rPr>
              <a:t>souvent qu’à une parole ou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comportement.</a:t>
            </a:r>
            <a:endParaRPr sz="1100">
              <a:latin typeface="Calibri"/>
              <a:cs typeface="Calibri"/>
            </a:endParaRPr>
          </a:p>
          <a:p>
            <a:pPr algn="just" marL="114300" marR="109855">
              <a:lnSpc>
                <a:spcPct val="1097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Les victimes ou leur entourage peuvent parfois vivre l’intervention des </a:t>
            </a:r>
            <a:r>
              <a:rPr dirty="0" sz="1100" spc="-10">
                <a:latin typeface="Calibri"/>
                <a:cs typeface="Calibri"/>
              </a:rPr>
              <a:t>secours </a:t>
            </a:r>
            <a:r>
              <a:rPr dirty="0" sz="1100" spc="-5">
                <a:latin typeface="Calibri"/>
                <a:cs typeface="Calibri"/>
              </a:rPr>
              <a:t>comme une irruption, voire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intrusion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supportable.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humilité,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adoptant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respectueuse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(précautions</a:t>
            </a:r>
            <a:r>
              <a:rPr dirty="0" sz="1100" spc="-5">
                <a:latin typeface="Calibri"/>
                <a:cs typeface="Calibri"/>
              </a:rPr>
              <a:t> lors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déplacements de meubles,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bibelots,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exemple…).</a:t>
            </a:r>
            <a:endParaRPr sz="1100">
              <a:latin typeface="Calibri"/>
              <a:cs typeface="Calibri"/>
            </a:endParaRPr>
          </a:p>
          <a:p>
            <a:pPr algn="just" marL="114300">
              <a:lnSpc>
                <a:spcPct val="100000"/>
              </a:lnSpc>
              <a:spcBef>
                <a:spcPts val="930"/>
              </a:spcBef>
            </a:pP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respectueux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individu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privée.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[05FT13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41550" y="760730"/>
            <a:ext cx="30746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Pansement</a:t>
            </a:r>
            <a:r>
              <a:rPr dirty="0" spc="-20"/>
              <a:t> </a:t>
            </a:r>
            <a:r>
              <a:rPr dirty="0" spc="-5"/>
              <a:t>compressif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935725"/>
            <a:ext cx="6155690" cy="287020"/>
            <a:chOff x="701040" y="5935725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93572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2161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374637"/>
            <a:ext cx="6155690" cy="287655"/>
            <a:chOff x="701040" y="6374637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3746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6558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7910829"/>
            <a:ext cx="6155690" cy="287655"/>
            <a:chOff x="701040" y="7910829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79108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1920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8519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62865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relayer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416559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</a:t>
            </a:r>
            <a:r>
              <a:rPr dirty="0" sz="1100">
                <a:latin typeface="Calibri"/>
                <a:cs typeface="Calibri"/>
              </a:rPr>
              <a:t>saigne</a:t>
            </a:r>
            <a:r>
              <a:rPr dirty="0" sz="1100" spc="-5">
                <a:latin typeface="Calibri"/>
                <a:cs typeface="Calibri"/>
              </a:rPr>
              <a:t>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arrêter l’hémorragie.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paquet de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compresses ou un </a:t>
            </a:r>
            <a:r>
              <a:rPr dirty="0" sz="1100">
                <a:latin typeface="Calibri"/>
                <a:cs typeface="Calibri"/>
              </a:rPr>
              <a:t>pansement </a:t>
            </a:r>
            <a:r>
              <a:rPr dirty="0" sz="1100" spc="-5">
                <a:latin typeface="Calibri"/>
                <a:cs typeface="Calibri"/>
              </a:rPr>
              <a:t>« américain » et une bande élastique adhésive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autoagrippant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coussin hémostatique : pansement individuel comprenant un tampon de mousse, une </a:t>
            </a:r>
            <a:r>
              <a:rPr dirty="0" sz="1100">
                <a:latin typeface="Calibri"/>
                <a:cs typeface="Calibri"/>
              </a:rPr>
              <a:t>compresse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1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équipée d’un tampon de gaze, une languette de maintien (applicateur de pression) et un élément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fermeture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 marR="59753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L’élasticité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>
                <a:latin typeface="Calibri"/>
                <a:cs typeface="Calibri"/>
              </a:rPr>
              <a:t> pour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l’arrêt</a:t>
            </a:r>
            <a:r>
              <a:rPr dirty="0" sz="1100" spc="-5">
                <a:latin typeface="Calibri"/>
                <a:cs typeface="Calibri"/>
              </a:rPr>
              <a:t> du saignement.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règle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générale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substitution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celle-ci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être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rapide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247650" marR="205803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Dans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cas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d’un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pansement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compressif d’urgence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 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(applicateur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tendre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bandage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ramenant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inverse,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tirant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languette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enrouler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bandage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l’élément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(languette)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couches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crochets.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7651"/>
            <a:ext cx="6155690" cy="755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Cas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particuliers</a:t>
            </a:r>
            <a:endParaRPr sz="1600">
              <a:latin typeface="Calibri Light"/>
              <a:cs typeface="Calibri Light"/>
            </a:endParaRPr>
          </a:p>
          <a:p>
            <a:pPr marL="19050" marR="4692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relief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osseux opposé.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446273" y="1549907"/>
            <a:ext cx="1640839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base du cou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 opposé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1296619"/>
            <a:ext cx="2880995" cy="1045210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cou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contre-appui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l’aisselle opposée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aisselle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contre-appui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fesse avec contre-appui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pli inguinal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contre-appui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cuir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chevelu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contre-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105655" y="1538223"/>
            <a:ext cx="628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1040" y="2933953"/>
            <a:ext cx="6155690" cy="287020"/>
            <a:chOff x="701040" y="2933953"/>
            <a:chExt cx="6155690" cy="287020"/>
          </a:xfrm>
        </p:grpSpPr>
        <p:sp>
          <p:nvSpPr>
            <p:cNvPr id="10" name="object 10"/>
            <p:cNvSpPr/>
            <p:nvPr/>
          </p:nvSpPr>
          <p:spPr>
            <a:xfrm>
              <a:off x="701040" y="29339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321436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5161533"/>
            <a:ext cx="6155690" cy="287655"/>
            <a:chOff x="701040" y="5161533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51615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54427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701040" y="2420619"/>
            <a:ext cx="6155690" cy="330327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25717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particulièrement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 </a:t>
            </a:r>
            <a:r>
              <a:rPr dirty="0" sz="1100" spc="-5">
                <a:latin typeface="Calibri"/>
                <a:cs typeface="Calibri"/>
              </a:rPr>
              <a:t> rester fixé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seule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 pansement compressif peut être moins efficace qu’une compression manuelle.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 est constaté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 du saignement au travers du pansement (suintement de </a:t>
            </a:r>
            <a:r>
              <a:rPr dirty="0" sz="1100">
                <a:latin typeface="Calibri"/>
                <a:cs typeface="Calibri"/>
              </a:rPr>
              <a:t>sang)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 la compression manuelle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par-dessus.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>
                <a:latin typeface="Calibri"/>
                <a:cs typeface="Calibri"/>
              </a:rPr>
              <a:t>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l’hémorragie.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 à l’extrémité du membre ou si celle-ci devient froide, engourdie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violacée (couleur du lit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l’ongle),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 un avis médical rapidement.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10">
                <a:latin typeface="Calibri"/>
                <a:cs typeface="Calibri"/>
              </a:rPr>
              <a:t>Certaines </a:t>
            </a:r>
            <a:r>
              <a:rPr dirty="0" sz="1100" spc="-5">
                <a:latin typeface="Calibri"/>
                <a:cs typeface="Calibri"/>
              </a:rPr>
              <a:t>localisations ne permettent </a:t>
            </a:r>
            <a:r>
              <a:rPr dirty="0" sz="1100">
                <a:latin typeface="Calibri"/>
                <a:cs typeface="Calibri"/>
              </a:rPr>
              <a:t>pas </a:t>
            </a:r>
            <a:r>
              <a:rPr dirty="0" sz="1100" spc="-5">
                <a:latin typeface="Calibri"/>
                <a:cs typeface="Calibri"/>
              </a:rPr>
              <a:t>de comprimer suffisamment l’endroit qui saigne (cou, thorax,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abdomen).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l’impossibilité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 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[05FT14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73074" y="788669"/>
            <a:ext cx="661035" cy="40386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3000"/>
              </a:lnSpc>
            </a:pPr>
            <a:r>
              <a:rPr dirty="0" sz="2600" spc="-5">
                <a:solidFill>
                  <a:srgbClr val="FD9100"/>
                </a:solidFill>
                <a:latin typeface="Calibri"/>
                <a:cs typeface="Calibri"/>
              </a:rPr>
              <a:t>Gaze</a:t>
            </a:r>
            <a:endParaRPr sz="2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696720" y="760730"/>
            <a:ext cx="48977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imbibée</a:t>
            </a:r>
            <a:r>
              <a:rPr dirty="0" spc="-15"/>
              <a:t> </a:t>
            </a:r>
            <a:r>
              <a:rPr dirty="0" spc="-5"/>
              <a:t>de</a:t>
            </a:r>
            <a:r>
              <a:rPr dirty="0" spc="-10"/>
              <a:t> </a:t>
            </a:r>
            <a:r>
              <a:rPr dirty="0" spc="-5"/>
              <a:t>substance</a:t>
            </a:r>
            <a:r>
              <a:rPr dirty="0" spc="-10"/>
              <a:t> </a:t>
            </a:r>
            <a:r>
              <a:rPr dirty="0" spc="-5"/>
              <a:t>hémostatique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701040" y="140131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701040" y="1378711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01040" y="168173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720090" y="1789429"/>
            <a:ext cx="606298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siégeant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(creux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axillaire,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0090" y="1960117"/>
            <a:ext cx="583946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pli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l’aine),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place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20090" y="2130805"/>
            <a:ext cx="47078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 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01040" y="2453893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701040" y="2431287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701040" y="273430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2040127" y="2841751"/>
            <a:ext cx="2705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gaze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07390" y="2822193"/>
            <a:ext cx="542607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2115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	imbibée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01040" y="3506215"/>
            <a:ext cx="6155690" cy="287020"/>
            <a:chOff x="701040" y="3506215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350621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378663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4634737"/>
            <a:ext cx="6155690" cy="287020"/>
            <a:chOff x="701040" y="4634737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463473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49151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>
            <a:spLocks noGrp="1"/>
          </p:cNvSpPr>
          <p:nvPr>
            <p:ph type="body" idx="1"/>
          </p:nvPr>
        </p:nvSpPr>
        <p:spPr>
          <a:prstGeom prst="rect"/>
        </p:spPr>
        <p:txBody>
          <a:bodyPr wrap="square" lIns="0" tIns="1061846" rIns="0" bIns="0" rtlCol="0" vert="horz">
            <a:spAutoFit/>
          </a:bodyPr>
          <a:lstStyle/>
          <a:p>
            <a:pPr marL="19050" marR="527685">
              <a:lnSpc>
                <a:spcPct val="101800"/>
              </a:lnSpc>
              <a:spcBef>
                <a:spcPts val="75"/>
              </a:spcBef>
            </a:pPr>
            <a:r>
              <a:rPr dirty="0" spc="-5"/>
              <a:t>déclenchant un</a:t>
            </a:r>
            <a:r>
              <a:rPr dirty="0"/>
              <a:t> </a:t>
            </a:r>
            <a:r>
              <a:rPr dirty="0" spc="-5"/>
              <a:t>processus</a:t>
            </a:r>
            <a:r>
              <a:rPr dirty="0" spc="10"/>
              <a:t> </a:t>
            </a:r>
            <a:r>
              <a:rPr dirty="0" spc="-5"/>
              <a:t>d’hémostase</a:t>
            </a:r>
            <a:r>
              <a:rPr dirty="0" spc="5"/>
              <a:t> </a:t>
            </a:r>
            <a:r>
              <a:rPr dirty="0" spc="-5"/>
              <a:t>(mécanismes</a:t>
            </a:r>
            <a:r>
              <a:rPr dirty="0" spc="5"/>
              <a:t> </a:t>
            </a:r>
            <a:r>
              <a:rPr dirty="0" spc="-5"/>
              <a:t>d’arrêt</a:t>
            </a:r>
            <a:r>
              <a:rPr dirty="0"/>
              <a:t> </a:t>
            </a:r>
            <a:r>
              <a:rPr dirty="0" spc="-5"/>
              <a:t>du</a:t>
            </a:r>
            <a:r>
              <a:rPr dirty="0" spc="5"/>
              <a:t> </a:t>
            </a:r>
            <a:r>
              <a:rPr dirty="0" spc="-5"/>
              <a:t>saignement</a:t>
            </a:r>
            <a:r>
              <a:rPr dirty="0" spc="5"/>
              <a:t> </a:t>
            </a:r>
            <a:r>
              <a:rPr dirty="0" spc="-5"/>
              <a:t>du</a:t>
            </a:r>
            <a:r>
              <a:rPr dirty="0"/>
              <a:t> </a:t>
            </a:r>
            <a:r>
              <a:rPr dirty="0" spc="-5"/>
              <a:t>corps</a:t>
            </a:r>
            <a:r>
              <a:rPr dirty="0" spc="5"/>
              <a:t> </a:t>
            </a:r>
            <a:r>
              <a:rPr dirty="0" spc="-5"/>
              <a:t>humain),</a:t>
            </a:r>
            <a:r>
              <a:rPr dirty="0" spc="5"/>
              <a:t> </a:t>
            </a:r>
            <a:r>
              <a:rPr dirty="0" spc="-10"/>
              <a:t>une </a:t>
            </a:r>
            <a:r>
              <a:rPr dirty="0" spc="-5"/>
              <a:t> obstruction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/>
              <a:t> </a:t>
            </a:r>
            <a:r>
              <a:rPr dirty="0" spc="-5"/>
              <a:t>la plaie</a:t>
            </a:r>
            <a:r>
              <a:rPr dirty="0"/>
              <a:t> </a:t>
            </a:r>
            <a:r>
              <a:rPr dirty="0" spc="-5"/>
              <a:t>et</a:t>
            </a:r>
            <a:r>
              <a:rPr dirty="0"/>
              <a:t> </a:t>
            </a:r>
            <a:r>
              <a:rPr dirty="0" spc="-5"/>
              <a:t>un arrêt du</a:t>
            </a:r>
            <a:r>
              <a:rPr dirty="0" spc="5"/>
              <a:t> </a:t>
            </a:r>
            <a:r>
              <a:rPr dirty="0" spc="-10"/>
              <a:t>saignement.</a:t>
            </a: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/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 marR="349885">
              <a:lnSpc>
                <a:spcPct val="101800"/>
              </a:lnSpc>
              <a:spcBef>
                <a:spcPts val="1130"/>
              </a:spcBef>
            </a:pPr>
            <a:r>
              <a:rPr dirty="0" spc="-5"/>
              <a:t>Ces</a:t>
            </a:r>
            <a:r>
              <a:rPr dirty="0"/>
              <a:t> </a:t>
            </a:r>
            <a:r>
              <a:rPr dirty="0" spc="-5"/>
              <a:t>pansements</a:t>
            </a:r>
            <a:r>
              <a:rPr dirty="0"/>
              <a:t> </a:t>
            </a:r>
            <a:r>
              <a:rPr dirty="0" spc="-5"/>
              <a:t>sont</a:t>
            </a:r>
            <a:r>
              <a:rPr dirty="0"/>
              <a:t> </a:t>
            </a:r>
            <a:r>
              <a:rPr dirty="0" spc="-5"/>
              <a:t>des</a:t>
            </a:r>
            <a:r>
              <a:rPr dirty="0" spc="5"/>
              <a:t> </a:t>
            </a:r>
            <a:r>
              <a:rPr dirty="0" spc="-10"/>
              <a:t>bandes</a:t>
            </a:r>
            <a:r>
              <a:rPr dirty="0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 spc="-5"/>
              <a:t>tissu</a:t>
            </a:r>
            <a:r>
              <a:rPr dirty="0"/>
              <a:t> imbibées</a:t>
            </a:r>
            <a:r>
              <a:rPr dirty="0" spc="5"/>
              <a:t> </a:t>
            </a:r>
            <a:r>
              <a:rPr dirty="0" spc="-5"/>
              <a:t>d’une</a:t>
            </a:r>
            <a:r>
              <a:rPr dirty="0"/>
              <a:t> </a:t>
            </a:r>
            <a:r>
              <a:rPr dirty="0" spc="-5"/>
              <a:t>substance</a:t>
            </a:r>
            <a:r>
              <a:rPr dirty="0"/>
              <a:t> </a:t>
            </a:r>
            <a:r>
              <a:rPr dirty="0" spc="-5"/>
              <a:t>chimique</a:t>
            </a:r>
            <a:r>
              <a:rPr dirty="0" spc="5"/>
              <a:t> </a:t>
            </a:r>
            <a:r>
              <a:rPr dirty="0" spc="-5"/>
              <a:t>dont</a:t>
            </a:r>
            <a:r>
              <a:rPr dirty="0" spc="5"/>
              <a:t> </a:t>
            </a:r>
            <a:r>
              <a:rPr dirty="0" spc="-5"/>
              <a:t>la</a:t>
            </a:r>
            <a:r>
              <a:rPr dirty="0"/>
              <a:t> </a:t>
            </a:r>
            <a:r>
              <a:rPr dirty="0" spc="-5"/>
              <a:t>propriété</a:t>
            </a:r>
            <a:r>
              <a:rPr dirty="0"/>
              <a:t> </a:t>
            </a:r>
            <a:r>
              <a:rPr dirty="0" spc="-5"/>
              <a:t>est</a:t>
            </a:r>
            <a:r>
              <a:rPr dirty="0" spc="5"/>
              <a:t> </a:t>
            </a:r>
            <a:r>
              <a:rPr dirty="0" spc="-5"/>
              <a:t>de </a:t>
            </a:r>
            <a:r>
              <a:rPr dirty="0"/>
              <a:t> </a:t>
            </a:r>
            <a:r>
              <a:rPr dirty="0" spc="-5"/>
              <a:t>déclencher,</a:t>
            </a:r>
            <a:r>
              <a:rPr dirty="0"/>
              <a:t> </a:t>
            </a:r>
            <a:r>
              <a:rPr dirty="0" spc="-5"/>
              <a:t>au contact du</a:t>
            </a:r>
            <a:r>
              <a:rPr dirty="0"/>
              <a:t> </a:t>
            </a:r>
            <a:r>
              <a:rPr dirty="0" spc="-5"/>
              <a:t>sang, une réaction</a:t>
            </a:r>
            <a:r>
              <a:rPr dirty="0" spc="5"/>
              <a:t> </a:t>
            </a:r>
            <a:r>
              <a:rPr dirty="0" spc="-5"/>
              <a:t>de coagulation localisée.</a:t>
            </a: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pc="-5"/>
              <a:t>Elles</a:t>
            </a:r>
            <a:r>
              <a:rPr dirty="0"/>
              <a:t> </a:t>
            </a:r>
            <a:r>
              <a:rPr dirty="0" spc="-5"/>
              <a:t>sont</a:t>
            </a:r>
            <a:r>
              <a:rPr dirty="0" spc="10"/>
              <a:t> </a:t>
            </a:r>
            <a:r>
              <a:rPr dirty="0" spc="-5"/>
              <a:t>pliées</a:t>
            </a:r>
            <a:r>
              <a:rPr dirty="0" spc="10"/>
              <a:t> </a:t>
            </a:r>
            <a:r>
              <a:rPr dirty="0" spc="-5"/>
              <a:t>en</a:t>
            </a:r>
            <a:r>
              <a:rPr dirty="0" spc="5"/>
              <a:t> </a:t>
            </a:r>
            <a:r>
              <a:rPr dirty="0" spc="-5"/>
              <a:t>rouleau</a:t>
            </a:r>
            <a:r>
              <a:rPr dirty="0" spc="15"/>
              <a:t> </a:t>
            </a:r>
            <a:r>
              <a:rPr dirty="0" spc="-5"/>
              <a:t>ou</a:t>
            </a:r>
            <a:r>
              <a:rPr dirty="0" spc="5"/>
              <a:t> </a:t>
            </a:r>
            <a:r>
              <a:rPr dirty="0" spc="-5"/>
              <a:t>en</a:t>
            </a:r>
            <a:r>
              <a:rPr dirty="0" spc="10"/>
              <a:t> </a:t>
            </a:r>
            <a:r>
              <a:rPr dirty="0" spc="-5"/>
              <a:t>accordéon</a:t>
            </a:r>
            <a:r>
              <a:rPr dirty="0" spc="10"/>
              <a:t> </a:t>
            </a:r>
            <a:r>
              <a:rPr dirty="0" spc="-5"/>
              <a:t>à</a:t>
            </a:r>
            <a:r>
              <a:rPr dirty="0" spc="5"/>
              <a:t> </a:t>
            </a:r>
            <a:r>
              <a:rPr dirty="0" spc="-5"/>
              <a:t>l’intérieur</a:t>
            </a:r>
            <a:r>
              <a:rPr dirty="0" spc="10"/>
              <a:t> </a:t>
            </a:r>
            <a:r>
              <a:rPr dirty="0" spc="-5"/>
              <a:t>de</a:t>
            </a:r>
            <a:r>
              <a:rPr dirty="0"/>
              <a:t> </a:t>
            </a:r>
            <a:r>
              <a:rPr dirty="0" spc="-5"/>
              <a:t>sachets</a:t>
            </a:r>
            <a:r>
              <a:rPr dirty="0" spc="5"/>
              <a:t> </a:t>
            </a:r>
            <a:r>
              <a:rPr dirty="0" spc="-10"/>
              <a:t>stériles.</a:t>
            </a: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/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ouvrir</a:t>
            </a:r>
            <a:r>
              <a:rPr dirty="0"/>
              <a:t> </a:t>
            </a:r>
            <a:r>
              <a:rPr dirty="0" spc="-5"/>
              <a:t>le</a:t>
            </a:r>
            <a:r>
              <a:rPr dirty="0"/>
              <a:t> </a:t>
            </a:r>
            <a:r>
              <a:rPr dirty="0" spc="-5"/>
              <a:t>sachet</a:t>
            </a:r>
            <a:r>
              <a:rPr dirty="0" spc="5"/>
              <a:t> </a:t>
            </a:r>
            <a:r>
              <a:rPr dirty="0" spc="-5"/>
              <a:t>en</a:t>
            </a:r>
            <a:r>
              <a:rPr dirty="0"/>
              <a:t> </a:t>
            </a:r>
            <a:r>
              <a:rPr dirty="0" spc="-5"/>
              <a:t>le</a:t>
            </a:r>
            <a:r>
              <a:rPr dirty="0" spc="10"/>
              <a:t> </a:t>
            </a:r>
            <a:r>
              <a:rPr dirty="0" spc="-5"/>
              <a:t>déchirant</a:t>
            </a:r>
            <a:r>
              <a:rPr dirty="0"/>
              <a:t> </a:t>
            </a:r>
            <a:r>
              <a:rPr dirty="0" spc="-5"/>
              <a:t>à</a:t>
            </a:r>
            <a:r>
              <a:rPr dirty="0" spc="5"/>
              <a:t> </a:t>
            </a:r>
            <a:r>
              <a:rPr dirty="0" spc="-5"/>
              <a:t>partir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 spc="-5"/>
              <a:t>l’encoche</a:t>
            </a:r>
            <a:r>
              <a:rPr dirty="0" spc="5"/>
              <a:t> </a:t>
            </a:r>
            <a:r>
              <a:rPr dirty="0" spc="-5"/>
              <a:t>prévue</a:t>
            </a:r>
            <a:r>
              <a:rPr dirty="0" spc="10"/>
              <a:t> </a:t>
            </a:r>
            <a:r>
              <a:rPr dirty="0" spc="-5"/>
              <a:t>à</a:t>
            </a:r>
            <a:r>
              <a:rPr dirty="0" spc="5"/>
              <a:t> </a:t>
            </a:r>
            <a:r>
              <a:rPr dirty="0" spc="-5"/>
              <a:t>cet</a:t>
            </a:r>
            <a:r>
              <a:rPr dirty="0" spc="10"/>
              <a:t> </a:t>
            </a:r>
            <a:r>
              <a:rPr dirty="0" spc="-5"/>
              <a:t>effet</a:t>
            </a:r>
            <a:r>
              <a:rPr dirty="0"/>
              <a:t> </a:t>
            </a:r>
            <a:r>
              <a:rPr dirty="0" spc="-5"/>
              <a:t>;</a:t>
            </a: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retirer</a:t>
            </a:r>
            <a:r>
              <a:rPr dirty="0" spc="-15"/>
              <a:t> </a:t>
            </a:r>
            <a:r>
              <a:rPr dirty="0" spc="-5"/>
              <a:t>le pansement de</a:t>
            </a:r>
            <a:r>
              <a:rPr dirty="0" spc="-10"/>
              <a:t> </a:t>
            </a:r>
            <a:r>
              <a:rPr dirty="0" spc="-5"/>
              <a:t>son</a:t>
            </a:r>
            <a:r>
              <a:rPr dirty="0" spc="-10"/>
              <a:t> </a:t>
            </a:r>
            <a:r>
              <a:rPr dirty="0" spc="-5"/>
              <a:t>emballage</a:t>
            </a:r>
            <a:r>
              <a:rPr dirty="0" spc="10"/>
              <a:t> </a:t>
            </a:r>
            <a:r>
              <a:rPr dirty="0" spc="-5"/>
              <a:t>;</a:t>
            </a: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faire</a:t>
            </a:r>
            <a:r>
              <a:rPr dirty="0" spc="5"/>
              <a:t> </a:t>
            </a:r>
            <a:r>
              <a:rPr dirty="0" spc="-5"/>
              <a:t>pénétrer</a:t>
            </a:r>
            <a:r>
              <a:rPr dirty="0" spc="5"/>
              <a:t> </a:t>
            </a:r>
            <a:r>
              <a:rPr dirty="0" spc="-5"/>
              <a:t>le</a:t>
            </a:r>
            <a:r>
              <a:rPr dirty="0"/>
              <a:t> </a:t>
            </a:r>
            <a:r>
              <a:rPr dirty="0" spc="-5"/>
              <a:t>pansement</a:t>
            </a:r>
            <a:r>
              <a:rPr dirty="0"/>
              <a:t> </a:t>
            </a:r>
            <a:r>
              <a:rPr dirty="0" spc="-5"/>
              <a:t>à</a:t>
            </a:r>
            <a:r>
              <a:rPr dirty="0" spc="5"/>
              <a:t> </a:t>
            </a:r>
            <a:r>
              <a:rPr dirty="0" spc="-5"/>
              <a:t>l’intérieur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/>
              <a:t> </a:t>
            </a:r>
            <a:r>
              <a:rPr dirty="0" spc="-5"/>
              <a:t>la</a:t>
            </a:r>
            <a:r>
              <a:rPr dirty="0" spc="10"/>
              <a:t> </a:t>
            </a:r>
            <a:r>
              <a:rPr dirty="0" spc="-5"/>
              <a:t>plaie,</a:t>
            </a:r>
            <a:r>
              <a:rPr dirty="0"/>
              <a:t> </a:t>
            </a:r>
            <a:r>
              <a:rPr dirty="0" spc="-5"/>
              <a:t>au</a:t>
            </a:r>
            <a:r>
              <a:rPr dirty="0" spc="5"/>
              <a:t> </a:t>
            </a:r>
            <a:r>
              <a:rPr dirty="0" spc="-5"/>
              <a:t>contact</a:t>
            </a:r>
            <a:r>
              <a:rPr dirty="0"/>
              <a:t> </a:t>
            </a:r>
            <a:r>
              <a:rPr dirty="0" spc="-5"/>
              <a:t>direct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 spc="-5"/>
              <a:t>la</a:t>
            </a:r>
            <a:r>
              <a:rPr dirty="0" spc="5"/>
              <a:t> </a:t>
            </a:r>
            <a:r>
              <a:rPr dirty="0" spc="-5"/>
              <a:t>source</a:t>
            </a:r>
            <a:r>
              <a:rPr dirty="0"/>
              <a:t> </a:t>
            </a:r>
            <a:r>
              <a:rPr dirty="0" spc="-5"/>
              <a:t>du</a:t>
            </a:r>
            <a:r>
              <a:rPr dirty="0" spc="5"/>
              <a:t> </a:t>
            </a:r>
            <a:r>
              <a:rPr dirty="0" spc="-5"/>
              <a:t>saignement</a:t>
            </a:r>
            <a:r>
              <a:rPr dirty="0" spc="35"/>
              <a:t> </a:t>
            </a:r>
            <a:r>
              <a:rPr dirty="0" spc="-5"/>
              <a:t>;</a:t>
            </a: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pc="-5"/>
              <a:t>exercer</a:t>
            </a:r>
            <a:r>
              <a:rPr dirty="0" spc="5"/>
              <a:t> </a:t>
            </a:r>
            <a:r>
              <a:rPr dirty="0" spc="-5"/>
              <a:t>une</a:t>
            </a:r>
            <a:r>
              <a:rPr dirty="0" spc="5"/>
              <a:t> </a:t>
            </a:r>
            <a:r>
              <a:rPr dirty="0" spc="-5"/>
              <a:t>pression</a:t>
            </a:r>
            <a:r>
              <a:rPr dirty="0" spc="5"/>
              <a:t> </a:t>
            </a:r>
            <a:r>
              <a:rPr dirty="0" spc="-5"/>
              <a:t>pendant</a:t>
            </a:r>
            <a:r>
              <a:rPr dirty="0" spc="5"/>
              <a:t> </a:t>
            </a:r>
            <a:r>
              <a:rPr dirty="0" spc="-5"/>
              <a:t>au</a:t>
            </a:r>
            <a:r>
              <a:rPr dirty="0" spc="10"/>
              <a:t> </a:t>
            </a:r>
            <a:r>
              <a:rPr dirty="0" spc="-5"/>
              <a:t>minimum 3</a:t>
            </a:r>
            <a:r>
              <a:rPr dirty="0" spc="20"/>
              <a:t> </a:t>
            </a:r>
            <a:r>
              <a:rPr dirty="0" spc="-5"/>
              <a:t>min</a:t>
            </a:r>
            <a:r>
              <a:rPr dirty="0" spc="5"/>
              <a:t> </a:t>
            </a:r>
            <a:r>
              <a:rPr dirty="0" spc="-5"/>
              <a:t>et</a:t>
            </a:r>
            <a:r>
              <a:rPr dirty="0" spc="10"/>
              <a:t> </a:t>
            </a:r>
            <a:r>
              <a:rPr dirty="0" spc="-5"/>
              <a:t>jusqu'à</a:t>
            </a:r>
            <a:r>
              <a:rPr dirty="0" spc="5"/>
              <a:t> </a:t>
            </a:r>
            <a:r>
              <a:rPr dirty="0" spc="-5"/>
              <a:t>l’arrêt</a:t>
            </a:r>
            <a:r>
              <a:rPr dirty="0" spc="10"/>
              <a:t> </a:t>
            </a:r>
            <a:r>
              <a:rPr dirty="0" spc="-5"/>
              <a:t>du</a:t>
            </a:r>
            <a:r>
              <a:rPr dirty="0" spc="5"/>
              <a:t> </a:t>
            </a:r>
            <a:r>
              <a:rPr dirty="0" spc="-5"/>
              <a:t>saignement.</a:t>
            </a:r>
          </a:p>
        </p:txBody>
      </p:sp>
      <p:sp>
        <p:nvSpPr>
          <p:cNvPr id="24" name="object 24"/>
          <p:cNvSpPr txBox="1"/>
          <p:nvPr/>
        </p:nvSpPr>
        <p:spPr>
          <a:xfrm>
            <a:off x="707390" y="6064757"/>
            <a:ext cx="5285740" cy="60960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substance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011926" y="6084315"/>
            <a:ext cx="26987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gaze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287261" y="6064757"/>
            <a:ext cx="48768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imbibée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415538" y="7401814"/>
            <a:ext cx="303530" cy="170815"/>
          </a:xfrm>
          <a:custGeom>
            <a:avLst/>
            <a:gdLst/>
            <a:ahLst/>
            <a:cxnLst/>
            <a:rect l="l" t="t" r="r" b="b"/>
            <a:pathLst>
              <a:path w="303529" h="170815">
                <a:moveTo>
                  <a:pt x="303275" y="0"/>
                </a:moveTo>
                <a:lnTo>
                  <a:pt x="0" y="0"/>
                </a:lnTo>
                <a:lnTo>
                  <a:pt x="0" y="170688"/>
                </a:lnTo>
                <a:lnTo>
                  <a:pt x="303275" y="170688"/>
                </a:lnTo>
                <a:lnTo>
                  <a:pt x="303275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701040" y="7724902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701040" y="6699960"/>
            <a:ext cx="6155690" cy="127190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hémostatiques utilisés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7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GAZEIMBIBÉE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 HÉMOSTATIQUE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PLAIE.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01040" y="800531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2040127" y="8112759"/>
            <a:ext cx="2705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gaze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9" name="object 3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  <p:sp>
        <p:nvSpPr>
          <p:cNvPr id="32" name="object 32"/>
          <p:cNvSpPr txBox="1"/>
          <p:nvPr/>
        </p:nvSpPr>
        <p:spPr>
          <a:xfrm>
            <a:off x="707390" y="8093201"/>
            <a:ext cx="592328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2115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d’une	</a:t>
            </a:r>
            <a:r>
              <a:rPr dirty="0" sz="1100" spc="-5">
                <a:latin typeface="Calibri"/>
                <a:cs typeface="Calibri"/>
              </a:rPr>
              <a:t>imbibée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07390" y="8277605"/>
            <a:ext cx="308292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3357626" y="8583167"/>
            <a:ext cx="2705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</a:t>
            </a:r>
            <a:r>
              <a:rPr dirty="0" sz="1100">
                <a:latin typeface="Calibri"/>
                <a:cs typeface="Calibri"/>
              </a:rPr>
              <a:t>a</a:t>
            </a:r>
            <a:r>
              <a:rPr dirty="0" sz="1100" spc="-5">
                <a:latin typeface="Calibri"/>
                <a:cs typeface="Calibri"/>
              </a:rPr>
              <a:t>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707390" y="8563609"/>
            <a:ext cx="56629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3878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d’une	</a:t>
            </a:r>
            <a:r>
              <a:rPr dirty="0" sz="1100" spc="-5">
                <a:latin typeface="Calibri"/>
                <a:cs typeface="Calibri"/>
              </a:rPr>
              <a:t>imbibée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substance hémostatique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contre-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07390" y="8734297"/>
            <a:ext cx="6103620" cy="60960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indiquée,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 étranger.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paquet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boucher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3631184" y="9341357"/>
            <a:ext cx="2578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gaze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07390" y="9321800"/>
            <a:ext cx="6094730" cy="3638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  <a:tabLst>
                <a:tab pos="321246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rajouter par-dessus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	imbibée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 minutes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0699"/>
            <a:ext cx="3847465" cy="3638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vous-même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demandez,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73270" y="540257"/>
            <a:ext cx="2578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gaze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849367" y="520699"/>
            <a:ext cx="13468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(nombreuses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victimes),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01040" y="1034033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1040" y="1011427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131444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877061" y="1421891"/>
            <a:ext cx="25781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gaze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  <p:sp>
        <p:nvSpPr>
          <p:cNvPr id="9" name="object 9"/>
          <p:cNvSpPr txBox="1"/>
          <p:nvPr/>
        </p:nvSpPr>
        <p:spPr>
          <a:xfrm>
            <a:off x="707390" y="1402333"/>
            <a:ext cx="56972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7834" algn="l"/>
              </a:tabLst>
            </a:pPr>
            <a:r>
              <a:rPr dirty="0" sz="1100" spc="-5">
                <a:latin typeface="Calibri"/>
                <a:cs typeface="Calibri"/>
              </a:rPr>
              <a:t>La	imbibée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hémostatique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s’arrête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[05FT15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916940" marR="5080" indent="-624205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Utilisation d’un défibrillateur </a:t>
            </a:r>
            <a:r>
              <a:rPr dirty="0" spc="-575"/>
              <a:t> </a:t>
            </a:r>
            <a:r>
              <a:rPr dirty="0" spc="-5"/>
              <a:t>automatisé externe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15615"/>
            <a:ext cx="6155690" cy="287655"/>
            <a:chOff x="701040" y="251561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5156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9679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97249"/>
            <a:ext cx="6155690" cy="287655"/>
            <a:chOff x="701040" y="339724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3972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6784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721603"/>
            <a:ext cx="6155690" cy="287655"/>
            <a:chOff x="701040" y="572160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7216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00278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8064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automatisé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483234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significative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chances de survie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distinguent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catégories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automatiques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défibrillateurs semi-automatiques.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 est un appareil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d’analyser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reconnaître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d’inviter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délivrer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synchroniser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 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défibrillateur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automatisé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externe</a:t>
            </a:r>
            <a:endParaRPr sz="1600">
              <a:latin typeface="Calibri Light"/>
              <a:cs typeface="Calibri Light"/>
            </a:endParaRPr>
          </a:p>
          <a:p>
            <a:pPr marL="19050" marR="10858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reconnaît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choqués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délivrer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choc.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composé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écran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d’indicateurs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fonctionnement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haut-parleur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messages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sonores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accumulateur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d’énergie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délivrer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choc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module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mémoire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mémoriser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évènements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(ECG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manipulations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réalisées)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éditer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rapport d’intervention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capter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l’activité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l’analyseur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défibrillateur,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10">
                <a:latin typeface="Calibri"/>
                <a:cs typeface="Calibri"/>
              </a:rPr>
              <a:t>délivrer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indiqué.</a:t>
            </a:r>
            <a:endParaRPr sz="1100">
              <a:latin typeface="Calibri"/>
              <a:cs typeface="Calibri"/>
            </a:endParaRPr>
          </a:p>
          <a:p>
            <a:pPr algn="just" marL="4762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électrodes sont autocollantes et recouvertes sur une face d’un gel qui </a:t>
            </a:r>
            <a:r>
              <a:rPr dirty="0" sz="1100" spc="-10">
                <a:latin typeface="Calibri"/>
                <a:cs typeface="Calibri"/>
              </a:rPr>
              <a:t>facilite </a:t>
            </a:r>
            <a:r>
              <a:rPr dirty="0" sz="1100" spc="-5">
                <a:latin typeface="Calibri"/>
                <a:cs typeface="Calibri"/>
              </a:rPr>
              <a:t>le passage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courant tout en diminuant le risque de </a:t>
            </a:r>
            <a:r>
              <a:rPr dirty="0" sz="1100" spc="-10">
                <a:latin typeface="Calibri"/>
                <a:cs typeface="Calibri"/>
              </a:rPr>
              <a:t>brûlure. </a:t>
            </a:r>
            <a:r>
              <a:rPr dirty="0" sz="1100" spc="-5">
                <a:latin typeface="Calibri"/>
                <a:cs typeface="Calibri"/>
              </a:rPr>
              <a:t>Deux paires d’électrodes doivent être à </a:t>
            </a:r>
            <a:r>
              <a:rPr dirty="0" sz="1100" spc="-10">
                <a:latin typeface="Calibri"/>
                <a:cs typeface="Calibri"/>
              </a:rPr>
              <a:t>disposition </a:t>
            </a:r>
            <a:r>
              <a:rPr dirty="0" sz="1100" spc="-5">
                <a:latin typeface="Calibri"/>
                <a:cs typeface="Calibri"/>
              </a:rPr>
              <a:t> 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doivent jamais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pliées.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connexion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électrodes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DAE.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10">
                <a:latin typeface="Calibri"/>
                <a:cs typeface="Calibri"/>
              </a:rPr>
              <a:t>Suivant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préconnecté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25"/>
              </a:spcBef>
            </a:pPr>
            <a:r>
              <a:rPr dirty="0" sz="1100" spc="-10">
                <a:latin typeface="Calibri"/>
                <a:cs typeface="Calibri"/>
              </a:rPr>
              <a:t>Certains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d’électrodes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2075179"/>
            <a:ext cx="6155690" cy="287655"/>
            <a:chOff x="701040" y="207517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207517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35635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786887"/>
            <a:ext cx="6155690" cy="287020"/>
            <a:chOff x="701040" y="278688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78688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0673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974083"/>
            <a:ext cx="6155690" cy="287020"/>
            <a:chOff x="701040" y="397408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97408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2545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644129"/>
            <a:ext cx="6155690" cy="287655"/>
            <a:chOff x="701040" y="764412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76441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9253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20699"/>
            <a:ext cx="6155690" cy="875665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9050" marR="15875">
              <a:lnSpc>
                <a:spcPct val="101800"/>
              </a:lnSpc>
              <a:spcBef>
                <a:spcPts val="75"/>
              </a:spcBef>
            </a:pPr>
            <a:r>
              <a:rPr dirty="0" sz="1100" spc="-10">
                <a:latin typeface="Calibri"/>
                <a:cs typeface="Calibri"/>
              </a:rPr>
              <a:t>Certains </a:t>
            </a:r>
            <a:r>
              <a:rPr dirty="0" sz="1100" spc="-5">
                <a:latin typeface="Calibri"/>
                <a:cs typeface="Calibri"/>
              </a:rPr>
              <a:t>défibrillateurs sont munis de dispositifs d’aide et d’évaluation au massage cardiaque (métronome,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profondimètre).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accessoires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7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paire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ciseaux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quoi sécher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rasoir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jetable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poils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 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Mise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en</a:t>
            </a:r>
            <a:r>
              <a:rPr dirty="0" sz="1600" spc="-3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œuvre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s’effectue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Mise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marche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l’appareil</a:t>
            </a:r>
            <a:endParaRPr sz="1600">
              <a:latin typeface="Calibri Light"/>
              <a:cs typeface="Calibri Light"/>
            </a:endParaRPr>
          </a:p>
          <a:p>
            <a:pPr marL="247650" marR="17145" indent="-228600">
              <a:lnSpc>
                <a:spcPct val="117300"/>
              </a:lnSpc>
              <a:spcBef>
                <a:spcPts val="9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l’ouverture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capot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marche/arrêt du défibrillateur.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l’opérateur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Connexion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électrodes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 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pellicule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coller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conformément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schéma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chez l’adulte et l’enfant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une juste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clavicule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l’aisselle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gauche.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une dans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omoplates,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devant, 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thorax.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connecter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câble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-5">
                <a:latin typeface="Calibri"/>
                <a:cs typeface="Calibri"/>
              </a:rPr>
              <a:t> défibrillateur, s’il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 pas </a:t>
            </a:r>
            <a:r>
              <a:rPr dirty="0" sz="1100">
                <a:latin typeface="Calibri"/>
                <a:cs typeface="Calibri"/>
              </a:rPr>
              <a:t>déjà</a:t>
            </a:r>
            <a:r>
              <a:rPr dirty="0" sz="1100" spc="-5">
                <a:latin typeface="Calibri"/>
                <a:cs typeface="Calibri"/>
              </a:rPr>
              <a:t> préconnecté.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350">
              <a:latin typeface="Calibri"/>
              <a:cs typeface="Calibri"/>
            </a:endParaRPr>
          </a:p>
          <a:p>
            <a:pPr algn="just" marL="19050" marR="13970">
              <a:lnSpc>
                <a:spcPct val="101600"/>
              </a:lnSpc>
            </a:pPr>
            <a:r>
              <a:rPr dirty="0" sz="1100" spc="-5">
                <a:latin typeface="Calibri"/>
                <a:cs typeface="Calibri"/>
              </a:rPr>
              <a:t>Les électrodes doivent adhérer correctement à la peau. Si la </a:t>
            </a:r>
            <a:r>
              <a:rPr dirty="0" sz="1100" spc="-10">
                <a:latin typeface="Calibri"/>
                <a:cs typeface="Calibri"/>
              </a:rPr>
              <a:t>poitrine </a:t>
            </a:r>
            <a:r>
              <a:rPr dirty="0" sz="1100" spc="-5">
                <a:latin typeface="Calibri"/>
                <a:cs typeface="Calibri"/>
              </a:rPr>
              <a:t>de la victime est </a:t>
            </a:r>
            <a:r>
              <a:rPr dirty="0" sz="1100" spc="-10">
                <a:latin typeface="Calibri"/>
                <a:cs typeface="Calibri"/>
              </a:rPr>
              <a:t>humide, </a:t>
            </a:r>
            <a:r>
              <a:rPr dirty="0" sz="1100" spc="-5">
                <a:latin typeface="Calibri"/>
                <a:cs typeface="Calibri"/>
              </a:rPr>
              <a:t>il faut sécher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-5">
                <a:latin typeface="Calibri"/>
                <a:cs typeface="Calibri"/>
              </a:rPr>
              <a:t> 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velue,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préférable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l’endroit 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Analyse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rythme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cardiaque</a:t>
            </a:r>
            <a:endParaRPr sz="1600">
              <a:latin typeface="Calibri Light"/>
              <a:cs typeface="Calibri Light"/>
            </a:endParaRPr>
          </a:p>
          <a:p>
            <a:pPr marL="19050" marR="9144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l’analyse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phase,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cas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cesser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 marR="28638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L’analyse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reconnaître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142235"/>
            <a:ext cx="6155690" cy="287655"/>
            <a:chOff x="701040" y="214223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1422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42341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53181"/>
            <a:ext cx="6155690" cy="287655"/>
            <a:chOff x="701040" y="285318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5318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343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735577"/>
            <a:ext cx="6155690" cy="287020"/>
            <a:chOff x="701040" y="373557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73557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01599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18413"/>
            <a:ext cx="6155690" cy="9371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Délivrance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choc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Si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 </a:t>
            </a:r>
            <a:r>
              <a:rPr dirty="0" sz="1100">
                <a:latin typeface="Calibri"/>
                <a:cs typeface="Calibri"/>
              </a:rPr>
              <a:t>alors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écouter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sonores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s’écarter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 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appuyer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choquer,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Arrêt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l’appareil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DAE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chances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AC.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Précautions</a:t>
            </a:r>
            <a:r>
              <a:rPr dirty="0" sz="1600" spc="-4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particulières</a:t>
            </a:r>
            <a:endParaRPr sz="1600">
              <a:latin typeface="Calibri Light"/>
              <a:cs typeface="Calibri Light"/>
            </a:endParaRPr>
          </a:p>
          <a:p>
            <a:pPr algn="just" marL="247650" marR="11430" indent="-228600">
              <a:lnSpc>
                <a:spcPct val="117000"/>
              </a:lnSpc>
              <a:spcBef>
                <a:spcPts val="9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certains appareils utilisent des électrodes spécifiques pour l’enfant et le nourrisson ou demandent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préciser </a:t>
            </a:r>
            <a:r>
              <a:rPr dirty="0" sz="1100" spc="-5">
                <a:latin typeface="Calibri"/>
                <a:cs typeface="Calibri"/>
              </a:rPr>
              <a:t>s’il s’agit d’un enfant et d’un nourrisson (interrupteur, clé, etc.). Cela </a:t>
            </a:r>
            <a:r>
              <a:rPr dirty="0" sz="1100" spc="-10">
                <a:latin typeface="Calibri"/>
                <a:cs typeface="Calibri"/>
              </a:rPr>
              <a:t>permet </a:t>
            </a:r>
            <a:r>
              <a:rPr dirty="0" sz="1100" spc="-5">
                <a:latin typeface="Calibri"/>
                <a:cs typeface="Calibri"/>
              </a:rPr>
              <a:t>à l’appareil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diminuer</a:t>
            </a:r>
            <a:r>
              <a:rPr dirty="0" sz="1100" spc="-5">
                <a:latin typeface="Calibri"/>
                <a:cs typeface="Calibri"/>
              </a:rPr>
              <a:t> l’énergie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enfant »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spécifiques, utiliser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 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adulte</a:t>
            </a:r>
            <a:r>
              <a:rPr dirty="0" sz="1100" spc="-5">
                <a:latin typeface="Calibri"/>
                <a:cs typeface="Calibri"/>
              </a:rPr>
              <a:t> » ;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6900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victime peut être porteuse d’un stimulateur cardiaque ou d’un défibrillateur implantable dont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boîtier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clavicule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droite.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boîtier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reconnaissable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cicatrice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clavicule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perçue,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peau.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 pas diminuer l’efficacité du choc, coller l’électrode qui est normalement sous la clavicule droite à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main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 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implantable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651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délivrer </a:t>
            </a:r>
            <a:r>
              <a:rPr dirty="0" sz="1100" spc="-5">
                <a:latin typeface="Calibri"/>
                <a:cs typeface="Calibri"/>
              </a:rPr>
              <a:t>un choc à une victime allongée sur une surface mouillée </a:t>
            </a:r>
            <a:r>
              <a:rPr dirty="0" sz="1100" spc="-10">
                <a:latin typeface="Calibri"/>
                <a:cs typeface="Calibri"/>
              </a:rPr>
              <a:t>diminue </a:t>
            </a:r>
            <a:r>
              <a:rPr dirty="0" sz="1100" spc="-5">
                <a:latin typeface="Calibri"/>
                <a:cs typeface="Calibri"/>
              </a:rPr>
              <a:t>son efficacité, car l’eau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conductrice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l’électricité.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préférable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défibrillateur ne doit pas être utilisé en présence de matériel ou de gaz hautement </a:t>
            </a:r>
            <a:r>
              <a:rPr dirty="0" sz="1100" spc="-10">
                <a:latin typeface="Calibri"/>
                <a:cs typeface="Calibri"/>
              </a:rPr>
              <a:t>inflammable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(butane,</a:t>
            </a:r>
            <a:r>
              <a:rPr dirty="0" sz="1100" spc="-5">
                <a:latin typeface="Calibri"/>
                <a:cs typeface="Calibri"/>
              </a:rPr>
              <a:t> vapeurs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d’essence) ou explosif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(panneau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étiquette danger). Dans ce cas,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 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d’incendie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d’explosion 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défibrillation. 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alors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76250" indent="-228600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inflammable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urgence,</a:t>
            </a:r>
            <a:endParaRPr sz="1100">
              <a:latin typeface="Calibri"/>
              <a:cs typeface="Calibri"/>
            </a:endParaRPr>
          </a:p>
          <a:p>
            <a:pPr algn="just" lvl="1" marL="47625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poursuivre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 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sûr.</a:t>
            </a:r>
            <a:endParaRPr sz="1100">
              <a:latin typeface="Calibri"/>
              <a:cs typeface="Calibri"/>
            </a:endParaRPr>
          </a:p>
          <a:p>
            <a:pPr algn="just" marL="247650" marR="1714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surface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conduit</a:t>
            </a:r>
            <a:r>
              <a:rPr dirty="0" sz="1100" spc="-5">
                <a:latin typeface="Calibri"/>
                <a:cs typeface="Calibri"/>
              </a:rPr>
              <a:t> l’électricité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bateau,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terrasse en tôles métalliques, </a:t>
            </a:r>
            <a:r>
              <a:rPr dirty="0" sz="1100" spc="-10">
                <a:latin typeface="Calibri"/>
                <a:cs typeface="Calibri"/>
              </a:rPr>
              <a:t>plaque </a:t>
            </a:r>
            <a:r>
              <a:rPr dirty="0" sz="1100" spc="-5">
                <a:latin typeface="Calibri"/>
                <a:cs typeface="Calibri"/>
              </a:rPr>
              <a:t>d’égout), afin que le trajet du courant de défibrillation ne soit </a:t>
            </a:r>
            <a:r>
              <a:rPr dirty="0" sz="1100" spc="-10">
                <a:latin typeface="Calibri"/>
                <a:cs typeface="Calibri"/>
              </a:rPr>
              <a:t>pas </a:t>
            </a:r>
            <a:r>
              <a:rPr dirty="0" sz="1100" spc="-5">
                <a:latin typeface="Calibri"/>
                <a:cs typeface="Calibri"/>
              </a:rPr>
              <a:t> dévié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76250" indent="-228600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>
                <a:latin typeface="Calibri"/>
                <a:cs typeface="Calibri"/>
              </a:rPr>
              <a:t> métallique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conductrice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isolant,</a:t>
            </a:r>
            <a:endParaRPr sz="1100">
              <a:latin typeface="Calibri"/>
              <a:cs typeface="Calibri"/>
            </a:endParaRPr>
          </a:p>
          <a:p>
            <a:pPr algn="just" lvl="1" marL="476250" indent="-228600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supprimé.</a:t>
            </a:r>
            <a:endParaRPr sz="1100">
              <a:latin typeface="Calibri"/>
              <a:cs typeface="Calibri"/>
            </a:endParaRPr>
          </a:p>
          <a:p>
            <a:pPr algn="just" marL="247650" marR="1651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porteuse d’un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timbre médicamenteux autocollant (patch) qui permet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diffusion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médicament à travers la peau. Le </a:t>
            </a:r>
            <a:r>
              <a:rPr dirty="0" sz="1100">
                <a:latin typeface="Calibri"/>
                <a:cs typeface="Calibri"/>
              </a:rPr>
              <a:t>choc </a:t>
            </a:r>
            <a:r>
              <a:rPr dirty="0" sz="1100" spc="-5">
                <a:latin typeface="Calibri"/>
                <a:cs typeface="Calibri"/>
              </a:rPr>
              <a:t>peut être inefficace ou provoquer une </a:t>
            </a:r>
            <a:r>
              <a:rPr dirty="0" sz="1100" spc="-10">
                <a:latin typeface="Calibri"/>
                <a:cs typeface="Calibri"/>
              </a:rPr>
              <a:t>brûlure </a:t>
            </a:r>
            <a:r>
              <a:rPr dirty="0" sz="1100" spc="-5">
                <a:latin typeface="Calibri"/>
                <a:cs typeface="Calibri"/>
              </a:rPr>
              <a:t>de la victime </a:t>
            </a:r>
            <a:r>
              <a:rPr dirty="0" sz="1100">
                <a:latin typeface="Calibri"/>
                <a:cs typeface="Calibri"/>
              </a:rPr>
              <a:t>si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l’électrode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timbre.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76250" indent="-228600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timbre,</a:t>
            </a:r>
            <a:endParaRPr sz="1100">
              <a:latin typeface="Calibri"/>
              <a:cs typeface="Calibri"/>
            </a:endParaRPr>
          </a:p>
          <a:p>
            <a:pPr algn="just" lvl="1" marL="47625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essuyer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l’électrode.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8284209"/>
            <a:ext cx="6155690" cy="287020"/>
            <a:chOff x="701040" y="828420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82842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85648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9417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Anomalies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fonctionnement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des </a:t>
            </a:r>
            <a:r>
              <a:rPr dirty="0" sz="1100" spc="-5">
                <a:latin typeface="Calibri"/>
                <a:cs typeface="Calibri"/>
              </a:rPr>
              <a:t>dysfonctionnements.</a:t>
            </a:r>
            <a:endParaRPr sz="1100">
              <a:latin typeface="Calibri"/>
              <a:cs typeface="Calibri"/>
            </a:endParaRPr>
          </a:p>
          <a:p>
            <a:pPr marL="19050" marR="6096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problèmes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envisagés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ici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limitatifs,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dépendent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type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chapitre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dysfonctionnements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d’utilisateur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Dans tous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 </a:t>
            </a:r>
            <a:r>
              <a:rPr dirty="0" sz="1100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interrompue.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 défibrillateur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demande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connecter</a:t>
            </a:r>
            <a:r>
              <a:rPr dirty="0" u="sng" sz="11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les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électrodes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connexion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défibrillateur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inadéquate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n’adhèrent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sèches,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endommagées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passée.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 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poursuivre la RCP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connexions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d’appuyer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nettoyer,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sécher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remplacer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opérations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précédentes n’étaient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Le défibrillateur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détecte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un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mouvement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 l’analyse.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provenir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d’inspirations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d’interférences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 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d’arrêter</a:t>
            </a:r>
            <a:r>
              <a:rPr dirty="0" sz="1100">
                <a:latin typeface="Calibri"/>
                <a:cs typeface="Calibri"/>
              </a:rPr>
              <a:t> 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RCP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 l’analyse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d’arrêter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 que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La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charge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du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défibrillateur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choc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s’interrompt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électrode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déconnecte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câble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déconnecte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l’ait demandé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 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connexions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Consignes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d’entretien</a:t>
            </a:r>
            <a:endParaRPr sz="1600">
              <a:latin typeface="Calibri Light"/>
              <a:cs typeface="Calibri Light"/>
            </a:endParaRPr>
          </a:p>
          <a:p>
            <a:pPr marL="19050" marR="14478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marche,</a:t>
            </a:r>
            <a:r>
              <a:rPr dirty="0" sz="1100">
                <a:latin typeface="Calibri"/>
                <a:cs typeface="Calibri"/>
              </a:rPr>
              <a:t> vérifié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endroit accessible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l’ensemble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accessoires.</a:t>
            </a:r>
            <a:endParaRPr sz="1100">
              <a:latin typeface="Calibri"/>
              <a:cs typeface="Calibri"/>
            </a:endParaRPr>
          </a:p>
          <a:p>
            <a:pPr marL="19050" marR="3695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périodiques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signal lumineux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alerte</a:t>
            </a:r>
            <a:r>
              <a:rPr dirty="0" sz="1100" spc="-5">
                <a:latin typeface="Calibri"/>
                <a:cs typeface="Calibri"/>
              </a:rPr>
              <a:t> sonore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dysfonctionnement.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batterie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423157"/>
            <a:ext cx="6155690" cy="287020"/>
            <a:chOff x="701040" y="3423157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34231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7035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2200"/>
            <a:ext cx="6155690" cy="3662679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défibrillateur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n’indique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dysfonctionnement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d’alerte)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dommage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arrivées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péremption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accessoires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défibrillation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l’appareil.</a:t>
            </a:r>
            <a:endParaRPr sz="1100">
              <a:latin typeface="Calibri"/>
              <a:cs typeface="Calibri"/>
            </a:endParaRPr>
          </a:p>
          <a:p>
            <a:pPr marL="19050" marR="967105">
              <a:lnSpc>
                <a:spcPct val="101499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état,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recommandations du fabricant.</a:t>
            </a:r>
            <a:endParaRPr sz="1100">
              <a:latin typeface="Calibri"/>
              <a:cs typeface="Calibri"/>
            </a:endParaRPr>
          </a:p>
          <a:p>
            <a:pPr marL="19050" marR="3365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récupération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données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enregistrées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vigueur,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œuvre.</a:t>
            </a:r>
            <a:endParaRPr sz="1100">
              <a:latin typeface="Calibri"/>
              <a:cs typeface="Calibri"/>
            </a:endParaRPr>
          </a:p>
          <a:p>
            <a:pPr marL="19050" marR="265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batteries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remplacées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s’éteint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s’allume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aucun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configuration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réglages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internes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l’appareil.</a:t>
            </a:r>
            <a:endParaRPr sz="1100">
              <a:latin typeface="Calibri"/>
              <a:cs typeface="Calibri"/>
            </a:endParaRPr>
          </a:p>
          <a:p>
            <a:pPr marL="19050" marR="402590">
              <a:lnSpc>
                <a:spcPct val="101800"/>
              </a:lnSpc>
              <a:spcBef>
                <a:spcPts val="600"/>
              </a:spcBef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Si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l’utilisation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l’appareil</a:t>
            </a:r>
            <a:r>
              <a:rPr dirty="0" u="sng" sz="11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devient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impossible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ou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en</a:t>
            </a:r>
            <a:r>
              <a:rPr dirty="0" u="sng" sz="11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cas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d’anomalie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constatée,</a:t>
            </a:r>
            <a:r>
              <a:rPr dirty="0" u="sng" sz="11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il</a:t>
            </a:r>
            <a:r>
              <a:rPr dirty="0" u="sng" sz="11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est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indispensable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mettre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défibrillateur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hors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service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et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prévenir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le</a:t>
            </a:r>
            <a:r>
              <a:rPr dirty="0" u="sng" sz="11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responsable de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l’appareil.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393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 anarchique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[05FT16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737869" y="760730"/>
            <a:ext cx="60750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Ventilation</a:t>
            </a:r>
            <a:r>
              <a:rPr dirty="0" spc="15"/>
              <a:t> </a:t>
            </a:r>
            <a:r>
              <a:rPr dirty="0" spc="-5"/>
              <a:t>artificielle</a:t>
            </a:r>
            <a:r>
              <a:rPr dirty="0" spc="5"/>
              <a:t> </a:t>
            </a:r>
            <a:r>
              <a:rPr dirty="0" spc="-5"/>
              <a:t>par</a:t>
            </a:r>
            <a:r>
              <a:rPr dirty="0" spc="10"/>
              <a:t> </a:t>
            </a:r>
            <a:r>
              <a:rPr dirty="0" spc="-5"/>
              <a:t>une</a:t>
            </a:r>
            <a:r>
              <a:rPr dirty="0" spc="10"/>
              <a:t> </a:t>
            </a:r>
            <a:r>
              <a:rPr dirty="0" spc="-5"/>
              <a:t>méthode</a:t>
            </a:r>
            <a:r>
              <a:rPr dirty="0" spc="15"/>
              <a:t> </a:t>
            </a:r>
            <a:r>
              <a:rPr dirty="0" spc="-10"/>
              <a:t>orale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92221"/>
            <a:ext cx="6155690" cy="287020"/>
            <a:chOff x="701040" y="279222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7922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0726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337557"/>
            <a:ext cx="6155690" cy="287655"/>
            <a:chOff x="701040" y="433755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3375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6187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049265"/>
            <a:ext cx="6155690" cy="287020"/>
            <a:chOff x="701040" y="5049265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04926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3299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760465"/>
            <a:ext cx="6155690" cy="287655"/>
            <a:chOff x="701040" y="576046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576046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04164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3337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respiratoire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minute.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40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orale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d’apporter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artificielle.</a:t>
            </a:r>
            <a:endParaRPr sz="1100">
              <a:latin typeface="Calibri"/>
              <a:cs typeface="Calibri"/>
            </a:endParaRPr>
          </a:p>
          <a:p>
            <a:pPr marL="19050" marR="1079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orales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d’insuffler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 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 résiduelle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suffisante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 l’efficacité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horizontale </a:t>
            </a:r>
            <a:r>
              <a:rPr dirty="0" sz="1100" spc="-5">
                <a:latin typeface="Calibri"/>
                <a:cs typeface="Calibri"/>
              </a:rPr>
              <a:t>et 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l’adulte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l’enfant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pincer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tête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 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>
                <a:latin typeface="Calibri"/>
                <a:cs typeface="Calibri"/>
              </a:rPr>
              <a:t> l’autre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inspirer, sans excès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insuffler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(durant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</a:t>
            </a:r>
            <a:r>
              <a:rPr dirty="0" sz="1100" spc="-5">
                <a:latin typeface="Calibri"/>
                <a:cs typeface="Calibri"/>
              </a:rPr>
              <a:t> environ)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redresser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reprendre son</a:t>
            </a:r>
            <a:r>
              <a:rPr dirty="0" sz="1100" spc="-10">
                <a:latin typeface="Calibri"/>
                <a:cs typeface="Calibri"/>
              </a:rPr>
              <a:t> souffle,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l’affaissement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passive),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insuffler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deuxième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conditions.</a:t>
            </a:r>
            <a:endParaRPr sz="1100">
              <a:latin typeface="Calibri"/>
              <a:cs typeface="Calibri"/>
            </a:endParaRPr>
          </a:p>
          <a:p>
            <a:pPr marL="19050" marR="727710">
              <a:lnSpc>
                <a:spcPct val="1473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excéder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le ventre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soulève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s’assurer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son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s’assurer qu’il n’y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l’insufflation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80390" y="503630"/>
            <a:ext cx="6395720" cy="5415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39700" marR="132080">
              <a:lnSpc>
                <a:spcPct val="1100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Au même titre que les personnels de santé, </a:t>
            </a:r>
            <a:r>
              <a:rPr dirty="0" sz="1100" spc="5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secouristes sont tenus par le secret professionnel. </a:t>
            </a:r>
            <a:r>
              <a:rPr dirty="0" sz="1100" spc="-1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 informations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recueillies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divulguées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contribuant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charge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algn="just" marL="139700" marR="132080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Il est important de retenir que les victimes se trouvent dans un moment de vulnérabilité et souvent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difficulté </a:t>
            </a:r>
            <a:r>
              <a:rPr dirty="0" sz="1100" spc="-5">
                <a:latin typeface="Calibri"/>
                <a:cs typeface="Calibri"/>
              </a:rPr>
              <a:t>d’adaptation. C’est donc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secouriste que revient la nécessité de s’adapter à elles et à leurs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Calibri"/>
              <a:cs typeface="Calibri"/>
            </a:endParaRPr>
          </a:p>
          <a:p>
            <a:pPr algn="just" marL="1397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Principes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l’abord</a:t>
            </a:r>
            <a:r>
              <a:rPr dirty="0" sz="1600" spc="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relationnel</a:t>
            </a:r>
            <a:endParaRPr sz="1600">
              <a:latin typeface="Calibri Light"/>
              <a:cs typeface="Calibri Light"/>
            </a:endParaRPr>
          </a:p>
          <a:p>
            <a:pPr algn="just" marL="139700">
              <a:lnSpc>
                <a:spcPct val="100000"/>
              </a:lnSpc>
              <a:spcBef>
                <a:spcPts val="1015"/>
              </a:spcBef>
            </a:pPr>
            <a:r>
              <a:rPr dirty="0" sz="1100" spc="-5">
                <a:latin typeface="Calibri"/>
                <a:cs typeface="Calibri"/>
              </a:rPr>
              <a:t>L’abord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phase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déterminante.</a:t>
            </a:r>
            <a:endParaRPr sz="1100">
              <a:latin typeface="Calibri"/>
              <a:cs typeface="Calibri"/>
            </a:endParaRPr>
          </a:p>
          <a:p>
            <a:pPr algn="just" marL="139700" marR="134620">
              <a:lnSpc>
                <a:spcPct val="1095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effet, </a:t>
            </a:r>
            <a:r>
              <a:rPr dirty="0" sz="1100" spc="-5">
                <a:latin typeface="Calibri"/>
                <a:cs typeface="Calibri"/>
              </a:rPr>
              <a:t>bien que son intervention soit </a:t>
            </a:r>
            <a:r>
              <a:rPr dirty="0" sz="1100">
                <a:latin typeface="Calibri"/>
                <a:cs typeface="Calibri"/>
              </a:rPr>
              <a:t>très </a:t>
            </a:r>
            <a:r>
              <a:rPr dirty="0" sz="1100" spc="-5">
                <a:latin typeface="Calibri"/>
                <a:cs typeface="Calibri"/>
              </a:rPr>
              <a:t>limitée dans le temps, la </a:t>
            </a:r>
            <a:r>
              <a:rPr dirty="0" sz="1100" spc="-10">
                <a:latin typeface="Calibri"/>
                <a:cs typeface="Calibri"/>
              </a:rPr>
              <a:t>qualité </a:t>
            </a:r>
            <a:r>
              <a:rPr dirty="0" sz="1100" spc="-5">
                <a:latin typeface="Calibri"/>
                <a:cs typeface="Calibri"/>
              </a:rPr>
              <a:t>de la relation mise en place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influencera l’ensemble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l’adhésion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rétablissement.</a:t>
            </a:r>
            <a:endParaRPr sz="1100">
              <a:latin typeface="Calibri"/>
              <a:cs typeface="Calibri"/>
            </a:endParaRPr>
          </a:p>
          <a:p>
            <a:pPr algn="just" marL="139700" marR="131445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L’empathie dont il fait </a:t>
            </a:r>
            <a:r>
              <a:rPr dirty="0" sz="1100" spc="-10">
                <a:latin typeface="Calibri"/>
                <a:cs typeface="Calibri"/>
              </a:rPr>
              <a:t>preuve </a:t>
            </a:r>
            <a:r>
              <a:rPr dirty="0" sz="1100" spc="-5">
                <a:latin typeface="Calibri"/>
                <a:cs typeface="Calibri"/>
              </a:rPr>
              <a:t>ne doit donc pas être considérée uniquement comme une qualité </a:t>
            </a:r>
            <a:r>
              <a:rPr dirty="0" sz="1100">
                <a:latin typeface="Calibri"/>
                <a:cs typeface="Calibri"/>
              </a:rPr>
              <a:t>humaine,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véritable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compétence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développer</a:t>
            </a:r>
            <a:r>
              <a:rPr dirty="0" sz="1100" spc="-5">
                <a:latin typeface="Calibri"/>
                <a:cs typeface="Calibri"/>
              </a:rPr>
              <a:t>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pleinement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 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l’abord relationnel 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pratique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-5">
                <a:latin typeface="Calibri"/>
                <a:cs typeface="Calibri"/>
              </a:rPr>
              <a:t>).</a:t>
            </a:r>
            <a:endParaRPr sz="1100">
              <a:latin typeface="Calibri"/>
              <a:cs typeface="Calibri"/>
            </a:endParaRPr>
          </a:p>
          <a:p>
            <a:pPr algn="just" marL="139700" marR="131445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 secouriste s’attache à soigner l’ensemble des aspects de sa communication, verbale et non verbale,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s’adressant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 interpersonnelle,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établissant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à l’attitude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255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25500" algn="l"/>
                <a:tab pos="8261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vocabulaire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ton adapté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25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25500" algn="l"/>
                <a:tab pos="826135" algn="l"/>
              </a:tabLst>
            </a:pPr>
            <a:r>
              <a:rPr dirty="0" sz="1100" spc="-5">
                <a:latin typeface="Calibri"/>
                <a:cs typeface="Calibri"/>
              </a:rPr>
              <a:t>des phrases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claires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respectueuses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255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25500" algn="l"/>
                <a:tab pos="826135" algn="l"/>
              </a:tabLst>
            </a:pPr>
            <a:r>
              <a:rPr dirty="0" sz="1100" spc="-5">
                <a:latin typeface="Calibri"/>
                <a:cs typeface="Calibri"/>
              </a:rPr>
              <a:t>le vouvoiement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appelant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 ;</a:t>
            </a:r>
            <a:endParaRPr sz="1100">
              <a:latin typeface="Calibri"/>
              <a:cs typeface="Calibri"/>
            </a:endParaRPr>
          </a:p>
          <a:p>
            <a:pPr lvl="1" marL="8255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25500" algn="l"/>
                <a:tab pos="826135" algn="l"/>
              </a:tabLst>
            </a:pPr>
            <a:r>
              <a:rPr dirty="0" sz="1100" spc="-5">
                <a:latin typeface="Calibri"/>
                <a:cs typeface="Calibri"/>
              </a:rPr>
              <a:t>le tutoiement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enfant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son prénom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marR="13462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auquel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réconfort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témoigne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qualité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-5">
                <a:latin typeface="Calibri"/>
                <a:cs typeface="Calibri"/>
              </a:rPr>
              <a:t>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90" y="865022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56590" y="8719819"/>
            <a:ext cx="6243955" cy="135890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algn="just" marL="63500" marR="55880">
              <a:lnSpc>
                <a:spcPct val="103099"/>
              </a:lnSpc>
              <a:spcBef>
                <a:spcPts val="135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sz="700">
                <a:latin typeface="Calibri"/>
                <a:cs typeface="Calibri"/>
              </a:rPr>
              <a:t> </a:t>
            </a:r>
            <a:r>
              <a:rPr dirty="0" u="sng" sz="900" b="1">
                <a:uFill>
                  <a:solidFill>
                    <a:srgbClr val="000000"/>
                  </a:solidFill>
                </a:uFill>
                <a:latin typeface="Calibri"/>
                <a:cs typeface="Calibri"/>
                <a:hlinkClick r:id="rId2"/>
              </a:rPr>
              <a:t>Art. </a:t>
            </a:r>
            <a:r>
              <a:rPr dirty="0" u="sng" sz="900" spc="-5" b="1">
                <a:uFill>
                  <a:solidFill>
                    <a:srgbClr val="000000"/>
                  </a:solidFill>
                </a:uFill>
                <a:latin typeface="Calibri"/>
                <a:cs typeface="Calibri"/>
                <a:hlinkClick r:id="rId2"/>
              </a:rPr>
              <a:t>L1110-4</a:t>
            </a:r>
            <a:r>
              <a:rPr dirty="0" sz="900" spc="-5" b="1">
                <a:latin typeface="Calibri"/>
                <a:cs typeface="Calibri"/>
                <a:hlinkClick r:id="rId2"/>
              </a:rPr>
              <a:t> </a:t>
            </a:r>
            <a:r>
              <a:rPr dirty="0" sz="900">
                <a:latin typeface="Calibri"/>
                <a:cs typeface="Calibri"/>
              </a:rPr>
              <a:t>"I.- </a:t>
            </a:r>
            <a:r>
              <a:rPr dirty="0" sz="900" spc="-5" i="1">
                <a:latin typeface="Calibri"/>
                <a:cs typeface="Calibri"/>
              </a:rPr>
              <a:t>Toute personne prise </a:t>
            </a:r>
            <a:r>
              <a:rPr dirty="0" sz="900" i="1">
                <a:latin typeface="Calibri"/>
                <a:cs typeface="Calibri"/>
              </a:rPr>
              <a:t>en </a:t>
            </a:r>
            <a:r>
              <a:rPr dirty="0" sz="900" spc="-5" i="1">
                <a:latin typeface="Calibri"/>
                <a:cs typeface="Calibri"/>
              </a:rPr>
              <a:t>charge par un professionnel de santé, un établissement ou service, un professionnel ou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organisme concourant </a:t>
            </a:r>
            <a:r>
              <a:rPr dirty="0" sz="900" i="1">
                <a:latin typeface="Calibri"/>
                <a:cs typeface="Calibri"/>
              </a:rPr>
              <a:t>à </a:t>
            </a:r>
            <a:r>
              <a:rPr dirty="0" sz="900" spc="-5" i="1">
                <a:latin typeface="Calibri"/>
                <a:cs typeface="Calibri"/>
              </a:rPr>
              <a:t>la prévention ou aux soins dont les conditions </a:t>
            </a:r>
            <a:r>
              <a:rPr dirty="0" sz="900" i="1">
                <a:latin typeface="Calibri"/>
                <a:cs typeface="Calibri"/>
              </a:rPr>
              <a:t>d'exercice </a:t>
            </a:r>
            <a:r>
              <a:rPr dirty="0" sz="900" spc="-5" i="1">
                <a:latin typeface="Calibri"/>
                <a:cs typeface="Calibri"/>
              </a:rPr>
              <a:t>ou les activités sont régies par le présent code, le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service de santé des armées, un professionnel </a:t>
            </a:r>
            <a:r>
              <a:rPr dirty="0" sz="900" i="1">
                <a:latin typeface="Calibri"/>
                <a:cs typeface="Calibri"/>
              </a:rPr>
              <a:t>du </a:t>
            </a:r>
            <a:r>
              <a:rPr dirty="0" sz="900" spc="-5" i="1">
                <a:latin typeface="Calibri"/>
                <a:cs typeface="Calibri"/>
              </a:rPr>
              <a:t>secteur </a:t>
            </a:r>
            <a:r>
              <a:rPr dirty="0" sz="900" i="1">
                <a:latin typeface="Calibri"/>
                <a:cs typeface="Calibri"/>
              </a:rPr>
              <a:t>médico-social </a:t>
            </a:r>
            <a:r>
              <a:rPr dirty="0" sz="900" spc="-5" i="1">
                <a:latin typeface="Calibri"/>
                <a:cs typeface="Calibri"/>
              </a:rPr>
              <a:t>ou social ou un établissement ou service social </a:t>
            </a:r>
            <a:r>
              <a:rPr dirty="0" sz="900" i="1">
                <a:latin typeface="Calibri"/>
                <a:cs typeface="Calibri"/>
              </a:rPr>
              <a:t>et médico-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social mentionné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 </a:t>
            </a:r>
            <a:r>
              <a:rPr dirty="0" sz="900" i="1">
                <a:latin typeface="Calibri"/>
                <a:cs typeface="Calibri"/>
              </a:rPr>
              <a:t>I </a:t>
            </a:r>
            <a:r>
              <a:rPr dirty="0" sz="900" spc="-5" i="1">
                <a:latin typeface="Calibri"/>
                <a:cs typeface="Calibri"/>
              </a:rPr>
              <a:t>de l'article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  <a:hlinkClick r:id="rId3"/>
              </a:rPr>
              <a:t>L. </a:t>
            </a:r>
            <a:r>
              <a:rPr dirty="0" sz="900" i="1">
                <a:latin typeface="Calibri"/>
                <a:cs typeface="Calibri"/>
                <a:hlinkClick r:id="rId3"/>
              </a:rPr>
              <a:t>312-1 </a:t>
            </a:r>
            <a:r>
              <a:rPr dirty="0" sz="900" spc="-5" i="1">
                <a:latin typeface="Calibri"/>
                <a:cs typeface="Calibri"/>
              </a:rPr>
              <a:t>du code de l'action</a:t>
            </a:r>
            <a:r>
              <a:rPr dirty="0" sz="900" spc="19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sociale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des familles </a:t>
            </a:r>
            <a:r>
              <a:rPr dirty="0" sz="900" i="1">
                <a:latin typeface="Calibri"/>
                <a:cs typeface="Calibri"/>
              </a:rPr>
              <a:t>a </a:t>
            </a:r>
            <a:r>
              <a:rPr dirty="0" sz="900" spc="-5" i="1">
                <a:latin typeface="Calibri"/>
                <a:cs typeface="Calibri"/>
              </a:rPr>
              <a:t>droit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 respect de sa </a:t>
            </a:r>
            <a:r>
              <a:rPr dirty="0" sz="900" i="1">
                <a:latin typeface="Calibri"/>
                <a:cs typeface="Calibri"/>
              </a:rPr>
              <a:t>vie </a:t>
            </a:r>
            <a:r>
              <a:rPr dirty="0" sz="900" spc="-5" i="1">
                <a:latin typeface="Calibri"/>
                <a:cs typeface="Calibri"/>
              </a:rPr>
              <a:t>privée</a:t>
            </a:r>
            <a:r>
              <a:rPr dirty="0" sz="900" spc="19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du secret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informations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-5" i="1">
                <a:latin typeface="Calibri"/>
                <a:cs typeface="Calibri"/>
              </a:rPr>
              <a:t> concernant."</a:t>
            </a:r>
            <a:endParaRPr sz="9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650">
              <a:latin typeface="Calibri"/>
              <a:cs typeface="Calibri"/>
            </a:endParaRPr>
          </a:p>
          <a:p>
            <a:pPr algn="just" marL="63500">
              <a:lnSpc>
                <a:spcPct val="100000"/>
              </a:lnSpc>
            </a:pP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définition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précisée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 </a:t>
            </a:r>
            <a:r>
              <a:rPr dirty="0" sz="900" i="1">
                <a:latin typeface="Calibri"/>
                <a:cs typeface="Calibri"/>
              </a:rPr>
              <a:t>l'</a:t>
            </a:r>
            <a:r>
              <a:rPr dirty="0" sz="900" b="1" i="1">
                <a:latin typeface="Calibri"/>
                <a:cs typeface="Calibri"/>
              </a:rPr>
              <a:t>Art.</a:t>
            </a:r>
            <a:r>
              <a:rPr dirty="0" sz="900" spc="-5" b="1" i="1">
                <a:latin typeface="Calibri"/>
                <a:cs typeface="Calibri"/>
              </a:rPr>
              <a:t> R4127-4</a:t>
            </a:r>
            <a:endParaRPr sz="900">
              <a:latin typeface="Calibri"/>
              <a:cs typeface="Calibri"/>
            </a:endParaRPr>
          </a:p>
          <a:p>
            <a:pPr marL="63500" marR="127635">
              <a:lnSpc>
                <a:spcPct val="102200"/>
              </a:lnSpc>
              <a:spcBef>
                <a:spcPts val="790"/>
              </a:spcBef>
            </a:pPr>
            <a:r>
              <a:rPr dirty="0" sz="900" spc="-5" i="1">
                <a:latin typeface="Calibri"/>
                <a:cs typeface="Calibri"/>
              </a:rPr>
              <a:t>Article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226-13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pénal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incrimine</a:t>
            </a:r>
            <a:r>
              <a:rPr dirty="0" sz="900" i="1">
                <a:latin typeface="Calibri"/>
                <a:cs typeface="Calibri"/>
              </a:rPr>
              <a:t> «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révélation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information</a:t>
            </a:r>
            <a:r>
              <a:rPr dirty="0" sz="900" i="1">
                <a:latin typeface="Calibri"/>
                <a:cs typeface="Calibri"/>
              </a:rPr>
              <a:t> à caractère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secret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personne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</a:t>
            </a:r>
            <a:r>
              <a:rPr dirty="0" sz="900" i="1">
                <a:latin typeface="Calibri"/>
                <a:cs typeface="Calibri"/>
              </a:rPr>
              <a:t> 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dépositaire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soit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i="1">
                <a:latin typeface="Calibri"/>
                <a:cs typeface="Calibri"/>
              </a:rPr>
              <a:t> état</a:t>
            </a:r>
            <a:r>
              <a:rPr dirty="0" sz="900" spc="-5" i="1">
                <a:latin typeface="Calibri"/>
                <a:cs typeface="Calibri"/>
              </a:rPr>
              <a:t> ou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 profession, soit</a:t>
            </a:r>
            <a:r>
              <a:rPr dirty="0" sz="900" i="1">
                <a:latin typeface="Calibri"/>
                <a:cs typeface="Calibri"/>
              </a:rPr>
              <a:t> en raison </a:t>
            </a:r>
            <a:r>
              <a:rPr dirty="0" sz="900" spc="-5" i="1">
                <a:latin typeface="Calibri"/>
                <a:cs typeface="Calibri"/>
              </a:rPr>
              <a:t>d’une fonction ou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mission temporaire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».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730499"/>
            <a:ext cx="6155690" cy="287655"/>
            <a:chOff x="701040" y="273049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73049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01167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200397"/>
            <a:ext cx="6155690" cy="287020"/>
            <a:chOff x="701040" y="4200397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20039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4808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7651"/>
            <a:ext cx="6155690" cy="4414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nourrisson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nouveau-né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sensiblement 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du nourrisson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 élevé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entourer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insuffler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(durant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-10">
                <a:latin typeface="Calibri"/>
                <a:cs typeface="Calibri"/>
              </a:rPr>
              <a:t> seconde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environ)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redresser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l’affaissement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poitrine,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insuffler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</a:t>
            </a:r>
            <a:r>
              <a:rPr dirty="0" sz="1100" spc="-5">
                <a:latin typeface="Calibri"/>
                <a:cs typeface="Calibri"/>
              </a:rPr>
              <a:t> 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208279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Une insufflation trop rapide ou d’un volume d’air trop important peut entraîner un passage de l’air </a:t>
            </a:r>
            <a:r>
              <a:rPr dirty="0" sz="1100" spc="-1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 l’estomac et secondairement une régurgitation de son contenu. </a:t>
            </a:r>
            <a:r>
              <a:rPr dirty="0" sz="1100">
                <a:latin typeface="Calibri"/>
                <a:cs typeface="Calibri"/>
              </a:rPr>
              <a:t>Ceci </a:t>
            </a:r>
            <a:r>
              <a:rPr dirty="0" sz="1100" spc="-5">
                <a:latin typeface="Calibri"/>
                <a:cs typeface="Calibri"/>
              </a:rPr>
              <a:t>est plus fréquent chez l’enfant et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beaucoup 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 régurgitation de liquide de l’estomac dans les </a:t>
            </a:r>
            <a:r>
              <a:rPr dirty="0" sz="1100">
                <a:latin typeface="Calibri"/>
                <a:cs typeface="Calibri"/>
              </a:rPr>
              <a:t>voies </a:t>
            </a:r>
            <a:r>
              <a:rPr dirty="0" sz="1100" spc="-5">
                <a:latin typeface="Calibri"/>
                <a:cs typeface="Calibri"/>
              </a:rPr>
              <a:t>aériennes de la </a:t>
            </a:r>
            <a:r>
              <a:rPr dirty="0" sz="1100">
                <a:latin typeface="Calibri"/>
                <a:cs typeface="Calibri"/>
              </a:rPr>
              <a:t>victime </a:t>
            </a:r>
            <a:r>
              <a:rPr dirty="0" sz="1100" spc="-5">
                <a:latin typeface="Calibri"/>
                <a:cs typeface="Calibri"/>
              </a:rPr>
              <a:t>entraîne un encombrement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celles-ci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compromet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 marR="279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L’efficacité de la technique est jugée sur l’obtention d’un début de soulèvement de la poitrine de la victime,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[05FT17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61717" y="759968"/>
            <a:ext cx="3429000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88595" marR="5080" indent="-176530">
              <a:lnSpc>
                <a:spcPct val="101899"/>
              </a:lnSpc>
              <a:spcBef>
                <a:spcPts val="35"/>
              </a:spcBef>
            </a:pPr>
            <a:r>
              <a:rPr dirty="0" spc="-10"/>
              <a:t>Ventilation</a:t>
            </a:r>
            <a:r>
              <a:rPr dirty="0" spc="10"/>
              <a:t> </a:t>
            </a:r>
            <a:r>
              <a:rPr dirty="0" spc="-5"/>
              <a:t>artificielle</a:t>
            </a:r>
            <a:r>
              <a:rPr dirty="0"/>
              <a:t> </a:t>
            </a:r>
            <a:r>
              <a:rPr dirty="0" spc="-10"/>
              <a:t>par </a:t>
            </a:r>
            <a:r>
              <a:rPr dirty="0" spc="-570"/>
              <a:t> </a:t>
            </a:r>
            <a:r>
              <a:rPr dirty="0" spc="-5"/>
              <a:t>un insufflateur manuel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195319"/>
            <a:ext cx="6155690" cy="287020"/>
            <a:chOff x="701040" y="319531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1953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4757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076953"/>
            <a:ext cx="6155690" cy="287020"/>
            <a:chOff x="701040" y="407695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0769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3573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024881"/>
            <a:ext cx="6155690" cy="287020"/>
            <a:chOff x="701040" y="5024881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02488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3055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3804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respiratoire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3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3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</a:t>
            </a:r>
            <a:r>
              <a:rPr dirty="0" sz="1100" spc="3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4986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d’apporter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enrichi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oxygène, </a:t>
            </a:r>
            <a:r>
              <a:rPr dirty="0" sz="1100">
                <a:latin typeface="Calibri"/>
                <a:cs typeface="Calibri"/>
              </a:rPr>
              <a:t>aux</a:t>
            </a:r>
            <a:r>
              <a:rPr dirty="0" sz="1100" spc="-5">
                <a:latin typeface="Calibri"/>
                <a:cs typeface="Calibri"/>
              </a:rPr>
              <a:t> poumons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autoremplisseur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d’insufflation.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Description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10">
                <a:latin typeface="Calibri"/>
                <a:cs typeface="Calibri"/>
              </a:rPr>
              <a:t>L’insufflateur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142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707390" y="5698235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887983" y="5685281"/>
            <a:ext cx="5961380" cy="57150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 marR="5080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autoremplisseur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automatiquement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d’appuyer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</a:t>
            </a:r>
            <a:r>
              <a:rPr dirty="0" sz="1100">
                <a:latin typeface="Calibri"/>
                <a:cs typeface="Calibri"/>
              </a:rPr>
              <a:t> du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177289" y="6292341"/>
            <a:ext cx="214947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adulte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(&gt;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KG)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1400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2000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ml,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177289" y="6488175"/>
            <a:ext cx="292290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pédiatrique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(&gt; 2,5 KG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&lt;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25 KG):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400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500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ml,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77289" y="6684771"/>
            <a:ext cx="566039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prématuré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(&lt;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2,5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KG)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200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250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ml.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inefficace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406144" y="6880605"/>
            <a:ext cx="438975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exclusivement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prématuré.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7114793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07390" y="7452817"/>
            <a:ext cx="74295" cy="531495"/>
          </a:xfrm>
          <a:prstGeom prst="rect">
            <a:avLst/>
          </a:prstGeom>
        </p:spPr>
        <p:txBody>
          <a:bodyPr wrap="square" lIns="0" tIns="977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70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  <a:p>
            <a:pPr marL="12700">
              <a:lnSpc>
                <a:spcPct val="100000"/>
              </a:lnSpc>
              <a:spcBef>
                <a:spcPts val="67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07390" y="7101840"/>
            <a:ext cx="6142355" cy="172402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93040" marR="5080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d’admission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retour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gaz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 ;</a:t>
            </a:r>
            <a:endParaRPr sz="110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675"/>
              </a:spcBef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destiné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accumuler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l’insufflation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3040" marR="593090">
              <a:lnSpc>
                <a:spcPct val="124100"/>
              </a:lnSpc>
              <a:spcBef>
                <a:spcPts val="355"/>
              </a:spcBef>
            </a:pPr>
            <a:r>
              <a:rPr dirty="0" sz="1100" spc="-5">
                <a:latin typeface="Calibri"/>
                <a:cs typeface="Calibri"/>
              </a:rPr>
              <a:t>d’une valve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séparatrice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>
                <a:latin typeface="Calibri"/>
                <a:cs typeface="Calibri"/>
              </a:rPr>
              <a:t> en</a:t>
            </a:r>
            <a:r>
              <a:rPr dirty="0" sz="1100" spc="-5">
                <a:latin typeface="Calibri"/>
                <a:cs typeface="Calibri"/>
              </a:rPr>
              <a:t> 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698500" indent="-229235">
              <a:lnSpc>
                <a:spcPct val="100000"/>
              </a:lnSpc>
              <a:spcBef>
                <a:spcPts val="3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appuie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ballon,</a:t>
            </a:r>
            <a:endParaRPr sz="1100">
              <a:latin typeface="Calibri"/>
              <a:cs typeface="Calibri"/>
            </a:endParaRPr>
          </a:p>
          <a:p>
            <a:pPr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ballon.</a:t>
            </a:r>
            <a:endParaRPr sz="1100">
              <a:latin typeface="Calibri"/>
              <a:cs typeface="Calibri"/>
            </a:endParaRPr>
          </a:p>
          <a:p>
            <a:pPr marL="193040" indent="-180975">
              <a:lnSpc>
                <a:spcPct val="100000"/>
              </a:lnSpc>
              <a:spcBef>
                <a:spcPts val="580"/>
              </a:spcBef>
              <a:buFont typeface="Arial MT"/>
              <a:buChar char="•"/>
              <a:tabLst>
                <a:tab pos="193040" algn="l"/>
                <a:tab pos="19367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raccordement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d’intubation).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07390" y="8879077"/>
            <a:ext cx="6096635" cy="112204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17526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prématurés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pédiatriques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munis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préréglée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35-40 mmHg,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poumons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normaux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excessives.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destiné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12700" marR="508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anatomique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(triangulaire)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bourrelet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silicone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gonflable,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destiné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l’étanchéité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L’orifice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 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raccorder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 ».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697989"/>
            <a:ext cx="6155690" cy="287655"/>
            <a:chOff x="701040" y="169798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6979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9791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841751"/>
            <a:ext cx="6155690" cy="287655"/>
            <a:chOff x="701040" y="284175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8417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1229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8009889"/>
            <a:ext cx="6155690" cy="287020"/>
            <a:chOff x="701040" y="800988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800988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29030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0390" y="520699"/>
            <a:ext cx="6410325" cy="941959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39700" marR="77025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translucides,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sécrétions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d’observer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lèvres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sept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>
                <a:latin typeface="Calibri"/>
                <a:cs typeface="Calibri"/>
              </a:rPr>
              <a:t> allant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prématuré.</a:t>
            </a:r>
            <a:endParaRPr sz="1100">
              <a:latin typeface="Calibri"/>
              <a:cs typeface="Calibri"/>
            </a:endParaRPr>
          </a:p>
          <a:p>
            <a:pPr marL="139700" marR="21717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antibactérien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 séparatrice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368300" marR="149225" indent="-228600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 l’intermédiaire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secouriste</a:t>
            </a:r>
            <a:endParaRPr sz="1600">
              <a:latin typeface="Calibri Light"/>
              <a:cs typeface="Calibri Light"/>
            </a:endParaRPr>
          </a:p>
          <a:p>
            <a:pPr marL="3683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d’une main,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ballon/masque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selon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</a:t>
            </a:r>
            <a:r>
              <a:rPr dirty="0" sz="1100">
                <a:latin typeface="Calibri"/>
                <a:cs typeface="Calibri"/>
              </a:rPr>
              <a:t> C-E,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algn="just" marL="368300" marR="14922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masque,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 forment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ainsi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C),</a:t>
            </a:r>
            <a:endParaRPr sz="1100">
              <a:latin typeface="Calibri"/>
              <a:cs typeface="Calibri"/>
            </a:endParaRPr>
          </a:p>
          <a:p>
            <a:pPr algn="just" marL="368300" marR="145415" indent="-228600">
              <a:lnSpc>
                <a:spcPct val="117100"/>
              </a:lnSpc>
              <a:spcBef>
                <a:spcPts val="55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placer les autres doigts </a:t>
            </a:r>
            <a:r>
              <a:rPr dirty="0" sz="1100">
                <a:latin typeface="Calibri"/>
                <a:cs typeface="Calibri"/>
              </a:rPr>
              <a:t>(3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sz="1100">
                <a:latin typeface="Calibri"/>
                <a:cs typeface="Calibri"/>
              </a:rPr>
              <a:t>,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baseline="39682" sz="1050" spc="-7">
                <a:latin typeface="Calibri"/>
                <a:cs typeface="Calibri"/>
              </a:rPr>
              <a:t>ème </a:t>
            </a:r>
            <a:r>
              <a:rPr dirty="0" sz="1100" spc="-5">
                <a:latin typeface="Calibri"/>
                <a:cs typeface="Calibri"/>
              </a:rPr>
              <a:t>et 5</a:t>
            </a:r>
            <a:r>
              <a:rPr dirty="0" baseline="39682" sz="1050" spc="-7">
                <a:latin typeface="Calibri"/>
                <a:cs typeface="Calibri"/>
              </a:rPr>
              <a:t>ème </a:t>
            </a:r>
            <a:r>
              <a:rPr dirty="0" sz="1100" spc="-5">
                <a:latin typeface="Calibri"/>
                <a:cs typeface="Calibri"/>
              </a:rPr>
              <a:t>doigts) en crochet sous le menton et le tirer vers le haut </a:t>
            </a:r>
            <a:r>
              <a:rPr dirty="0" sz="1100" spc="-10">
                <a:latin typeface="Calibri"/>
                <a:cs typeface="Calibri"/>
              </a:rPr>
              <a:t>pour </a:t>
            </a:r>
            <a:r>
              <a:rPr dirty="0" sz="1100" spc="-5">
                <a:latin typeface="Calibri"/>
                <a:cs typeface="Calibri"/>
              </a:rPr>
              <a:t> l’appliquer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E),</a:t>
            </a:r>
            <a:endParaRPr sz="1100">
              <a:latin typeface="Calibri"/>
              <a:cs typeface="Calibri"/>
            </a:endParaRPr>
          </a:p>
          <a:p>
            <a:pPr algn="just" marL="368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exercer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doigts.</a:t>
            </a:r>
            <a:endParaRPr sz="1100">
              <a:latin typeface="Calibri"/>
              <a:cs typeface="Calibri"/>
            </a:endParaRPr>
          </a:p>
          <a:p>
            <a:pPr algn="just" marL="368300" marR="1460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Le maintien de la tête en arrière (position neutre pour le nourrisson) est réalisé par le mouvement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endParaRPr sz="1100">
              <a:latin typeface="Calibri"/>
              <a:cs typeface="Calibri"/>
            </a:endParaRPr>
          </a:p>
          <a:p>
            <a:pPr algn="just" marL="320040" marR="144780">
              <a:lnSpc>
                <a:spcPct val="101600"/>
              </a:lnSpc>
              <a:spcBef>
                <a:spcPts val="204"/>
              </a:spcBef>
            </a:pPr>
            <a:r>
              <a:rPr dirty="0" sz="1100" spc="-5">
                <a:latin typeface="Calibri"/>
                <a:cs typeface="Calibri"/>
              </a:rPr>
              <a:t>Cette saisie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masque et du menton sous forme de « pince » par la main du secouriste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l’élément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 qui permet d’assurer l’étanchéité du masque sur </a:t>
            </a:r>
            <a:r>
              <a:rPr dirty="0" sz="1100">
                <a:latin typeface="Calibri"/>
                <a:cs typeface="Calibri"/>
              </a:rPr>
              <a:t>le visage de </a:t>
            </a:r>
            <a:r>
              <a:rPr dirty="0" sz="1100" spc="-5">
                <a:latin typeface="Calibri"/>
                <a:cs typeface="Calibri"/>
              </a:rPr>
              <a:t>la victime tout en maintenant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libres.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empaumer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centrale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marR="15049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soulèvement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 (la 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exercer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 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relâcher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soulève,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s’abaisse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l’air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poumons.</a:t>
            </a:r>
            <a:endParaRPr sz="11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Recommencer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d’insufflations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ventilation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deux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secouristes</a:t>
            </a:r>
            <a:endParaRPr sz="1600">
              <a:latin typeface="Calibri Light"/>
              <a:cs typeface="Calibri Light"/>
            </a:endParaRPr>
          </a:p>
          <a:p>
            <a:pPr marL="139700" marR="29019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ballon, améliore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l’étanchéité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endParaRPr sz="11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368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bascule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haut.</a:t>
            </a:r>
            <a:endParaRPr sz="1100">
              <a:latin typeface="Calibri"/>
              <a:cs typeface="Calibri"/>
            </a:endParaRPr>
          </a:p>
          <a:p>
            <a:pPr marL="139700" marR="29146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mains.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>
                <a:latin typeface="Calibri"/>
                <a:cs typeface="Calibri"/>
              </a:rPr>
              <a:t> du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175</a:t>
            </a:fld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801615"/>
            <a:ext cx="6155690" cy="554990"/>
            <a:chOff x="701040" y="4801615"/>
            <a:chExt cx="6155690" cy="554990"/>
          </a:xfrm>
        </p:grpSpPr>
        <p:sp>
          <p:nvSpPr>
            <p:cNvPr id="3" name="object 3"/>
            <p:cNvSpPr/>
            <p:nvPr/>
          </p:nvSpPr>
          <p:spPr>
            <a:xfrm>
              <a:off x="701040" y="4801615"/>
              <a:ext cx="6155690" cy="549275"/>
            </a:xfrm>
            <a:custGeom>
              <a:avLst/>
              <a:gdLst/>
              <a:ahLst/>
              <a:cxnLst/>
              <a:rect l="l" t="t" r="r" b="b"/>
              <a:pathLst>
                <a:path w="6155690" h="549275">
                  <a:moveTo>
                    <a:pt x="6155436" y="0"/>
                  </a:moveTo>
                  <a:lnTo>
                    <a:pt x="0" y="0"/>
                  </a:lnTo>
                  <a:lnTo>
                    <a:pt x="0" y="268478"/>
                  </a:lnTo>
                  <a:lnTo>
                    <a:pt x="0" y="548894"/>
                  </a:lnTo>
                  <a:lnTo>
                    <a:pt x="6155436" y="548894"/>
                  </a:lnTo>
                  <a:lnTo>
                    <a:pt x="6155436" y="2684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53505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6369303"/>
            <a:ext cx="6155690" cy="287020"/>
            <a:chOff x="701040" y="6369303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6369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649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8256015"/>
            <a:ext cx="6155690" cy="287020"/>
            <a:chOff x="701040" y="825601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825601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5366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492200"/>
            <a:ext cx="6155690" cy="849630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pourtour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(technique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pince</a:t>
            </a:r>
            <a:r>
              <a:rPr dirty="0" sz="1100">
                <a:latin typeface="Calibri"/>
                <a:cs typeface="Calibri"/>
              </a:rPr>
              <a:t> C-E)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main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façon symétrique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exercer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s’assurer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bascule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pratique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empaumer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centrale 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soulèvement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à exercer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-5">
                <a:latin typeface="Calibri"/>
                <a:cs typeface="Calibri"/>
              </a:rPr>
              <a:t> variable selon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relâcher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soulève.</a:t>
            </a:r>
            <a:endParaRPr sz="1100">
              <a:latin typeface="Calibri"/>
              <a:cs typeface="Calibri"/>
            </a:endParaRPr>
          </a:p>
          <a:p>
            <a:pPr marL="19939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s’abaisse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poumons.</a:t>
            </a:r>
            <a:endParaRPr sz="1100">
              <a:latin typeface="Calibri"/>
              <a:cs typeface="Calibri"/>
            </a:endParaRPr>
          </a:p>
          <a:p>
            <a:pPr marL="19050" marR="770255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Ensuite,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recommencer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d’insufflations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Si, 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débris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volumineux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aspirer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aspirateur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mucosités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remettre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dos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artificielle.</a:t>
            </a:r>
            <a:endParaRPr sz="1100">
              <a:latin typeface="Calibri"/>
              <a:cs typeface="Calibri"/>
            </a:endParaRPr>
          </a:p>
          <a:p>
            <a:pPr marL="19050" marR="489584">
              <a:lnSpc>
                <a:spcPct val="110400"/>
              </a:lnSpc>
              <a:spcBef>
                <a:spcPts val="119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l’intermédiaire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d’une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sonde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d’intubation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dispositif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supra- </a:t>
            </a:r>
            <a:r>
              <a:rPr dirty="0" sz="1600" spc="-34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glottique</a:t>
            </a:r>
            <a:endParaRPr sz="1600">
              <a:latin typeface="Calibri Light"/>
              <a:cs typeface="Calibri Light"/>
            </a:endParaRPr>
          </a:p>
          <a:p>
            <a:pPr marL="19050" marR="1644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d’intubation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supra-glottique.</a:t>
            </a:r>
            <a:endParaRPr sz="1100">
              <a:latin typeface="Calibri"/>
              <a:cs typeface="Calibri"/>
            </a:endParaRPr>
          </a:p>
          <a:p>
            <a:pPr marL="19050" marR="71120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dans</a:t>
            </a:r>
            <a:endParaRPr sz="1100">
              <a:latin typeface="Calibri"/>
              <a:cs typeface="Calibri"/>
            </a:endParaRPr>
          </a:p>
          <a:p>
            <a:pPr marL="19050" marR="208279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l’estomac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régurgitation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Ceci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ont besoin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 moins importants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l’adulte.</a:t>
            </a:r>
            <a:endParaRPr sz="1100">
              <a:latin typeface="Calibri"/>
              <a:cs typeface="Calibri"/>
            </a:endParaRPr>
          </a:p>
          <a:p>
            <a:pPr marL="19050" marR="2032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régurgitation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l’estomac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encombrement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celles-ci,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compromet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 marR="36576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d’entretien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26034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l’obtention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soulèvement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de 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l’absence de fuite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175</a:t>
            </a:fld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[05FT18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96364" y="759968"/>
            <a:ext cx="3767454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648335" marR="5080" indent="-63627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Position</a:t>
            </a:r>
            <a:r>
              <a:rPr dirty="0"/>
              <a:t> </a:t>
            </a:r>
            <a:r>
              <a:rPr dirty="0" spc="-5"/>
              <a:t>latérale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/>
              <a:t> </a:t>
            </a:r>
            <a:r>
              <a:rPr dirty="0" spc="-10"/>
              <a:t>sécurité </a:t>
            </a:r>
            <a:r>
              <a:rPr dirty="0" spc="-570"/>
              <a:t> </a:t>
            </a:r>
            <a:r>
              <a:rPr dirty="0" spc="-5"/>
              <a:t>à</a:t>
            </a:r>
            <a:r>
              <a:rPr dirty="0" spc="-15"/>
              <a:t> </a:t>
            </a:r>
            <a:r>
              <a:rPr dirty="0" spc="-5"/>
              <a:t>deux</a:t>
            </a:r>
            <a:r>
              <a:rPr dirty="0" spc="-10"/>
              <a:t> </a:t>
            </a:r>
            <a:r>
              <a:rPr dirty="0" spc="-5"/>
              <a:t>secouristes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01040" y="1804669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1040" y="1782063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2085085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707390" y="2172969"/>
            <a:ext cx="174371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498089" y="2192527"/>
            <a:ext cx="43395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 b="1">
                <a:latin typeface="Calibri"/>
                <a:cs typeface="Calibri"/>
              </a:rPr>
              <a:t>après</a:t>
            </a:r>
            <a:r>
              <a:rPr dirty="0" sz="1100" spc="22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avis</a:t>
            </a:r>
            <a:r>
              <a:rPr dirty="0" sz="1100" spc="215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médical</a:t>
            </a:r>
            <a:r>
              <a:rPr dirty="0" sz="1100" spc="22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20090" y="2363215"/>
            <a:ext cx="260794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3302253" y="2343657"/>
            <a:ext cx="6096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701040" y="2686303"/>
            <a:ext cx="6155690" cy="287020"/>
            <a:chOff x="701040" y="2686303"/>
            <a:chExt cx="6155690" cy="287020"/>
          </a:xfrm>
        </p:grpSpPr>
        <p:sp>
          <p:nvSpPr>
            <p:cNvPr id="13" name="object 13"/>
            <p:cNvSpPr/>
            <p:nvPr/>
          </p:nvSpPr>
          <p:spPr>
            <a:xfrm>
              <a:off x="701040" y="2686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2966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4155439"/>
            <a:ext cx="6155690" cy="287655"/>
            <a:chOff x="701040" y="4155439"/>
            <a:chExt cx="6155690" cy="287655"/>
          </a:xfrm>
        </p:grpSpPr>
        <p:sp>
          <p:nvSpPr>
            <p:cNvPr id="16" name="object 16"/>
            <p:cNvSpPr/>
            <p:nvPr/>
          </p:nvSpPr>
          <p:spPr>
            <a:xfrm>
              <a:off x="701040" y="41554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44366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701040" y="5103621"/>
            <a:ext cx="6155690" cy="287655"/>
            <a:chOff x="701040" y="5103621"/>
            <a:chExt cx="6155690" cy="287655"/>
          </a:xfrm>
        </p:grpSpPr>
        <p:sp>
          <p:nvSpPr>
            <p:cNvPr id="19" name="object 19"/>
            <p:cNvSpPr/>
            <p:nvPr/>
          </p:nvSpPr>
          <p:spPr>
            <a:xfrm>
              <a:off x="701040" y="51036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01040" y="53848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701040" y="2663698"/>
            <a:ext cx="6155690" cy="3891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supérieures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 l’écoulement des liquides vers l’extérieur et évite que la langue ne chute dans le fond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 secondaires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séquelles.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collier 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indiqué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 marR="1297305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manœuvre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 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Préparer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retournement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victime.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Pour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cela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175</a:t>
            </a:fld>
          </a:p>
        </p:txBody>
      </p:sp>
      <p:sp>
        <p:nvSpPr>
          <p:cNvPr id="22" name="object 22"/>
          <p:cNvSpPr txBox="1"/>
          <p:nvPr/>
        </p:nvSpPr>
        <p:spPr>
          <a:xfrm>
            <a:off x="1061466" y="6677914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 secouriste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placé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l’axe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derrière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tête,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doit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7390" y="6912864"/>
            <a:ext cx="505142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jusqu’à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61466" y="720445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56590" y="7403286"/>
            <a:ext cx="6250940" cy="22491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921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10">
                <a:latin typeface="Calibri"/>
                <a:cs typeface="Calibri"/>
              </a:rPr>
              <a:t>préparer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servira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PLS,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porte,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rapprocher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corps,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angle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plier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tournée 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haut,</a:t>
            </a:r>
            <a:endParaRPr sz="1100">
              <a:latin typeface="Calibri"/>
              <a:cs typeface="Calibri"/>
            </a:endParaRPr>
          </a:p>
          <a:p>
            <a:pPr marL="292100" marR="685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 du </a:t>
            </a:r>
            <a:r>
              <a:rPr dirty="0" sz="1100">
                <a:latin typeface="Calibri"/>
                <a:cs typeface="Calibri"/>
              </a:rPr>
              <a:t>1</a:t>
            </a:r>
            <a:r>
              <a:rPr dirty="0" baseline="39682" sz="1050">
                <a:latin typeface="Calibri"/>
                <a:cs typeface="Calibri"/>
              </a:rPr>
              <a:t>er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l’oreille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paume.</a:t>
            </a:r>
            <a:endParaRPr sz="1100">
              <a:latin typeface="Calibri"/>
              <a:cs typeface="Calibri"/>
            </a:endParaRPr>
          </a:p>
          <a:p>
            <a:pPr marL="292100" marR="692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trépied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assez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d’elle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tourner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avoir </a:t>
            </a:r>
            <a:r>
              <a:rPr dirty="0" sz="1100" spc="-5">
                <a:latin typeface="Calibri"/>
                <a:cs typeface="Calibri"/>
              </a:rPr>
              <a:t>à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reculer,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16889"/>
            <a:ext cx="24612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Tourner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la victime.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Pour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cela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909827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Êtes-vous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 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doit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704034"/>
            <a:ext cx="6137910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tendus,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son 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221995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 </a:t>
            </a:r>
            <a:r>
              <a:rPr dirty="0" sz="1100" spc="-10" i="1">
                <a:latin typeface="Calibri"/>
                <a:cs typeface="Calibri"/>
              </a:rPr>
              <a:t>doit,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9290" y="2426411"/>
            <a:ext cx="6231890" cy="1797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79400" marR="5715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dans le même temps maintenir la tête et la </a:t>
            </a:r>
            <a:r>
              <a:rPr dirty="0" sz="1100">
                <a:latin typeface="Calibri"/>
                <a:cs typeface="Calibri"/>
              </a:rPr>
              <a:t>main </a:t>
            </a:r>
            <a:r>
              <a:rPr dirty="0" sz="1100" spc="-5">
                <a:latin typeface="Calibri"/>
                <a:cs typeface="Calibri"/>
              </a:rPr>
              <a:t>de la victime entre ses </a:t>
            </a:r>
            <a:r>
              <a:rPr dirty="0" sz="1100">
                <a:latin typeface="Calibri"/>
                <a:cs typeface="Calibri"/>
              </a:rPr>
              <a:t>mains </a:t>
            </a:r>
            <a:r>
              <a:rPr dirty="0" sz="1100" spc="-5">
                <a:latin typeface="Calibri"/>
                <a:cs typeface="Calibri"/>
              </a:rPr>
              <a:t>et accompagner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évitant toute torsion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cou.</a:t>
            </a:r>
            <a:endParaRPr sz="1100">
              <a:latin typeface="Calibri"/>
              <a:cs typeface="Calibri"/>
            </a:endParaRPr>
          </a:p>
          <a:p>
            <a:pPr algn="just" marL="279400" marR="5588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brusquerie,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temps.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 et de la tête de la victime vise à conserver l’axe de la colonne cervicale durant </a:t>
            </a:r>
            <a:r>
              <a:rPr dirty="0" sz="1100">
                <a:latin typeface="Calibri"/>
                <a:cs typeface="Calibri"/>
              </a:rPr>
              <a:t>toute </a:t>
            </a:r>
            <a:r>
              <a:rPr dirty="0" sz="1100" spc="-5">
                <a:latin typeface="Calibri"/>
                <a:cs typeface="Calibri"/>
              </a:rPr>
              <a:t>la manœuvre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évite</a:t>
            </a:r>
            <a:r>
              <a:rPr dirty="0" sz="1100" spc="-5">
                <a:latin typeface="Calibri"/>
                <a:cs typeface="Calibri"/>
              </a:rPr>
              <a:t> ainsi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aggravation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traumatisme.</a:t>
            </a:r>
            <a:endParaRPr sz="1100">
              <a:latin typeface="Calibri"/>
              <a:cs typeface="Calibri"/>
            </a:endParaRPr>
          </a:p>
          <a:p>
            <a:pPr algn="just" marL="279400" marR="56515">
              <a:lnSpc>
                <a:spcPct val="101600"/>
              </a:lnSpc>
              <a:spcBef>
                <a:spcPts val="204"/>
              </a:spcBef>
            </a:pPr>
            <a:r>
              <a:rPr dirty="0" sz="1100" spc="-5">
                <a:latin typeface="Calibri"/>
                <a:cs typeface="Calibri"/>
              </a:rPr>
              <a:t>En cas de difficultés pour le secouriste 2 (victime obèse ou force insuffisante du secouriste), il 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faciliter </a:t>
            </a:r>
            <a:r>
              <a:rPr dirty="0" sz="1100" spc="-5">
                <a:latin typeface="Calibri"/>
                <a:cs typeface="Calibri"/>
              </a:rPr>
              <a:t>le retournement en tirant sur le genou fléchi de la victime du </a:t>
            </a:r>
            <a:r>
              <a:rPr dirty="0" sz="1100">
                <a:latin typeface="Calibri"/>
                <a:cs typeface="Calibri"/>
              </a:rPr>
              <a:t>côté </a:t>
            </a:r>
            <a:r>
              <a:rPr dirty="0" sz="1100" spc="-5">
                <a:latin typeface="Calibri"/>
                <a:cs typeface="Calibri"/>
              </a:rPr>
              <a:t>opposé au retournement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secouriste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l’épaule.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10">
                <a:latin typeface="Calibri"/>
                <a:cs typeface="Calibri"/>
              </a:rPr>
              <a:t>Stabiliser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4322317"/>
            <a:ext cx="5434330" cy="34163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 doit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poursuivre 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maintien 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tête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01040" y="6966711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5"/>
                </a:lnTo>
                <a:lnTo>
                  <a:pt x="6155436" y="280415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31190" y="4691583"/>
            <a:ext cx="6301740" cy="2522220"/>
          </a:xfrm>
          <a:prstGeom prst="rect">
            <a:avLst/>
          </a:prstGeom>
        </p:spPr>
        <p:txBody>
          <a:bodyPr wrap="square" lIns="0" tIns="48894" rIns="0" bIns="0" rtlCol="0" vert="horz">
            <a:spAutoFit/>
          </a:bodyPr>
          <a:lstStyle/>
          <a:p>
            <a:pPr marL="317500" indent="-228600">
              <a:lnSpc>
                <a:spcPct val="100000"/>
              </a:lnSpc>
              <a:spcBef>
                <a:spcPts val="384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l’épaule,</a:t>
            </a:r>
            <a:endParaRPr sz="1100">
              <a:latin typeface="Calibri"/>
              <a:cs typeface="Calibri"/>
            </a:endParaRPr>
          </a:p>
          <a:p>
            <a:pPr marL="317500" marR="939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fléchir,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tenait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angle droit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marL="317500" marR="939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compenser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l’espace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tronc,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celui-ci.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ouverte</a:t>
            </a:r>
            <a:r>
              <a:rPr dirty="0" baseline="39682" sz="1050" spc="-7">
                <a:latin typeface="Calibri"/>
                <a:cs typeface="Calibri"/>
              </a:rPr>
              <a:t>3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1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88900" marR="564515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couchée,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 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01040" y="7247128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707390" y="7335011"/>
            <a:ext cx="377697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503928" y="7354569"/>
            <a:ext cx="230949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bassin. C’est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20090" y="7525257"/>
            <a:ext cx="59905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pourquoi,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20090" y="7695945"/>
            <a:ext cx="148082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PLS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20090" y="7942833"/>
            <a:ext cx="419036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701040" y="8265159"/>
            <a:ext cx="6155690" cy="287655"/>
            <a:chOff x="701040" y="8265159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826515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85465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701040" y="8242807"/>
            <a:ext cx="6155690" cy="1002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19050" marR="4692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l’écoulement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720090" y="958215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707390" y="9636505"/>
            <a:ext cx="5731510" cy="44259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2700" marR="5080">
              <a:lnSpc>
                <a:spcPct val="101899"/>
              </a:lnSpc>
              <a:spcBef>
                <a:spcPts val="80"/>
              </a:spcBef>
            </a:pPr>
            <a:r>
              <a:rPr dirty="0" sz="900" i="1">
                <a:latin typeface="Calibri"/>
                <a:cs typeface="Calibri"/>
              </a:rPr>
              <a:t>1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saisie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jambe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niveau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genou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l’utiliser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comme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«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levier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»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 </a:t>
            </a:r>
            <a:r>
              <a:rPr dirty="0" sz="900" i="1">
                <a:latin typeface="Calibri"/>
                <a:cs typeface="Calibri"/>
              </a:rPr>
              <a:t> 2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saisie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jambe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niveau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genou permet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l’utiliser</a:t>
            </a:r>
            <a:r>
              <a:rPr dirty="0" sz="900" i="1">
                <a:latin typeface="Calibri"/>
                <a:cs typeface="Calibri"/>
              </a:rPr>
              <a:t> comme «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levier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»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i="1">
                <a:latin typeface="Calibri"/>
                <a:cs typeface="Calibri"/>
              </a:rPr>
              <a:t> 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retournement. </a:t>
            </a:r>
            <a:r>
              <a:rPr dirty="0" sz="900" i="1">
                <a:latin typeface="Calibri"/>
                <a:cs typeface="Calibri"/>
              </a:rPr>
              <a:t> 3 </a:t>
            </a:r>
            <a:r>
              <a:rPr dirty="0" sz="900" spc="-5" i="1">
                <a:latin typeface="Calibri"/>
                <a:cs typeface="Calibri"/>
              </a:rPr>
              <a:t>L’ouverture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5" i="1">
                <a:latin typeface="Calibri"/>
                <a:cs typeface="Calibri"/>
              </a:rPr>
              <a:t> bouche 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5" i="1">
                <a:latin typeface="Calibri"/>
                <a:cs typeface="Calibri"/>
              </a:rPr>
              <a:t> 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facilite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l’écoulement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liquides </a:t>
            </a:r>
            <a:r>
              <a:rPr dirty="0" sz="900" i="1">
                <a:latin typeface="Calibri"/>
                <a:cs typeface="Calibri"/>
              </a:rPr>
              <a:t>vers </a:t>
            </a:r>
            <a:r>
              <a:rPr dirty="0" sz="900" spc="-5" i="1">
                <a:latin typeface="Calibri"/>
                <a:cs typeface="Calibri"/>
              </a:rPr>
              <a:t>l’extérieur.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175</a:t>
            </a:fld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[05FT19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43788" y="760730"/>
            <a:ext cx="586994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Position</a:t>
            </a:r>
            <a:r>
              <a:rPr dirty="0"/>
              <a:t> </a:t>
            </a:r>
            <a:r>
              <a:rPr dirty="0" spc="-5"/>
              <a:t>latérale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 spc="-10"/>
              <a:t>sécurité</a:t>
            </a:r>
            <a:r>
              <a:rPr dirty="0" spc="-5"/>
              <a:t> à</a:t>
            </a:r>
            <a:r>
              <a:rPr dirty="0"/>
              <a:t> </a:t>
            </a:r>
            <a:r>
              <a:rPr dirty="0" spc="-5"/>
              <a:t>un</a:t>
            </a:r>
            <a:r>
              <a:rPr dirty="0"/>
              <a:t> </a:t>
            </a:r>
            <a:r>
              <a:rPr dirty="0" spc="-5"/>
              <a:t>secouriste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35527"/>
            <a:ext cx="6155690" cy="287655"/>
            <a:chOff x="701040" y="333552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3355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6167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046473"/>
            <a:ext cx="6155690" cy="287655"/>
            <a:chOff x="701040" y="404647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04647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3276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486147"/>
            <a:ext cx="6155690" cy="287020"/>
            <a:chOff x="701040" y="448614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4861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476656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675640" y="1378711"/>
            <a:ext cx="6259830" cy="7461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44450" marR="9715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 technique est indiquée chez </a:t>
            </a:r>
            <a:r>
              <a:rPr dirty="0" sz="1100">
                <a:latin typeface="Calibri"/>
                <a:cs typeface="Calibri"/>
              </a:rPr>
              <a:t>toute </a:t>
            </a:r>
            <a:r>
              <a:rPr dirty="0" sz="1100" spc="-5">
                <a:latin typeface="Calibri"/>
                <a:cs typeface="Calibri"/>
              </a:rPr>
              <a:t>personne qui présente une perte de connaissance, qui respire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 </a:t>
            </a:r>
            <a:r>
              <a:rPr dirty="0" sz="1100">
                <a:latin typeface="Calibri"/>
                <a:cs typeface="Calibri"/>
              </a:rPr>
              <a:t>pas </a:t>
            </a:r>
            <a:r>
              <a:rPr dirty="0" sz="1100" spc="-10">
                <a:latin typeface="Calibri"/>
                <a:cs typeface="Calibri"/>
              </a:rPr>
              <a:t>suspecte</a:t>
            </a:r>
            <a:r>
              <a:rPr dirty="0" sz="1100" spc="-5">
                <a:latin typeface="Calibri"/>
                <a:cs typeface="Calibri"/>
              </a:rPr>
              <a:t>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444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44450" marR="9080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</a:t>
            </a:r>
            <a:r>
              <a:rPr dirty="0" sz="1100" spc="-10">
                <a:latin typeface="Calibri"/>
                <a:cs typeface="Calibri"/>
              </a:rPr>
              <a:t>supérieures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 l’écoulement des liquides vers l’extérieur et évite que la langue ne chute dans le fond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444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444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444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444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l’adulte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l’enfant</a:t>
            </a:r>
            <a:endParaRPr sz="1600">
              <a:latin typeface="Calibri Light"/>
              <a:cs typeface="Calibri Light"/>
            </a:endParaRPr>
          </a:p>
          <a:p>
            <a:pPr algn="just" marL="444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 technique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730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72415" algn="l"/>
                <a:tab pos="273050" algn="l"/>
              </a:tabLst>
            </a:pPr>
            <a:r>
              <a:rPr dirty="0" sz="1100" spc="-5">
                <a:latin typeface="Calibri"/>
                <a:cs typeface="Calibri"/>
              </a:rPr>
              <a:t>Préparer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porte,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rapprocher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corps,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endParaRPr sz="1100">
              <a:latin typeface="Calibri"/>
              <a:cs typeface="Calibri"/>
            </a:endParaRPr>
          </a:p>
          <a:p>
            <a:pPr lvl="1" marL="730250" marR="9525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plier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tournée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haut,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oreille,</a:t>
            </a:r>
            <a:endParaRPr sz="1100">
              <a:latin typeface="Calibri"/>
              <a:cs typeface="Calibri"/>
            </a:endParaRPr>
          </a:p>
          <a:p>
            <a:pPr marL="7302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paume</a:t>
            </a:r>
            <a:r>
              <a:rPr dirty="0" baseline="39682" sz="1050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attraper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baseline="39682" sz="1050" spc="-7">
                <a:latin typeface="Calibri"/>
                <a:cs typeface="Calibri"/>
              </a:rPr>
              <a:t>3</a:t>
            </a:r>
            <a:r>
              <a:rPr dirty="0" sz="1100" spc="-5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sol,</a:t>
            </a:r>
            <a:endParaRPr sz="1100">
              <a:latin typeface="Calibri"/>
              <a:cs typeface="Calibri"/>
            </a:endParaRPr>
          </a:p>
          <a:p>
            <a:pPr lvl="1" marL="730250" marR="9398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trépied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assez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tourner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 côté sans 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se reculer.</a:t>
            </a:r>
            <a:endParaRPr sz="1100">
              <a:latin typeface="Calibri"/>
              <a:cs typeface="Calibri"/>
            </a:endParaRPr>
          </a:p>
          <a:p>
            <a:pPr marL="2730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72415" algn="l"/>
                <a:tab pos="273050" algn="l"/>
              </a:tabLst>
            </a:pPr>
            <a:r>
              <a:rPr dirty="0" sz="1100" spc="-10">
                <a:latin typeface="Calibri"/>
                <a:cs typeface="Calibri"/>
              </a:rPr>
              <a:t>Tourner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</a:t>
            </a:r>
            <a:r>
              <a:rPr dirty="0" sz="1100">
                <a:latin typeface="Calibri"/>
                <a:cs typeface="Calibri"/>
              </a:rPr>
              <a:t>cela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30250" marR="94615" indent="-229235">
              <a:lnSpc>
                <a:spcPct val="116799"/>
              </a:lnSpc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pivoter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genou touche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 spc="-10">
                <a:latin typeface="Calibri"/>
                <a:cs typeface="Calibri"/>
              </a:rPr>
              <a:t>brusquerie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un seul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302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0250" algn="l"/>
                <a:tab pos="730885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préservant</a:t>
            </a:r>
            <a:endParaRPr sz="1100">
              <a:latin typeface="Calibri"/>
              <a:cs typeface="Calibri"/>
            </a:endParaRPr>
          </a:p>
          <a:p>
            <a:pPr marL="730250" marR="92075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arrière,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maintenant le coude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720090" y="94419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681990" y="9497059"/>
            <a:ext cx="6012180" cy="441959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1699"/>
              </a:lnSpc>
              <a:spcBef>
                <a:spcPts val="8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rotation,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maintien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main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oreille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d’accompagner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mouvement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tête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diminuer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5" i="1">
                <a:latin typeface="Calibri"/>
                <a:cs typeface="Calibri"/>
              </a:rPr>
              <a:t> flexion de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colonne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cervicale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 pourrait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aggraver 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traumatisme</a:t>
            </a:r>
            <a:r>
              <a:rPr dirty="0" sz="900" i="1">
                <a:latin typeface="Calibri"/>
                <a:cs typeface="Calibri"/>
              </a:rPr>
              <a:t> éventuel.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0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maintien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main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l’oreille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limite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mouvements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colonne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cervicale.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7390" y="9916159"/>
            <a:ext cx="5712460" cy="1682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3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saisie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jambe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5" i="1">
                <a:latin typeface="Calibri"/>
                <a:cs typeface="Calibri"/>
              </a:rPr>
              <a:t> 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niveau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genou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l’utiliser</a:t>
            </a:r>
            <a:r>
              <a:rPr dirty="0" sz="900" i="1">
                <a:latin typeface="Calibri"/>
                <a:cs typeface="Calibri"/>
              </a:rPr>
              <a:t> comme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«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levier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»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i="1">
                <a:latin typeface="Calibri"/>
                <a:cs typeface="Calibri"/>
              </a:rPr>
              <a:t> 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176</a:t>
            </a:fld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484375"/>
            <a:ext cx="6155690" cy="287655"/>
            <a:chOff x="701040" y="148437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48437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7658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/>
          <p:nvPr/>
        </p:nvSpPr>
        <p:spPr>
          <a:xfrm>
            <a:off x="701040" y="219633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43890" y="499820"/>
            <a:ext cx="6281420" cy="194373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3048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Assurer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62000" marR="8128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Chez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nourrisson</a:t>
            </a:r>
            <a:endParaRPr sz="1600">
              <a:latin typeface="Calibri Light"/>
              <a:cs typeface="Calibri Light"/>
            </a:endParaRPr>
          </a:p>
          <a:p>
            <a:pPr marL="76200">
              <a:lnSpc>
                <a:spcPct val="100000"/>
              </a:lnSpc>
              <a:spcBef>
                <a:spcPts val="1165"/>
              </a:spcBef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souvent.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247675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720090" y="2584195"/>
            <a:ext cx="419036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1040" y="2907283"/>
            <a:ext cx="6155690" cy="287655"/>
            <a:chOff x="701040" y="2907283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29072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318846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701040" y="2884677"/>
            <a:ext cx="6155690" cy="100139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l’écoulement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sécrétions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681990" y="9775952"/>
            <a:ext cx="4157979" cy="302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89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position de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5" i="1">
                <a:latin typeface="Calibri"/>
                <a:cs typeface="Calibri"/>
              </a:rPr>
              <a:t> jambe permet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stabiliser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PLS.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L’ouverture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la </a:t>
            </a:r>
            <a:r>
              <a:rPr dirty="0" sz="900" spc="-5" i="1">
                <a:latin typeface="Calibri"/>
                <a:cs typeface="Calibri"/>
              </a:rPr>
              <a:t>bouche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facilite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l’écoulement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liquides</a:t>
            </a:r>
            <a:r>
              <a:rPr dirty="0" sz="900" i="1">
                <a:latin typeface="Calibri"/>
                <a:cs typeface="Calibri"/>
              </a:rPr>
              <a:t> vers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l’extérieur.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11873" y="10088943"/>
            <a:ext cx="238125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45"/>
              </a:lnSpc>
            </a:pPr>
            <a:r>
              <a:rPr dirty="0" sz="1100" spc="-5">
                <a:latin typeface="Calibri"/>
                <a:cs typeface="Calibri"/>
              </a:rPr>
              <a:t>177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[05FT20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065530" y="760730"/>
            <a:ext cx="542607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Administration</a:t>
            </a:r>
            <a:r>
              <a:rPr dirty="0" spc="15"/>
              <a:t> </a:t>
            </a:r>
            <a:r>
              <a:rPr dirty="0" spc="-10"/>
              <a:t>d’oxygène</a:t>
            </a:r>
            <a:r>
              <a:rPr dirty="0" spc="10"/>
              <a:t> </a:t>
            </a:r>
            <a:r>
              <a:rPr dirty="0"/>
              <a:t>par</a:t>
            </a:r>
            <a:r>
              <a:rPr dirty="0" spc="5"/>
              <a:t> </a:t>
            </a:r>
            <a:r>
              <a:rPr dirty="0" spc="-5"/>
              <a:t>inhalation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78711"/>
            <a:ext cx="6155690" cy="14598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L’inhalation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enrichissement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l’air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&gt;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minute).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L’inhalation 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 fumées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d’incendie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monoxyde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carbone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20090" y="2860801"/>
            <a:ext cx="184023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20090" y="3947413"/>
            <a:ext cx="6117590" cy="340995"/>
          </a:xfrm>
          <a:custGeom>
            <a:avLst/>
            <a:gdLst/>
            <a:ahLst/>
            <a:cxnLst/>
            <a:rect l="l" t="t" r="r" b="b"/>
            <a:pathLst>
              <a:path w="6117590" h="340995">
                <a:moveTo>
                  <a:pt x="6117336" y="0"/>
                </a:moveTo>
                <a:lnTo>
                  <a:pt x="0" y="0"/>
                </a:lnTo>
                <a:lnTo>
                  <a:pt x="0" y="170688"/>
                </a:lnTo>
                <a:lnTo>
                  <a:pt x="0" y="340614"/>
                </a:lnTo>
                <a:lnTo>
                  <a:pt x="904748" y="340614"/>
                </a:lnTo>
                <a:lnTo>
                  <a:pt x="904748" y="170688"/>
                </a:lnTo>
                <a:lnTo>
                  <a:pt x="6117336" y="170688"/>
                </a:lnTo>
                <a:lnTo>
                  <a:pt x="6117336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11" name="object 11"/>
          <p:cNvGrpSpPr/>
          <p:nvPr/>
        </p:nvGrpSpPr>
        <p:grpSpPr>
          <a:xfrm>
            <a:off x="701040" y="4611115"/>
            <a:ext cx="6155690" cy="287655"/>
            <a:chOff x="701040" y="461111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6111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89229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701040" y="532307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5"/>
                </a:lnTo>
                <a:lnTo>
                  <a:pt x="6155436" y="280415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593090" y="3016199"/>
            <a:ext cx="6383020" cy="25539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3556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une 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 94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marR="132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4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89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l’insuffisant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 à domicile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drépanocytose.</a:t>
            </a:r>
            <a:endParaRPr sz="1100">
              <a:latin typeface="Calibri"/>
              <a:cs typeface="Calibri"/>
            </a:endParaRPr>
          </a:p>
          <a:p>
            <a:pPr algn="just" marL="127000" marR="131445">
              <a:lnSpc>
                <a:spcPct val="1016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Si les circonstances ne permettent pas de </a:t>
            </a:r>
            <a:r>
              <a:rPr dirty="0" sz="1100" spc="-10">
                <a:latin typeface="Calibri"/>
                <a:cs typeface="Calibri"/>
              </a:rPr>
              <a:t>prendre </a:t>
            </a:r>
            <a:r>
              <a:rPr dirty="0" sz="1100" spc="-5">
                <a:latin typeface="Calibri"/>
                <a:cs typeface="Calibri"/>
              </a:rPr>
              <a:t>la mesure de la 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(extrémités froides, panne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l’appareil, etc.), l’inhalation d’oxygène est systématique si la victime présente une détresse vitale, dans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270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L’inhalation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 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objet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d’augmenter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01040" y="5603494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721613" y="5713983"/>
            <a:ext cx="6114415" cy="500380"/>
          </a:xfrm>
          <a:prstGeom prst="rect">
            <a:avLst/>
          </a:prstGeom>
          <a:solidFill>
            <a:srgbClr val="F1F1F1"/>
          </a:solidFill>
          <a:ln w="6096">
            <a:solidFill>
              <a:srgbClr val="BEBEBE"/>
            </a:solidFill>
          </a:ln>
        </p:spPr>
        <p:txBody>
          <a:bodyPr wrap="square" lIns="0" tIns="70485" rIns="0" bIns="0" rtlCol="0" vert="horz">
            <a:spAutoFit/>
          </a:bodyPr>
          <a:lstStyle/>
          <a:p>
            <a:pPr marL="2042795" marR="180340" indent="-1861185">
              <a:lnSpc>
                <a:spcPct val="101400"/>
              </a:lnSpc>
              <a:spcBef>
                <a:spcPts val="555"/>
              </a:spcBef>
            </a:pP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Un appareil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mesure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la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SpO2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doit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toujours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être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à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disposition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du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secouriste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chaque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fois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qu’il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a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les 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moyens d’administrer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 l’oxygène.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447540" y="7036815"/>
            <a:ext cx="45085" cy="170180"/>
          </a:xfrm>
          <a:custGeom>
            <a:avLst/>
            <a:gdLst/>
            <a:ahLst/>
            <a:cxnLst/>
            <a:rect l="l" t="t" r="r" b="b"/>
            <a:pathLst>
              <a:path w="45085" h="170179">
                <a:moveTo>
                  <a:pt x="44958" y="0"/>
                </a:moveTo>
                <a:lnTo>
                  <a:pt x="0" y="0"/>
                </a:lnTo>
                <a:lnTo>
                  <a:pt x="0" y="169925"/>
                </a:lnTo>
                <a:lnTo>
                  <a:pt x="44958" y="169925"/>
                </a:lnTo>
                <a:lnTo>
                  <a:pt x="44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2260345" y="8825483"/>
            <a:ext cx="45085" cy="170815"/>
          </a:xfrm>
          <a:custGeom>
            <a:avLst/>
            <a:gdLst/>
            <a:ahLst/>
            <a:cxnLst/>
            <a:rect l="l" t="t" r="r" b="b"/>
            <a:pathLst>
              <a:path w="45085" h="170815">
                <a:moveTo>
                  <a:pt x="44957" y="0"/>
                </a:moveTo>
                <a:lnTo>
                  <a:pt x="0" y="0"/>
                </a:lnTo>
                <a:lnTo>
                  <a:pt x="0" y="170687"/>
                </a:lnTo>
                <a:lnTo>
                  <a:pt x="44957" y="170687"/>
                </a:lnTo>
                <a:lnTo>
                  <a:pt x="44957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720090" y="9793985"/>
            <a:ext cx="5970270" cy="280035"/>
          </a:xfrm>
          <a:custGeom>
            <a:avLst/>
            <a:gdLst/>
            <a:ahLst/>
            <a:cxnLst/>
            <a:rect l="l" t="t" r="r" b="b"/>
            <a:pathLst>
              <a:path w="5970270" h="280034">
                <a:moveTo>
                  <a:pt x="5970270" y="0"/>
                </a:moveTo>
                <a:lnTo>
                  <a:pt x="0" y="0"/>
                </a:lnTo>
                <a:lnTo>
                  <a:pt x="0" y="140208"/>
                </a:lnTo>
                <a:lnTo>
                  <a:pt x="0" y="279654"/>
                </a:lnTo>
                <a:lnTo>
                  <a:pt x="5890006" y="279654"/>
                </a:lnTo>
                <a:lnTo>
                  <a:pt x="5890006" y="140208"/>
                </a:lnTo>
                <a:lnTo>
                  <a:pt x="5970270" y="140208"/>
                </a:lnTo>
                <a:lnTo>
                  <a:pt x="597027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656590" y="6168084"/>
            <a:ext cx="6256020" cy="3910965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9210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10">
                <a:latin typeface="Calibri"/>
                <a:cs typeface="Calibri"/>
              </a:rPr>
              <a:t>bouteille</a:t>
            </a:r>
            <a:r>
              <a:rPr dirty="0" sz="1100" spc="-5">
                <a:latin typeface="Calibri"/>
                <a:cs typeface="Calibri"/>
              </a:rPr>
              <a:t> d’oxygène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mesure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d’administration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inhalation.</a:t>
            </a:r>
            <a:endParaRPr sz="1100">
              <a:latin typeface="Calibri"/>
              <a:cs typeface="Calibri"/>
            </a:endParaRPr>
          </a:p>
          <a:p>
            <a:pPr marL="24384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d’administrer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49300" indent="-229235">
              <a:lnSpc>
                <a:spcPct val="100000"/>
              </a:lnSpc>
              <a:spcBef>
                <a:spcPts val="325"/>
              </a:spcBef>
              <a:buFont typeface="Courier New"/>
              <a:buChar char="o"/>
              <a:tabLst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concentration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(MHC)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520700" marR="72390">
              <a:lnSpc>
                <a:spcPct val="1018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concentration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délivré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variable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520700" marR="6921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 MHC est muni d’un réservoir d’oxygène situé au-dessous d’une valve antiretour qui empêche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rejeter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expiré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réservoir.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existe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modèles</a:t>
            </a:r>
            <a:endParaRPr sz="1100">
              <a:latin typeface="Calibri"/>
              <a:cs typeface="Calibri"/>
            </a:endParaRPr>
          </a:p>
          <a:p>
            <a:pPr algn="just" marL="520700">
              <a:lnSpc>
                <a:spcPct val="100000"/>
              </a:lnSpc>
              <a:spcBef>
                <a:spcPts val="25"/>
              </a:spcBef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520700" marR="68580">
              <a:lnSpc>
                <a:spcPct val="1018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MHC doit être utilisé pour toute administration </a:t>
            </a:r>
            <a:r>
              <a:rPr dirty="0" sz="1100">
                <a:latin typeface="Calibri"/>
                <a:cs typeface="Calibri"/>
              </a:rPr>
              <a:t>d’O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baseline="-11904" sz="1050" spc="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nécessite de fortes concentrations,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SpO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baseline="-11904" sz="1050" spc="15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94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98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%.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l/min.</a:t>
            </a:r>
            <a:endParaRPr sz="1100">
              <a:latin typeface="Calibri"/>
              <a:cs typeface="Calibri"/>
            </a:endParaRPr>
          </a:p>
          <a:p>
            <a:pPr algn="just" lvl="1" marL="749300" indent="-229235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baseline="39682" sz="1050" spc="9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5207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concentration.</a:t>
            </a:r>
            <a:endParaRPr sz="1100">
              <a:latin typeface="Calibri"/>
              <a:cs typeface="Calibri"/>
            </a:endParaRPr>
          </a:p>
          <a:p>
            <a:pPr algn="just" marL="520700" marR="6921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 concentration d’oxygène administré aux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 est variable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dépend plus particulièrement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baseline="-11904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MHC</a:t>
            </a:r>
            <a:r>
              <a:rPr dirty="0" sz="900" spc="-5" i="1">
                <a:latin typeface="Calibri"/>
                <a:cs typeface="Calibri"/>
              </a:rPr>
              <a:t> délivre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 air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concentration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5" i="1">
                <a:latin typeface="Calibri"/>
                <a:cs typeface="Calibri"/>
              </a:rPr>
              <a:t> O</a:t>
            </a:r>
            <a:r>
              <a:rPr dirty="0" baseline="-13888" sz="900" spc="7" i="1">
                <a:latin typeface="Calibri"/>
                <a:cs typeface="Calibri"/>
              </a:rPr>
              <a:t>2</a:t>
            </a:r>
            <a:r>
              <a:rPr dirty="0" baseline="-13888" sz="900" spc="97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comprise entre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60 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90</a:t>
            </a:r>
            <a:r>
              <a:rPr dirty="0" sz="900" spc="-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%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lorsque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débit d’admission</a:t>
            </a:r>
            <a:r>
              <a:rPr dirty="0" sz="900" i="1">
                <a:latin typeface="Calibri"/>
                <a:cs typeface="Calibri"/>
              </a:rPr>
              <a:t> est 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8 à 15 </a:t>
            </a:r>
            <a:r>
              <a:rPr dirty="0" sz="900" spc="-5" i="1">
                <a:latin typeface="Calibri"/>
                <a:cs typeface="Calibri"/>
              </a:rPr>
              <a:t>l/min.</a:t>
            </a:r>
            <a:endParaRPr sz="9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2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 </a:t>
            </a:r>
            <a:r>
              <a:rPr dirty="0" sz="900" i="1">
                <a:latin typeface="Calibri"/>
                <a:cs typeface="Calibri"/>
              </a:rPr>
              <a:t>MS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délivre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air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concentration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</a:t>
            </a:r>
            <a:r>
              <a:rPr dirty="0" baseline="-13888" sz="900" i="1">
                <a:latin typeface="Calibri"/>
                <a:cs typeface="Calibri"/>
              </a:rPr>
              <a:t>2</a:t>
            </a:r>
            <a:r>
              <a:rPr dirty="0" baseline="-13888" sz="900" spc="97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comprise</a:t>
            </a:r>
            <a:r>
              <a:rPr dirty="0" sz="900" i="1">
                <a:latin typeface="Calibri"/>
                <a:cs typeface="Calibri"/>
              </a:rPr>
              <a:t> entre 40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 60 % </a:t>
            </a:r>
            <a:r>
              <a:rPr dirty="0" sz="900" spc="-5" i="1">
                <a:latin typeface="Calibri"/>
                <a:cs typeface="Calibri"/>
              </a:rPr>
              <a:t>lorsque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débit d’admission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5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-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10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l/min.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6700011"/>
            <a:ext cx="6155690" cy="287020"/>
            <a:chOff x="701040" y="6700011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670001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698042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8868917"/>
            <a:ext cx="6155690" cy="287655"/>
            <a:chOff x="701040" y="886891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88689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91500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643890" y="520699"/>
            <a:ext cx="6306820" cy="93681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533400" marR="1066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Un débit &lt; 5 l/min peut entraîner une augmentation de la résistance à l’inspiration et il peut y avoir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mauvaise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évacuation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mauvaise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évacuation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réinhalation de l’air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expiré (re-breathing).</a:t>
            </a:r>
            <a:endParaRPr sz="1100">
              <a:latin typeface="Calibri"/>
              <a:cs typeface="Calibri"/>
            </a:endParaRPr>
          </a:p>
          <a:p>
            <a:pPr algn="just" marL="762000" indent="-229235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5334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Les lunettes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PVC,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souple, 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possèdent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1219200" indent="-229235">
              <a:lnSpc>
                <a:spcPct val="100000"/>
              </a:lnSpc>
              <a:spcBef>
                <a:spcPts val="625"/>
              </a:spcBef>
              <a:buFont typeface="Wingdings"/>
              <a:buChar char=""/>
              <a:tabLst>
                <a:tab pos="1219200" algn="l"/>
                <a:tab pos="1219835" algn="l"/>
              </a:tabLst>
            </a:pPr>
            <a:r>
              <a:rPr dirty="0" sz="1100" spc="-5">
                <a:latin typeface="Calibri"/>
                <a:cs typeface="Calibri"/>
              </a:rPr>
              <a:t>une tubulure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étoilée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anti-écrasement,</a:t>
            </a:r>
            <a:endParaRPr sz="1100">
              <a:latin typeface="Calibri"/>
              <a:cs typeface="Calibri"/>
            </a:endParaRPr>
          </a:p>
          <a:p>
            <a:pPr lvl="1" marL="1219200" marR="109855" indent="-228600">
              <a:lnSpc>
                <a:spcPct val="116799"/>
              </a:lnSpc>
              <a:buFont typeface="Wingdings"/>
              <a:buChar char=""/>
              <a:tabLst>
                <a:tab pos="1219200" algn="l"/>
                <a:tab pos="12198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fixation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derrière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forme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courbée,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l’anatomie</a:t>
            </a:r>
            <a:r>
              <a:rPr dirty="0" sz="1100">
                <a:latin typeface="Calibri"/>
                <a:cs typeface="Calibri"/>
              </a:rPr>
              <a:t> du</a:t>
            </a:r>
            <a:r>
              <a:rPr dirty="0" sz="1100" spc="-5">
                <a:latin typeface="Calibri"/>
                <a:cs typeface="Calibri"/>
              </a:rPr>
              <a:t> visage,</a:t>
            </a:r>
            <a:endParaRPr sz="1100">
              <a:latin typeface="Calibri"/>
              <a:cs typeface="Calibri"/>
            </a:endParaRPr>
          </a:p>
          <a:p>
            <a:pPr lvl="1" marL="121920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219200" algn="l"/>
                <a:tab pos="12198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embout nasal fin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souple,</a:t>
            </a:r>
            <a:endParaRPr sz="1100">
              <a:latin typeface="Calibri"/>
              <a:cs typeface="Calibri"/>
            </a:endParaRPr>
          </a:p>
          <a:p>
            <a:pPr lvl="1" marL="1219200" marR="106045" indent="-228600">
              <a:lnSpc>
                <a:spcPts val="1550"/>
              </a:lnSpc>
              <a:spcBef>
                <a:spcPts val="80"/>
              </a:spcBef>
              <a:buFont typeface="Wingdings"/>
              <a:buChar char=""/>
              <a:tabLst>
                <a:tab pos="1219200" algn="l"/>
                <a:tab pos="121983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languette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flexible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533400" marR="108585">
              <a:lnSpc>
                <a:spcPct val="101800"/>
              </a:lnSpc>
              <a:spcBef>
                <a:spcPts val="105"/>
              </a:spcBef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baseline="-11904" sz="1050" spc="3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administration d’O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concentrations basses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modérées.</a:t>
            </a:r>
            <a:endParaRPr sz="1100">
              <a:latin typeface="Calibri"/>
              <a:cs typeface="Calibri"/>
            </a:endParaRPr>
          </a:p>
          <a:p>
            <a:pPr marL="533400" marR="10668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insuffisance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respiratoire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89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94</a:t>
            </a:r>
            <a:r>
              <a:rPr dirty="0" sz="1100" spc="-5">
                <a:latin typeface="Calibri"/>
                <a:cs typeface="Calibri"/>
              </a:rPr>
              <a:t> %.</a:t>
            </a:r>
            <a:endParaRPr sz="1100">
              <a:latin typeface="Calibri"/>
              <a:cs typeface="Calibri"/>
            </a:endParaRPr>
          </a:p>
          <a:p>
            <a:pPr marL="5334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Son utilisation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l’objet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 marL="762000" indent="-229235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laryngectomisé.</a:t>
            </a:r>
            <a:endParaRPr sz="1100">
              <a:latin typeface="Calibri"/>
              <a:cs typeface="Calibri"/>
            </a:endParaRPr>
          </a:p>
          <a:p>
            <a:pPr algn="just" marL="533400" marR="107950">
              <a:lnSpc>
                <a:spcPct val="1018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Le masque pour laryngectomisé permet l’administration </a:t>
            </a:r>
            <a:r>
              <a:rPr dirty="0" sz="1100">
                <a:latin typeface="Calibri"/>
                <a:cs typeface="Calibri"/>
              </a:rPr>
              <a:t>d’O</a:t>
            </a:r>
            <a:r>
              <a:rPr dirty="0" baseline="-11904" sz="1050">
                <a:latin typeface="Calibri"/>
                <a:cs typeface="Calibri"/>
              </a:rPr>
              <a:t>2 </a:t>
            </a:r>
            <a:r>
              <a:rPr dirty="0" sz="1100" spc="-5">
                <a:latin typeface="Calibri"/>
                <a:cs typeface="Calibri"/>
              </a:rPr>
              <a:t>par un tube de trachéotomie ou </a:t>
            </a:r>
            <a:r>
              <a:rPr dirty="0" sz="1100" spc="-10">
                <a:latin typeface="Calibri"/>
                <a:cs typeface="Calibri"/>
              </a:rPr>
              <a:t>pour </a:t>
            </a:r>
            <a:r>
              <a:rPr dirty="0" sz="1100" spc="-5">
                <a:latin typeface="Calibri"/>
                <a:cs typeface="Calibri"/>
              </a:rPr>
              <a:t> les victimes qui ont eu une laryngectomie (la victime respire habituellement par un orifice situé à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cou).</a:t>
            </a:r>
            <a:endParaRPr sz="1100">
              <a:latin typeface="Calibri"/>
              <a:cs typeface="Calibri"/>
            </a:endParaRPr>
          </a:p>
          <a:p>
            <a:pPr algn="just" marL="5334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obtenir.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d’O</a:t>
            </a:r>
            <a:r>
              <a:rPr dirty="0" baseline="-11904" sz="1050" spc="7">
                <a:latin typeface="Calibri"/>
                <a:cs typeface="Calibri"/>
              </a:rPr>
              <a:t>2</a:t>
            </a:r>
            <a:endParaRPr baseline="-11904" sz="1050">
              <a:latin typeface="Calibri"/>
              <a:cs typeface="Calibri"/>
            </a:endParaRPr>
          </a:p>
          <a:p>
            <a:pPr algn="just" marL="533400">
              <a:lnSpc>
                <a:spcPct val="100000"/>
              </a:lnSpc>
              <a:spcBef>
                <a:spcPts val="20"/>
              </a:spcBef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temps,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humidification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 algn="just" marL="533400" marR="1079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Lors de l’administration </a:t>
            </a:r>
            <a:r>
              <a:rPr dirty="0" sz="1100">
                <a:latin typeface="Calibri"/>
                <a:cs typeface="Calibri"/>
              </a:rPr>
              <a:t>d’O</a:t>
            </a:r>
            <a:r>
              <a:rPr dirty="0" baseline="-11904" sz="1050">
                <a:latin typeface="Calibri"/>
                <a:cs typeface="Calibri"/>
              </a:rPr>
              <a:t>2 </a:t>
            </a:r>
            <a:r>
              <a:rPr dirty="0" sz="1100" spc="-5">
                <a:latin typeface="Calibri"/>
                <a:cs typeface="Calibri"/>
              </a:rPr>
              <a:t>chez une victime laryngectomisée, il est souvent nécessaire de réaliser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sécrétions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présentes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 algn="just" marL="256540" marR="1054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masque à valves </a:t>
            </a:r>
            <a:r>
              <a:rPr dirty="0" sz="1100" spc="-10">
                <a:latin typeface="Calibri"/>
                <a:cs typeface="Calibri"/>
              </a:rPr>
              <a:t>Venturi </a:t>
            </a:r>
            <a:r>
              <a:rPr dirty="0" sz="1100" spc="-5">
                <a:latin typeface="Calibri"/>
                <a:cs typeface="Calibri"/>
              </a:rPr>
              <a:t>est un autre moyen d’administration d’oxygène, mais il n’est pas adapté à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 algn="just" marL="256540">
              <a:lnSpc>
                <a:spcPct val="100000"/>
              </a:lnSpc>
              <a:spcBef>
                <a:spcPts val="32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d’inhalation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relèvent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d’emploi.</a:t>
            </a:r>
            <a:endParaRPr sz="1100">
              <a:latin typeface="Calibri"/>
              <a:cs typeface="Calibri"/>
            </a:endParaRPr>
          </a:p>
          <a:p>
            <a:pPr algn="just" marL="256540" marR="106680">
              <a:lnSpc>
                <a:spcPct val="101800"/>
              </a:lnSpc>
              <a:spcBef>
                <a:spcPts val="300"/>
              </a:spcBef>
            </a:pPr>
            <a:r>
              <a:rPr dirty="0" sz="1100" spc="-5" b="1">
                <a:latin typeface="Calibri"/>
                <a:cs typeface="Calibri"/>
              </a:rPr>
              <a:t>Les insufflateurs manuels équipés ou non de ballon-réserve ne doivent pas être utilisés comme moyen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d’inhalation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-5">
                <a:latin typeface="Calibri"/>
                <a:cs typeface="Calibri"/>
              </a:rPr>
              <a:t> aggraver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l’enfant.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3048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bouteille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relier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tuyau 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-5">
                <a:latin typeface="Calibri"/>
                <a:cs typeface="Calibri"/>
              </a:rPr>
              <a:t> 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 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d’emblée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MHC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régler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 initial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MHC,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obturant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doigts.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mettre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d’administration </a:t>
            </a:r>
            <a:r>
              <a:rPr dirty="0" sz="1100">
                <a:latin typeface="Calibri"/>
                <a:cs typeface="Calibri"/>
              </a:rPr>
              <a:t>d’O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baseline="-11904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objectifs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(cf.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16) 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Cas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particuliers</a:t>
            </a:r>
            <a:endParaRPr sz="1600">
              <a:latin typeface="Calibri Light"/>
              <a:cs typeface="Calibri Light"/>
            </a:endParaRPr>
          </a:p>
          <a:p>
            <a:pPr marL="3048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fumées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d’incendie,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monoxyde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décompression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04800">
              <a:lnSpc>
                <a:spcPct val="100000"/>
              </a:lnSpc>
              <a:spcBef>
                <a:spcPts val="220"/>
              </a:spcBef>
              <a:tabLst>
                <a:tab pos="5327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d’O</a:t>
            </a:r>
            <a:r>
              <a:rPr dirty="0" baseline="-11904" sz="1050" spc="-15">
                <a:latin typeface="Calibri"/>
                <a:cs typeface="Calibri"/>
              </a:rPr>
              <a:t>2</a:t>
            </a:r>
            <a:r>
              <a:rPr dirty="0" baseline="-11904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MHC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l/min,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 que</a:t>
            </a:r>
            <a:r>
              <a:rPr dirty="0" sz="1100">
                <a:latin typeface="Calibri"/>
                <a:cs typeface="Calibri"/>
              </a:rPr>
              <a:t> soit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SpO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6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(absence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périphérique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lors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[01PR01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74622" y="760730"/>
            <a:ext cx="42100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L’abord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relationnel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pratique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106421"/>
            <a:ext cx="6155690" cy="287020"/>
            <a:chOff x="701040" y="210642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1064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3868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272529"/>
            <a:ext cx="6155690" cy="287020"/>
            <a:chOff x="701040" y="627252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627252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55294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65198"/>
            <a:ext cx="6155690" cy="8602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 marR="13970">
              <a:lnSpc>
                <a:spcPct val="1098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L’abord relationnel vise à assurer une écoute et à établir le contact et le dialogue. Cette approche favorise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 </a:t>
            </a:r>
            <a:r>
              <a:rPr dirty="0" sz="1100">
                <a:latin typeface="Calibri"/>
                <a:cs typeface="Calibri"/>
              </a:rPr>
              <a:t>l’apaisement </a:t>
            </a:r>
            <a:r>
              <a:rPr dirty="0" sz="1100" spc="-5">
                <a:latin typeface="Calibri"/>
                <a:cs typeface="Calibri"/>
              </a:rPr>
              <a:t>émotionnel et permet </a:t>
            </a:r>
            <a:r>
              <a:rPr dirty="0" sz="1100" spc="-10">
                <a:latin typeface="Calibri"/>
                <a:cs typeface="Calibri"/>
              </a:rPr>
              <a:t>d’autre </a:t>
            </a:r>
            <a:r>
              <a:rPr dirty="0" sz="1100" spc="-5">
                <a:latin typeface="Calibri"/>
                <a:cs typeface="Calibri"/>
              </a:rPr>
              <a:t>part de rechercher les éléments essentiels du bilan,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d’engager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 nécessaires.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Aborder</a:t>
            </a:r>
            <a:r>
              <a:rPr dirty="0" sz="1600" spc="-3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9800"/>
              </a:lnSpc>
              <a:spcBef>
                <a:spcPts val="14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recommandé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privilégier</a:t>
            </a:r>
            <a:r>
              <a:rPr dirty="0" sz="1100" spc="1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au</a:t>
            </a:r>
            <a:r>
              <a:rPr dirty="0" sz="1100" spc="18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sein</a:t>
            </a:r>
            <a:r>
              <a:rPr dirty="0" sz="1100" spc="1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9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l’équipe</a:t>
            </a:r>
            <a:r>
              <a:rPr dirty="0" sz="1100" spc="1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un</a:t>
            </a:r>
            <a:r>
              <a:rPr dirty="0" sz="1100" spc="1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interlocuteur</a:t>
            </a:r>
            <a:r>
              <a:rPr dirty="0" sz="1100" spc="19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principal</a:t>
            </a:r>
            <a:r>
              <a:rPr dirty="0" sz="1100" spc="2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dialoguer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(de préférence, celui vers lequel elle se tournera le plus naturellement). N’en changer que si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 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9800"/>
              </a:lnSpc>
              <a:spcBef>
                <a:spcPts val="795"/>
              </a:spcBef>
            </a:pPr>
            <a:r>
              <a:rPr dirty="0" sz="1100" spc="-5" b="1">
                <a:latin typeface="Calibri"/>
                <a:cs typeface="Calibri"/>
              </a:rPr>
              <a:t>Établir le contact </a:t>
            </a:r>
            <a:r>
              <a:rPr dirty="0" sz="1100" spc="-5">
                <a:latin typeface="Calibri"/>
                <a:cs typeface="Calibri"/>
              </a:rPr>
              <a:t>: il est important, en </a:t>
            </a:r>
            <a:r>
              <a:rPr dirty="0" sz="1100" spc="-10">
                <a:latin typeface="Calibri"/>
                <a:cs typeface="Calibri"/>
              </a:rPr>
              <a:t>dehors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10">
                <a:latin typeface="Calibri"/>
                <a:cs typeface="Calibri"/>
              </a:rPr>
              <a:t>situation </a:t>
            </a:r>
            <a:r>
              <a:rPr dirty="0" sz="1100" spc="-5">
                <a:latin typeface="Calibri"/>
                <a:cs typeface="Calibri"/>
              </a:rPr>
              <a:t>d’urgence </a:t>
            </a:r>
            <a:r>
              <a:rPr dirty="0" sz="1100">
                <a:latin typeface="Calibri"/>
                <a:cs typeface="Calibri"/>
              </a:rPr>
              <a:t>vitale, </a:t>
            </a:r>
            <a:r>
              <a:rPr dirty="0" sz="1100" spc="-5">
                <a:latin typeface="Calibri"/>
                <a:cs typeface="Calibri"/>
              </a:rPr>
              <a:t>de prendre le temps de </a:t>
            </a:r>
            <a:r>
              <a:rPr dirty="0" sz="1100" spc="-1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présenter.</a:t>
            </a:r>
            <a:r>
              <a:rPr dirty="0" sz="1100" spc="-5">
                <a:latin typeface="Calibri"/>
                <a:cs typeface="Calibri"/>
              </a:rPr>
              <a:t>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l’identité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s’entretenir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nommant </a:t>
            </a:r>
            <a:r>
              <a:rPr dirty="0" sz="1100" spc="-5">
                <a:latin typeface="Calibri"/>
                <a:cs typeface="Calibri"/>
              </a:rPr>
              <a:t>et lui permettre ainsi de se sentir reconnue. Si l’emploi du </a:t>
            </a:r>
            <a:r>
              <a:rPr dirty="0" sz="1100">
                <a:latin typeface="Calibri"/>
                <a:cs typeface="Calibri"/>
              </a:rPr>
              <a:t>prénom </a:t>
            </a:r>
            <a:r>
              <a:rPr dirty="0" sz="1100" spc="-5">
                <a:latin typeface="Calibri"/>
                <a:cs typeface="Calibri"/>
              </a:rPr>
              <a:t>peut faciliter la relation, il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 sera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employé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qu’après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avoir </a:t>
            </a:r>
            <a:r>
              <a:rPr dirty="0" sz="1100" spc="-5">
                <a:latin typeface="Calibri"/>
                <a:cs typeface="Calibri"/>
              </a:rPr>
              <a:t>obtenu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 concernée.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93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Mr X, je m’appelle Y, je suis secouriste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permettez-vous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appeler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prénom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100" spc="-5" b="1">
                <a:latin typeface="Calibri"/>
                <a:cs typeface="Calibri"/>
              </a:rPr>
              <a:t>Expliquer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les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raisons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présence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but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l’intervention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permet.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93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suis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là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 aider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Rassurez-vous,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avec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vais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accompagner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long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de </a:t>
            </a:r>
            <a:r>
              <a:rPr dirty="0" sz="1100" spc="-5" i="1">
                <a:latin typeface="Calibri"/>
                <a:cs typeface="Calibri"/>
              </a:rPr>
              <a:t>l’intervention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Calibri"/>
              <a:cs typeface="Calibri"/>
            </a:endParaRPr>
          </a:p>
          <a:p>
            <a:pPr algn="just" marL="19050" marR="14604">
              <a:lnSpc>
                <a:spcPct val="109500"/>
              </a:lnSpc>
            </a:pPr>
            <a:r>
              <a:rPr dirty="0" sz="1100" spc="-5" b="1">
                <a:latin typeface="Calibri"/>
                <a:cs typeface="Calibri"/>
              </a:rPr>
              <a:t>Instaurer </a:t>
            </a:r>
            <a:r>
              <a:rPr dirty="0" sz="1100" spc="-5">
                <a:latin typeface="Calibri"/>
                <a:cs typeface="Calibri"/>
              </a:rPr>
              <a:t>le dialogue et une </a:t>
            </a:r>
            <a:r>
              <a:rPr dirty="0" sz="1100" spc="-5" b="1">
                <a:latin typeface="Calibri"/>
                <a:cs typeface="Calibri"/>
              </a:rPr>
              <a:t>relation de confiance, </a:t>
            </a:r>
            <a:r>
              <a:rPr dirty="0" sz="1100" spc="-5">
                <a:latin typeface="Calibri"/>
                <a:cs typeface="Calibri"/>
              </a:rPr>
              <a:t>en commençant par poser une </a:t>
            </a:r>
            <a:r>
              <a:rPr dirty="0" sz="1100" spc="-10">
                <a:latin typeface="Calibri"/>
                <a:cs typeface="Calibri"/>
              </a:rPr>
              <a:t>question </a:t>
            </a:r>
            <a:r>
              <a:rPr dirty="0" sz="1100" spc="-5">
                <a:latin typeface="Calibri"/>
                <a:cs typeface="Calibri"/>
              </a:rPr>
              <a:t>ouverte afin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d’entamer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discussion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-5">
                <a:latin typeface="Calibri"/>
                <a:cs typeface="Calibri"/>
              </a:rPr>
              <a:t> vit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500380">
              <a:lnSpc>
                <a:spcPct val="100000"/>
              </a:lnSpc>
              <a:spcBef>
                <a:spcPts val="93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Pouvez-vous </a:t>
            </a:r>
            <a:r>
              <a:rPr dirty="0" sz="1100" i="1">
                <a:latin typeface="Calibri"/>
                <a:cs typeface="Calibri"/>
              </a:rPr>
              <a:t>me</a:t>
            </a:r>
            <a:r>
              <a:rPr dirty="0" sz="1100" spc="-5" i="1">
                <a:latin typeface="Calibri"/>
                <a:cs typeface="Calibri"/>
              </a:rPr>
              <a:t> dire 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qu’il se passe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50038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Comment allez-vous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»,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Comment puis-je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aider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Prendre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charge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</a:pPr>
            <a:r>
              <a:rPr dirty="0" sz="1100" spc="-5" b="1">
                <a:latin typeface="Calibri"/>
                <a:cs typeface="Calibri"/>
              </a:rPr>
              <a:t>Poser</a:t>
            </a:r>
            <a:r>
              <a:rPr dirty="0" sz="1100" spc="-2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cadre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469265" marR="14604">
              <a:lnSpc>
                <a:spcPct val="101600"/>
              </a:lnSpc>
              <a:spcBef>
                <a:spcPts val="110"/>
              </a:spcBef>
            </a:pPr>
            <a:r>
              <a:rPr dirty="0" sz="1100" spc="-5" i="1">
                <a:latin typeface="Calibri"/>
                <a:cs typeface="Calibri"/>
              </a:rPr>
              <a:t>« L’intervention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va</a:t>
            </a:r>
            <a:r>
              <a:rPr dirty="0" sz="1100" spc="1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dérouler</a:t>
            </a:r>
            <a:r>
              <a:rPr dirty="0" sz="1100" spc="19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manière</a:t>
            </a:r>
            <a:r>
              <a:rPr dirty="0" sz="1100" spc="1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suivante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r>
              <a:rPr dirty="0" sz="1100" spc="1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allons</a:t>
            </a:r>
            <a:r>
              <a:rPr dirty="0" sz="1100" spc="19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faire</a:t>
            </a:r>
            <a:r>
              <a:rPr dirty="0" sz="1100" spc="1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19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bilan,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ensuite</a:t>
            </a:r>
            <a:r>
              <a:rPr dirty="0" sz="1100" spc="1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ferons un point avec le médecin. À ce moment-là, nous verrons si nous </a:t>
            </a:r>
            <a:r>
              <a:rPr dirty="0" sz="1100" i="1">
                <a:latin typeface="Calibri"/>
                <a:cs typeface="Calibri"/>
              </a:rPr>
              <a:t>vous </a:t>
            </a:r>
            <a:r>
              <a:rPr dirty="0" sz="1100" spc="-5" i="1">
                <a:latin typeface="Calibri"/>
                <a:cs typeface="Calibri"/>
              </a:rPr>
              <a:t>transportons à l’hôpital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prise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charge plus approfondie </a:t>
            </a:r>
            <a:r>
              <a:rPr dirty="0" sz="110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 b="1">
                <a:latin typeface="Calibri"/>
                <a:cs typeface="Calibri"/>
              </a:rPr>
              <a:t>Informer et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expliquer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réalisé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1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vais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poser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ventre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évaluer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respiration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»,</a:t>
            </a:r>
            <a:endParaRPr sz="1100">
              <a:latin typeface="Calibri"/>
              <a:cs typeface="Calibri"/>
            </a:endParaRPr>
          </a:p>
          <a:p>
            <a:pPr marL="469265" marR="15875">
              <a:lnSpc>
                <a:spcPct val="101800"/>
              </a:lnSpc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vais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appliquer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masque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avec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l’oxygène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bouche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nez,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il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va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aider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 </a:t>
            </a:r>
            <a:r>
              <a:rPr dirty="0" sz="1100" spc="-229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mieux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respirer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 b="1">
                <a:latin typeface="Calibri"/>
                <a:cs typeface="Calibri"/>
              </a:rPr>
              <a:t>Reconnaître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déstabilisant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vécu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130"/>
              </a:spcBef>
            </a:pPr>
            <a:r>
              <a:rPr dirty="0" sz="1100" spc="-5" i="1">
                <a:latin typeface="Calibri"/>
                <a:cs typeface="Calibri"/>
              </a:rPr>
              <a:t>« Vous </a:t>
            </a:r>
            <a:r>
              <a:rPr dirty="0" sz="1100" i="1">
                <a:latin typeface="Calibri"/>
                <a:cs typeface="Calibri"/>
              </a:rPr>
              <a:t>vivez</a:t>
            </a:r>
            <a:r>
              <a:rPr dirty="0" sz="1100" spc="-5" i="1">
                <a:latin typeface="Calibri"/>
                <a:cs typeface="Calibri"/>
              </a:rPr>
              <a:t> un événement stressant, bouleversant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sens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 colère 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semblez triste quand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 dites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cela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(ou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inquiet,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etc.).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900">
              <a:latin typeface="Calibri"/>
              <a:cs typeface="Calibri"/>
            </a:endParaRPr>
          </a:p>
          <a:p>
            <a:pPr marL="19050" marR="15240">
              <a:lnSpc>
                <a:spcPct val="109500"/>
              </a:lnSpc>
            </a:pPr>
            <a:r>
              <a:rPr dirty="0" sz="1100" spc="-5" b="1">
                <a:latin typeface="Calibri"/>
                <a:cs typeface="Calibri"/>
              </a:rPr>
              <a:t>Questionner</a:t>
            </a:r>
            <a:r>
              <a:rPr dirty="0" sz="1100" spc="18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problématique</a:t>
            </a:r>
            <a:r>
              <a:rPr dirty="0" sz="1100" spc="1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repérée</a:t>
            </a:r>
            <a:r>
              <a:rPr dirty="0" sz="1100" spc="204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celle-ci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spontanément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explicitée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(suspicion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violence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suicidaire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…)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13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Avez-vous subi des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violences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»,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b="1" i="1">
                <a:latin typeface="Calibri"/>
                <a:cs typeface="Calibri"/>
              </a:rPr>
              <a:t>«</a:t>
            </a:r>
            <a:r>
              <a:rPr dirty="0" sz="1100" b="1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Souffrez-vous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 point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vouloir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mal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mourir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…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10589" y="491439"/>
            <a:ext cx="5962015" cy="825500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25"/>
              </a:spcBef>
            </a:pPr>
            <a:r>
              <a:rPr dirty="0" sz="1100" spc="-5">
                <a:latin typeface="Calibri"/>
                <a:cs typeface="Calibri"/>
              </a:rPr>
              <a:t>d’une 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d’hypothermie)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95300" marR="30480" indent="-229235">
              <a:lnSpc>
                <a:spcPct val="116799"/>
              </a:lnSpc>
              <a:spcBef>
                <a:spcPts val="10"/>
              </a:spcBef>
              <a:tabLst>
                <a:tab pos="4953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4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MHC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l/min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 algn="ctr" marR="182880">
              <a:lnSpc>
                <a:spcPct val="100000"/>
              </a:lnSpc>
              <a:spcBef>
                <a:spcPts val="215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15: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Débits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d’oxygène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en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fonction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du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dispositif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d’inhalation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d’O²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48462" y="1314449"/>
          <a:ext cx="6263640" cy="1108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29739"/>
                <a:gridCol w="1443989"/>
                <a:gridCol w="1540510"/>
                <a:gridCol w="1540510"/>
              </a:tblGrid>
              <a:tr h="31699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71145" marR="263525" indent="321310">
                        <a:lnSpc>
                          <a:spcPts val="122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MHC </a:t>
                      </a:r>
                      <a:r>
                        <a:rPr dirty="0" sz="10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ADULTE</a:t>
                      </a:r>
                      <a:r>
                        <a:rPr dirty="0" sz="800" spc="-3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8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ENFANT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M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ASQUE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SIMPLE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ADULTE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ENFANT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UNETTES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baseline="-12820" sz="975" b="1">
                          <a:latin typeface="Calibri"/>
                          <a:cs typeface="Calibri"/>
                        </a:rPr>
                        <a:t>2</a:t>
                      </a:r>
                      <a:endParaRPr baseline="-12820" sz="975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23723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LAGES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DEBIT</a:t>
                      </a:r>
                      <a:r>
                        <a:rPr dirty="0" sz="8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’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UTILISATION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349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9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15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l/min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9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6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9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l/min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9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6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l/min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9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478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EBIT</a:t>
                      </a:r>
                      <a:r>
                        <a:rPr dirty="0" sz="8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INITIAL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15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l/min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9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l/min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l/min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 marL="144145" marR="137795">
                        <a:lnSpc>
                          <a:spcPts val="1220"/>
                        </a:lnSpc>
                        <a:spcBef>
                          <a:spcPts val="4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2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l/min de plus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que </a:t>
                      </a:r>
                      <a:r>
                        <a:rPr dirty="0" sz="1000" spc="-2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débit habituel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49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/>
          <p:nvPr/>
        </p:nvSpPr>
        <p:spPr>
          <a:xfrm>
            <a:off x="2795270" y="1675637"/>
            <a:ext cx="64769" cy="154940"/>
          </a:xfrm>
          <a:custGeom>
            <a:avLst/>
            <a:gdLst/>
            <a:ahLst/>
            <a:cxnLst/>
            <a:rect l="l" t="t" r="r" b="b"/>
            <a:pathLst>
              <a:path w="64769" h="154939">
                <a:moveTo>
                  <a:pt x="64769" y="0"/>
                </a:moveTo>
                <a:lnTo>
                  <a:pt x="0" y="0"/>
                </a:lnTo>
                <a:lnTo>
                  <a:pt x="0" y="154940"/>
                </a:lnTo>
                <a:lnTo>
                  <a:pt x="64769" y="154940"/>
                </a:lnTo>
                <a:lnTo>
                  <a:pt x="64769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4503165" y="1675637"/>
            <a:ext cx="64769" cy="154940"/>
          </a:xfrm>
          <a:custGeom>
            <a:avLst/>
            <a:gdLst/>
            <a:ahLst/>
            <a:cxnLst/>
            <a:rect l="l" t="t" r="r" b="b"/>
            <a:pathLst>
              <a:path w="64770" h="154939">
                <a:moveTo>
                  <a:pt x="64770" y="0"/>
                </a:moveTo>
                <a:lnTo>
                  <a:pt x="0" y="0"/>
                </a:lnTo>
                <a:lnTo>
                  <a:pt x="0" y="154940"/>
                </a:lnTo>
                <a:lnTo>
                  <a:pt x="64770" y="154940"/>
                </a:lnTo>
                <a:lnTo>
                  <a:pt x="6477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4410964" y="2068321"/>
            <a:ext cx="64769" cy="155575"/>
          </a:xfrm>
          <a:custGeom>
            <a:avLst/>
            <a:gdLst/>
            <a:ahLst/>
            <a:cxnLst/>
            <a:rect l="l" t="t" r="r" b="b"/>
            <a:pathLst>
              <a:path w="64770" h="155575">
                <a:moveTo>
                  <a:pt x="64770" y="0"/>
                </a:moveTo>
                <a:lnTo>
                  <a:pt x="0" y="0"/>
                </a:lnTo>
                <a:lnTo>
                  <a:pt x="0" y="155448"/>
                </a:lnTo>
                <a:lnTo>
                  <a:pt x="64770" y="155448"/>
                </a:lnTo>
                <a:lnTo>
                  <a:pt x="6477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698750" y="2402331"/>
            <a:ext cx="21939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16: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Objectifs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saturation </a:t>
            </a:r>
            <a:endParaRPr sz="1200">
              <a:latin typeface="Calibri Light"/>
              <a:cs typeface="Calibri Ligh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51509" y="2612389"/>
            <a:ext cx="6254750" cy="430530"/>
          </a:xfrm>
          <a:prstGeom prst="rect">
            <a:avLst/>
          </a:prstGeom>
          <a:solidFill>
            <a:srgbClr val="F1F1F1"/>
          </a:solidFill>
          <a:ln w="6095">
            <a:solidFill>
              <a:srgbClr val="BEBEBE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1621790" marR="1613535" indent="50165">
              <a:lnSpc>
                <a:spcPts val="1520"/>
              </a:lnSpc>
              <a:spcBef>
                <a:spcPts val="55"/>
              </a:spcBef>
            </a:pPr>
            <a:r>
              <a:rPr dirty="0" sz="1000" spc="-5">
                <a:latin typeface="Calibri"/>
                <a:cs typeface="Calibri"/>
              </a:rPr>
              <a:t>SpO</a:t>
            </a:r>
            <a:r>
              <a:rPr dirty="0" baseline="-12820" sz="975" spc="-7">
                <a:latin typeface="Calibri"/>
                <a:cs typeface="Calibri"/>
              </a:rPr>
              <a:t>2</a:t>
            </a:r>
            <a:r>
              <a:rPr dirty="0" baseline="-12820" sz="97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 </a:t>
            </a:r>
            <a:r>
              <a:rPr dirty="0" sz="1000" spc="-5">
                <a:latin typeface="Calibri"/>
                <a:cs typeface="Calibri"/>
              </a:rPr>
              <a:t>94 </a:t>
            </a:r>
            <a:r>
              <a:rPr dirty="0" sz="1000">
                <a:latin typeface="Calibri"/>
                <a:cs typeface="Calibri"/>
              </a:rPr>
              <a:t>à </a:t>
            </a:r>
            <a:r>
              <a:rPr dirty="0" sz="1000" spc="-5">
                <a:latin typeface="Calibri"/>
                <a:cs typeface="Calibri"/>
              </a:rPr>
              <a:t>98 </a:t>
            </a:r>
            <a:r>
              <a:rPr dirty="0" sz="1000">
                <a:latin typeface="Calibri"/>
                <a:cs typeface="Calibri"/>
              </a:rPr>
              <a:t>% chez </a:t>
            </a:r>
            <a:r>
              <a:rPr dirty="0" sz="1000" spc="-5">
                <a:latin typeface="Calibri"/>
                <a:cs typeface="Calibri"/>
              </a:rPr>
              <a:t>l’adulte, l’enfant et le nourrisson 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SpO</a:t>
            </a:r>
            <a:r>
              <a:rPr dirty="0" baseline="-12820" sz="975" spc="-7">
                <a:latin typeface="Calibri"/>
                <a:cs typeface="Calibri"/>
              </a:rPr>
              <a:t>2</a:t>
            </a:r>
            <a:r>
              <a:rPr dirty="0" baseline="-12820" sz="975" spc="12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 </a:t>
            </a:r>
            <a:r>
              <a:rPr dirty="0" sz="1000" spc="-5">
                <a:latin typeface="Calibri"/>
                <a:cs typeface="Calibri"/>
              </a:rPr>
              <a:t>89</a:t>
            </a:r>
            <a:r>
              <a:rPr dirty="0" sz="1000">
                <a:latin typeface="Calibri"/>
                <a:cs typeface="Calibri"/>
              </a:rPr>
              <a:t> à</a:t>
            </a:r>
            <a:r>
              <a:rPr dirty="0" sz="1000" spc="-5">
                <a:latin typeface="Calibri"/>
                <a:cs typeface="Calibri"/>
              </a:rPr>
              <a:t> 94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%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chez</a:t>
            </a:r>
            <a:r>
              <a:rPr dirty="0" sz="1000" spc="-5">
                <a:latin typeface="Calibri"/>
                <a:cs typeface="Calibri"/>
              </a:rPr>
              <a:t> l’insuffisant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respiratoire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chronique</a:t>
            </a:r>
            <a:endParaRPr sz="10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1040" y="3198367"/>
            <a:ext cx="6155690" cy="287655"/>
            <a:chOff x="701040" y="3198367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31983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34795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5332221"/>
            <a:ext cx="6155690" cy="287655"/>
            <a:chOff x="701040" y="5332221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53322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56134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616458" y="3175761"/>
            <a:ext cx="6324600" cy="2889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3505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03505" marR="15748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insuffisance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avancée.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l’hyperoxie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néfaste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alors 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normal.</a:t>
            </a:r>
            <a:endParaRPr sz="1100">
              <a:latin typeface="Calibri"/>
              <a:cs typeface="Calibri"/>
            </a:endParaRPr>
          </a:p>
          <a:p>
            <a:pPr marL="103505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il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faut lutter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contre l’hypoxie,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sans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entraîner une</a:t>
            </a:r>
            <a:r>
              <a:rPr dirty="0" sz="1100" b="1">
                <a:latin typeface="Calibri"/>
                <a:cs typeface="Calibri"/>
              </a:rPr>
              <a:t> hyperoxie</a:t>
            </a:r>
            <a:r>
              <a:rPr dirty="0" sz="110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103505" marR="23812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 adapter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SpO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baseline="-11904" sz="1050" spc="142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respectant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contre-indications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administration.</a:t>
            </a:r>
            <a:endParaRPr sz="1100">
              <a:latin typeface="Calibri"/>
              <a:cs typeface="Calibri"/>
            </a:endParaRPr>
          </a:p>
          <a:p>
            <a:pPr marL="103505" marR="400050">
              <a:lnSpc>
                <a:spcPct val="1014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L’administration d’oxygène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 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irritation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nasale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débits &gt;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l/min.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03505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03505" marR="22479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enrichissement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atteindre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objectifs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 attendus.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[05FT21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00988" y="760730"/>
            <a:ext cx="49536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Utilisation</a:t>
            </a:r>
            <a:r>
              <a:rPr dirty="0" spc="5"/>
              <a:t> </a:t>
            </a:r>
            <a:r>
              <a:rPr dirty="0" spc="-5"/>
              <a:t>d’une</a:t>
            </a:r>
            <a:r>
              <a:rPr dirty="0"/>
              <a:t> </a:t>
            </a:r>
            <a:r>
              <a:rPr dirty="0" spc="-5"/>
              <a:t>bouteille</a:t>
            </a:r>
            <a:r>
              <a:rPr dirty="0"/>
              <a:t> </a:t>
            </a:r>
            <a:r>
              <a:rPr dirty="0" spc="-10"/>
              <a:t>d’oxygène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969767"/>
            <a:ext cx="6155690" cy="287655"/>
            <a:chOff x="701040" y="296976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9697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2509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856479"/>
            <a:ext cx="6155690" cy="287655"/>
            <a:chOff x="701040" y="485647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85647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1379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296407"/>
            <a:ext cx="6155690" cy="287020"/>
            <a:chOff x="701040" y="5296407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29640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5768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353807"/>
            <a:ext cx="6155690" cy="287020"/>
            <a:chOff x="701040" y="735380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35380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6342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631190" y="1378711"/>
            <a:ext cx="6283325" cy="85782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88900" marR="6921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enrichir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88900" marR="6985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L’oxygène,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 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compressible. Cette propriété permet de le comprimer afin de le stocker et de le transporter, au moyen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récipients spéciaux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bouteilles), sous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encombrement.</a:t>
            </a:r>
            <a:endParaRPr sz="1100">
              <a:latin typeface="Calibri"/>
              <a:cs typeface="Calibri"/>
            </a:endParaRPr>
          </a:p>
          <a:p>
            <a:pPr algn="just" marL="88900" marR="7239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atmosphérique ambiante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 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bouteille, appelé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détendeur.</a:t>
            </a:r>
            <a:endParaRPr sz="1100">
              <a:latin typeface="Calibri"/>
              <a:cs typeface="Calibri"/>
            </a:endParaRPr>
          </a:p>
          <a:p>
            <a:pPr algn="just" marL="88900" marR="698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débit d’oxygène (exprimé en litre par minute ou l/min) administré à la victime est réglé à l’aide 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appareil, appelé débitmètre.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Calibri Light"/>
              <a:cs typeface="Calibri Light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bouteille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d’oxygène</a:t>
            </a:r>
            <a:endParaRPr sz="1600">
              <a:latin typeface="Calibri Light"/>
              <a:cs typeface="Calibri Light"/>
            </a:endParaRPr>
          </a:p>
          <a:p>
            <a:pPr marL="889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11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contiennent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respectivement,</a:t>
            </a:r>
            <a:endParaRPr sz="1100">
              <a:latin typeface="Calibri"/>
              <a:cs typeface="Calibri"/>
            </a:endParaRPr>
          </a:p>
          <a:p>
            <a:pPr marL="88900" marR="8128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lorsqu’elles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pleines,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200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atmosphérique,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0.4,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1, 2.2 et 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</a:t>
            </a:r>
            <a:r>
              <a:rPr dirty="0" baseline="39682" sz="1050" spc="-7">
                <a:latin typeface="Calibri"/>
                <a:cs typeface="Calibri"/>
              </a:rPr>
              <a:t>3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d’oxygène.</a:t>
            </a:r>
            <a:endParaRPr sz="1100">
              <a:latin typeface="Calibri"/>
              <a:cs typeface="Calibri"/>
            </a:endParaRPr>
          </a:p>
          <a:p>
            <a:pPr marL="88900" marR="24257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France,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blanches,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aluminium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composite,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chapeau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inamovible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lequel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logé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détenteur-débitmètre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intégré.</a:t>
            </a:r>
            <a:endParaRPr sz="1100">
              <a:latin typeface="Calibri"/>
              <a:cs typeface="Calibri"/>
            </a:endParaRPr>
          </a:p>
          <a:p>
            <a:pPr marL="88900" marR="3587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dernière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vérification,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volume en eau.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détendeur-débitmètre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intégré</a:t>
            </a:r>
            <a:endParaRPr sz="1600">
              <a:latin typeface="Calibri Light"/>
              <a:cs typeface="Calibri Light"/>
            </a:endParaRPr>
          </a:p>
          <a:p>
            <a:pPr algn="just" marL="889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détenteur-débitmètre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intégré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317500" marR="7366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plages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colorées,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régnant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bouteille ou d’un affichage sur écran LCD de l’autonomie en temps de la </a:t>
            </a:r>
            <a:r>
              <a:rPr dirty="0" sz="1100" spc="-10">
                <a:latin typeface="Calibri"/>
                <a:cs typeface="Calibri"/>
              </a:rPr>
              <a:t>bouteille </a:t>
            </a:r>
            <a:r>
              <a:rPr dirty="0" sz="1100" spc="-5">
                <a:latin typeface="Calibri"/>
                <a:cs typeface="Calibri"/>
              </a:rPr>
              <a:t>en fonction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 choisi (la pression </a:t>
            </a:r>
            <a:r>
              <a:rPr dirty="0" sz="1100" spc="-10">
                <a:latin typeface="Calibri"/>
                <a:cs typeface="Calibri"/>
              </a:rPr>
              <a:t>résiduelle </a:t>
            </a:r>
            <a:r>
              <a:rPr dirty="0" sz="1100" spc="-5">
                <a:latin typeface="Calibri"/>
                <a:cs typeface="Calibri"/>
              </a:rPr>
              <a:t>n’apparaît que sous forme d’une jauge graduée par ¼ avec alarmes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sonores) ;</a:t>
            </a:r>
            <a:endParaRPr sz="1100">
              <a:latin typeface="Calibri"/>
              <a:cs typeface="Calibri"/>
            </a:endParaRPr>
          </a:p>
          <a:p>
            <a:pPr algn="just" marL="317500" marR="7493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d’une sécurité active, sous forme d’un </a:t>
            </a:r>
            <a:r>
              <a:rPr dirty="0" sz="1100">
                <a:latin typeface="Calibri"/>
                <a:cs typeface="Calibri"/>
              </a:rPr>
              <a:t>volet, </a:t>
            </a:r>
            <a:r>
              <a:rPr dirty="0" sz="1100" spc="-5">
                <a:latin typeface="Calibri"/>
                <a:cs typeface="Calibri"/>
              </a:rPr>
              <a:t>empêchant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5">
                <a:latin typeface="Calibri"/>
                <a:cs typeface="Calibri"/>
              </a:rPr>
              <a:t>branchement intempestif sur la bouteille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 celle-ci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fermée ;</a:t>
            </a:r>
            <a:endParaRPr sz="1100">
              <a:latin typeface="Calibri"/>
              <a:cs typeface="Calibri"/>
            </a:endParaRPr>
          </a:p>
          <a:p>
            <a:pPr algn="just" marL="317500" marR="7239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d’un raccord de sortie (olive), qui permet de brancher un </a:t>
            </a:r>
            <a:r>
              <a:rPr dirty="0" sz="1100">
                <a:latin typeface="Calibri"/>
                <a:cs typeface="Calibri"/>
              </a:rPr>
              <a:t>tuyau </a:t>
            </a:r>
            <a:r>
              <a:rPr dirty="0" sz="1100" spc="-5">
                <a:latin typeface="Calibri"/>
                <a:cs typeface="Calibri"/>
              </a:rPr>
              <a:t>afin d’alimenter un masque à inhalation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 ballon-réserve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17500" marR="755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d’alimenter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distribution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507235"/>
            <a:ext cx="6155690" cy="287020"/>
            <a:chOff x="701040" y="1507235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50723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78790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305047"/>
            <a:ext cx="6155690" cy="287655"/>
            <a:chOff x="701040" y="330504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3050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5862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283453"/>
            <a:ext cx="6155690" cy="287655"/>
            <a:chOff x="701040" y="528345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52834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56463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8233917"/>
            <a:ext cx="6155690" cy="287020"/>
            <a:chOff x="701040" y="823391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82339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51458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492200"/>
            <a:ext cx="6155690" cy="955548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d’ouverture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robinet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palier,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l/min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soupape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tarée à 200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raccord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remplissage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conditionnement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fournisseur.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Étiquettes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accessoires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 d’oxygène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fournie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étiquette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laboratoire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fournisseur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produit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étiquette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numéro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panneau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étiquette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rappelant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principales mesures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respecter.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L’autonomie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L’autonomie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bouteille dépend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4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quantité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déterminée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bouteille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consommation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 administré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750">
              <a:latin typeface="Calibri"/>
              <a:cs typeface="Calibri"/>
            </a:endParaRPr>
          </a:p>
          <a:p>
            <a:pPr marL="19050" marR="154940">
              <a:lnSpc>
                <a:spcPct val="102000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(exprimée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litre)</a:t>
            </a:r>
            <a:r>
              <a:rPr dirty="0" sz="1100" spc="-5">
                <a:latin typeface="Calibri"/>
                <a:cs typeface="Calibri"/>
              </a:rPr>
              <a:t> 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(exprimée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(exprimé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Consignes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 conservation,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stockage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 spc="-1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 transport</a:t>
            </a:r>
            <a:endParaRPr sz="1600">
              <a:latin typeface="Calibri Light"/>
              <a:cs typeface="Calibri Light"/>
            </a:endParaRPr>
          </a:p>
          <a:p>
            <a:pPr marL="19050" marR="10858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sources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 égale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conservées 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ventilé,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matières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inflammables.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pleines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bouteilles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séparément.</a:t>
            </a:r>
            <a:endParaRPr sz="1100">
              <a:latin typeface="Calibri"/>
              <a:cs typeface="Calibri"/>
            </a:endParaRPr>
          </a:p>
          <a:p>
            <a:pPr marL="19050" marR="63627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Les bouteilles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conservées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transportées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arrimées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emplacement permettant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chocs.</a:t>
            </a:r>
            <a:endParaRPr sz="1100">
              <a:latin typeface="Calibri"/>
              <a:cs typeface="Calibri"/>
            </a:endParaRPr>
          </a:p>
          <a:p>
            <a:pPr marL="19050" marR="1791335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verticale,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fermé.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traînées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doivent</a:t>
            </a:r>
            <a:r>
              <a:rPr dirty="0" sz="1100">
                <a:latin typeface="Calibri"/>
                <a:cs typeface="Calibri"/>
              </a:rPr>
              <a:t> pas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graissées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lubrifiées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enduites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gras.</a:t>
            </a:r>
            <a:endParaRPr sz="1100">
              <a:latin typeface="Calibri"/>
              <a:cs typeface="Calibri"/>
            </a:endParaRPr>
          </a:p>
          <a:p>
            <a:pPr marL="19050" marR="1308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flacons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pressurisés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désodorisant…),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(alcool,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essence…)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 corrosifs pour </a:t>
            </a:r>
            <a:r>
              <a:rPr dirty="0" sz="1100" spc="-10">
                <a:latin typeface="Calibri"/>
                <a:cs typeface="Calibri"/>
              </a:rPr>
              <a:t>nettoyer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Consignes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 de</a:t>
            </a:r>
            <a:r>
              <a:rPr dirty="0" sz="1600" spc="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manipulation</a:t>
            </a:r>
            <a:r>
              <a:rPr dirty="0" sz="1600" spc="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d’utilisation</a:t>
            </a:r>
            <a:endParaRPr sz="1600">
              <a:latin typeface="Calibri Light"/>
              <a:cs typeface="Calibri Light"/>
            </a:endParaRPr>
          </a:p>
          <a:p>
            <a:pPr marL="19050" marR="4572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 </a:t>
            </a:r>
            <a:r>
              <a:rPr dirty="0" sz="1100" spc="-5">
                <a:latin typeface="Calibri"/>
                <a:cs typeface="Calibri"/>
              </a:rPr>
              <a:t> l’intégrité des étiquetages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fonction.</a:t>
            </a:r>
            <a:endParaRPr sz="1100">
              <a:latin typeface="Calibri"/>
              <a:cs typeface="Calibri"/>
            </a:endParaRPr>
          </a:p>
          <a:p>
            <a:pPr marL="19050" marR="5270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graisse.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tuyaux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raccordement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spécifiques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l’oxygène.</a:t>
            </a:r>
            <a:endParaRPr sz="1100">
              <a:latin typeface="Calibri"/>
              <a:cs typeface="Calibri"/>
            </a:endParaRPr>
          </a:p>
          <a:p>
            <a:pPr marL="19050" marR="2349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(masque),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enduits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 bouteille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couchée.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955033"/>
            <a:ext cx="6155690" cy="287655"/>
            <a:chOff x="701040" y="3955033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9550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2362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4836667"/>
            <a:ext cx="6155690" cy="287655"/>
            <a:chOff x="701040" y="483666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483666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511809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20699"/>
            <a:ext cx="6155690" cy="546608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50419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ouverte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inflammables,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propagation </a:t>
            </a:r>
            <a:r>
              <a:rPr dirty="0" sz="1100" spc="-10">
                <a:latin typeface="Calibri"/>
                <a:cs typeface="Calibri"/>
              </a:rPr>
              <a:t>d’incendie.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L’ouverture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procéder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rapprochées.</a:t>
            </a:r>
            <a:endParaRPr sz="1100">
              <a:latin typeface="Calibri"/>
              <a:cs typeface="Calibri"/>
            </a:endParaRPr>
          </a:p>
          <a:p>
            <a:pPr marL="19050" marR="53975">
              <a:lnSpc>
                <a:spcPct val="101899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l/min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préalable).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dirigée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 opposé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détendeur,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retrait.</a:t>
            </a:r>
            <a:endParaRPr sz="1100">
              <a:latin typeface="Calibri"/>
              <a:cs typeface="Calibri"/>
            </a:endParaRPr>
          </a:p>
          <a:p>
            <a:pPr marL="19050" marR="36322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d’étanchéité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fuite,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robinet.</a:t>
            </a:r>
            <a:endParaRPr sz="1100">
              <a:latin typeface="Calibri"/>
              <a:cs typeface="Calibri"/>
            </a:endParaRPr>
          </a:p>
          <a:p>
            <a:pPr marL="19050" marR="20574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flamme,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source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étincelles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approchés.</a:t>
            </a:r>
            <a:endParaRPr sz="1100">
              <a:latin typeface="Calibri"/>
              <a:cs typeface="Calibri"/>
            </a:endParaRPr>
          </a:p>
          <a:p>
            <a:pPr marL="19050" marR="39560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refermer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(étincelles,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crépitements).</a:t>
            </a:r>
            <a:endParaRPr sz="1100">
              <a:latin typeface="Calibri"/>
              <a:cs typeface="Calibri"/>
            </a:endParaRPr>
          </a:p>
          <a:p>
            <a:pPr marL="19050" marR="6858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(chapeau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fixé)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(robinet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bloqué,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défectueux…)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résiduelle,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rapportée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responsable chargé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l’oxygène.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comburant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entretient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combustion.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>
                <a:latin typeface="Calibri"/>
                <a:cs typeface="Calibri"/>
              </a:rPr>
              <a:t>l’inflammation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poussières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inflammables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47752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délivré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tuyau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écoutant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 généré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 du gaz.</a:t>
            </a:r>
            <a:endParaRPr sz="1100">
              <a:latin typeface="Calibri"/>
              <a:cs typeface="Calibri"/>
            </a:endParaRPr>
          </a:p>
          <a:p>
            <a:pPr marL="19050" marR="10795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tuyau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relâcher.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perçoit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tuyau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24503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[05FT22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808736" y="760730"/>
            <a:ext cx="593598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Techniques de</a:t>
            </a:r>
            <a:r>
              <a:rPr dirty="0" spc="-10"/>
              <a:t> </a:t>
            </a:r>
            <a:r>
              <a:rPr dirty="0" spc="-5"/>
              <a:t>réchauffement</a:t>
            </a:r>
            <a:r>
              <a:rPr dirty="0"/>
              <a:t> </a:t>
            </a:r>
            <a:r>
              <a:rPr dirty="0" spc="-5"/>
              <a:t>d’une</a:t>
            </a:r>
            <a:r>
              <a:rPr dirty="0" spc="-10"/>
              <a:t> </a:t>
            </a:r>
            <a:r>
              <a:rPr dirty="0" spc="-5"/>
              <a:t>victime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3206749"/>
            <a:ext cx="6155690" cy="287020"/>
            <a:chOff x="701040" y="3206749"/>
            <a:chExt cx="6155690" cy="287020"/>
          </a:xfrm>
        </p:grpSpPr>
        <p:sp>
          <p:nvSpPr>
            <p:cNvPr id="10" name="object 10"/>
            <p:cNvSpPr/>
            <p:nvPr/>
          </p:nvSpPr>
          <p:spPr>
            <a:xfrm>
              <a:off x="701040" y="320674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34871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7676895"/>
            <a:ext cx="6155690" cy="287655"/>
            <a:chOff x="701040" y="7676895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76768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795807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701040" y="1378711"/>
            <a:ext cx="6155690" cy="80556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qui 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frissons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exposée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(neige,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hivers,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(hypothermie)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l’état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déperdition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se 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7100"/>
              </a:lnSpc>
              <a:spcBef>
                <a:spcPts val="4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Rayonnement thermique </a:t>
            </a:r>
            <a:r>
              <a:rPr dirty="0" sz="1100" spc="-5">
                <a:latin typeface="Calibri"/>
                <a:cs typeface="Calibri"/>
              </a:rPr>
              <a:t>: perte de chaleur liée à la différence de température de l'air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5">
                <a:latin typeface="Calibri"/>
                <a:cs typeface="Calibri"/>
              </a:rPr>
              <a:t>celle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corps.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rôle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rayonnement.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Conduction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 de chaleur par contact direct avec un objet plus froid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de l’eau froide ou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 Quand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 sont mouillés,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 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 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grande.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Convection </a:t>
            </a:r>
            <a:r>
              <a:rPr dirty="0" sz="1100" spc="-5">
                <a:latin typeface="Calibri"/>
                <a:cs typeface="Calibri"/>
              </a:rPr>
              <a:t>: perte de chaleur au profit de l'air ambiant lorsque l'air entre en contact avec la surface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corps. La vitesse de déperdition de chaleur dépend de la vitesse de l'air (vent) et de la différence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l'air ambiant.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Évaporation </a:t>
            </a:r>
            <a:r>
              <a:rPr dirty="0" sz="1100" spc="-5">
                <a:latin typeface="Calibri"/>
                <a:cs typeface="Calibri"/>
              </a:rPr>
              <a:t>: perte de chaleur qui résulte de la conversion de l'eau de l'état liquide à </a:t>
            </a:r>
            <a:r>
              <a:rPr dirty="0" sz="1100">
                <a:latin typeface="Calibri"/>
                <a:cs typeface="Calibri"/>
              </a:rPr>
              <a:t>l'état </a:t>
            </a:r>
            <a:r>
              <a:rPr dirty="0" sz="1100" spc="-5">
                <a:latin typeface="Calibri"/>
                <a:cs typeface="Calibri"/>
              </a:rPr>
              <a:t>gazeux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(transpiration, respiration).</a:t>
            </a:r>
            <a:endParaRPr sz="1100">
              <a:latin typeface="Calibri"/>
              <a:cs typeface="Calibri"/>
            </a:endParaRPr>
          </a:p>
          <a:p>
            <a:pPr marL="19050" marR="69215">
              <a:lnSpc>
                <a:spcPct val="101699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lien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l'hydratation,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liquidienne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déshydratation.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l'hydratation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l'hypothermie,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 circulatoire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 dus au </a:t>
            </a:r>
            <a:r>
              <a:rPr dirty="0" sz="1100" spc="-10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Drap,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(laine, polyester, isotherme).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Tapis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isolants.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Serviettes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sécher.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01800"/>
              </a:lnSpc>
              <a:spcBef>
                <a:spcPts val="6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Appareils ou dispositifs de chauffage (couverture chauffante, bouillotte, brique chaude, chaufferette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chimique)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Paravent.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6039357"/>
            <a:ext cx="6155690" cy="287020"/>
            <a:chOff x="701040" y="603935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60393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3197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926069"/>
            <a:ext cx="6155690" cy="287655"/>
            <a:chOff x="701040" y="792606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792606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2072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7651"/>
            <a:ext cx="6155690" cy="88023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 marR="9080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Il existe plusieurs moyens qui peuvent être </a:t>
            </a:r>
            <a:r>
              <a:rPr dirty="0" sz="1100" spc="-10">
                <a:latin typeface="Calibri"/>
                <a:cs typeface="Calibri"/>
              </a:rPr>
              <a:t>utilisés </a:t>
            </a:r>
            <a:r>
              <a:rPr dirty="0" sz="1100">
                <a:latin typeface="Calibri"/>
                <a:cs typeface="Calibri"/>
              </a:rPr>
              <a:t>seuls </a:t>
            </a:r>
            <a:r>
              <a:rPr dirty="0" sz="1100" spc="-5">
                <a:latin typeface="Calibri"/>
                <a:cs typeface="Calibri"/>
              </a:rPr>
              <a:t>ou en association pour diminuer la déperdition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apporter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7000"/>
              </a:lnSpc>
              <a:spcBef>
                <a:spcPts val="4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Envelopper la victime dans un drap et une couverture</a:t>
            </a:r>
            <a:r>
              <a:rPr dirty="0" sz="1100" spc="-5">
                <a:latin typeface="Calibri"/>
                <a:cs typeface="Calibri"/>
              </a:rPr>
              <a:t>. Bien envelopper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pieds et la tête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victime. Cela </a:t>
            </a:r>
            <a:r>
              <a:rPr dirty="0" sz="1100" spc="-10">
                <a:latin typeface="Calibri"/>
                <a:cs typeface="Calibri"/>
              </a:rPr>
              <a:t>permet </a:t>
            </a:r>
            <a:r>
              <a:rPr dirty="0" sz="1100" spc="-5">
                <a:latin typeface="Calibri"/>
                <a:cs typeface="Calibri"/>
              </a:rPr>
              <a:t>de diminuer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surface cutanée de la victime exposée à l’air et ainsi de limiter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déperdition de chaleur par rayonnement thermique. En l’absence de moyens spécifiques, une feuille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papier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journaux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carton peuvent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-5">
                <a:latin typeface="Calibri"/>
                <a:cs typeface="Calibri"/>
              </a:rPr>
              <a:t> utilisés.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Isoler la victime de tout contact avec une surface ou des objets froids ou </a:t>
            </a:r>
            <a:r>
              <a:rPr dirty="0" sz="1100" b="1">
                <a:latin typeface="Calibri"/>
                <a:cs typeface="Calibri"/>
              </a:rPr>
              <a:t>humides</a:t>
            </a:r>
            <a:r>
              <a:rPr dirty="0" sz="1100">
                <a:latin typeface="Calibri"/>
                <a:cs typeface="Calibri"/>
              </a:rPr>
              <a:t>. </a:t>
            </a:r>
            <a:r>
              <a:rPr dirty="0" sz="1100" spc="-5">
                <a:latin typeface="Calibri"/>
                <a:cs typeface="Calibri"/>
              </a:rPr>
              <a:t>Cela permet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diminuer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déperdition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conduction.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Isoler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l’installant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tapis,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feuille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papier </a:t>
            </a:r>
            <a:r>
              <a:rPr dirty="0" sz="1100" spc="-5">
                <a:latin typeface="Calibri"/>
                <a:cs typeface="Calibri"/>
              </a:rPr>
              <a:t>bulle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Protéger la victime du vent et de l’humidité. </a:t>
            </a:r>
            <a:r>
              <a:rPr dirty="0" sz="1100" spc="-5">
                <a:latin typeface="Calibri"/>
                <a:cs typeface="Calibri"/>
              </a:rPr>
              <a:t>Cela permet de diminuer la déperdition de chaleur </a:t>
            </a:r>
            <a:r>
              <a:rPr dirty="0" sz="1100" spc="-1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 évaporation.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l’abri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paravent).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vêtements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mouillés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humides,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lvl="1" marL="704850" marR="1905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Envelopper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isotherme,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feuille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papier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 (nouveau-né).</a:t>
            </a:r>
            <a:endParaRPr sz="1100">
              <a:latin typeface="Calibri"/>
              <a:cs typeface="Calibri"/>
            </a:endParaRPr>
          </a:p>
          <a:p>
            <a:pPr algn="r" lvl="1" marL="228600" marR="1642745" indent="-228600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22860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habiller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secs.</a:t>
            </a:r>
            <a:endParaRPr sz="1100">
              <a:latin typeface="Calibri"/>
              <a:cs typeface="Calibri"/>
            </a:endParaRPr>
          </a:p>
          <a:p>
            <a:pPr algn="r" marL="227965" marR="1589405" indent="-227965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2796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Réchauffer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victime</a:t>
            </a:r>
            <a:r>
              <a:rPr dirty="0" sz="1100" spc="-5">
                <a:latin typeface="Calibri"/>
                <a:cs typeface="Calibri"/>
              </a:rPr>
              <a:t>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d’augmenter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corporelle.</a:t>
            </a:r>
            <a:endParaRPr sz="1100">
              <a:latin typeface="Calibri"/>
              <a:cs typeface="Calibri"/>
            </a:endParaRPr>
          </a:p>
          <a:p>
            <a:pPr algn="just" lvl="1" marL="704850" marR="1524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(véhicule,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ambulance,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habitation,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refuge, etc.).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Recouvrir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chauffante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42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°C).</a:t>
            </a:r>
            <a:endParaRPr sz="1100">
              <a:latin typeface="Calibri"/>
              <a:cs typeface="Calibri"/>
            </a:endParaRPr>
          </a:p>
          <a:p>
            <a:pPr algn="just" lvl="1" marL="704850" marR="1397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Placer des poches d’eau tiède (bouillottes), des compresses chimiques d’application de chaud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(chaufferette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chimique)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briques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chauffées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(cou, sous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plis de l’aine).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"/>
              </a:spcBef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7018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 pour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aggraver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 marL="19050" marR="673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chauffage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bouillottes,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chaufferettes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brûlures.</a:t>
            </a:r>
            <a:endParaRPr sz="1100">
              <a:latin typeface="Calibri"/>
              <a:cs typeface="Calibri"/>
            </a:endParaRPr>
          </a:p>
          <a:p>
            <a:pPr algn="just" marL="19050" marR="80645">
              <a:lnSpc>
                <a:spcPct val="101600"/>
              </a:lnSpc>
              <a:spcBef>
                <a:spcPts val="600"/>
              </a:spcBef>
            </a:pPr>
            <a:r>
              <a:rPr dirty="0" sz="1100" spc="-5" b="1">
                <a:latin typeface="Calibri"/>
                <a:cs typeface="Calibri"/>
              </a:rPr>
              <a:t>Il ne faut pas appliquer directement le dispositif de chaud au contact de la peau de la victime. </a:t>
            </a:r>
            <a:r>
              <a:rPr dirty="0" sz="1100" spc="-5">
                <a:latin typeface="Calibri"/>
                <a:cs typeface="Calibri"/>
              </a:rPr>
              <a:t>Interposer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épaisseur de tissu suffisante et contrôler régulièrement l’état de la peau de la victime en contact avec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52705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évaluée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signes de refroidissement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L’amélioration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L’augmentation de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896111"/>
            <a:ext cx="4367783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896111"/>
            <a:ext cx="1652143" cy="352044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[06AC01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84933" y="760730"/>
            <a:ext cx="37890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Accident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vasculaire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cérébral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298437"/>
            <a:ext cx="6155690" cy="287020"/>
            <a:chOff x="701040" y="629843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629843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5788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8943593"/>
            <a:ext cx="6155690" cy="287655"/>
            <a:chOff x="701040" y="894359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89435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92247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631190" y="1378711"/>
            <a:ext cx="6294755" cy="85839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88900" marR="8763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L’accident vasculaire cérébral (AVC), parfois appelé attaque cérébrale, est un déficit neurologique </a:t>
            </a:r>
            <a:r>
              <a:rPr dirty="0" sz="1100" spc="-10">
                <a:latin typeface="Calibri"/>
                <a:cs typeface="Calibri"/>
              </a:rPr>
              <a:t>soudain </a:t>
            </a:r>
            <a:r>
              <a:rPr dirty="0" sz="1100" spc="-5">
                <a:latin typeface="Calibri"/>
                <a:cs typeface="Calibri"/>
              </a:rPr>
              <a:t> d’origine vasculaire (la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 sanguine d’une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interrompue).</a:t>
            </a:r>
            <a:endParaRPr sz="1100">
              <a:latin typeface="Calibri"/>
              <a:cs typeface="Calibri"/>
            </a:endParaRPr>
          </a:p>
          <a:p>
            <a:pPr algn="just" marL="88900" marR="825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terme « accident » est utilisé pour souligner l’aspect soudain, </a:t>
            </a:r>
            <a:r>
              <a:rPr dirty="0" sz="1100">
                <a:latin typeface="Calibri"/>
                <a:cs typeface="Calibri"/>
              </a:rPr>
              <a:t>voire </a:t>
            </a:r>
            <a:r>
              <a:rPr dirty="0" sz="1100" spc="-5">
                <a:latin typeface="Calibri"/>
                <a:cs typeface="Calibri"/>
              </a:rPr>
              <a:t>brutal, d’apparition des signes ou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889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L’AVC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causé par :</a:t>
            </a:r>
            <a:endParaRPr sz="1100">
              <a:latin typeface="Calibri"/>
              <a:cs typeface="Calibri"/>
            </a:endParaRPr>
          </a:p>
          <a:p>
            <a:pPr marL="317500" marR="84455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artère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(infarctus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cérébral)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spasme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artère,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d’athérome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(thrombose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caillot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(embolie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(85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%)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bénéficier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nouveaux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 heures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signes).</a:t>
            </a:r>
            <a:endParaRPr sz="1100">
              <a:latin typeface="Calibri"/>
              <a:cs typeface="Calibri"/>
            </a:endParaRPr>
          </a:p>
          <a:p>
            <a:pPr marL="317500" marR="8763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rupture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hypertendue)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d’une malformation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(anévrisme par exemple).</a:t>
            </a:r>
            <a:endParaRPr sz="1100">
              <a:latin typeface="Calibri"/>
              <a:cs typeface="Calibri"/>
            </a:endParaRPr>
          </a:p>
          <a:p>
            <a:pPr marL="31750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tumeurs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coagulation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cérébrale.</a:t>
            </a:r>
            <a:endParaRPr sz="1100">
              <a:latin typeface="Calibri"/>
              <a:cs typeface="Calibri"/>
            </a:endParaRPr>
          </a:p>
          <a:p>
            <a:pPr algn="just" marL="88900" marR="80010">
              <a:lnSpc>
                <a:spcPct val="101899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ischémique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transitoire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(AIT)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résorbe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d’elle-même </a:t>
            </a:r>
            <a:r>
              <a:rPr dirty="0" sz="1100" spc="-10">
                <a:latin typeface="Calibri"/>
                <a:cs typeface="Calibri"/>
              </a:rPr>
              <a:t>spontanément </a:t>
            </a:r>
            <a:r>
              <a:rPr dirty="0" sz="1100" spc="-5">
                <a:latin typeface="Calibri"/>
                <a:cs typeface="Calibri"/>
              </a:rPr>
              <a:t>avec une disparition plus ou moins rapide des signes en </a:t>
            </a:r>
            <a:r>
              <a:rPr dirty="0" sz="1100">
                <a:latin typeface="Calibri"/>
                <a:cs typeface="Calibri"/>
              </a:rPr>
              <a:t>fonction </a:t>
            </a:r>
            <a:r>
              <a:rPr dirty="0" sz="1100" spc="-5">
                <a:latin typeface="Calibri"/>
                <a:cs typeface="Calibri"/>
              </a:rPr>
              <a:t>de la durée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l’obstruction.</a:t>
            </a:r>
            <a:endParaRPr sz="1100">
              <a:latin typeface="Calibri"/>
              <a:cs typeface="Calibri"/>
            </a:endParaRPr>
          </a:p>
          <a:p>
            <a:pPr algn="just" marL="88900" marR="8636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Les signes sont les mêmes que l’AVC, mais ils </a:t>
            </a:r>
            <a:r>
              <a:rPr dirty="0" sz="1100" spc="-10">
                <a:latin typeface="Calibri"/>
                <a:cs typeface="Calibri"/>
              </a:rPr>
              <a:t>durent </a:t>
            </a:r>
            <a:r>
              <a:rPr dirty="0" sz="1100" spc="-5">
                <a:latin typeface="Calibri"/>
                <a:cs typeface="Calibri"/>
              </a:rPr>
              <a:t>de quelques </a:t>
            </a:r>
            <a:r>
              <a:rPr dirty="0" sz="1100" spc="-10">
                <a:latin typeface="Calibri"/>
                <a:cs typeface="Calibri"/>
              </a:rPr>
              <a:t>secondes </a:t>
            </a:r>
            <a:r>
              <a:rPr dirty="0" sz="1100" spc="-5">
                <a:latin typeface="Calibri"/>
                <a:cs typeface="Calibri"/>
              </a:rPr>
              <a:t>à quelques minutes, jamais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5">
                <a:latin typeface="Calibri"/>
                <a:cs typeface="Calibri"/>
              </a:rPr>
              <a:t> d’une heure,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le retour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normale.</a:t>
            </a:r>
            <a:endParaRPr sz="1100">
              <a:latin typeface="Calibri"/>
              <a:cs typeface="Calibri"/>
            </a:endParaRPr>
          </a:p>
          <a:p>
            <a:pPr algn="just" marL="88900" marR="8572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L’AIT peut passer inaperçu et être confondu avec un </a:t>
            </a:r>
            <a:r>
              <a:rPr dirty="0" sz="1100" spc="-10">
                <a:latin typeface="Calibri"/>
                <a:cs typeface="Calibri"/>
              </a:rPr>
              <a:t>simple </a:t>
            </a:r>
            <a:r>
              <a:rPr dirty="0" sz="1100" spc="-5">
                <a:latin typeface="Calibri"/>
                <a:cs typeface="Calibri"/>
              </a:rPr>
              <a:t>malaise. L’AIT est un signe d’alarme, 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mêmes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88900" marR="8445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L'AVC entraine une diminution voire un arrêt brutal d’une partie de la circulation sanguine cérébrale.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induit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l’AVC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touché.</a:t>
            </a:r>
            <a:endParaRPr sz="1100">
              <a:latin typeface="Calibri"/>
              <a:cs typeface="Calibri"/>
            </a:endParaRPr>
          </a:p>
          <a:p>
            <a:pPr algn="just" marL="88900" marR="8255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L’interruption de la circulation entraine une ischémie des cellules nerveuses et les privent soudainement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d'oxygène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sucre, 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provoque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5">
                <a:latin typeface="Calibri"/>
                <a:cs typeface="Calibri"/>
              </a:rPr>
              <a:t> 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détérioration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mort.</a:t>
            </a:r>
            <a:endParaRPr sz="1100">
              <a:latin typeface="Calibri"/>
              <a:cs typeface="Calibri"/>
            </a:endParaRPr>
          </a:p>
          <a:p>
            <a:pPr algn="just" marL="88900" marR="812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 le cas d’hémorragie, en plus de l’atteinte vasculaire, l’écoulement du sang (hématome) dans l’espace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 entre et autour des méninges et du cerveau comprime les cellules nerveuses et est responsable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signes neurologiques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graves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de l’importance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l’hémorragie.</a:t>
            </a:r>
            <a:endParaRPr sz="1100">
              <a:latin typeface="Calibri"/>
              <a:cs typeface="Calibri"/>
            </a:endParaRPr>
          </a:p>
          <a:p>
            <a:pPr algn="just" marL="88900" marR="8128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L'AVC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dramatiques</a:t>
            </a:r>
            <a:r>
              <a:rPr dirty="0" sz="1100" spc="-5">
                <a:latin typeface="Calibri"/>
                <a:cs typeface="Calibri"/>
              </a:rPr>
              <a:t>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lourdes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séquelles.</a:t>
            </a:r>
            <a:r>
              <a:rPr dirty="0" sz="1100" spc="-5">
                <a:latin typeface="Calibri"/>
                <a:cs typeface="Calibri"/>
              </a:rPr>
              <a:t> L’AVC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1</a:t>
            </a:r>
            <a:r>
              <a:rPr dirty="0" baseline="39682" sz="1050">
                <a:latin typeface="Calibri"/>
                <a:cs typeface="Calibri"/>
              </a:rPr>
              <a:t>ère</a:t>
            </a:r>
            <a:r>
              <a:rPr dirty="0" baseline="39682" sz="1050" spc="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handicap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3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mortalité.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889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connaissance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conscience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déficit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moitié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(droit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gauche).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186</a:t>
            </a:fld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8693657"/>
            <a:ext cx="6155690" cy="287020"/>
            <a:chOff x="701040" y="8693657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86936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9740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943356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9050" marR="1333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 suivants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asymétrie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</a:t>
            </a:r>
            <a:r>
              <a:rPr dirty="0" sz="1100">
                <a:latin typeface="Calibri"/>
                <a:cs typeface="Calibri"/>
              </a:rPr>
              <a:t>on</a:t>
            </a:r>
            <a:r>
              <a:rPr dirty="0" sz="1100" spc="-5">
                <a:latin typeface="Calibri"/>
                <a:cs typeface="Calibri"/>
              </a:rPr>
              <a:t> 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grimace 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1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faiblesse ou un engourdissement d’un ou des deux côtés du corps : lorsqu’on </a:t>
            </a:r>
            <a:r>
              <a:rPr dirty="0" sz="1100" spc="-10">
                <a:latin typeface="Calibri"/>
                <a:cs typeface="Calibri"/>
              </a:rPr>
              <a:t>demande </a:t>
            </a:r>
            <a:r>
              <a:rPr dirty="0" sz="1100" spc="-5">
                <a:latin typeface="Calibri"/>
                <a:cs typeface="Calibri"/>
              </a:rPr>
              <a:t>à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lever et d'étendre les deux bras et les </a:t>
            </a:r>
            <a:r>
              <a:rPr dirty="0" sz="1100">
                <a:latin typeface="Calibri"/>
                <a:cs typeface="Calibri"/>
              </a:rPr>
              <a:t>mains </a:t>
            </a:r>
            <a:r>
              <a:rPr dirty="0" sz="1100" spc="-5">
                <a:latin typeface="Calibri"/>
                <a:cs typeface="Calibri"/>
              </a:rPr>
              <a:t>devant elle, l’un des bras et/ou la main (ou les deux) 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être levés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retombent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moins </a:t>
            </a:r>
            <a:r>
              <a:rPr dirty="0" sz="1100" spc="-5">
                <a:latin typeface="Calibri"/>
                <a:cs typeface="Calibri"/>
              </a:rPr>
              <a:t>vite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difficulté du langage ou de la compréhension : lorsqu’on demande à la victime de répéter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phrase,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difficultés à parler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comprendre.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Ces trois signes doivent être systématiquement recherchés. Ils sont communément appelés FAST ou « Face,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Speech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accompagnés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diminution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soudain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>
                <a:latin typeface="Calibri"/>
                <a:cs typeface="Calibri"/>
              </a:rPr>
              <a:t> apparente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l’équilibre,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inexpliquées.</a:t>
            </a:r>
            <a:endParaRPr sz="1100">
              <a:latin typeface="Calibri"/>
              <a:cs typeface="Calibri"/>
            </a:endParaRPr>
          </a:p>
          <a:p>
            <a:pPr algn="just" marL="19050" marR="1079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Même si </a:t>
            </a:r>
            <a:r>
              <a:rPr dirty="0" sz="1100">
                <a:latin typeface="Calibri"/>
                <a:cs typeface="Calibri"/>
              </a:rPr>
              <a:t>tous </a:t>
            </a:r>
            <a:r>
              <a:rPr dirty="0" sz="1100" spc="-5">
                <a:latin typeface="Calibri"/>
                <a:cs typeface="Calibri"/>
              </a:rPr>
              <a:t>les signes sont passagers et résolutifs, ils </a:t>
            </a:r>
            <a:r>
              <a:rPr dirty="0" sz="1100">
                <a:latin typeface="Calibri"/>
                <a:cs typeface="Calibri"/>
              </a:rPr>
              <a:t>doivent </a:t>
            </a:r>
            <a:r>
              <a:rPr dirty="0" sz="1100" spc="-5">
                <a:latin typeface="Calibri"/>
                <a:cs typeface="Calibri"/>
              </a:rPr>
              <a:t>être scrupuleusement recherchés, car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l’affection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tenir </a:t>
            </a:r>
            <a:r>
              <a:rPr dirty="0" sz="1100" spc="-5">
                <a:latin typeface="Calibri"/>
                <a:cs typeface="Calibri"/>
              </a:rPr>
              <a:t>restent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préciser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>
                <a:latin typeface="Calibri"/>
                <a:cs typeface="Calibri"/>
              </a:rPr>
              <a:t> l’interrogatoire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famille</a:t>
            </a:r>
            <a:r>
              <a:rPr dirty="0" sz="1100" spc="-5">
                <a:latin typeface="Calibri"/>
                <a:cs typeface="Calibri"/>
              </a:rPr>
              <a:t>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l’existence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24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précédentes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fièvre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validité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est-ce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autonome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grabataire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(fauteuil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roulant ou alité)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présence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facteurs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hypertension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cardio-vasculaire,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diabète ou hypercholestérolémie,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obésité,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tabagisme,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 anticoagulant.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récente,</a:t>
            </a:r>
            <a:endParaRPr sz="1100">
              <a:latin typeface="Calibri"/>
              <a:cs typeface="Calibri"/>
            </a:endParaRPr>
          </a:p>
          <a:p>
            <a:pPr lvl="1" marL="704850" marR="1143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stimulateur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contre-indication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IRM.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97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Au cours du 4ème regard, il est indispensable de réaliser une mesure de la glycémie capillaire. En effet,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hypoglycémie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simuler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-5">
                <a:latin typeface="Calibri"/>
                <a:cs typeface="Calibri"/>
              </a:rPr>
              <a:t>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indiqués</a:t>
            </a:r>
            <a:r>
              <a:rPr dirty="0" sz="1100">
                <a:latin typeface="Calibri"/>
                <a:cs typeface="Calibri"/>
              </a:rPr>
              <a:t> ci-dessus.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 de rechercher et de </a:t>
            </a:r>
            <a:r>
              <a:rPr dirty="0" sz="1100">
                <a:latin typeface="Calibri"/>
                <a:cs typeface="Calibri"/>
              </a:rPr>
              <a:t>corriger </a:t>
            </a:r>
            <a:r>
              <a:rPr dirty="0" sz="1100" spc="-5">
                <a:latin typeface="Calibri"/>
                <a:cs typeface="Calibri"/>
              </a:rPr>
              <a:t>une hypoglycémie avant d’affirmer être en présence de signes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d’AVC.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9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s’imposent.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[06PR01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84933" y="760730"/>
            <a:ext cx="37890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Accident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vasculaire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cérébral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145283"/>
            <a:ext cx="6155690" cy="287655"/>
            <a:chOff x="701040" y="214528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1452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42646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2889757"/>
            <a:ext cx="6155690" cy="287655"/>
            <a:chOff x="701040" y="288975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28897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1709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5649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 et respire</a:t>
            </a:r>
            <a:endParaRPr sz="1600">
              <a:latin typeface="Calibri Light"/>
              <a:cs typeface="Calibri Light"/>
            </a:endParaRPr>
          </a:p>
          <a:p>
            <a:pPr algn="just"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signes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neurologique</a:t>
            </a:r>
            <a:endParaRPr sz="1600">
              <a:latin typeface="Calibri Light"/>
              <a:cs typeface="Calibri Light"/>
            </a:endParaRPr>
          </a:p>
          <a:p>
            <a:pPr algn="just"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neurologique.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signes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d’AVC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d’AIT</a:t>
            </a:r>
            <a:endParaRPr sz="1600">
              <a:latin typeface="Calibri Light"/>
              <a:cs typeface="Calibri Light"/>
            </a:endParaRPr>
          </a:p>
          <a:p>
            <a:pPr algn="just" marL="247650" marR="11430" indent="-228600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strictement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nausées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939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2/3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>
                <a:latin typeface="Calibri"/>
                <a:cs typeface="Calibri"/>
              </a:rPr>
              <a:t>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déglutition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384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 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 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4ème </a:t>
            </a:r>
            <a:r>
              <a:rPr dirty="0" sz="1100">
                <a:latin typeface="Calibri"/>
                <a:cs typeface="Calibri"/>
              </a:rPr>
              <a:t>regard </a:t>
            </a:r>
            <a:r>
              <a:rPr dirty="0" sz="1100" spc="-5">
                <a:latin typeface="Calibri"/>
                <a:cs typeface="Calibri"/>
              </a:rPr>
              <a:t>les éléments spécifiques de l'AVC,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10">
                <a:latin typeface="Calibri"/>
                <a:cs typeface="Calibri"/>
              </a:rPr>
              <a:t>signes,</a:t>
            </a:r>
            <a:r>
              <a:rPr dirty="0" sz="1100" spc="-5">
                <a:latin typeface="Calibri"/>
                <a:cs typeface="Calibri"/>
              </a:rPr>
              <a:t> les </a:t>
            </a:r>
            <a:r>
              <a:rPr dirty="0" sz="1100" spc="-10">
                <a:latin typeface="Calibri"/>
                <a:cs typeface="Calibri"/>
              </a:rPr>
              <a:t>facteurs</a:t>
            </a:r>
            <a:r>
              <a:rPr dirty="0" sz="1100" spc="-5">
                <a:latin typeface="Calibri"/>
                <a:cs typeface="Calibri"/>
              </a:rPr>
              <a:t> de risque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nécessaires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900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 le bilan pour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avis médical et respecter les consignes.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médecin régulateur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vous demander de rechercher d'autres signes spécifiques ou vous mettre en relation avec 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récolter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hospitalisation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neuro-vasculaire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 attentivement la victime, particulièrement l’évolution des signes d’AVC, la conscience et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Calibri"/>
              <a:cs typeface="Calibri"/>
            </a:endParaRPr>
          </a:p>
          <a:p>
            <a:pPr algn="just" marL="19050" marR="1079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idéalement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acheminées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Unité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intensifs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unité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neuro-vasculaire ».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d’obtenir des bénéfices réels par rapport à une prise en charge conventionnelle avec un risque de mortalité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séquelles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573777"/>
            <a:ext cx="6155690" cy="287655"/>
            <a:chOff x="701040" y="457377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45737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85495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599376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2700">
              <a:lnSpc>
                <a:spcPct val="101800"/>
              </a:lnSpc>
              <a:spcBef>
                <a:spcPts val="75"/>
              </a:spcBef>
            </a:pPr>
            <a:r>
              <a:rPr dirty="0" sz="1100" spc="-5" b="1">
                <a:latin typeface="Calibri"/>
                <a:cs typeface="Calibri"/>
              </a:rPr>
              <a:t>Reformuler,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compris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exprimé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l’écoute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active </a:t>
            </a:r>
            <a:r>
              <a:rPr dirty="0" sz="1100" spc="-5">
                <a:latin typeface="Calibri"/>
                <a:cs typeface="Calibri"/>
              </a:rPr>
              <a:t>»)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 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 vous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êtes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seul,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veut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ne voyez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personne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 marR="13335">
              <a:lnSpc>
                <a:spcPct val="101400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« D’après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me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dites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(ce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5" i="1">
                <a:latin typeface="Calibri"/>
                <a:cs typeface="Calibri"/>
              </a:rPr>
              <a:t>je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vois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…,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comprends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que…,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il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semble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que…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est-ce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vois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juste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 b="1">
                <a:latin typeface="Calibri"/>
                <a:cs typeface="Calibri"/>
              </a:rPr>
              <a:t>Favoriser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l’alliance</a:t>
            </a:r>
            <a:r>
              <a:rPr dirty="0" sz="1100" spc="2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impliquant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Calibri"/>
              <a:cs typeface="Calibri"/>
            </a:endParaRPr>
          </a:p>
          <a:p>
            <a:pPr marL="289560" indent="-229235">
              <a:lnSpc>
                <a:spcPct val="100000"/>
              </a:lnSpc>
              <a:buFont typeface="Symbol"/>
              <a:buChar char=""/>
              <a:tabLst>
                <a:tab pos="288925" algn="l"/>
                <a:tab pos="289560" algn="l"/>
              </a:tabLst>
            </a:pPr>
            <a:r>
              <a:rPr dirty="0" sz="1100" spc="-5">
                <a:latin typeface="Calibri"/>
                <a:cs typeface="Calibri"/>
              </a:rPr>
              <a:t>En sollicitant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adressant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encourageantes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Voilà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 que je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propose…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qu’en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pensez-vous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aidez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beaucoup par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calme 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Calibri"/>
              <a:cs typeface="Calibri"/>
            </a:endParaRPr>
          </a:p>
          <a:p>
            <a:pPr marL="288925" marR="17145" indent="-228600">
              <a:lnSpc>
                <a:spcPct val="101800"/>
              </a:lnSpc>
              <a:buFont typeface="Symbol"/>
              <a:buChar char=""/>
              <a:tabLst>
                <a:tab pos="288925" algn="l"/>
                <a:tab pos="28956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soulager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état,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elle l’a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vécu,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aurait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inconfort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 De quoi auriez-vous besoin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maintenant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469265" marR="13335">
              <a:lnSpc>
                <a:spcPct val="101800"/>
              </a:lnSpc>
            </a:pPr>
            <a:r>
              <a:rPr dirty="0" sz="1100" spc="-5" i="1">
                <a:latin typeface="Calibri"/>
                <a:cs typeface="Calibri"/>
              </a:rPr>
              <a:t>« Vous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est-il</a:t>
            </a:r>
            <a:r>
              <a:rPr dirty="0" sz="1100" spc="1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déjà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arrivé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vivre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telle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situation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»,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Comment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avez-vous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fait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spc="11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surmonter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telle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situation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50">
              <a:latin typeface="Calibri"/>
              <a:cs typeface="Calibri"/>
            </a:endParaRPr>
          </a:p>
          <a:p>
            <a:pPr marL="289560" indent="-229235">
              <a:lnSpc>
                <a:spcPct val="100000"/>
              </a:lnSpc>
              <a:buFont typeface="Symbol"/>
              <a:buChar char=""/>
              <a:tabLst>
                <a:tab pos="288925" algn="l"/>
                <a:tab pos="28956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 demandant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souhaite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elle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50038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 Y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a-t-il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personne que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souhaiteriez </a:t>
            </a:r>
            <a:r>
              <a:rPr dirty="0" sz="1100" i="1">
                <a:latin typeface="Calibri"/>
                <a:cs typeface="Calibri"/>
              </a:rPr>
              <a:t>contacter</a:t>
            </a:r>
            <a:r>
              <a:rPr dirty="0" sz="1100" spc="-5" i="1">
                <a:latin typeface="Calibri"/>
                <a:cs typeface="Calibri"/>
              </a:rPr>
              <a:t> pour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venir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 rejoindre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Calibri"/>
              <a:cs typeface="Calibri"/>
            </a:endParaRPr>
          </a:p>
          <a:p>
            <a:pPr marL="19050" marR="14604">
              <a:lnSpc>
                <a:spcPct val="110000"/>
              </a:lnSpc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honnête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abordant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réalité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tact.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primordial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promesses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moins</a:t>
            </a:r>
            <a:r>
              <a:rPr dirty="0" sz="1100">
                <a:latin typeface="Calibri"/>
                <a:cs typeface="Calibri"/>
              </a:rPr>
              <a:t> d’être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pouvoir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Passer</a:t>
            </a:r>
            <a:r>
              <a:rPr dirty="0" sz="1600" spc="-3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</a:t>
            </a:r>
            <a:r>
              <a:rPr dirty="0" sz="1600" spc="-3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relais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100" spc="-5" b="1">
                <a:latin typeface="Calibri"/>
                <a:cs typeface="Calibri"/>
              </a:rPr>
              <a:t>Préparer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passage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relais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orientation,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hospitalisation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…)</a:t>
            </a:r>
            <a:endParaRPr sz="1100">
              <a:latin typeface="Calibri"/>
              <a:cs typeface="Calibri"/>
            </a:endParaRPr>
          </a:p>
          <a:p>
            <a:pPr marL="469265" marR="15240">
              <a:lnSpc>
                <a:spcPts val="1340"/>
              </a:lnSpc>
              <a:spcBef>
                <a:spcPts val="5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allons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accompagner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l’hôpital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afin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puissiez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voir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médecin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1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réaliser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examens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utiles pour comprendre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 qui se passe…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présenter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victime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l’équipe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prenant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spc="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relais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charge</a:t>
            </a:r>
            <a:endParaRPr sz="1100">
              <a:latin typeface="Calibri"/>
              <a:cs typeface="Calibri"/>
            </a:endParaRPr>
          </a:p>
          <a:p>
            <a:pPr marL="50038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i="1">
                <a:latin typeface="Calibri"/>
                <a:cs typeface="Calibri"/>
              </a:rPr>
              <a:t> vous </a:t>
            </a:r>
            <a:r>
              <a:rPr dirty="0" sz="1100" spc="-5" i="1">
                <a:latin typeface="Calibri"/>
                <a:cs typeface="Calibri"/>
              </a:rPr>
              <a:t>confie à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collègues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i="1">
                <a:latin typeface="Calibri"/>
                <a:cs typeface="Calibri"/>
              </a:rPr>
              <a:t> vont </a:t>
            </a:r>
            <a:r>
              <a:rPr dirty="0" sz="1100" spc="-5" i="1">
                <a:latin typeface="Calibri"/>
                <a:cs typeface="Calibri"/>
              </a:rPr>
              <a:t>continuer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accompagner…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 b="1">
                <a:latin typeface="Calibri"/>
                <a:cs typeface="Calibri"/>
              </a:rPr>
              <a:t>Saluer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adresser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encourageantes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positives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Je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souhaite une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bonne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continuation. Prenez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bien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[06AC02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88744" y="760730"/>
            <a:ext cx="37763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Crise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convulsive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généralisée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23819"/>
            <a:ext cx="6155690" cy="287655"/>
            <a:chOff x="701040" y="26238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6238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049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613399"/>
            <a:ext cx="6155690" cy="287020"/>
            <a:chOff x="701040" y="5613399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61339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8938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004050"/>
            <a:ext cx="6155690" cy="287020"/>
            <a:chOff x="701040" y="7004050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7004050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28446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403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perturbation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musculaires incontrôlés de tout le corps (convulsion généralisée). Ces manifestations sont appelées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 </a:t>
            </a:r>
            <a:r>
              <a:rPr dirty="0" sz="1100" spc="-5">
                <a:latin typeface="Calibri"/>
                <a:cs typeface="Calibri"/>
              </a:rPr>
              <a:t>crânien ou ses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séquelles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cérébrales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(infections,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tumeurs,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AVC)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l’absorption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poisons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l’hypoglycémie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premières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épilepsie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caractérisée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récidivantes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Les enfants, plus particulièrement les nourrissons, peuvent présenter des convulsions provoquées par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variation soudaine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(fièvre).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La survenue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crise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incontrôlés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laissée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si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 crise convulsive peut être précédée de signes annonciateurs.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victime peut éprouver une sensation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impression inhabituelle (telle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hallucination visuelle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olfactive).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Lorsqu’elle survient, la crise convulsive généralisée est facilement identifiable au cours du 2ème regard. </a:t>
            </a:r>
            <a:r>
              <a:rPr dirty="0" sz="1100" spc="-10">
                <a:latin typeface="Calibri"/>
                <a:cs typeface="Calibri"/>
              </a:rPr>
              <a:t>Elle </a:t>
            </a:r>
            <a:r>
              <a:rPr dirty="0" sz="1100" spc="-5">
                <a:latin typeface="Calibri"/>
                <a:cs typeface="Calibri"/>
              </a:rPr>
              <a:t> 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>
                <a:latin typeface="Calibri"/>
                <a:cs typeface="Calibri"/>
              </a:rPr>
              <a:t>chute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ensuite,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raideur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secousses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involontaires,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rythmées,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touchant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révulsion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globes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irrégulière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absente,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hypersalivation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mâchoire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199390" marR="11430">
              <a:lnSpc>
                <a:spcPct val="101400"/>
              </a:lnSpc>
              <a:spcBef>
                <a:spcPts val="210"/>
              </a:spcBef>
            </a:pPr>
            <a:r>
              <a:rPr dirty="0" sz="1100" spc="-5">
                <a:latin typeface="Calibri"/>
                <a:cs typeface="Calibri"/>
              </a:rPr>
              <a:t>Cette phase dure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règle générale </a:t>
            </a:r>
            <a:r>
              <a:rPr dirty="0" sz="1100">
                <a:latin typeface="Calibri"/>
                <a:cs typeface="Calibri"/>
              </a:rPr>
              <a:t>moins </a:t>
            </a:r>
            <a:r>
              <a:rPr dirty="0" sz="1100" spc="-5">
                <a:latin typeface="Calibri"/>
                <a:cs typeface="Calibri"/>
              </a:rPr>
              <a:t>de cinq minutes, période pendant laquelle la victime peut 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mordre la langue.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1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enfin,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secousses,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minutes.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bruyante.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urines,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rarement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</a:t>
            </a:r>
            <a:r>
              <a:rPr dirty="0" sz="1100" spc="-10">
                <a:latin typeface="Calibri"/>
                <a:cs typeface="Calibri"/>
              </a:rPr>
              <a:t>selles.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2758693"/>
            <a:ext cx="6155690" cy="287655"/>
            <a:chOff x="701040" y="2758693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27586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0398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325818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714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hébétée,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manière étrange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se </a:t>
            </a:r>
            <a:r>
              <a:rPr dirty="0" sz="1100" spc="-5">
                <a:latin typeface="Calibri"/>
                <a:cs typeface="Calibri"/>
              </a:rPr>
              <a:t>souvient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(amnésie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circonstances).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enchaîner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convulsif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urgente.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fièvre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infectieuse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-5">
                <a:latin typeface="Calibri"/>
                <a:cs typeface="Calibri"/>
              </a:rPr>
              <a:t>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exagérée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révulsion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hypotonie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tremblement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paupières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pâleur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cyanose,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 doit 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d’éviter que 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-5">
                <a:latin typeface="Calibri"/>
                <a:cs typeface="Calibri"/>
              </a:rPr>
              <a:t> blesse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[06PR02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88744" y="760730"/>
            <a:ext cx="37763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Crise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convulsive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généralisée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647443"/>
            <a:ext cx="6155690" cy="287655"/>
            <a:chOff x="701040" y="164744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647443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92887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408671"/>
            <a:ext cx="6155690" cy="287655"/>
            <a:chOff x="701040" y="740867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740867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768985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05559"/>
            <a:ext cx="6155690" cy="75304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contraindre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crise.</a:t>
            </a:r>
            <a:endParaRPr sz="1100">
              <a:latin typeface="Calibri"/>
              <a:cs typeface="Calibri"/>
            </a:endParaRPr>
          </a:p>
          <a:p>
            <a:pPr marL="19050" marR="4142104">
              <a:lnSpc>
                <a:spcPts val="3460"/>
              </a:lnSpc>
              <a:spcBef>
                <a:spcPts val="3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Chez l’adulte ou l’enfant </a:t>
            </a:r>
            <a:r>
              <a:rPr dirty="0" sz="1600" spc="-35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Au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début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crise</a:t>
            </a:r>
            <a:endParaRPr sz="1600">
              <a:latin typeface="Calibri Light"/>
              <a:cs typeface="Calibri Light"/>
            </a:endParaRPr>
          </a:p>
          <a:p>
            <a:pPr marL="247650" marR="13970" indent="-228600">
              <a:lnSpc>
                <a:spcPct val="116799"/>
              </a:lnSpc>
              <a:spcBef>
                <a:spcPts val="4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éviter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qu’elle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chutant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écarter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 qui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Pendant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crise</a:t>
            </a:r>
            <a:endParaRPr sz="1600">
              <a:latin typeface="Calibri Light"/>
              <a:cs typeface="Calibri Light"/>
            </a:endParaRPr>
          </a:p>
          <a:p>
            <a:pPr marL="247650" marR="19050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glissant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écarter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 </a:t>
            </a:r>
            <a:r>
              <a:rPr dirty="0" sz="1100" spc="-5">
                <a:latin typeface="Calibri"/>
                <a:cs typeface="Calibri"/>
              </a:rPr>
              <a:t>bouche.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n’avalera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fin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convulsions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débuter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RCP</a:t>
            </a:r>
            <a:r>
              <a:rPr dirty="0" sz="1100" spc="-5">
                <a:latin typeface="Calibri"/>
                <a:cs typeface="Calibri"/>
              </a:rPr>
              <a:t> 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lorsque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redevient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rassurer.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  <a:p>
            <a:pPr marL="247650" marR="12065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d’éventuels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survenue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>
                <a:latin typeface="Calibri"/>
                <a:cs typeface="Calibri"/>
              </a:rPr>
              <a:t> capillaire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normal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Chez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nourrisson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l’adulte,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l’enfant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découvrir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l’enfant, placer des linges</a:t>
            </a:r>
            <a:r>
              <a:rPr dirty="0" sz="1100">
                <a:latin typeface="Calibri"/>
                <a:cs typeface="Calibri"/>
              </a:rPr>
              <a:t> humides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front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nuque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aérer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[06AC03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70377" y="760730"/>
            <a:ext cx="2015489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Crise</a:t>
            </a:r>
            <a:r>
              <a:rPr dirty="0" spc="-6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d’asthme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458971"/>
            <a:ext cx="6155690" cy="287020"/>
            <a:chOff x="701040" y="345897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4589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7393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088887"/>
            <a:ext cx="6155690" cy="287020"/>
            <a:chOff x="701040" y="608888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608888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3693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311135"/>
            <a:ext cx="6155690" cy="287655"/>
            <a:chOff x="701040" y="731113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3111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5923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509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905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 crise d’asthme est une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respiratoire provoquée par une inflammation et une contraction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fibres musculaires lisses des bronchioles </a:t>
            </a:r>
            <a:r>
              <a:rPr dirty="0" sz="1100" spc="-10">
                <a:latin typeface="Calibri"/>
                <a:cs typeface="Calibri"/>
              </a:rPr>
              <a:t>(petites </a:t>
            </a:r>
            <a:r>
              <a:rPr dirty="0" sz="1100" spc="-5">
                <a:latin typeface="Calibri"/>
                <a:cs typeface="Calibri"/>
              </a:rPr>
              <a:t>bronches) qui entraîne un rétrécissement brutal de leur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calibre.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L’asthme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âge.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urbaines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industrialisées.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asthmatiques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d’aérosol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doseur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(spray)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qu’ils </a:t>
            </a:r>
            <a:r>
              <a:rPr dirty="0" sz="1100" spc="-5">
                <a:latin typeface="Calibri"/>
                <a:cs typeface="Calibri"/>
              </a:rPr>
              <a:t> utilisent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cesser.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dilatation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bronches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facilitent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l’asthmatique,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d’asthme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d’animaux,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pollen…)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 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fumée,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irritant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variations climatiques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l’effort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l’anxiété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l’angoisse.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d’asthme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limitant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 facteurs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déclenchant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-5">
                <a:latin typeface="Calibri"/>
                <a:cs typeface="Calibri"/>
              </a:rPr>
              <a:t> crise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d’asthme.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d’asthme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survient,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peut utiliser des médicaments. Les médicaments de l’asthme relaxent les fibres musculaires lisses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bronchioles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alvéoles.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Ceci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 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apparaissent 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 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asthmatique.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angoissée,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s’allonger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demande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rester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Lors de l’examen, on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l’impossibilité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agitation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sifflement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l’expiration.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En 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brutalement,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034033"/>
            <a:ext cx="6155690" cy="287020"/>
            <a:chOff x="701040" y="103403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0340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3144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1736089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143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modérée,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sans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faciliter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d’aider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traitement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>
                <a:latin typeface="Calibri"/>
                <a:cs typeface="Calibri"/>
              </a:rPr>
              <a:t> les </a:t>
            </a:r>
            <a:r>
              <a:rPr dirty="0" sz="1100" spc="-5">
                <a:latin typeface="Calibri"/>
                <a:cs typeface="Calibri"/>
              </a:rPr>
              <a:t>cas.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[06PR03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70377" y="760730"/>
            <a:ext cx="2015489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Crise</a:t>
            </a:r>
            <a:r>
              <a:rPr dirty="0" spc="-6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d’asthme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158487"/>
            <a:ext cx="6155690" cy="287655"/>
            <a:chOff x="701040" y="415848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15848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4396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618490" y="1378711"/>
            <a:ext cx="6331585" cy="35452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endParaRPr sz="1600">
              <a:latin typeface="Calibri Light"/>
              <a:cs typeface="Calibri Light"/>
            </a:endParaRPr>
          </a:p>
          <a:p>
            <a:pPr marL="330200" marR="106680" indent="-228600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crise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(atmosphère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enfumée,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polluée, </a:t>
            </a:r>
            <a:r>
              <a:rPr dirty="0" sz="1100" spc="-5">
                <a:latin typeface="Calibri"/>
                <a:cs typeface="Calibri"/>
              </a:rPr>
              <a:t>poussière)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marR="1066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mieux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respirer,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assise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demi-assise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10">
                <a:latin typeface="Calibri"/>
                <a:cs typeface="Calibri"/>
              </a:rPr>
              <a:t>dégrafer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respiration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rassurer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 calme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marR="10795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aider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prescrit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possession.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aérosol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doseur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inhalation</a:t>
            </a:r>
            <a:r>
              <a:rPr dirty="0" sz="1100">
                <a:latin typeface="Calibri"/>
                <a:cs typeface="Calibri"/>
              </a:rPr>
              <a:t> si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Si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perd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330200" marR="111125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0090" y="980694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681990" y="9860533"/>
            <a:ext cx="40335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2735" sz="975" spc="-7">
                <a:latin typeface="Calibri"/>
                <a:cs typeface="Calibri"/>
              </a:rPr>
              <a:t>1</a:t>
            </a:r>
            <a:r>
              <a:rPr dirty="0" baseline="42735" sz="975" spc="127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position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assise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demi-assise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facilite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respiration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et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soulage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la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victime.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[06AC04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85925" y="760730"/>
            <a:ext cx="51828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Douleur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thoracique</a:t>
            </a:r>
            <a:r>
              <a:rPr dirty="0" spc="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(non</a:t>
            </a:r>
            <a:r>
              <a:rPr dirty="0" spc="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traumatique)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137149"/>
            <a:ext cx="6155690" cy="287655"/>
            <a:chOff x="701040" y="513714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1371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4183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131303"/>
            <a:ext cx="6155690" cy="287655"/>
            <a:chOff x="701040" y="713130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1313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41248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495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douleur </a:t>
            </a:r>
            <a:r>
              <a:rPr dirty="0" sz="1100" spc="-5">
                <a:latin typeface="Calibri"/>
                <a:cs typeface="Calibri"/>
              </a:rPr>
              <a:t>thoracique est un signe perçu par une victime qui apparaît de manière aigüe, au repos, ou 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siégeant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thorax.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d'autres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engendrer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occlusion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artère</a:t>
            </a:r>
            <a:r>
              <a:rPr dirty="0" sz="1100">
                <a:latin typeface="Calibri"/>
                <a:cs typeface="Calibri"/>
              </a:rPr>
              <a:t> coronaire,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inflammation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l’enveloppe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-5">
                <a:latin typeface="Calibri"/>
                <a:cs typeface="Calibri"/>
              </a:rPr>
              <a:t> cœur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(péricarde) ou</a:t>
            </a:r>
            <a:r>
              <a:rPr dirty="0" sz="1100">
                <a:latin typeface="Calibri"/>
                <a:cs typeface="Calibri"/>
              </a:rPr>
              <a:t> 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fissuration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l’aorte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infection,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décollement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(pneumothorax)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inflammation 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l’enveloppe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(plèvre)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occlusion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artère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(embolie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pulmonaire) 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tube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digestif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reflux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gastrique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l'œsophage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(névralgie).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d’angoisse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orientation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10">
                <a:latin typeface="Calibri"/>
                <a:cs typeface="Calibri"/>
              </a:rPr>
              <a:t>Certaines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l’atteinte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l’occlusion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artère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coronaire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infarctus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(fibrillation ventriculaire)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fissuration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l'aorte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entrainer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l'occlusion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artère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entrainer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massive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gros vaisseau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 </a:t>
            </a:r>
            <a:r>
              <a:rPr dirty="0" sz="1100" spc="-10">
                <a:latin typeface="Calibri"/>
                <a:cs typeface="Calibri"/>
              </a:rPr>
              <a:t>plan.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Elle peut débuter spontanément au repos ou pendant ou après un effort. Elle peut aussi survenir dans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 spécifiques et orienter </a:t>
            </a:r>
            <a:r>
              <a:rPr dirty="0" sz="1100">
                <a:latin typeface="Calibri"/>
                <a:cs typeface="Calibri"/>
              </a:rPr>
              <a:t>vers </a:t>
            </a:r>
            <a:r>
              <a:rPr dirty="0" sz="1100" spc="-5">
                <a:latin typeface="Calibri"/>
                <a:cs typeface="Calibri"/>
              </a:rPr>
              <a:t>une cause : descente d'avion, alitement prolongé, immobilisation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plâtre,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accouchement.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 peut être </a:t>
            </a:r>
            <a:r>
              <a:rPr dirty="0" sz="1100">
                <a:latin typeface="Calibri"/>
                <a:cs typeface="Calibri"/>
              </a:rPr>
              <a:t>accompagnée </a:t>
            </a:r>
            <a:r>
              <a:rPr dirty="0" sz="1100" spc="-5">
                <a:latin typeface="Calibri"/>
                <a:cs typeface="Calibri"/>
              </a:rPr>
              <a:t>de signes de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détectés lors du 2ème regard qui traduisent la gravité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la </a:t>
            </a:r>
            <a:r>
              <a:rPr dirty="0" sz="1100" spc="-10">
                <a:latin typeface="Calibri"/>
                <a:cs typeface="Calibri"/>
              </a:rPr>
              <a:t>situation.</a:t>
            </a:r>
            <a:endParaRPr sz="1100">
              <a:latin typeface="Calibri"/>
              <a:cs typeface="Calibri"/>
            </a:endParaRPr>
          </a:p>
          <a:p>
            <a:pPr algn="just" marL="19050" marR="1079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Au 4ème regard, l'analyse de la douleur peut elle aussi orienter </a:t>
            </a:r>
            <a:r>
              <a:rPr dirty="0" sz="1100">
                <a:latin typeface="Calibri"/>
                <a:cs typeface="Calibri"/>
              </a:rPr>
              <a:t>vers </a:t>
            </a:r>
            <a:r>
              <a:rPr dirty="0" sz="1100" spc="-5">
                <a:latin typeface="Calibri"/>
                <a:cs typeface="Calibri"/>
              </a:rPr>
              <a:t>une maladie. La douleur peut être «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étau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en</a:t>
            </a:r>
            <a:r>
              <a:rPr dirty="0" sz="1100">
                <a:latin typeface="Calibri"/>
                <a:cs typeface="Calibri"/>
              </a:rPr>
              <a:t> coup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poignard »,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augmenter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ventilatoires.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Il appartient de préciser le siège de la </a:t>
            </a:r>
            <a:r>
              <a:rPr dirty="0" sz="1100" spc="-10">
                <a:latin typeface="Calibri"/>
                <a:cs typeface="Calibri"/>
              </a:rPr>
              <a:t>douleur </a:t>
            </a:r>
            <a:r>
              <a:rPr dirty="0" sz="1100" spc="-5">
                <a:latin typeface="Calibri"/>
                <a:cs typeface="Calibri"/>
              </a:rPr>
              <a:t>et son irradiation : douleur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centre de la </a:t>
            </a:r>
            <a:r>
              <a:rPr dirty="0" sz="1100" spc="-10">
                <a:latin typeface="Calibri"/>
                <a:cs typeface="Calibri"/>
              </a:rPr>
              <a:t>poitrine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dos.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s’étendre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au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mâchoire,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l'estomac.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sévérité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l'échelle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667759"/>
            <a:ext cx="6155690" cy="287020"/>
            <a:chOff x="701040" y="366775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366775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9481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457390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524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précieux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intermittente. La durée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être précisée.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3ème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surveillance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témoignent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gravité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malaise 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 et sueurs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nausées voire vomissements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celle-ci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épisode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similaire,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hospitalisée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cardio-vasculaires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(angine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infarctus)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(embolie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pulmonaire,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phlébites)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tabagisme,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tabagisme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contraceptifs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oraux,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obésité, diabète,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hypertension, hypercholestérolémie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similaires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famille.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mieux </a:t>
            </a:r>
            <a:r>
              <a:rPr dirty="0" sz="1100" spc="-5">
                <a:latin typeface="Calibri"/>
                <a:cs typeface="Calibri"/>
              </a:rPr>
              <a:t>tolérée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proximité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d’aider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[06PR04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85925" y="760730"/>
            <a:ext cx="51828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Douleur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thoracique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(non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traumatique)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067551"/>
            <a:ext cx="6155690" cy="287020"/>
            <a:chOff x="701040" y="606755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606755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3479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5453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une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douleur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thoracique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Elle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les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signes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respiratoire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marR="12700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(position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Elle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signes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circulatoire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:</a:t>
            </a:r>
            <a:endParaRPr sz="1600">
              <a:latin typeface="Calibri Light"/>
              <a:cs typeface="Calibri Light"/>
            </a:endParaRPr>
          </a:p>
          <a:p>
            <a:pPr marL="247650" marR="15875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(position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nécessaire,</a:t>
            </a:r>
            <a:r>
              <a:rPr dirty="0" sz="1100">
                <a:latin typeface="Calibri"/>
                <a:cs typeface="Calibri"/>
              </a:rPr>
              <a:t> lutter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Elle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ne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présente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pas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signes évidents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7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6510" indent="-229235">
              <a:lnSpc>
                <a:spcPct val="116799"/>
              </a:lnSpc>
              <a:spcBef>
                <a:spcPts val="1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demande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prescrit 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respecter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"/>
              </a:spcBef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cas,</a:t>
            </a:r>
            <a:endParaRPr sz="1600">
              <a:latin typeface="Calibri Light"/>
              <a:cs typeface="Calibri Light"/>
            </a:endParaRPr>
          </a:p>
          <a:p>
            <a:pPr marL="247650" marR="13335" indent="-228600">
              <a:lnSpc>
                <a:spcPct val="116799"/>
              </a:lnSpc>
              <a:spcBef>
                <a:spcPts val="9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brutalement,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 d’urgence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s’imposent.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[06AC05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46074" y="760730"/>
            <a:ext cx="58629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Malaise hypoglycémique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chez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le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diabétique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804663"/>
            <a:ext cx="6155690" cy="287655"/>
            <a:chOff x="701040" y="480466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804663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0860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368285"/>
            <a:ext cx="6155690" cy="287655"/>
            <a:chOff x="701040" y="736828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736828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6494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74047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143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Comme l’oxygène, le sucre est essentiel au fonctionnement de l’organisme et notamment du cerveau.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 produit une hormone appelée « insuline » qui intervient dans le transport et la pénétration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sucre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les tissus.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10">
                <a:latin typeface="Calibri"/>
                <a:cs typeface="Calibri"/>
              </a:rPr>
              <a:t>diabète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une maladie au cours de laquelle l’organisme, par manque de production de cette hormone,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n’arrive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s’accumule dans le sang.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diabétiques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sang.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utilisent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lecteur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 qui </a:t>
            </a:r>
            <a:r>
              <a:rPr dirty="0" sz="1100" spc="-10">
                <a:latin typeface="Calibri"/>
                <a:cs typeface="Calibri"/>
              </a:rPr>
              <a:t>permet,</a:t>
            </a:r>
            <a:r>
              <a:rPr dirty="0" sz="1100" spc="-5">
                <a:latin typeface="Calibri"/>
                <a:cs typeface="Calibri"/>
              </a:rPr>
              <a:t> à partir d’une goutte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sang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prélevée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doigt, de mesurer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taux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sang.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régime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l’organisme.</a:t>
            </a:r>
            <a:endParaRPr sz="1100">
              <a:latin typeface="Calibri"/>
              <a:cs typeface="Calibri"/>
            </a:endParaRPr>
          </a:p>
          <a:p>
            <a:pPr algn="just" marL="19050" marR="1841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 apport insuffisant de sucre ou un excès de traitement peuvent entraîner un manque grave de sucre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 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l’hypoglycémie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plupart </a:t>
            </a:r>
            <a:r>
              <a:rPr dirty="0" sz="1100" spc="-5">
                <a:latin typeface="Calibri"/>
                <a:cs typeface="Calibri"/>
              </a:rPr>
              <a:t>des diabétiques connaissent ce risque et ont sur eux un </a:t>
            </a:r>
            <a:r>
              <a:rPr dirty="0" sz="1100">
                <a:latin typeface="Calibri"/>
                <a:cs typeface="Calibri"/>
              </a:rPr>
              <a:t>morceau </a:t>
            </a:r>
            <a:r>
              <a:rPr dirty="0" sz="1100" spc="-5">
                <a:latin typeface="Calibri"/>
                <a:cs typeface="Calibri"/>
              </a:rPr>
              <a:t>de sucre qu’ils doivent prendre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Cependant,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 </a:t>
            </a:r>
            <a:r>
              <a:rPr dirty="0" sz="1100" spc="-10">
                <a:latin typeface="Calibri"/>
                <a:cs typeface="Calibri"/>
              </a:rPr>
              <a:t>brutale.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fréquents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diabétique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exercice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l’excès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déshydratation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fièvre…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NB : D’autres malaises d’origine et causes différentes peuvent se rencontrer chez une personne atteinte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diabète.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même, un malaise lié à une hypoglycémie peut se rencontrer chez des personnes qui ne sont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diabétiques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(malaise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l’effort,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jeun).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Lorsque le taux de sucre </a:t>
            </a:r>
            <a:r>
              <a:rPr dirty="0" sz="1100" spc="-10">
                <a:latin typeface="Calibri"/>
                <a:cs typeface="Calibri"/>
              </a:rPr>
              <a:t>diminue, </a:t>
            </a:r>
            <a:r>
              <a:rPr dirty="0" sz="1100" spc="-5">
                <a:latin typeface="Calibri"/>
                <a:cs typeface="Calibri"/>
              </a:rPr>
              <a:t>le fonctionnement du cerveau et de tout l’organisme est </a:t>
            </a:r>
            <a:r>
              <a:rPr dirty="0" sz="1100">
                <a:latin typeface="Calibri"/>
                <a:cs typeface="Calibri"/>
              </a:rPr>
              <a:t>rapidement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altéré. L’hypoglycémie peut déclencher des complications soudaines et potentiellement mortelles comme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convulsions ou une perte de connaissance (détresse neurologique). Il n’en est pas de même pour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l’hyperglycémie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évolue en règle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signes visibles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période</a:t>
            </a:r>
            <a:r>
              <a:rPr dirty="0" sz="1100" spc="-5">
                <a:latin typeface="Calibri"/>
                <a:cs typeface="Calibri"/>
              </a:rPr>
              <a:t>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heures ou plusieurs jours et qui fait rarement l’objet d’un recours à des services de secours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0090" y="896111"/>
            <a:ext cx="1058087" cy="352044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707390" y="1363674"/>
            <a:ext cx="6142990" cy="290830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just" marL="12700" marR="5715">
              <a:lnSpc>
                <a:spcPct val="109800"/>
              </a:lnSpc>
              <a:spcBef>
                <a:spcPts val="105"/>
              </a:spcBef>
            </a:pPr>
            <a:r>
              <a:rPr dirty="0" sz="1100" spc="-5" b="1">
                <a:latin typeface="Calibri"/>
                <a:cs typeface="Calibri"/>
              </a:rPr>
              <a:t>Les recommandations </a:t>
            </a:r>
            <a:r>
              <a:rPr dirty="0" sz="1100" spc="-5">
                <a:latin typeface="Calibri"/>
                <a:cs typeface="Calibri"/>
              </a:rPr>
              <a:t>contenues dans ce document </a:t>
            </a:r>
            <a:r>
              <a:rPr dirty="0" sz="1100" spc="-5" b="1">
                <a:latin typeface="Calibri"/>
                <a:cs typeface="Calibri"/>
              </a:rPr>
              <a:t>ont pour objectif d’assurer la cohérence</a:t>
            </a:r>
            <a:r>
              <a:rPr dirty="0" sz="1100" spc="-5">
                <a:latin typeface="Calibri"/>
                <a:cs typeface="Calibri"/>
              </a:rPr>
              <a:t>, au plan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national,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bonnes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pratiques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matière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premiers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secours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(Art.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L112-2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intérieure).</a:t>
            </a:r>
            <a:endParaRPr sz="1100">
              <a:latin typeface="Calibri"/>
              <a:cs typeface="Calibri"/>
            </a:endParaRPr>
          </a:p>
          <a:p>
            <a:pPr algn="just" marL="12700" marR="5080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Issues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publications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diverses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sociétés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savantes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commission d’experts dont il convient de saluer le travail et l’abnégation, elles permettent aux </a:t>
            </a:r>
            <a:r>
              <a:rPr dirty="0" sz="1100">
                <a:latin typeface="Calibri"/>
                <a:cs typeface="Calibri"/>
              </a:rPr>
              <a:t>organismes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habilités </a:t>
            </a:r>
            <a:r>
              <a:rPr dirty="0" sz="1100" spc="-5">
                <a:latin typeface="Calibri"/>
                <a:cs typeface="Calibri"/>
              </a:rPr>
              <a:t>et aux associations agréées de disposer de l’ensemble des éléments nécessaires pour réaliser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afférentes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garantir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endParaRPr sz="1100">
              <a:latin typeface="Calibri"/>
              <a:cs typeface="Calibri"/>
            </a:endParaRPr>
          </a:p>
          <a:p>
            <a:pPr algn="just" marL="12700" marR="5715">
              <a:lnSpc>
                <a:spcPct val="109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En cela, </a:t>
            </a:r>
            <a:r>
              <a:rPr dirty="0" sz="1100" spc="-5" b="1">
                <a:latin typeface="Calibri"/>
                <a:cs typeface="Calibri"/>
              </a:rPr>
              <a:t>ce document est un recueil des règles de l’art en la matière. Il a vocation à être complété</a:t>
            </a:r>
            <a:r>
              <a:rPr dirty="0" sz="1100" spc="-5">
                <a:latin typeface="Calibri"/>
                <a:cs typeface="Calibri"/>
              </a:rPr>
              <a:t>, par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direction générale de la sécurité civile et de la gestion des crises, au fil du temps, de l’ensemble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pratiques des divers acteurs</a:t>
            </a:r>
            <a:r>
              <a:rPr dirty="0" sz="1100" spc="-5">
                <a:latin typeface="Calibri"/>
                <a:cs typeface="Calibri"/>
              </a:rPr>
              <a:t>, dès lors </a:t>
            </a:r>
            <a:r>
              <a:rPr dirty="0" sz="1100" spc="-10">
                <a:latin typeface="Calibri"/>
                <a:cs typeface="Calibri"/>
              </a:rPr>
              <a:t>qu’elles </a:t>
            </a:r>
            <a:r>
              <a:rPr dirty="0" sz="1100" spc="-5">
                <a:latin typeface="Calibri"/>
                <a:cs typeface="Calibri"/>
              </a:rPr>
              <a:t>sont justifiées et fondées à améliorer </a:t>
            </a:r>
            <a:r>
              <a:rPr dirty="0" sz="1100" spc="1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qualité </a:t>
            </a:r>
            <a:r>
              <a:rPr dirty="0" sz="1100" spc="-5">
                <a:latin typeface="Calibri"/>
                <a:cs typeface="Calibri"/>
              </a:rPr>
              <a:t>de la prise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l’intervention.</a:t>
            </a:r>
            <a:endParaRPr sz="1100">
              <a:latin typeface="Calibri"/>
              <a:cs typeface="Calibri"/>
            </a:endParaRPr>
          </a:p>
          <a:p>
            <a:pPr algn="just" marL="12700" marR="5080">
              <a:lnSpc>
                <a:spcPct val="109800"/>
              </a:lnSpc>
              <a:spcBef>
                <a:spcPts val="800"/>
              </a:spcBef>
            </a:pPr>
            <a:r>
              <a:rPr dirty="0" sz="1100" spc="-5" b="1">
                <a:latin typeface="Calibri"/>
                <a:cs typeface="Calibri"/>
              </a:rPr>
              <a:t>L’organisation adoptée</a:t>
            </a:r>
            <a:r>
              <a:rPr dirty="0" sz="1100" spc="-5">
                <a:latin typeface="Calibri"/>
                <a:cs typeface="Calibri"/>
              </a:rPr>
              <a:t>, sous forme de fiches (apports de connaissances, procédures, fiches </a:t>
            </a:r>
            <a:r>
              <a:rPr dirty="0" sz="1100">
                <a:latin typeface="Calibri"/>
                <a:cs typeface="Calibri"/>
              </a:rPr>
              <a:t>techniques)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permet une évolution continue </a:t>
            </a:r>
            <a:r>
              <a:rPr dirty="0" sz="1100" spc="-5">
                <a:latin typeface="Calibri"/>
                <a:cs typeface="Calibri"/>
              </a:rPr>
              <a:t>de ce document, d’une part, </a:t>
            </a:r>
            <a:r>
              <a:rPr dirty="0" sz="1100" spc="-5" b="1">
                <a:latin typeface="Calibri"/>
                <a:cs typeface="Calibri"/>
              </a:rPr>
              <a:t>et facilite l’organisation de la formation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continue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références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suit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48462" y="4384039"/>
          <a:ext cx="6215380" cy="5473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68195"/>
                <a:gridCol w="2068195"/>
                <a:gridCol w="2068830"/>
              </a:tblGrid>
              <a:tr h="179832">
                <a:tc>
                  <a:txBody>
                    <a:bodyPr/>
                    <a:lstStyle/>
                    <a:p>
                      <a:pPr algn="ctr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 Light"/>
                          <a:cs typeface="Calibri Light"/>
                        </a:rPr>
                        <a:t>Chapitre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60"/>
                        </a:lnSpc>
                      </a:pPr>
                      <a:r>
                        <a:rPr dirty="0" sz="900">
                          <a:latin typeface="Calibri Light"/>
                          <a:cs typeface="Calibri Light"/>
                        </a:rPr>
                        <a:t>Type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 Light"/>
                          <a:cs typeface="Calibri Light"/>
                        </a:rPr>
                        <a:t>Ordre</a:t>
                      </a:r>
                      <a:r>
                        <a:rPr dirty="0" sz="900" spc="-35"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>
                          <a:latin typeface="Calibri Light"/>
                          <a:cs typeface="Calibri Light"/>
                        </a:rPr>
                        <a:t>par</a:t>
                      </a:r>
                      <a:r>
                        <a:rPr dirty="0" sz="900" spc="-25"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>
                          <a:latin typeface="Calibri Light"/>
                          <a:cs typeface="Calibri Light"/>
                        </a:rPr>
                        <a:t>type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180593"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</a:pPr>
                      <a:r>
                        <a:rPr dirty="0" sz="900" spc="-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01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</a:pP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AC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</a:pPr>
                      <a:r>
                        <a:rPr dirty="0" sz="900" spc="-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02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80594">
                <a:tc>
                  <a:txBody>
                    <a:bodyPr/>
                    <a:lstStyle/>
                    <a:p>
                      <a:pPr algn="ctr" marL="635">
                        <a:lnSpc>
                          <a:spcPts val="1060"/>
                        </a:lnSpc>
                      </a:pP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1er</a:t>
                      </a:r>
                      <a:r>
                        <a:rPr dirty="0" sz="900" spc="-4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chapitre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60"/>
                        </a:lnSpc>
                      </a:pP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Fiche</a:t>
                      </a:r>
                      <a:r>
                        <a:rPr dirty="0" sz="900" spc="-1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apport</a:t>
                      </a:r>
                      <a:r>
                        <a:rPr dirty="0" sz="900" spc="-1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de</a:t>
                      </a:r>
                      <a:r>
                        <a:rPr dirty="0" sz="900" spc="-2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 spc="-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connaissance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60"/>
                        </a:lnSpc>
                      </a:pPr>
                      <a:r>
                        <a:rPr dirty="0" sz="900" spc="-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2ème</a:t>
                      </a:r>
                      <a:r>
                        <a:rPr dirty="0" sz="900" spc="-1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fiche</a:t>
                      </a:r>
                      <a:r>
                        <a:rPr dirty="0" sz="900" spc="-1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AC</a:t>
                      </a:r>
                      <a:r>
                        <a:rPr dirty="0" sz="900" spc="-1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 spc="-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du</a:t>
                      </a:r>
                      <a:r>
                        <a:rPr dirty="0" sz="900" spc="-1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900" spc="-5">
                          <a:solidFill>
                            <a:srgbClr val="5E5E5E"/>
                          </a:solidFill>
                          <a:latin typeface="Calibri Light"/>
                          <a:cs typeface="Calibri Light"/>
                        </a:rPr>
                        <a:t>chapitre</a:t>
                      </a:r>
                      <a:endParaRPr sz="900">
                        <a:latin typeface="Calibri Light"/>
                        <a:cs typeface="Calibri Light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707390" y="5047183"/>
            <a:ext cx="6142990" cy="337692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715">
              <a:lnSpc>
                <a:spcPct val="109800"/>
              </a:lnSpc>
              <a:spcBef>
                <a:spcPts val="100"/>
              </a:spcBef>
            </a:pPr>
            <a:r>
              <a:rPr dirty="0" sz="1100" spc="-5" b="1">
                <a:latin typeface="Calibri"/>
                <a:cs typeface="Calibri"/>
              </a:rPr>
              <a:t>Cette organisation permet une lisibilité précise et complète </a:t>
            </a:r>
            <a:r>
              <a:rPr dirty="0" sz="1100" spc="-5">
                <a:latin typeface="Calibri"/>
                <a:cs typeface="Calibri"/>
              </a:rPr>
              <a:t>quant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-5">
                <a:latin typeface="Calibri"/>
                <a:cs typeface="Calibri"/>
              </a:rPr>
              <a:t>contenus de formation délivrés,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susceptible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faciliter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reconnaissances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d’acquis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réglementaires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vigueur.</a:t>
            </a:r>
            <a:endParaRPr sz="1100">
              <a:latin typeface="Calibri"/>
              <a:cs typeface="Calibri"/>
            </a:endParaRPr>
          </a:p>
          <a:p>
            <a:pPr algn="just" marL="12700" marR="6350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Il convient de rappeler que </a:t>
            </a:r>
            <a:r>
              <a:rPr dirty="0" sz="1100" spc="-5" b="1">
                <a:latin typeface="Calibri"/>
                <a:cs typeface="Calibri"/>
              </a:rPr>
              <a:t>ce document n’est pas un guide pédagogique</a:t>
            </a:r>
            <a:r>
              <a:rPr dirty="0" sz="1100" spc="-5">
                <a:latin typeface="Calibri"/>
                <a:cs typeface="Calibri"/>
              </a:rPr>
              <a:t>. Son organisation ne présuppose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séquençage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l’enseignement,</a:t>
            </a:r>
            <a:r>
              <a:rPr dirty="0" sz="1100">
                <a:latin typeface="Calibri"/>
                <a:cs typeface="Calibri"/>
              </a:rPr>
              <a:t> celui-ci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compétence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organismes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agréées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formation.</a:t>
            </a:r>
            <a:endParaRPr sz="1100">
              <a:latin typeface="Calibri"/>
              <a:cs typeface="Calibri"/>
            </a:endParaRPr>
          </a:p>
          <a:p>
            <a:pPr algn="just" marL="12700" marR="5080">
              <a:lnSpc>
                <a:spcPct val="109800"/>
              </a:lnSpc>
              <a:spcBef>
                <a:spcPts val="805"/>
              </a:spcBef>
            </a:pPr>
            <a:r>
              <a:rPr dirty="0" sz="1100" spc="-5" b="1">
                <a:latin typeface="Calibri"/>
                <a:cs typeface="Calibri"/>
              </a:rPr>
              <a:t>Une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partie</a:t>
            </a:r>
            <a:r>
              <a:rPr dirty="0" sz="1100" spc="16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ces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recommandations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doit</a:t>
            </a:r>
            <a:r>
              <a:rPr dirty="0" sz="1100" spc="15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obligatoirement</a:t>
            </a:r>
            <a:r>
              <a:rPr dirty="0" sz="1100" spc="15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être</a:t>
            </a:r>
            <a:r>
              <a:rPr dirty="0" sz="1100" spc="160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reprise</a:t>
            </a:r>
            <a:r>
              <a:rPr dirty="0" sz="1100" spc="14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lors</a:t>
            </a:r>
            <a:r>
              <a:rPr dirty="0" sz="1100" spc="16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certains</a:t>
            </a:r>
            <a:r>
              <a:rPr dirty="0" sz="1100" spc="16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enseignements</a:t>
            </a:r>
            <a:r>
              <a:rPr dirty="0" sz="1100" spc="-5">
                <a:latin typeface="Calibri"/>
                <a:cs typeface="Calibri"/>
              </a:rPr>
              <a:t>,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garantir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cohérence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matière.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Certains</a:t>
            </a:r>
            <a:r>
              <a:rPr dirty="0" sz="1100" spc="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apports</a:t>
            </a:r>
            <a:r>
              <a:rPr dirty="0" sz="1100" spc="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connaissances </a:t>
            </a:r>
            <a:r>
              <a:rPr dirty="0" sz="1100" spc="-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et certaines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procédures, bien que d’enseignement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non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obligatoire, peuvent utilement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compléter ces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formations</a:t>
            </a:r>
            <a:r>
              <a:rPr dirty="0" sz="1100" spc="-5">
                <a:latin typeface="Calibri"/>
                <a:cs typeface="Calibri"/>
              </a:rPr>
              <a:t>, dès lors que des volumes horaires spécifiquement dédiés sont prévus, en sus des minima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prescrits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textes réglementaires.</a:t>
            </a:r>
            <a:endParaRPr sz="1100">
              <a:latin typeface="Calibri"/>
              <a:cs typeface="Calibri"/>
            </a:endParaRPr>
          </a:p>
          <a:p>
            <a:pPr algn="just" marL="12700" marR="7620">
              <a:lnSpc>
                <a:spcPct val="1095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actes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visée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diagnostique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réglementation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œuvre.</a:t>
            </a:r>
            <a:endParaRPr sz="1100">
              <a:latin typeface="Calibri"/>
              <a:cs typeface="Calibri"/>
            </a:endParaRPr>
          </a:p>
          <a:p>
            <a:pPr algn="just" marL="12700" marR="6985">
              <a:lnSpc>
                <a:spcPct val="1098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Bien que distinctes du dispositif réglementaire, </a:t>
            </a:r>
            <a:r>
              <a:rPr dirty="0" sz="1100" spc="-5" b="1">
                <a:latin typeface="Calibri"/>
                <a:cs typeface="Calibri"/>
              </a:rPr>
              <a:t>ces recommandations sont susceptibles de produire des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effets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droit,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dans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l’examen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responsabilités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acteurs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qui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ne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auraient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pas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respectées.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[01PR02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92732" y="760730"/>
            <a:ext cx="39712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Intervenir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auprès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d’un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enfant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4585207"/>
            <a:ext cx="6155690" cy="287655"/>
            <a:chOff x="701040" y="458520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45852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8663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81759"/>
            <a:ext cx="6155690" cy="845820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9050" marR="16510">
              <a:lnSpc>
                <a:spcPct val="101899"/>
              </a:lnSpc>
              <a:spcBef>
                <a:spcPts val="70"/>
              </a:spcBef>
            </a:pPr>
            <a:r>
              <a:rPr dirty="0" sz="1100" spc="-5">
                <a:latin typeface="Calibri"/>
                <a:cs typeface="Calibri"/>
              </a:rPr>
              <a:t>Lorsque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-5">
                <a:latin typeface="Calibri"/>
                <a:cs typeface="Calibri"/>
              </a:rPr>
              <a:t> 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 l'équipage en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 conscient (blessé ou non), 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 </a:t>
            </a:r>
            <a:r>
              <a:rPr dirty="0" sz="1100" spc="-5">
                <a:latin typeface="Calibri"/>
                <a:cs typeface="Calibri"/>
              </a:rPr>
              <a:t>peut être victime </a:t>
            </a:r>
            <a:r>
              <a:rPr dirty="0" sz="1100" spc="-10">
                <a:latin typeface="Calibri"/>
                <a:cs typeface="Calibri"/>
              </a:rPr>
              <a:t>primaire </a:t>
            </a:r>
            <a:r>
              <a:rPr dirty="0" sz="1100" spc="-5">
                <a:latin typeface="Calibri"/>
                <a:cs typeface="Calibri"/>
              </a:rPr>
              <a:t>(a subi, a provoqué ou a </a:t>
            </a:r>
            <a:r>
              <a:rPr dirty="0" sz="1100">
                <a:latin typeface="Calibri"/>
                <a:cs typeface="Calibri"/>
              </a:rPr>
              <a:t>vu </a:t>
            </a:r>
            <a:r>
              <a:rPr dirty="0" sz="1100" spc="-5">
                <a:latin typeface="Calibri"/>
                <a:cs typeface="Calibri"/>
              </a:rPr>
              <a:t>l'événement survenir) ou victime secondaire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affectif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n'ayant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concerné).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Intervenir auprès d’enfants implique certaines particularités à prendre en compte. Face à des événements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graves, exceptionnels, l'enfant, tout comme l'adulte, peut réagir par une réaction de stress modérée ou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forte intensité. Pour lui,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l'impact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6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D'une part, elle affecte ses capacités de compréhension et d'expression et, à </a:t>
            </a:r>
            <a:r>
              <a:rPr dirty="0" sz="1100">
                <a:latin typeface="Calibri"/>
                <a:cs typeface="Calibri"/>
              </a:rPr>
              <a:t>l'inverse </a:t>
            </a:r>
            <a:r>
              <a:rPr dirty="0" sz="1100" spc="-5">
                <a:latin typeface="Calibri"/>
                <a:cs typeface="Calibri"/>
              </a:rPr>
              <a:t>de l’adulte 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s'exprime par le langage </a:t>
            </a:r>
            <a:r>
              <a:rPr dirty="0" sz="1100">
                <a:latin typeface="Calibri"/>
                <a:cs typeface="Calibri"/>
              </a:rPr>
              <a:t>verbal </a:t>
            </a:r>
            <a:r>
              <a:rPr dirty="0" sz="1100" spc="-5">
                <a:latin typeface="Calibri"/>
                <a:cs typeface="Calibri"/>
              </a:rPr>
              <a:t>en plus du langage corporel, l'enfant ne peut pas toujours s’appuyer </a:t>
            </a:r>
            <a:r>
              <a:rPr dirty="0" sz="1100" spc="-10">
                <a:latin typeface="Calibri"/>
                <a:cs typeface="Calibri"/>
              </a:rPr>
              <a:t>sur 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mettre du </a:t>
            </a:r>
            <a:r>
              <a:rPr dirty="0" sz="1100">
                <a:latin typeface="Calibri"/>
                <a:cs typeface="Calibri"/>
              </a:rPr>
              <a:t>sens </a:t>
            </a:r>
            <a:r>
              <a:rPr dirty="0" sz="1100" spc="-5">
                <a:latin typeface="Calibri"/>
                <a:cs typeface="Calibri"/>
              </a:rPr>
              <a:t>sur l’événement et pour exprimer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peurs, sa </a:t>
            </a:r>
            <a:r>
              <a:rPr dirty="0" sz="1100" spc="-10">
                <a:latin typeface="Calibri"/>
                <a:cs typeface="Calibri"/>
              </a:rPr>
              <a:t>détresse.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Plus </a:t>
            </a:r>
            <a:r>
              <a:rPr dirty="0" sz="1100" spc="-10">
                <a:latin typeface="Calibri"/>
                <a:cs typeface="Calibri"/>
              </a:rPr>
              <a:t>souvent, </a:t>
            </a:r>
            <a:r>
              <a:rPr dirty="0" sz="1100" spc="-5">
                <a:latin typeface="Calibri"/>
                <a:cs typeface="Calibri"/>
              </a:rPr>
              <a:t> lors d’un drame, l’enfant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mure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silence.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6900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D'autre</a:t>
            </a:r>
            <a:r>
              <a:rPr dirty="0" sz="1100" spc="-5">
                <a:latin typeface="Calibri"/>
                <a:cs typeface="Calibri"/>
              </a:rPr>
              <a:t> part,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parents</a:t>
            </a:r>
            <a:r>
              <a:rPr dirty="0" sz="1100" spc="-5">
                <a:latin typeface="Calibri"/>
                <a:cs typeface="Calibri"/>
              </a:rPr>
              <a:t>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pareilles</a:t>
            </a:r>
            <a:r>
              <a:rPr dirty="0" sz="1100" spc="-5">
                <a:latin typeface="Calibri"/>
                <a:cs typeface="Calibri"/>
              </a:rPr>
              <a:t> expériences,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confronté à leurs vulnérabilités (parents blessés, qui pleurent, souffrent, crient, paniquent…). L’enfant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 alors un élément fondamental de ce qui constitue la sécurité pour lui. La </a:t>
            </a:r>
            <a:r>
              <a:rPr dirty="0" sz="1100" spc="-10">
                <a:latin typeface="Calibri"/>
                <a:cs typeface="Calibri"/>
              </a:rPr>
              <a:t>présence </a:t>
            </a:r>
            <a:r>
              <a:rPr dirty="0" sz="1100" spc="-5">
                <a:latin typeface="Calibri"/>
                <a:cs typeface="Calibri"/>
              </a:rPr>
              <a:t>du secouriste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 d'autant plus déterminante pour </a:t>
            </a:r>
            <a:r>
              <a:rPr dirty="0" sz="1100" spc="-10">
                <a:latin typeface="Calibri"/>
                <a:cs typeface="Calibri"/>
              </a:rPr>
              <a:t>sécuriser </a:t>
            </a:r>
            <a:r>
              <a:rPr dirty="0" sz="1100" spc="-5">
                <a:latin typeface="Calibri"/>
                <a:cs typeface="Calibri"/>
              </a:rPr>
              <a:t>et contenir l'enfant. Un enfant dans certaines </a:t>
            </a:r>
            <a:r>
              <a:rPr dirty="0" sz="1100" spc="-10">
                <a:latin typeface="Calibri"/>
                <a:cs typeface="Calibri"/>
              </a:rPr>
              <a:t>situations </a:t>
            </a:r>
            <a:r>
              <a:rPr dirty="0" sz="1100" spc="-5">
                <a:latin typeface="Calibri"/>
                <a:cs typeface="Calibri"/>
              </a:rPr>
              <a:t> peut également agir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faussement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Prendre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charge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l’enfant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 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Adapte sa communication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697230" marR="15875" indent="-229235">
              <a:lnSpc>
                <a:spcPct val="101800"/>
              </a:lnSpc>
              <a:spcBef>
                <a:spcPts val="195"/>
              </a:spcBef>
              <a:buSzPct val="90909"/>
              <a:buFont typeface="Courier New"/>
              <a:buChar char="o"/>
              <a:tabLst>
                <a:tab pos="697865" algn="l"/>
              </a:tabLst>
            </a:pPr>
            <a:r>
              <a:rPr dirty="0" sz="1100" spc="-5" b="1">
                <a:latin typeface="Calibri"/>
                <a:cs typeface="Calibri"/>
              </a:rPr>
              <a:t>Se positionner </a:t>
            </a:r>
            <a:r>
              <a:rPr dirty="0" sz="1100" spc="-5">
                <a:latin typeface="Calibri"/>
                <a:cs typeface="Calibri"/>
              </a:rPr>
              <a:t>à la hauteur de l'enfant, être vigilant au ton de </a:t>
            </a:r>
            <a:r>
              <a:rPr dirty="0" sz="1100">
                <a:latin typeface="Calibri"/>
                <a:cs typeface="Calibri"/>
              </a:rPr>
              <a:t>sa </a:t>
            </a:r>
            <a:r>
              <a:rPr dirty="0" sz="1100" spc="-5">
                <a:latin typeface="Calibri"/>
                <a:cs typeface="Calibri"/>
              </a:rPr>
              <a:t>voix (rythme posé, tonalité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grave)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7230" marR="13335" indent="-229235">
              <a:lnSpc>
                <a:spcPct val="101800"/>
              </a:lnSpc>
              <a:buSzPct val="90909"/>
              <a:buFont typeface="Courier New"/>
              <a:buChar char="o"/>
              <a:tabLst>
                <a:tab pos="697865" algn="l"/>
              </a:tabLst>
            </a:pPr>
            <a:r>
              <a:rPr dirty="0" sz="1100" spc="-5" b="1">
                <a:latin typeface="Calibri"/>
                <a:cs typeface="Calibri"/>
              </a:rPr>
              <a:t>Lui parler directement, quel que soit son âge, </a:t>
            </a:r>
            <a:r>
              <a:rPr dirty="0" sz="1100" spc="-5">
                <a:latin typeface="Calibri"/>
                <a:cs typeface="Calibri"/>
              </a:rPr>
              <a:t>y compris avec un bébé, en utilisant des </a:t>
            </a:r>
            <a:r>
              <a:rPr dirty="0" sz="1100">
                <a:latin typeface="Calibri"/>
                <a:cs typeface="Calibri"/>
              </a:rPr>
              <a:t>mots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simples </a:t>
            </a:r>
            <a:r>
              <a:rPr dirty="0" sz="1100" spc="-5">
                <a:latin typeface="Calibri"/>
                <a:cs typeface="Calibri"/>
              </a:rPr>
              <a:t>et honnêtes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7230" marR="13970" indent="-229235">
              <a:lnSpc>
                <a:spcPct val="101699"/>
              </a:lnSpc>
              <a:spcBef>
                <a:spcPts val="5"/>
              </a:spcBef>
              <a:buSzPct val="90909"/>
              <a:buFont typeface="Courier New"/>
              <a:buChar char="o"/>
              <a:tabLst>
                <a:tab pos="697865" algn="l"/>
              </a:tabLst>
            </a:pPr>
            <a:r>
              <a:rPr dirty="0" sz="1100" spc="-5" b="1">
                <a:latin typeface="Calibri"/>
                <a:cs typeface="Calibri"/>
              </a:rPr>
              <a:t>Utiliser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capacités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d'imagination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 </a:t>
            </a:r>
            <a:r>
              <a:rPr dirty="0" sz="1100" spc="-5">
                <a:latin typeface="Calibri"/>
                <a:cs typeface="Calibri"/>
              </a:rPr>
              <a:t>: par exemple, présenter les outils de </a:t>
            </a:r>
            <a:r>
              <a:rPr dirty="0" sz="1100">
                <a:latin typeface="Calibri"/>
                <a:cs typeface="Calibri"/>
              </a:rPr>
              <a:t>secourisme </a:t>
            </a:r>
            <a:r>
              <a:rPr dirty="0" sz="1100" spc="-5">
                <a:latin typeface="Calibri"/>
                <a:cs typeface="Calibri"/>
              </a:rPr>
              <a:t>comme des petits robots, utiliser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références des dessins animés ou des contes qui ont un pouvoir de suggestion très efficace </a:t>
            </a:r>
            <a:r>
              <a:rPr dirty="0" sz="1100" spc="-10">
                <a:latin typeface="Calibri"/>
                <a:cs typeface="Calibri"/>
              </a:rPr>
              <a:t>(la </a:t>
            </a:r>
            <a:r>
              <a:rPr dirty="0" sz="1100" spc="-5">
                <a:latin typeface="Calibri"/>
                <a:cs typeface="Calibri"/>
              </a:rPr>
              <a:t> reine des neiges qui refroidit les brûlures, Pinocchio qui a les bras et les jambes durs comme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bois …).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30"/>
              </a:spcBef>
              <a:buFont typeface="Courier New"/>
              <a:buChar char="o"/>
            </a:pPr>
            <a:endParaRPr sz="950">
              <a:latin typeface="Calibri"/>
              <a:cs typeface="Calibri"/>
            </a:endParaRPr>
          </a:p>
          <a:p>
            <a:pPr algn="just" marL="247650" marR="16510" indent="-228600">
              <a:lnSpc>
                <a:spcPct val="117300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Implique les parents </a:t>
            </a:r>
            <a:r>
              <a:rPr dirty="0" sz="1100" spc="-5">
                <a:latin typeface="Calibri"/>
                <a:cs typeface="Calibri"/>
              </a:rPr>
              <a:t>au maximum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tenant compte des circonstances, si possible installe l'enfant </a:t>
            </a:r>
            <a:r>
              <a:rPr dirty="0" sz="1100" spc="-1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 leurs bras.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Symbol"/>
              <a:buChar char=""/>
            </a:pPr>
            <a:endParaRPr sz="13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Signifie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l'enfant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sa</a:t>
            </a:r>
            <a:r>
              <a:rPr dirty="0" sz="1100" spc="6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participation</a:t>
            </a:r>
            <a:r>
              <a:rPr dirty="0" sz="1100" spc="7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l'aider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comprendre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qu'il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 i="1">
                <a:latin typeface="Calibri"/>
                <a:cs typeface="Calibri"/>
              </a:rPr>
              <a:t>« Dis-moi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quelle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position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mieux. </a:t>
            </a:r>
            <a:r>
              <a:rPr dirty="0" sz="1100" spc="-5" i="1">
                <a:latin typeface="Calibri"/>
                <a:cs typeface="Calibri"/>
              </a:rPr>
              <a:t>Installe-toi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 plus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confortablement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9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Évalue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douleur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au-delà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d’échelles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d’auto-évaluation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adaptées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l’âge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compréhension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essentiellement basée sur l’appréciation des modifications physiques et comportementales liées à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(pleurs,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crispations,</a:t>
            </a:r>
            <a:r>
              <a:rPr dirty="0" sz="1100">
                <a:latin typeface="Calibri"/>
                <a:cs typeface="Calibri"/>
              </a:rPr>
              <a:t> agitation, </a:t>
            </a:r>
            <a:r>
              <a:rPr dirty="0" sz="1100" spc="-5">
                <a:latin typeface="Calibri"/>
                <a:cs typeface="Calibri"/>
              </a:rPr>
              <a:t>etc.).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Symbol"/>
              <a:buChar char=""/>
            </a:pPr>
            <a:endParaRPr sz="1550">
              <a:latin typeface="Calibri"/>
              <a:cs typeface="Calibri"/>
            </a:endParaRPr>
          </a:p>
          <a:p>
            <a:pPr algn="just" marL="247650" marR="17780" indent="-228600">
              <a:lnSpc>
                <a:spcPct val="116799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Et simultanément, couvre, au plus vite, une plaie, une déformation de membre ou tout </a:t>
            </a:r>
            <a:r>
              <a:rPr dirty="0" sz="1100">
                <a:latin typeface="Calibri"/>
                <a:cs typeface="Calibri"/>
              </a:rPr>
              <a:t>autre </a:t>
            </a:r>
            <a:r>
              <a:rPr dirty="0" sz="1100" spc="-5">
                <a:latin typeface="Calibri"/>
                <a:cs typeface="Calibri"/>
              </a:rPr>
              <a:t>facteur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d’angoisse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4096003"/>
            <a:ext cx="6155690" cy="287655"/>
            <a:chOff x="701040" y="409600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40960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37718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234935"/>
            <a:ext cx="6155690" cy="287655"/>
            <a:chOff x="701040" y="723493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72349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75161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8413"/>
            <a:ext cx="6155690" cy="8136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d’hypoglycémie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diabétique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2ème regard. 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convulsions généralisées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(prostration,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agitation,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agressivité,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d’ébriété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consommation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d’alcool)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sueurs</a:t>
            </a:r>
            <a:r>
              <a:rPr dirty="0" sz="1100" spc="-5">
                <a:latin typeface="Calibri"/>
                <a:cs typeface="Calibri"/>
              </a:rPr>
              <a:t> abondantes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pâleur.</a:t>
            </a:r>
            <a:endParaRPr sz="1100">
              <a:latin typeface="Calibri"/>
              <a:cs typeface="Calibri"/>
            </a:endParaRPr>
          </a:p>
          <a:p>
            <a:pPr algn="just" marL="19050" marR="67945">
              <a:lnSpc>
                <a:spcPct val="1473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Dans certains cas, la victime présente </a:t>
            </a:r>
            <a:r>
              <a:rPr dirty="0" sz="110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signes qui peuvent faire évoquer un accident vasculaire cérébral.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4ème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faim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d’être 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sentir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 battre rapidement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tremblements.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Mesure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glycémie capillaire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Lors de l’interrogatoire de la victime ou de son entourage, il est possible d’apprendre que celle-ci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diabétique.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4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Dans ce cas, </a:t>
            </a:r>
            <a:r>
              <a:rPr dirty="0" sz="1100" spc="-10">
                <a:latin typeface="Calibri"/>
                <a:cs typeface="Calibri"/>
              </a:rPr>
              <a:t>devant </a:t>
            </a:r>
            <a:r>
              <a:rPr dirty="0" sz="1100" spc="-5">
                <a:latin typeface="Calibri"/>
                <a:cs typeface="Calibri"/>
              </a:rPr>
              <a:t>un malaise chez un diabétique, un test de </a:t>
            </a:r>
            <a:r>
              <a:rPr dirty="0" sz="1100" spc="-10">
                <a:latin typeface="Calibri"/>
                <a:cs typeface="Calibri"/>
              </a:rPr>
              <a:t>dépistage </a:t>
            </a:r>
            <a:r>
              <a:rPr dirty="0" sz="1100" spc="-5">
                <a:latin typeface="Calibri"/>
                <a:cs typeface="Calibri"/>
              </a:rPr>
              <a:t>d’une hypoglycémie peut 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glucomètre.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On utilisera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préférence l’appareil de mesure de la victime, sinon l’équipe de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utilisera le sien </a:t>
            </a:r>
            <a:r>
              <a:rPr dirty="0" sz="1100" spc="-1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 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dotée.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instantané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Lors du transfert de la valeur de la mesure, 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 d’indiquer l’unité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mesure de la glycémie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 par l’appareil : millimoles par litre (mmol/l), milligrammes par décilitre (mg/dl) ou grammes par litre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(g/l). En fonction de l’unité,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chiffre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considère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hypoglycémie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mesurée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3,3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mmol/l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60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mg/dl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&lt; 0,6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g/l).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d’aider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son </a:t>
            </a:r>
            <a:r>
              <a:rPr dirty="0" sz="1100" spc="-5">
                <a:latin typeface="Calibri"/>
                <a:cs typeface="Calibri"/>
              </a:rPr>
              <a:t>sang,</a:t>
            </a:r>
            <a:r>
              <a:rPr dirty="0" sz="1100">
                <a:latin typeface="Calibri"/>
                <a:cs typeface="Calibri"/>
              </a:rPr>
              <a:t> 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[06PR05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46074" y="760730"/>
            <a:ext cx="58629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Malaise hypoglycémique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chez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le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diabétique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349499"/>
            <a:ext cx="6155690" cy="287020"/>
            <a:chOff x="701040" y="234949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34949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6299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5200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s’imposent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consciente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 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 regard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aider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3,3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mmol/l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mg/dl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endParaRPr sz="1100">
              <a:latin typeface="Calibri"/>
              <a:cs typeface="Calibri"/>
            </a:endParaRPr>
          </a:p>
          <a:p>
            <a:pPr marL="247650" marR="1206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0,6</a:t>
            </a:r>
            <a:r>
              <a:rPr dirty="0" sz="1100">
                <a:latin typeface="Calibri"/>
                <a:cs typeface="Calibri"/>
              </a:rPr>
              <a:t> g/l)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inconnue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réveillée,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réactive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capable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d’avaler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morceaux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poudre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café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10">
                <a:latin typeface="Calibri"/>
                <a:cs typeface="Calibri"/>
              </a:rPr>
              <a:t>sucre),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boisson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sucrée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d’orange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miel,</a:t>
            </a:r>
            <a:endParaRPr sz="1100">
              <a:latin typeface="Calibri"/>
              <a:cs typeface="Calibri"/>
            </a:endParaRPr>
          </a:p>
          <a:p>
            <a:pPr lvl="1" marL="704850" marR="15875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café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recommandée.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bonbons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 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s’améliore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rapidement,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doute.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l’ingestion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élévation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amélioration des </a:t>
            </a:r>
            <a:r>
              <a:rPr dirty="0" sz="1100" spc="-10">
                <a:latin typeface="Calibri"/>
                <a:cs typeface="Calibri"/>
              </a:rPr>
              <a:t>signes.</a:t>
            </a:r>
            <a:endParaRPr sz="1100">
              <a:latin typeface="Calibri"/>
              <a:cs typeface="Calibri"/>
            </a:endParaRPr>
          </a:p>
          <a:p>
            <a:pPr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ingestion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prise.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[06AC06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62024" y="760730"/>
            <a:ext cx="463232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Malaise et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aggravation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maladie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733033"/>
            <a:ext cx="6155690" cy="287020"/>
            <a:chOff x="701040" y="573303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57330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01345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/>
          <p:nvPr/>
        </p:nvSpPr>
        <p:spPr>
          <a:xfrm>
            <a:off x="701040" y="9517379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701040" y="1378711"/>
            <a:ext cx="6155690" cy="83858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 malaise est une sensation </a:t>
            </a:r>
            <a:r>
              <a:rPr dirty="0" sz="1100" spc="-10">
                <a:latin typeface="Calibri"/>
                <a:cs typeface="Calibri"/>
              </a:rPr>
              <a:t>pénible, </a:t>
            </a:r>
            <a:r>
              <a:rPr dirty="0" sz="1100" spc="-5">
                <a:latin typeface="Calibri"/>
                <a:cs typeface="Calibri"/>
              </a:rPr>
              <a:t>traduisant un trouble du fonctionnement de l’organisme, sans que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l'origine.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fugace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durable,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correspondre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s’aggrave.</a:t>
            </a:r>
            <a:endParaRPr sz="1100">
              <a:latin typeface="Calibri"/>
              <a:cs typeface="Calibri"/>
            </a:endParaRPr>
          </a:p>
          <a:p>
            <a:pPr algn="just" marL="19050" marR="1079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Parfois,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l’exprimer,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anomalie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 d’intervenir.</a:t>
            </a:r>
            <a:endParaRPr sz="1100">
              <a:latin typeface="Calibri"/>
              <a:cs typeface="Calibri"/>
            </a:endParaRPr>
          </a:p>
          <a:p>
            <a:pPr algn="just" marL="19050" marR="17780">
              <a:lnSpc>
                <a:spcPct val="101800"/>
              </a:lnSpc>
              <a:spcBef>
                <a:spcPts val="600"/>
              </a:spcBef>
            </a:pPr>
            <a:r>
              <a:rPr dirty="0" sz="1100" spc="-10">
                <a:latin typeface="Calibri"/>
                <a:cs typeface="Calibri"/>
              </a:rPr>
              <a:t>Certaines</a:t>
            </a:r>
            <a:r>
              <a:rPr dirty="0" sz="1100" spc="-5">
                <a:latin typeface="Calibri"/>
                <a:cs typeface="Calibri"/>
              </a:rPr>
              <a:t> 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répétitifs,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identiques,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diabète,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asthme).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distingue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couramment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malaise bénin, qui est le plus courant, pour lequel la victime ne montre pas de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vitale et dont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disparaissent 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repos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Ce type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malaise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souvent 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cause </a:t>
            </a:r>
            <a:r>
              <a:rPr dirty="0" sz="1100" spc="-5">
                <a:latin typeface="Calibri"/>
                <a:cs typeface="Calibri"/>
              </a:rPr>
              <a:t>facilement identifiable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fatigue</a:t>
            </a:r>
            <a:r>
              <a:rPr dirty="0" sz="1100" spc="-5">
                <a:latin typeface="Calibri"/>
                <a:cs typeface="Calibri"/>
              </a:rPr>
              <a:t> et manque de sommeil,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stress,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émotion,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colère,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erreurs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repas </a:t>
            </a:r>
            <a:r>
              <a:rPr dirty="0" sz="1100" spc="-5">
                <a:latin typeface="Calibri"/>
                <a:cs typeface="Calibri"/>
              </a:rPr>
              <a:t>copieux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jeûne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prolongé.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révélateur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  <a:p>
            <a:pPr algn="just" marL="247650" marR="1333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caractéristiques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 grave et les </a:t>
            </a:r>
            <a:r>
              <a:rPr dirty="0" sz="1100" spc="-10">
                <a:latin typeface="Calibri"/>
                <a:cs typeface="Calibri"/>
              </a:rPr>
              <a:t>signes,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intenses</a:t>
            </a:r>
            <a:r>
              <a:rPr dirty="0" sz="1100" spc="-5">
                <a:latin typeface="Calibri"/>
                <a:cs typeface="Calibri"/>
              </a:rPr>
              <a:t> et localisés, ne </a:t>
            </a:r>
            <a:r>
              <a:rPr dirty="0" sz="1100" spc="-10">
                <a:latin typeface="Calibri"/>
                <a:cs typeface="Calibri"/>
              </a:rPr>
              <a:t>s’améliorent </a:t>
            </a:r>
            <a:r>
              <a:rPr dirty="0" sz="1100" spc="-5">
                <a:latin typeface="Calibri"/>
                <a:cs typeface="Calibri"/>
              </a:rPr>
              <a:t>pas </a:t>
            </a:r>
            <a:r>
              <a:rPr dirty="0" sz="1100" spc="-10">
                <a:latin typeface="Calibri"/>
                <a:cs typeface="Calibri"/>
              </a:rPr>
              <a:t>spontanément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répètent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malgré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au repos.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143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vie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(jeûne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prolongé,</a:t>
            </a:r>
            <a:r>
              <a:rPr dirty="0" sz="1100">
                <a:latin typeface="Calibri"/>
                <a:cs typeface="Calibri"/>
              </a:rPr>
              <a:t> excès </a:t>
            </a:r>
            <a:r>
              <a:rPr dirty="0" sz="1100" spc="-5">
                <a:latin typeface="Calibri"/>
                <a:cs typeface="Calibri"/>
              </a:rPr>
              <a:t>alimentaire),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exercice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physique </a:t>
            </a:r>
            <a:r>
              <a:rPr dirty="0" sz="1100" spc="-5">
                <a:latin typeface="Calibri"/>
                <a:cs typeface="Calibri"/>
              </a:rPr>
              <a:t>(intense, prolongé, inhabituel), surmenage, </a:t>
            </a:r>
            <a:r>
              <a:rPr dirty="0" sz="1100" spc="-10">
                <a:latin typeface="Calibri"/>
                <a:cs typeface="Calibri"/>
              </a:rPr>
              <a:t>fatigue, </a:t>
            </a:r>
            <a:r>
              <a:rPr dirty="0" sz="1100" spc="-5">
                <a:latin typeface="Calibri"/>
                <a:cs typeface="Calibri"/>
              </a:rPr>
              <a:t>manque de sommeil, stress, émotions,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(prescription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récente,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posologie,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 au long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problème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 connu,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récent,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hyper-tension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hyper-glycémie,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fièvre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20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manifestions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r" marL="227965" marR="2368550" indent="-227965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2796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extrêmes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r" lvl="1" marL="228600" marR="2395855" indent="-228600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228600" algn="l"/>
                <a:tab pos="22923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froid,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hyperthermie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(coup de chaleur,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exemple).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monoxyde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drogue,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alcool…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01040" y="9797795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7650226"/>
            <a:ext cx="6155690" cy="287020"/>
            <a:chOff x="701040" y="7650226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7650226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79306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8361171"/>
            <a:ext cx="6155690" cy="287655"/>
            <a:chOff x="701040" y="836117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836117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86426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542290" y="433527"/>
            <a:ext cx="6482080" cy="9645650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7780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 paralysie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transitoire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 difficulté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marR="18288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âgée,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 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 respectivement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au </a:t>
            </a:r>
            <a:r>
              <a:rPr dirty="0" sz="1100" spc="-10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  <a:p>
            <a:pPr marL="177800" marR="18034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identifiable,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malaise.</a:t>
            </a:r>
            <a:endParaRPr sz="1100">
              <a:latin typeface="Calibri"/>
              <a:cs typeface="Calibri"/>
            </a:endParaRPr>
          </a:p>
          <a:p>
            <a:pPr marL="177800" marR="179070">
              <a:lnSpc>
                <a:spcPct val="101400"/>
              </a:lnSpc>
              <a:spcBef>
                <a:spcPts val="605"/>
              </a:spcBef>
            </a:pPr>
            <a:r>
              <a:rPr dirty="0" sz="1100" spc="-5" b="1">
                <a:latin typeface="Calibri"/>
                <a:cs typeface="Calibri"/>
              </a:rPr>
              <a:t>L’analyse</a:t>
            </a:r>
            <a:r>
              <a:rPr dirty="0" sz="1100" spc="17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7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plainte</a:t>
            </a:r>
            <a:r>
              <a:rPr dirty="0" sz="1100" spc="18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évidence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(symptômes)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06400" marR="179705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angoisse,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exprimée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mots,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mourir…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 douleur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-5">
                <a:latin typeface="Calibri"/>
                <a:cs typeface="Calibri"/>
              </a:rPr>
              <a:t> ventre 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 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 faiblesse brutale et intense 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 visuels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auditifs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 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nausées, vertiges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des maux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récents.</a:t>
            </a:r>
            <a:endParaRPr sz="1100">
              <a:latin typeface="Calibri"/>
              <a:cs typeface="Calibri"/>
            </a:endParaRPr>
          </a:p>
          <a:p>
            <a:pPr marL="177800" marR="184785">
              <a:lnSpc>
                <a:spcPct val="101800"/>
              </a:lnSpc>
              <a:spcBef>
                <a:spcPts val="795"/>
              </a:spcBef>
            </a:pPr>
            <a:r>
              <a:rPr dirty="0" sz="1100" spc="-5" b="1">
                <a:latin typeface="Calibri"/>
                <a:cs typeface="Calibri"/>
              </a:rPr>
              <a:t>L’interrogatoire</a:t>
            </a:r>
            <a:r>
              <a:rPr dirty="0" sz="1100" spc="19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(maladies)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l’existence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malaise.</a:t>
            </a:r>
            <a:endParaRPr sz="110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  <a:spcBef>
                <a:spcPts val="620"/>
              </a:spcBef>
            </a:pPr>
            <a:r>
              <a:rPr dirty="0" sz="1100" spc="-5" b="1">
                <a:latin typeface="Calibri"/>
                <a:cs typeface="Calibri"/>
              </a:rPr>
              <a:t>L’examen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06400" marR="186055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d’élocution,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paralysie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l’orientation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l’espace (où sommes-nous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</a:t>
            </a:r>
            <a:r>
              <a:rPr dirty="0" sz="1100">
                <a:latin typeface="Calibri"/>
                <a:cs typeface="Calibri"/>
              </a:rPr>
              <a:t> temps </a:t>
            </a:r>
            <a:r>
              <a:rPr dirty="0" sz="1100" spc="-5">
                <a:latin typeface="Calibri"/>
                <a:cs typeface="Calibri"/>
              </a:rPr>
              <a:t>(d’après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 d’aujourd’hui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?)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tremblements 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des extrémités bleutées (cyanose)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marR="1809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120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quarante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vingt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diarrhées.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778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778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10">
                <a:latin typeface="Calibri"/>
                <a:cs typeface="Calibri"/>
              </a:rPr>
              <a:t>d’apprécier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d’installer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couverte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sueur, sans avoir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fourni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d’effort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que</a:t>
            </a:r>
            <a:r>
              <a:rPr dirty="0" sz="900" i="1">
                <a:latin typeface="Calibri"/>
                <a:cs typeface="Calibri"/>
              </a:rPr>
              <a:t> la </a:t>
            </a:r>
            <a:r>
              <a:rPr dirty="0" sz="900" spc="-5" i="1">
                <a:latin typeface="Calibri"/>
                <a:cs typeface="Calibri"/>
              </a:rPr>
              <a:t>température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ambiante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cause.</a:t>
            </a:r>
            <a:endParaRPr sz="90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  <a:spcBef>
                <a:spcPts val="2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 plus parler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i="1">
                <a:latin typeface="Calibri"/>
                <a:cs typeface="Calibri"/>
              </a:rPr>
              <a:t> 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fait avec de grandes difficultés.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203</a:t>
            </a:fld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[06PR06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62024" y="760730"/>
            <a:ext cx="463232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Malaise et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aggravation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maladie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3799585"/>
            <a:ext cx="6155690" cy="287020"/>
            <a:chOff x="701040" y="3799585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379958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08000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93090" y="1208481"/>
            <a:ext cx="6371590" cy="483616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3556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 :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sol)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souvent,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d’adopter 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précitées.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aider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: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dégrafer 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gêne,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c’est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rassurer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froid,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l’abri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autres </a:t>
            </a:r>
            <a:r>
              <a:rPr dirty="0" sz="1100" spc="-5">
                <a:latin typeface="Calibri"/>
                <a:cs typeface="Calibri"/>
              </a:rPr>
              <a:t>nuisances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foule…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recueillies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12700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particulier,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devant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malaise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vagal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orthostatique</a:t>
            </a:r>
            <a:endParaRPr sz="1600">
              <a:latin typeface="Calibri Light"/>
              <a:cs typeface="Calibri Light"/>
            </a:endParaRPr>
          </a:p>
          <a:p>
            <a:pPr algn="just" marL="127000" marR="120650">
              <a:lnSpc>
                <a:spcPct val="109800"/>
              </a:lnSpc>
              <a:spcBef>
                <a:spcPts val="1025"/>
              </a:spcBef>
            </a:pPr>
            <a:r>
              <a:rPr dirty="0" sz="1100" spc="-5">
                <a:latin typeface="Calibri"/>
                <a:cs typeface="Calibri"/>
              </a:rPr>
              <a:t>Quand la victime déclare faire régulièrement des malaises « vagaux » ou « orthostatiques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présente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 des signes comme un étourdissement, des nausées, des sueurs, une sensation de chaleur, des points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noirs </a:t>
            </a:r>
            <a:r>
              <a:rPr dirty="0" sz="1100" spc="-10">
                <a:latin typeface="Calibri"/>
                <a:cs typeface="Calibri"/>
              </a:rPr>
              <a:t>devant </a:t>
            </a:r>
            <a:r>
              <a:rPr dirty="0" sz="1100" spc="-5">
                <a:latin typeface="Calibri"/>
                <a:cs typeface="Calibri"/>
              </a:rPr>
              <a:t>les yeux ou un sentiment de perte de conscience imminente, inviter la victime à réaliser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physiques</a:t>
            </a:r>
            <a:r>
              <a:rPr dirty="0" sz="1100">
                <a:latin typeface="Calibri"/>
                <a:cs typeface="Calibri"/>
              </a:rPr>
              <a:t> (cf.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Manœuvres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physiques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 suivantes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7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l’accroupissement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le croisement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le crochetage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doigts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muscles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 supérieurs.</a:t>
            </a:r>
            <a:endParaRPr sz="1100">
              <a:latin typeface="Calibri"/>
              <a:cs typeface="Calibri"/>
            </a:endParaRPr>
          </a:p>
          <a:p>
            <a:pPr algn="just" marL="127000" marR="125730">
              <a:lnSpc>
                <a:spcPct val="109500"/>
              </a:lnSpc>
              <a:spcBef>
                <a:spcPts val="700"/>
              </a:spcBef>
            </a:pPr>
            <a:r>
              <a:rPr dirty="0" sz="1100" spc="-5">
                <a:latin typeface="Calibri"/>
                <a:cs typeface="Calibri"/>
              </a:rPr>
              <a:t>Ces manœuvres sont complémentaires aux gestes de premiers </a:t>
            </a:r>
            <a:r>
              <a:rPr dirty="0" sz="1100" spc="-10">
                <a:latin typeface="Calibri"/>
                <a:cs typeface="Calibri"/>
              </a:rPr>
              <a:t>secours </a:t>
            </a:r>
            <a:r>
              <a:rPr dirty="0" sz="1100" spc="-5">
                <a:latin typeface="Calibri"/>
                <a:cs typeface="Calibri"/>
              </a:rPr>
              <a:t>à réaliser </a:t>
            </a:r>
            <a:r>
              <a:rPr dirty="0" sz="1100" spc="-10">
                <a:latin typeface="Calibri"/>
                <a:cs typeface="Calibri"/>
              </a:rPr>
              <a:t>devant </a:t>
            </a:r>
            <a:r>
              <a:rPr dirty="0" sz="1100" spc="-5">
                <a:latin typeface="Calibri"/>
                <a:cs typeface="Calibri"/>
              </a:rPr>
              <a:t>une victime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malaise.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20090" y="961415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681990" y="9625076"/>
            <a:ext cx="5524500" cy="41148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35"/>
              </a:spcBef>
            </a:pPr>
            <a:r>
              <a:rPr dirty="0" baseline="42735" sz="975" spc="-7">
                <a:latin typeface="Calibri"/>
                <a:cs typeface="Calibri"/>
              </a:rPr>
              <a:t>1</a:t>
            </a:r>
            <a:r>
              <a:rPr dirty="0" baseline="42735" sz="975" spc="120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position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assise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ou</a:t>
            </a:r>
            <a:r>
              <a:rPr dirty="0" sz="900" spc="-5" i="1">
                <a:latin typeface="Calibri"/>
                <a:cs typeface="Calibri"/>
              </a:rPr>
              <a:t> demi-assise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facilite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respiration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-5" i="1">
                <a:latin typeface="Calibri"/>
                <a:cs typeface="Calibri"/>
              </a:rPr>
              <a:t> soulage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victime.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440"/>
              </a:spcBef>
            </a:pPr>
            <a:r>
              <a:rPr dirty="0" baseline="42735" sz="975" spc="-7">
                <a:latin typeface="Calibri"/>
                <a:cs typeface="Calibri"/>
              </a:rPr>
              <a:t>2</a:t>
            </a:r>
            <a:r>
              <a:rPr dirty="0" baseline="42735" sz="975" spc="127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position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allongée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importante,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car</a:t>
            </a:r>
            <a:r>
              <a:rPr dirty="0" sz="900" i="1">
                <a:latin typeface="Calibri"/>
                <a:cs typeface="Calibri"/>
              </a:rPr>
              <a:t> un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malaise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bénin</a:t>
            </a:r>
            <a:r>
              <a:rPr dirty="0" sz="900" i="1">
                <a:latin typeface="Calibri"/>
                <a:cs typeface="Calibri"/>
              </a:rPr>
              <a:t> cède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spontanément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fois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cette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position.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[06AC07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66289" y="760730"/>
            <a:ext cx="342455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Réaction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allergique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grave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70707"/>
            <a:ext cx="6155690" cy="287655"/>
            <a:chOff x="701040" y="28707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707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51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846573"/>
            <a:ext cx="6155690" cy="287655"/>
            <a:chOff x="701040" y="484657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846573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1280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899149"/>
            <a:ext cx="6155690" cy="287655"/>
            <a:chOff x="701040" y="589914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8991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1803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385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L’allergie est une réaction de l’organisme à une substance étrangère ou allergène que l’individu touche,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administrée.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 les réactions allergiques sont relativement </a:t>
            </a:r>
            <a:r>
              <a:rPr dirty="0" sz="1100">
                <a:latin typeface="Calibri"/>
                <a:cs typeface="Calibri"/>
              </a:rPr>
              <a:t>courantes </a:t>
            </a:r>
            <a:r>
              <a:rPr dirty="0" sz="1100" spc="-5">
                <a:latin typeface="Calibri"/>
                <a:cs typeface="Calibri"/>
              </a:rPr>
              <a:t>et bégnines, elles peuvent dans certains cas donner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réaction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généralisée sévère qui met en jeu 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pronostic vital. Il s’agit </a:t>
            </a:r>
            <a:r>
              <a:rPr dirty="0" sz="1100">
                <a:latin typeface="Calibri"/>
                <a:cs typeface="Calibri"/>
              </a:rPr>
              <a:t>alors </a:t>
            </a:r>
            <a:r>
              <a:rPr dirty="0" sz="1100" spc="-5">
                <a:latin typeface="Calibri"/>
                <a:cs typeface="Calibri"/>
              </a:rPr>
              <a:t>d’une réaction allergique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 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 anaphylactique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ou 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anaphylaxie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5"/>
              </a:spcBef>
            </a:pPr>
            <a:r>
              <a:rPr dirty="0" sz="1100" spc="-10">
                <a:latin typeface="Calibri"/>
                <a:cs typeface="Calibri"/>
              </a:rPr>
              <a:t>L’anaphylaxie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d’hypersensibilité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lorsqu’une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l’allergène.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allergènes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connus 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 contenus 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pollens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10">
                <a:latin typeface="Calibri"/>
                <a:cs typeface="Calibri"/>
              </a:rPr>
              <a:t>produits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6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anaphylactique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</a:t>
            </a:r>
            <a:r>
              <a:rPr dirty="0" sz="1100" spc="-5">
                <a:latin typeface="Calibri"/>
                <a:cs typeface="Calibri"/>
              </a:rPr>
              <a:t>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supérieures</a:t>
            </a:r>
            <a:r>
              <a:rPr dirty="0" sz="1100" spc="-5">
                <a:latin typeface="Calibri"/>
                <a:cs typeface="Calibri"/>
              </a:rPr>
              <a:t> ou inférieures,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d’une 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cardiovasculaire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peut évoluer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 vers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arrêt cardiaque et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 de la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connaît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première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Elle survient 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délai de 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 à quelques heures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 l’exposition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allergène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qui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déclenchant.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anaphylactique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inquiétants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3ème regard.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sifflement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 obstruction des voies aériennes </a:t>
            </a:r>
            <a:r>
              <a:rPr dirty="0" sz="1100" spc="-10">
                <a:latin typeface="Calibri"/>
                <a:cs typeface="Calibri"/>
              </a:rPr>
              <a:t>supérieures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 gonflement des muqueuses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 </a:t>
            </a:r>
            <a:r>
              <a:rPr dirty="0" sz="1100" spc="-5">
                <a:latin typeface="Calibri"/>
                <a:cs typeface="Calibri"/>
              </a:rPr>
              <a:t>et de la gorge (œdème de Quincke). Ce gonflement existe aussi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de la peau, du visage,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rauque.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d’autres</a:t>
            </a:r>
            <a:r>
              <a:rPr dirty="0" sz="1100" spc="-5">
                <a:latin typeface="Calibri"/>
                <a:cs typeface="Calibri"/>
              </a:rPr>
              <a:t> cas,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accélération de la fréquence cardiaque, un pouls radial </a:t>
            </a:r>
            <a:r>
              <a:rPr dirty="0" sz="1100" spc="-10">
                <a:latin typeface="Calibri"/>
                <a:cs typeface="Calibri"/>
              </a:rPr>
              <a:t>difficile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percevoir </a:t>
            </a:r>
            <a:r>
              <a:rPr dirty="0" sz="1100" spc="-5">
                <a:latin typeface="Calibri"/>
                <a:cs typeface="Calibri"/>
              </a:rPr>
              <a:t>et une chute de la pression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plus 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-5">
                <a:latin typeface="Calibri"/>
                <a:cs typeface="Calibri"/>
              </a:rPr>
              <a:t> 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 regard.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868677"/>
            <a:ext cx="6155690" cy="287655"/>
            <a:chOff x="701040" y="186867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8686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14985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277495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714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cutanéomuqueuse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plaques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démangeaisons (urticaire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généralisée).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digestifs</a:t>
            </a:r>
            <a:r>
              <a:rPr dirty="0" sz="1100" spc="-5">
                <a:latin typeface="Calibri"/>
                <a:cs typeface="Calibri"/>
              </a:rPr>
              <a:t> 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présents</a:t>
            </a:r>
            <a:r>
              <a:rPr dirty="0" sz="1100" spc="-5">
                <a:latin typeface="Calibri"/>
                <a:cs typeface="Calibri"/>
              </a:rPr>
              <a:t>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diarrhées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savoir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rechercher.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être isolées,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annoncer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l’action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soustraire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d’administrer,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réaliser</a:t>
            </a:r>
            <a:r>
              <a:rPr dirty="0" sz="1100">
                <a:latin typeface="Calibri"/>
                <a:cs typeface="Calibri"/>
              </a:rPr>
              <a:t> les </a:t>
            </a:r>
            <a:r>
              <a:rPr dirty="0" sz="1100" spc="-5">
                <a:latin typeface="Calibri"/>
                <a:cs typeface="Calibri"/>
              </a:rPr>
              <a:t>gestes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s’imposent.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[06PR07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66289" y="760730"/>
            <a:ext cx="342455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Réaction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allergique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grave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341879"/>
            <a:ext cx="6155690" cy="287020"/>
            <a:chOff x="701040" y="234187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34187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6222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442455"/>
            <a:ext cx="6155690" cy="287655"/>
            <a:chOff x="701040" y="644245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4424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7236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6228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Soustraire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à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cause</a:t>
            </a:r>
            <a:endParaRPr sz="1600">
              <a:latin typeface="Calibri Light"/>
              <a:cs typeface="Calibri Light"/>
            </a:endParaRPr>
          </a:p>
          <a:p>
            <a:pPr marL="247650" marR="906144" indent="-228600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éliminer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l’allergène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l’allergène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supprimer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latex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latex.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Lutter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contre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endParaRPr sz="1600">
              <a:latin typeface="Calibri Light"/>
              <a:cs typeface="Calibri Light"/>
            </a:endParaRPr>
          </a:p>
          <a:p>
            <a:pPr algn="just" marL="247650" marR="12700" indent="-228600">
              <a:lnSpc>
                <a:spcPct val="117300"/>
              </a:lnSpc>
              <a:spcBef>
                <a:spcPts val="9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 victime ne respire pas ou plus ou si elle présente une respiration agonique (gasps), appliquer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devant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</a:t>
            </a:r>
            <a:r>
              <a:rPr dirty="0" sz="1100">
                <a:latin typeface="Calibri"/>
                <a:cs typeface="Calibri"/>
              </a:rPr>
              <a:t>cardiaque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(souffle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sifflements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l’expiration,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œdèmes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-5">
                <a:latin typeface="Calibri"/>
                <a:cs typeface="Calibri"/>
              </a:rPr>
              <a:t>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 respiratoire (position assise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demi-assise,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 victime est consciente et présente une détresse circulatoire (chute de la tension artérielle, </a:t>
            </a:r>
            <a:r>
              <a:rPr dirty="0" sz="1100" spc="-10">
                <a:latin typeface="Calibri"/>
                <a:cs typeface="Calibri"/>
              </a:rPr>
              <a:t>pouls </a:t>
            </a:r>
            <a:r>
              <a:rPr dirty="0" sz="1100" spc="-5">
                <a:latin typeface="Calibri"/>
                <a:cs typeface="Calibri"/>
              </a:rPr>
              <a:t> rapide et difficile à percevoir), appliquer la conduite à tenir devant une détresse circulatoire (position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strictement horizontale,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 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143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 victime possède un traitement pour lutter contre les réactions allergiques graves (auto-injecteur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d’adrénaline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- AIA) :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demande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prescrit,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0"/>
              </a:spcBef>
              <a:buFont typeface="Courier New"/>
              <a:buChar char="o"/>
            </a:pPr>
            <a:endParaRPr sz="1250">
              <a:latin typeface="Calibri"/>
              <a:cs typeface="Calibri"/>
            </a:endParaRPr>
          </a:p>
          <a:p>
            <a:pPr algn="just" marL="476250" marR="13335">
              <a:lnSpc>
                <a:spcPct val="117000"/>
              </a:lnSpc>
            </a:pPr>
            <a:r>
              <a:rPr dirty="0" sz="1100" spc="-5">
                <a:latin typeface="Calibri"/>
                <a:cs typeface="Calibri"/>
              </a:rPr>
              <a:t>En l’absence d’amélioration ou en cas de récidive dans les 10 à </a:t>
            </a:r>
            <a:r>
              <a:rPr dirty="0" sz="1100">
                <a:latin typeface="Calibri"/>
                <a:cs typeface="Calibri"/>
              </a:rPr>
              <a:t>15 </a:t>
            </a:r>
            <a:r>
              <a:rPr dirty="0" sz="1100" spc="-5">
                <a:latin typeface="Calibri"/>
                <a:cs typeface="Calibri"/>
              </a:rPr>
              <a:t>minutes qui suivent la première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injection,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deuxième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injection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l’auto-injecteur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nouvel</a:t>
            </a:r>
            <a:r>
              <a:rPr dirty="0" sz="1100" spc="-5">
                <a:latin typeface="Calibri"/>
                <a:cs typeface="Calibri"/>
              </a:rPr>
              <a:t> 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médecin régulateur.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ne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pas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(réaction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allergique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simple)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consignes.</a:t>
            </a:r>
            <a:endParaRPr sz="1100">
              <a:latin typeface="Calibri"/>
              <a:cs typeface="Calibri"/>
            </a:endParaRPr>
          </a:p>
          <a:p>
            <a:pPr marL="247650" marR="1206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auto-injection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d’adrénaline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 réalisée.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[06FT01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49832" y="760730"/>
            <a:ext cx="466090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Positions</a:t>
            </a:r>
            <a:r>
              <a:rPr dirty="0" spc="5"/>
              <a:t> </a:t>
            </a:r>
            <a:r>
              <a:rPr dirty="0" spc="-5"/>
              <a:t>d’attente</a:t>
            </a:r>
            <a:r>
              <a:rPr dirty="0" spc="5"/>
              <a:t> </a:t>
            </a:r>
            <a:r>
              <a:rPr dirty="0" spc="-5"/>
              <a:t>et</a:t>
            </a:r>
            <a:r>
              <a:rPr dirty="0" spc="5"/>
              <a:t> </a:t>
            </a:r>
            <a:r>
              <a:rPr dirty="0"/>
              <a:t>de</a:t>
            </a:r>
            <a:r>
              <a:rPr dirty="0" spc="5"/>
              <a:t> </a:t>
            </a:r>
            <a:r>
              <a:rPr dirty="0" spc="-5"/>
              <a:t>transport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412231"/>
            <a:ext cx="6155690" cy="287655"/>
            <a:chOff x="701040" y="541223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54122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6934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464553"/>
            <a:ext cx="6155690" cy="287655"/>
            <a:chOff x="701040" y="646455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4645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74573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8033511"/>
            <a:ext cx="6155690" cy="287655"/>
            <a:chOff x="701040" y="803351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80335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31469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473439"/>
            <a:ext cx="6155690" cy="287020"/>
            <a:chOff x="701040" y="8473439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84734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75385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/>
          <p:nvPr/>
        </p:nvSpPr>
        <p:spPr>
          <a:xfrm>
            <a:off x="701040" y="9354311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701040" y="1378711"/>
            <a:ext cx="6155690" cy="8222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 position d’attente et de transport est adaptée à l’état et à la détresse de la victime. </a:t>
            </a:r>
            <a:r>
              <a:rPr dirty="0" sz="1100">
                <a:latin typeface="Calibri"/>
                <a:cs typeface="Calibri"/>
              </a:rPr>
              <a:t>Ainsi, </a:t>
            </a:r>
            <a:r>
              <a:rPr dirty="0" sz="1100" spc="-5">
                <a:latin typeface="Calibri"/>
                <a:cs typeface="Calibri"/>
              </a:rPr>
              <a:t>on </a:t>
            </a:r>
            <a:r>
              <a:rPr dirty="0" sz="1100" spc="-10">
                <a:latin typeface="Calibri"/>
                <a:cs typeface="Calibri"/>
              </a:rPr>
              <a:t>distingue, </a:t>
            </a:r>
            <a:r>
              <a:rPr dirty="0" sz="1100" spc="-5">
                <a:latin typeface="Calibri"/>
                <a:cs typeface="Calibri"/>
              </a:rPr>
              <a:t> outre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plat dos, horizontale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24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 si celle-ci présente une détresse circulatoire, nécessite une RCP, ou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les signes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5">
                <a:latin typeface="Calibri"/>
                <a:cs typeface="Calibri"/>
              </a:rPr>
              <a:t> AVC.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 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 ;</a:t>
            </a:r>
            <a:endParaRPr sz="1100">
              <a:latin typeface="Calibri"/>
              <a:cs typeface="Calibri"/>
            </a:endParaRPr>
          </a:p>
          <a:p>
            <a:pPr algn="just" marL="247650" marR="13335">
              <a:lnSpc>
                <a:spcPct val="1014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C’est une position souvent confortable pour les victimes. Elle est particulièrement indiquée si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gêne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 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270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femmes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enceintes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imminence d’accouchement.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fléchies,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jambes</a:t>
            </a:r>
            <a:r>
              <a:rPr dirty="0" sz="1100" spc="-5">
                <a:latin typeface="Calibri"/>
                <a:cs typeface="Calibri"/>
              </a:rPr>
              <a:t> repliées.</a:t>
            </a:r>
            <a:endParaRPr sz="1100">
              <a:latin typeface="Calibri"/>
              <a:cs typeface="Calibri"/>
            </a:endParaRPr>
          </a:p>
          <a:p>
            <a:pPr algn="just" marL="247650" marR="18415">
              <a:lnSpc>
                <a:spcPct val="1020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Elle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indiquée pour les victimes qui présentent une contusion, une plaie grave de </a:t>
            </a:r>
            <a:r>
              <a:rPr dirty="0" sz="1100">
                <a:latin typeface="Calibri"/>
                <a:cs typeface="Calibri"/>
              </a:rPr>
              <a:t>l’abdomen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violentes douleurs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d’améliorer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Aucun matériel particulier n’est nécessaire pour installer une victime en position d’attente. Toutefois,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 dans cette position est facilité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l’utilisation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 à dépression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coussins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-5">
                <a:latin typeface="Calibri"/>
                <a:cs typeface="Calibri"/>
              </a:rPr>
              <a:t> couvertures roulées ou repliées.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Position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plat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dos,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horizontale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retournée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initialement allongée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Position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assise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demi-assise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01040" y="9635490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621535"/>
            <a:ext cx="6155690" cy="287655"/>
            <a:chOff x="701040" y="162153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62153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9029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167887"/>
            <a:ext cx="6155690" cy="287020"/>
            <a:chOff x="701040" y="316788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316788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4483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779517"/>
            <a:ext cx="6155690" cy="287655"/>
            <a:chOff x="701040" y="477951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7795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060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350"/>
                  </a:lnTo>
                  <a:lnTo>
                    <a:pt x="6155436" y="635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661405"/>
            <a:ext cx="6155690" cy="287655"/>
            <a:chOff x="701040" y="566140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66140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9425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20699"/>
            <a:ext cx="6155690" cy="594995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9050" marR="1397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s’asseoir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fauteuil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sur une chaise, en l’appuyant contre une paroi verticale (arbre, mur), en glissant des oreillers ou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coussins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Cette position peut être maintenue après avoir installé la victime sur le brancard, en relevant la têtière 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Position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sur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côté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s’installer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 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roulant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</a:t>
            </a:r>
            <a:endParaRPr sz="1100">
              <a:latin typeface="Calibri"/>
              <a:cs typeface="Calibri"/>
            </a:endParaRPr>
          </a:p>
          <a:p>
            <a:pPr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installant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Position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cuisses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fléchies,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jambes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repliées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obtenue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fléchis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repliée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 marR="14604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intermédiaires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endParaRPr sz="1600">
              <a:latin typeface="Calibri Light"/>
              <a:cs typeface="Calibri Light"/>
            </a:endParaRPr>
          </a:p>
          <a:p>
            <a:pPr marL="19050" marR="17780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d’attente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parce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victime traumatisée.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689100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choisie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400803"/>
            <a:ext cx="6155690" cy="287655"/>
            <a:chOff x="701040" y="4400803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44008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68198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9820"/>
            <a:ext cx="6155690" cy="6844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47650" marR="12065" indent="-228600">
              <a:lnSpc>
                <a:spcPct val="117000"/>
              </a:lnSpc>
              <a:spcBef>
                <a:spcPts val="9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Utilise une peluche </a:t>
            </a:r>
            <a:r>
              <a:rPr dirty="0" sz="1100" spc="-5">
                <a:latin typeface="Calibri"/>
                <a:cs typeface="Calibri"/>
              </a:rPr>
              <a:t>(si présente dans le matériel secouriste) pour </a:t>
            </a:r>
            <a:r>
              <a:rPr dirty="0" sz="1100" spc="-10">
                <a:latin typeface="Calibri"/>
                <a:cs typeface="Calibri"/>
              </a:rPr>
              <a:t>faciliter </a:t>
            </a:r>
            <a:r>
              <a:rPr dirty="0" sz="1100" spc="-5">
                <a:latin typeface="Calibri"/>
                <a:cs typeface="Calibri"/>
              </a:rPr>
              <a:t>la prise de contact et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relation ultérieure. Elle va </a:t>
            </a:r>
            <a:r>
              <a:rPr dirty="0" sz="1100" spc="-10">
                <a:latin typeface="Calibri"/>
                <a:cs typeface="Calibri"/>
              </a:rPr>
              <a:t>permettre </a:t>
            </a:r>
            <a:r>
              <a:rPr dirty="0" sz="1100" spc="-5">
                <a:latin typeface="Calibri"/>
                <a:cs typeface="Calibri"/>
              </a:rPr>
              <a:t>de créer un lien avec l'enfant plus rapidement. En utilisant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peluche,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familier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l'enfant,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l'équipier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s'adapte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témoigne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volonté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rencontrer l'enfant dans son monde. Si l'enfant dispose de son propre doudou et/ou de sa </a:t>
            </a:r>
            <a:r>
              <a:rPr dirty="0" sz="1100">
                <a:latin typeface="Calibri"/>
                <a:cs typeface="Calibri"/>
              </a:rPr>
              <a:t>tétine, </a:t>
            </a:r>
            <a:r>
              <a:rPr dirty="0" sz="1100" spc="-5">
                <a:latin typeface="Calibri"/>
                <a:cs typeface="Calibri"/>
              </a:rPr>
              <a:t>ils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seront à </a:t>
            </a:r>
            <a:r>
              <a:rPr dirty="0" sz="1100" spc="-10">
                <a:latin typeface="Calibri"/>
                <a:cs typeface="Calibri"/>
              </a:rPr>
              <a:t>privilégier </a:t>
            </a:r>
            <a:r>
              <a:rPr dirty="0" sz="1100" spc="-5">
                <a:latin typeface="Calibri"/>
                <a:cs typeface="Calibri"/>
              </a:rPr>
              <a:t>(ou à utiliser en complément) : </a:t>
            </a:r>
            <a:r>
              <a:rPr dirty="0" sz="1100" spc="-10">
                <a:latin typeface="Calibri"/>
                <a:cs typeface="Calibri"/>
              </a:rPr>
              <a:t>présenter </a:t>
            </a:r>
            <a:r>
              <a:rPr dirty="0" sz="1100" spc="-5">
                <a:latin typeface="Calibri"/>
                <a:cs typeface="Calibri"/>
              </a:rPr>
              <a:t>la peluche à l'enfant et lui proposer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prendre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ce temps de présentation mutuelle et d'explications </a:t>
            </a:r>
            <a:r>
              <a:rPr dirty="0" sz="1100" spc="-10">
                <a:latin typeface="Calibri"/>
                <a:cs typeface="Calibri"/>
              </a:rPr>
              <a:t>simples. </a:t>
            </a:r>
            <a:r>
              <a:rPr dirty="0" sz="1100" spc="-5">
                <a:latin typeface="Calibri"/>
                <a:cs typeface="Calibri"/>
              </a:rPr>
              <a:t>Elle servira de médiateur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l'intervention.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247650" marR="13970">
              <a:lnSpc>
                <a:spcPct val="117000"/>
              </a:lnSpc>
            </a:pPr>
            <a:r>
              <a:rPr dirty="0" sz="1100" spc="-5">
                <a:latin typeface="Calibri"/>
                <a:cs typeface="Calibri"/>
              </a:rPr>
              <a:t>Par le biais de la </a:t>
            </a:r>
            <a:r>
              <a:rPr dirty="0" sz="1100" spc="-10">
                <a:latin typeface="Calibri"/>
                <a:cs typeface="Calibri"/>
              </a:rPr>
              <a:t>peluche </a:t>
            </a:r>
            <a:r>
              <a:rPr dirty="0" sz="1100" spc="-5">
                <a:latin typeface="Calibri"/>
                <a:cs typeface="Calibri"/>
              </a:rPr>
              <a:t>et les explications du secouriste, l’enfant peut comprendre ce qu’on attend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lui,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qu'ils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soient</a:t>
            </a:r>
            <a:r>
              <a:rPr dirty="0" sz="1100">
                <a:latin typeface="Calibri"/>
                <a:cs typeface="Calibri"/>
              </a:rPr>
              <a:t> faits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participer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facilement </a:t>
            </a:r>
            <a:r>
              <a:rPr dirty="0" sz="1100" spc="-5" i="1">
                <a:latin typeface="Calibri"/>
                <a:cs typeface="Calibri"/>
              </a:rPr>
              <a:t>: « Regarde, </a:t>
            </a:r>
            <a:r>
              <a:rPr dirty="0" sz="1100" i="1">
                <a:latin typeface="Calibri"/>
                <a:cs typeface="Calibri"/>
              </a:rPr>
              <a:t>je </a:t>
            </a:r>
            <a:r>
              <a:rPr dirty="0" sz="1100" spc="-5" i="1">
                <a:latin typeface="Calibri"/>
                <a:cs typeface="Calibri"/>
              </a:rPr>
              <a:t>lui mets ce masque sur le </a:t>
            </a:r>
            <a:r>
              <a:rPr dirty="0" sz="1100" i="1">
                <a:latin typeface="Calibri"/>
                <a:cs typeface="Calibri"/>
              </a:rPr>
              <a:t>museau </a:t>
            </a:r>
            <a:r>
              <a:rPr dirty="0" sz="1100" spc="-5" i="1">
                <a:latin typeface="Calibri"/>
                <a:cs typeface="Calibri"/>
              </a:rPr>
              <a:t>pour l’aider à respirer… Maintenant, </a:t>
            </a:r>
            <a:r>
              <a:rPr dirty="0" sz="1100" i="1">
                <a:latin typeface="Calibri"/>
                <a:cs typeface="Calibri"/>
              </a:rPr>
              <a:t>je </a:t>
            </a:r>
            <a:r>
              <a:rPr dirty="0" sz="1100" spc="-5" i="1">
                <a:latin typeface="Calibri"/>
                <a:cs typeface="Calibri"/>
              </a:rPr>
              <a:t>fais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pareil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avec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toi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 </a:t>
            </a:r>
            <a:r>
              <a:rPr dirty="0" sz="1100" i="1">
                <a:latin typeface="Calibri"/>
                <a:cs typeface="Calibri"/>
              </a:rPr>
              <a:t>t’aider </a:t>
            </a:r>
            <a:r>
              <a:rPr dirty="0" sz="1100" spc="-5" i="1">
                <a:latin typeface="Calibri"/>
                <a:cs typeface="Calibri"/>
              </a:rPr>
              <a:t>à respirer calmement </a:t>
            </a:r>
            <a:r>
              <a:rPr dirty="0" sz="1100" spc="-1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45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L'enfant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peluche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miroir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Calibri"/>
              <a:cs typeface="Calibri"/>
            </a:endParaRPr>
          </a:p>
          <a:p>
            <a:pPr algn="just" marL="247650" marR="13335">
              <a:lnSpc>
                <a:spcPct val="117000"/>
              </a:lnSpc>
            </a:pPr>
            <a:r>
              <a:rPr dirty="0" sz="1100" spc="-5">
                <a:latin typeface="Calibri"/>
                <a:cs typeface="Calibri"/>
              </a:rPr>
              <a:t>Enfin,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détourner</a:t>
            </a:r>
            <a:r>
              <a:rPr dirty="0" sz="1100" spc="-5">
                <a:latin typeface="Calibri"/>
                <a:cs typeface="Calibri"/>
              </a:rPr>
              <a:t>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l'intervention. Elle peut également, au travers du jeu, détourner l’enfant de sa </a:t>
            </a:r>
            <a:r>
              <a:rPr dirty="0" sz="1100" spc="-10">
                <a:latin typeface="Calibri"/>
                <a:cs typeface="Calibri"/>
              </a:rPr>
              <a:t>douleur </a:t>
            </a:r>
            <a:r>
              <a:rPr dirty="0" sz="1100" spc="-5">
                <a:latin typeface="Calibri"/>
                <a:cs typeface="Calibri"/>
              </a:rPr>
              <a:t>et/ou de </a:t>
            </a:r>
            <a:r>
              <a:rPr dirty="0" sz="1100" spc="-1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 angoisses.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Tout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au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long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l’intervention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6799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Ne</a:t>
            </a:r>
            <a:r>
              <a:rPr dirty="0" sz="1100" spc="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pas</a:t>
            </a:r>
            <a:r>
              <a:rPr dirty="0" sz="1100" spc="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mentir</a:t>
            </a:r>
            <a:r>
              <a:rPr dirty="0" sz="1100" spc="6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(«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Ça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»).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 sentes quelque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chose.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Dis-le-moi. »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Ne pas l'obliger à parler</a:t>
            </a:r>
            <a:endParaRPr sz="1100">
              <a:latin typeface="Calibri"/>
              <a:cs typeface="Calibri"/>
            </a:endParaRPr>
          </a:p>
          <a:p>
            <a:pPr algn="just" marL="247650" marR="1143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Ne pas banaliser ni dramatiser </a:t>
            </a:r>
            <a:r>
              <a:rPr dirty="0" sz="1100" spc="-5">
                <a:latin typeface="Calibri"/>
                <a:cs typeface="Calibri"/>
              </a:rPr>
              <a:t>(comme : « Ce n’est pas grave / Tu as de la chance de t’en </a:t>
            </a:r>
            <a:r>
              <a:rPr dirty="0" sz="1100">
                <a:latin typeface="Calibri"/>
                <a:cs typeface="Calibri"/>
              </a:rPr>
              <a:t>être </a:t>
            </a:r>
            <a:r>
              <a:rPr dirty="0" sz="1100" spc="-5">
                <a:latin typeface="Calibri"/>
                <a:cs typeface="Calibri"/>
              </a:rPr>
              <a:t>sorti ! </a:t>
            </a:r>
            <a:r>
              <a:rPr dirty="0" sz="1100" spc="5">
                <a:latin typeface="Calibri"/>
                <a:cs typeface="Calibri"/>
              </a:rPr>
              <a:t>»), 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 rassurer sur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danger.</a:t>
            </a:r>
            <a:endParaRPr sz="1100">
              <a:latin typeface="Calibri"/>
              <a:cs typeface="Calibri"/>
            </a:endParaRPr>
          </a:p>
          <a:p>
            <a:pPr algn="just" marL="247650" marR="1143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Ne pas encourager les attitudes héroïques </a:t>
            </a:r>
            <a:r>
              <a:rPr dirty="0" sz="1100" spc="-5">
                <a:latin typeface="Calibri"/>
                <a:cs typeface="Calibri"/>
              </a:rPr>
              <a:t>(« Sois courageux, tu es un(e) grand(e) </a:t>
            </a:r>
            <a:r>
              <a:rPr dirty="0" sz="1100">
                <a:latin typeface="Calibri"/>
                <a:cs typeface="Calibri"/>
              </a:rPr>
              <a:t>»), </a:t>
            </a:r>
            <a:r>
              <a:rPr dirty="0" sz="1100" spc="-5">
                <a:latin typeface="Calibri"/>
                <a:cs typeface="Calibri"/>
              </a:rPr>
              <a:t>mais plutôt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l'autoriser à exprimer ses émotions (« tu peux pleurer si tu en as besoin, dire tout ce que tu as envie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dire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accepter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douloureuses.</a:t>
            </a:r>
            <a:endParaRPr sz="1100">
              <a:latin typeface="Calibri"/>
              <a:cs typeface="Calibri"/>
            </a:endParaRPr>
          </a:p>
          <a:p>
            <a:pPr algn="just" marL="247650" marR="1651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Ne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menacer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valoriser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l'enfant,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l'encourager dans ses comportements adaptés et positifs : « C'est bien, respire calmement. Tu sais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exactement comment 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 soulager, continue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[06FT02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75383" y="760730"/>
            <a:ext cx="420624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Aide à la prise de</a:t>
            </a:r>
            <a:r>
              <a:rPr dirty="0" spc="-10"/>
              <a:t> </a:t>
            </a:r>
            <a:r>
              <a:rPr dirty="0" spc="-5"/>
              <a:t>médicaments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508245"/>
            <a:ext cx="6155690" cy="287655"/>
            <a:chOff x="701040" y="450824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50824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7894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850888"/>
            <a:ext cx="6155690" cy="287655"/>
            <a:chOff x="701040" y="6850888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850888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13206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290561"/>
            <a:ext cx="6155690" cy="287020"/>
            <a:chOff x="701040" y="7290561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29056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57097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841485"/>
            <a:ext cx="6155690" cy="287020"/>
            <a:chOff x="701040" y="8841485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884148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912190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86429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prescrit,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 du médecin régulateur.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 certaines situations, le médecin régulateur peut demander l’administration d’un médicament à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même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prévenir.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40"/>
              </a:spcBef>
            </a:pPr>
            <a:r>
              <a:rPr dirty="0" sz="1100" spc="-10">
                <a:latin typeface="Calibri"/>
                <a:cs typeface="Calibri"/>
              </a:rPr>
              <a:t>Certains </a:t>
            </a:r>
            <a:r>
              <a:rPr dirty="0" sz="1100" spc="-5">
                <a:latin typeface="Calibri"/>
                <a:cs typeface="Calibri"/>
              </a:rPr>
              <a:t>médicaments ont un effet rapide et très efficace sur des malaises ou l’aggravation </a:t>
            </a:r>
            <a:r>
              <a:rPr dirty="0" sz="1100" spc="-10">
                <a:latin typeface="Calibri"/>
                <a:cs typeface="Calibri"/>
              </a:rPr>
              <a:t>brutale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améliorer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968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soulager,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disparaître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qui 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s’aggraver.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699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injection,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nasale,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ingestion (voie orale), déposés sous la langue (voie sublinguale) ou déposés sur la langue (voie buccale).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</a:t>
            </a:r>
            <a:r>
              <a:rPr dirty="0" sz="1100">
                <a:latin typeface="Calibri"/>
                <a:cs typeface="Calibri"/>
              </a:rPr>
              <a:t>forme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(ex.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spray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buccal,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l’intermédiaire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chambre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mélange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chambre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d’inhalation)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spray nasal (ex.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naloxone en spray)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comprimés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 injectable (DAI) (ex.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DAI</a:t>
            </a:r>
            <a:r>
              <a:rPr dirty="0" sz="1100" spc="-5">
                <a:latin typeface="Calibri"/>
                <a:cs typeface="Calibri"/>
              </a:rPr>
              <a:t> d’adrénaline).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Administration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médicament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voie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sublinguale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buccale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s’assurer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 trouble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 à la victime d’ouvrir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comprimé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sublinguale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-5">
                <a:latin typeface="Calibri"/>
                <a:cs typeface="Calibri"/>
              </a:rPr>
              <a:t> sur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l’administration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buccale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avaler.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Administration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médicament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par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voie orale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capable d’avaler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d’ouvrir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langue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la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elle-même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d’avaler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comprimé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 d’eau.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101593"/>
            <a:ext cx="6155690" cy="287655"/>
            <a:chOff x="701040" y="310159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1015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3827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465315"/>
            <a:ext cx="6155690" cy="287655"/>
            <a:chOff x="701040" y="646531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64653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74649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580390" y="517651"/>
            <a:ext cx="6405880" cy="79273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Administration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médicament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spray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buccal</a:t>
            </a:r>
            <a:endParaRPr sz="1600">
              <a:latin typeface="Calibri Light"/>
              <a:cs typeface="Calibri Light"/>
            </a:endParaRPr>
          </a:p>
          <a:p>
            <a:pPr marL="3683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10">
                <a:latin typeface="Calibri"/>
                <a:cs typeface="Calibri"/>
              </a:rPr>
              <a:t>secouer</a:t>
            </a:r>
            <a:r>
              <a:rPr dirty="0" sz="1100" spc="-5">
                <a:latin typeface="Calibri"/>
                <a:cs typeface="Calibri"/>
              </a:rPr>
              <a:t> vigoureusement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mélange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d’inhalation)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 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poumons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lèvres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l’embout buccal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marR="14732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profondément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longtemps possible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marR="1447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retenir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replacer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Administration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d’un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médicament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dispositif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auto-injectable</a:t>
            </a:r>
            <a:endParaRPr sz="1600">
              <a:latin typeface="Calibri Light"/>
              <a:cs typeface="Calibri Light"/>
            </a:endParaRPr>
          </a:p>
          <a:p>
            <a:pPr marL="139700" marR="146050">
              <a:lnSpc>
                <a:spcPct val="101800"/>
              </a:lnSpc>
              <a:spcBef>
                <a:spcPts val="1135"/>
              </a:spcBef>
            </a:pPr>
            <a:r>
              <a:rPr dirty="0" sz="1100" spc="-10">
                <a:latin typeface="Calibri"/>
                <a:cs typeface="Calibri"/>
              </a:rPr>
              <a:t>L’injection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intramusculaire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deltoïde (face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l’extrémité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proximale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bras).</a:t>
            </a:r>
            <a:endParaRPr sz="1100">
              <a:latin typeface="Calibri"/>
              <a:cs typeface="Calibri"/>
            </a:endParaRPr>
          </a:p>
          <a:p>
            <a:pPr algn="just" marL="368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retirer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DAI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68300" marR="140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placer l’extrémité du DAI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(coté seringue) contre 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externe de la cuisse de </a:t>
            </a:r>
            <a:r>
              <a:rPr dirty="0" sz="1100" spc="1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victime, à égale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distance </a:t>
            </a:r>
            <a:r>
              <a:rPr dirty="0" sz="1100" spc="-5">
                <a:latin typeface="Calibri"/>
                <a:cs typeface="Calibri"/>
              </a:rPr>
              <a:t>de la hanche et du genou ou contre le deltoïde (en cas d’urgence, l’injection peut être faite 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tissu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 épais)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68300" marR="14287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fermement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perpendiculairement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externe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deltoïde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68300" marR="14795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presser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balancement,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pousser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entende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déclic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l’injection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68300" marR="14541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maintenir le dispositif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place pendant quelques </a:t>
            </a:r>
            <a:r>
              <a:rPr dirty="0" sz="1100" spc="-10">
                <a:latin typeface="Calibri"/>
                <a:cs typeface="Calibri"/>
              </a:rPr>
              <a:t>secondes </a:t>
            </a:r>
            <a:r>
              <a:rPr dirty="0" sz="1100" spc="-5">
                <a:latin typeface="Calibri"/>
                <a:cs typeface="Calibri"/>
              </a:rPr>
              <a:t>avant de le retirer, conformément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recommandations du fabricant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masser légèrement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d’injection 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8300" algn="l"/>
              </a:tabLst>
            </a:pPr>
            <a:r>
              <a:rPr dirty="0" sz="1100" spc="-10">
                <a:latin typeface="Calibri"/>
                <a:cs typeface="Calibri"/>
              </a:rPr>
              <a:t>éliminer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injecteur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recueil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Administration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médicament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spray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nasal</a:t>
            </a:r>
            <a:endParaRPr sz="1600">
              <a:latin typeface="Calibri Light"/>
              <a:cs typeface="Calibri Light"/>
            </a:endParaRPr>
          </a:p>
          <a:p>
            <a:pPr marL="368300" marR="147955" indent="-228600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pulvérisateurs,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pour </a:t>
            </a:r>
            <a:r>
              <a:rPr dirty="0" sz="1100" spc="-5">
                <a:latin typeface="Calibri"/>
                <a:cs typeface="Calibri"/>
              </a:rPr>
              <a:t> chaque narine) 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piston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marR="1473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l’embout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narine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nasale,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l’opposé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cloison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appuyer fermement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piston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renouveler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 dans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5">
                <a:latin typeface="Calibri"/>
                <a:cs typeface="Calibri"/>
              </a:rPr>
              <a:t>narine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indiqué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observer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0090" y="958215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681990" y="9636505"/>
            <a:ext cx="5701030" cy="44259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1699"/>
              </a:lnSpc>
              <a:spcBef>
                <a:spcPts val="80"/>
              </a:spcBef>
            </a:pPr>
            <a:r>
              <a:rPr dirty="0" baseline="41666" sz="900" spc="-7" i="1">
                <a:latin typeface="Calibri"/>
                <a:cs typeface="Calibri"/>
              </a:rPr>
              <a:t>1</a:t>
            </a:r>
            <a:r>
              <a:rPr dirty="0" sz="900" spc="-5" i="1">
                <a:latin typeface="Calibri"/>
                <a:cs typeface="Calibri"/>
              </a:rPr>
              <a:t>L’utilisation d’une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chambre </a:t>
            </a:r>
            <a:r>
              <a:rPr dirty="0" sz="900" spc="-5" i="1">
                <a:latin typeface="Calibri"/>
                <a:cs typeface="Calibri"/>
              </a:rPr>
              <a:t>de mélange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(ou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d’inhalation) </a:t>
            </a:r>
            <a:r>
              <a:rPr dirty="0" sz="900" i="1">
                <a:latin typeface="Calibri"/>
                <a:cs typeface="Calibri"/>
              </a:rPr>
              <a:t>lors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l’administration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 médicament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inhalation </a:t>
            </a:r>
            <a:r>
              <a:rPr dirty="0" sz="900" i="1">
                <a:latin typeface="Calibri"/>
                <a:cs typeface="Calibri"/>
              </a:rPr>
              <a:t>permet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d’augmenter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l’efficacité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celui-ci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est recommandée.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même,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inspiration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longue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l’inhalation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d’augmenter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l’absorption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médicament.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432301"/>
            <a:ext cx="6155690" cy="287655"/>
            <a:chOff x="701040" y="343230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4323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7134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8413"/>
            <a:ext cx="6155690" cy="364680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Avant toute utilisation d’un médicament, il convient de s’assurer que </a:t>
            </a:r>
            <a:r>
              <a:rPr dirty="0" sz="1100">
                <a:latin typeface="Calibri"/>
                <a:cs typeface="Calibri"/>
              </a:rPr>
              <a:t>celui-ci </a:t>
            </a:r>
            <a:r>
              <a:rPr dirty="0" sz="1100" spc="-5">
                <a:latin typeface="Calibri"/>
                <a:cs typeface="Calibri"/>
              </a:rPr>
              <a:t>n’est pas périmé. La date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péremption est clairement inscrite sur la boîte ou le flacon du médicament. En son </a:t>
            </a:r>
            <a:r>
              <a:rPr dirty="0" sz="1100">
                <a:latin typeface="Calibri"/>
                <a:cs typeface="Calibri"/>
              </a:rPr>
              <a:t>absence </a:t>
            </a:r>
            <a:r>
              <a:rPr dirty="0" sz="1100" spc="-5">
                <a:latin typeface="Calibri"/>
                <a:cs typeface="Calibri"/>
              </a:rPr>
              <a:t>ou si elle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dépassée,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 ne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20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nouveau 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Toute administration de médicament </a:t>
            </a:r>
            <a:r>
              <a:rPr dirty="0" sz="1100">
                <a:latin typeface="Calibri"/>
                <a:cs typeface="Calibri"/>
              </a:rPr>
              <a:t>ainsi </a:t>
            </a:r>
            <a:r>
              <a:rPr dirty="0" sz="1100" spc="-5">
                <a:latin typeface="Calibri"/>
                <a:cs typeface="Calibri"/>
              </a:rPr>
              <a:t>que 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 de la victime 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administration doivent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relevées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notifiées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d’administration.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Les DAI possèdent une fenêtre qui permet de contrôler la limpidité de la solution. Si la solution est trouble,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dispositif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utilisé.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DAI sont équipés d’un système de protection de l’aiguille. Toutefois, si le secouriste se pique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l’aiguille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l’injection,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appliquera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 spécifique « accident d’exposition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risque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viral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L’administration du médicament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conforme à la prescription médicale. </a:t>
            </a:r>
            <a:r>
              <a:rPr dirty="0" sz="1100" spc="-10">
                <a:latin typeface="Calibri"/>
                <a:cs typeface="Calibri"/>
              </a:rPr>
              <a:t>L’administration </a:t>
            </a:r>
            <a:r>
              <a:rPr dirty="0" sz="1100" spc="-5">
                <a:latin typeface="Calibri"/>
                <a:cs typeface="Calibri"/>
              </a:rPr>
              <a:t>du médicament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6077" y="516889"/>
            <a:ext cx="224599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[06FT03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11/2021]</a:t>
            </a:r>
            <a:r>
              <a:rPr dirty="0" sz="1600" spc="-1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89733" y="760730"/>
            <a:ext cx="30664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Manœuvres</a:t>
            </a:r>
            <a:r>
              <a:rPr dirty="0" spc="-20"/>
              <a:t> </a:t>
            </a:r>
            <a:r>
              <a:rPr dirty="0" spc="-10"/>
              <a:t>physiques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041395"/>
            <a:ext cx="6155690" cy="287655"/>
            <a:chOff x="701040" y="304139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0413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3225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093717"/>
            <a:ext cx="6155690" cy="287655"/>
            <a:chOff x="701040" y="409371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0937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3748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002783"/>
            <a:ext cx="6155690" cy="287020"/>
            <a:chOff x="701040" y="5002783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00278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2834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117843"/>
            <a:ext cx="6155690" cy="287655"/>
            <a:chOff x="701040" y="6117843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11784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3990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7623555"/>
            <a:ext cx="6155690" cy="287020"/>
            <a:chOff x="701040" y="7623555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762355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79039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8942069"/>
            <a:ext cx="6155690" cy="287655"/>
            <a:chOff x="701040" y="8942069"/>
            <a:chExt cx="6155690" cy="287655"/>
          </a:xfrm>
        </p:grpSpPr>
        <p:sp>
          <p:nvSpPr>
            <p:cNvPr id="24" name="object 24"/>
            <p:cNvSpPr/>
            <p:nvPr/>
          </p:nvSpPr>
          <p:spPr>
            <a:xfrm>
              <a:off x="701040" y="894206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92232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701040" y="1378711"/>
            <a:ext cx="6155690" cy="83096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 manœuvres physiques sont des mesures qui doivent être réalisées dès que la victime reconnait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signes annonciateurs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imminente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 </a:t>
            </a:r>
            <a:r>
              <a:rPr dirty="0" sz="1100">
                <a:latin typeface="Calibri"/>
                <a:cs typeface="Calibri"/>
              </a:rPr>
              <a:t>vagale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orthostatique.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manœuvres ne remplacent pas la mise en position de confort de la victime notamment la position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allongée. Cependant, si le sauveteur (ou la victime </a:t>
            </a:r>
            <a:r>
              <a:rPr dirty="0" sz="1100">
                <a:latin typeface="Calibri"/>
                <a:cs typeface="Calibri"/>
              </a:rPr>
              <a:t>elle-même) </a:t>
            </a:r>
            <a:r>
              <a:rPr dirty="0" sz="1100" spc="-5">
                <a:latin typeface="Calibri"/>
                <a:cs typeface="Calibri"/>
              </a:rPr>
              <a:t>est dans l’impossibilité immédiate d’allonger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(malaise dans un bus, un avion, le train), les manœuvres </a:t>
            </a:r>
            <a:r>
              <a:rPr dirty="0" sz="1100" spc="-10">
                <a:latin typeface="Calibri"/>
                <a:cs typeface="Calibri"/>
              </a:rPr>
              <a:t>physiques </a:t>
            </a:r>
            <a:r>
              <a:rPr dirty="0" sz="1100" spc="-5">
                <a:latin typeface="Calibri"/>
                <a:cs typeface="Calibri"/>
              </a:rPr>
              <a:t>peuvent </a:t>
            </a:r>
            <a:r>
              <a:rPr dirty="0" sz="1100" spc="-10">
                <a:latin typeface="Calibri"/>
                <a:cs typeface="Calibri"/>
              </a:rPr>
              <a:t>précéder </a:t>
            </a:r>
            <a:r>
              <a:rPr dirty="0" sz="1100" spc="15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mise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allongée.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contre-pression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destinée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d’éviter</a:t>
            </a:r>
            <a:r>
              <a:rPr dirty="0" sz="1100" spc="-5">
                <a:latin typeface="Calibri"/>
                <a:cs typeface="Calibri"/>
              </a:rPr>
              <a:t>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 marR="129539">
              <a:lnSpc>
                <a:spcPct val="109500"/>
              </a:lnSpc>
              <a:spcBef>
                <a:spcPts val="10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elle-même.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connaît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sauveteur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expliquera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comment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réaliser </a:t>
            </a:r>
            <a:r>
              <a:rPr dirty="0" sz="1100" spc="-5">
                <a:latin typeface="Calibri"/>
                <a:cs typeface="Calibri"/>
              </a:rPr>
              <a:t>si </a:t>
            </a:r>
            <a:r>
              <a:rPr dirty="0" sz="1100" spc="-10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Accroupissement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est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position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debout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placer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accroupie.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Baisser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genoux.</a:t>
            </a:r>
            <a:endParaRPr sz="11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29"/>
              </a:spcBef>
            </a:pPr>
            <a:r>
              <a:rPr dirty="0" sz="1000" spc="-5" i="1">
                <a:latin typeface="Calibri"/>
                <a:cs typeface="Calibri"/>
              </a:rPr>
              <a:t>Cette technique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peut </a:t>
            </a:r>
            <a:r>
              <a:rPr dirty="0" sz="1000" i="1">
                <a:latin typeface="Calibri"/>
                <a:cs typeface="Calibri"/>
              </a:rPr>
              <a:t>être </a:t>
            </a:r>
            <a:r>
              <a:rPr dirty="0" sz="1000" spc="-5" i="1">
                <a:latin typeface="Calibri"/>
                <a:cs typeface="Calibri"/>
              </a:rPr>
              <a:t>un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préalable </a:t>
            </a:r>
            <a:r>
              <a:rPr dirty="0" sz="1000" i="1">
                <a:latin typeface="Calibri"/>
                <a:cs typeface="Calibri"/>
              </a:rPr>
              <a:t>à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la</a:t>
            </a:r>
            <a:r>
              <a:rPr dirty="0" sz="1000" spc="-1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mise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en </a:t>
            </a:r>
            <a:r>
              <a:rPr dirty="0" sz="1000" spc="-5" i="1">
                <a:latin typeface="Calibri"/>
                <a:cs typeface="Calibri"/>
              </a:rPr>
              <a:t>position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allongée.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Croisement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membres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inférieurs</a:t>
            </a:r>
            <a:endParaRPr sz="1600">
              <a:latin typeface="Calibri Light"/>
              <a:cs typeface="Calibri Light"/>
            </a:endParaRPr>
          </a:p>
          <a:p>
            <a:pPr algn="ctr">
              <a:lnSpc>
                <a:spcPct val="100000"/>
              </a:lnSpc>
              <a:spcBef>
                <a:spcPts val="1175"/>
              </a:spcBef>
            </a:pP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être en </a:t>
            </a:r>
            <a:r>
              <a:rPr dirty="0" sz="900" spc="-5" i="1">
                <a:latin typeface="Calibri"/>
                <a:cs typeface="Calibri"/>
              </a:rPr>
              <a:t>position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allongée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 debout </a:t>
            </a:r>
            <a:r>
              <a:rPr dirty="0" sz="900" i="1">
                <a:latin typeface="Calibri"/>
                <a:cs typeface="Calibri"/>
              </a:rPr>
              <a:t>en </a:t>
            </a:r>
            <a:r>
              <a:rPr dirty="0" sz="900" spc="-5" i="1">
                <a:latin typeface="Calibri"/>
                <a:cs typeface="Calibri"/>
              </a:rPr>
              <a:t>prenant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appui </a:t>
            </a:r>
            <a:r>
              <a:rPr dirty="0" sz="900" i="1">
                <a:latin typeface="Calibri"/>
                <a:cs typeface="Calibri"/>
              </a:rPr>
              <a:t>contre</a:t>
            </a:r>
            <a:r>
              <a:rPr dirty="0" sz="900" spc="-5" i="1">
                <a:latin typeface="Calibri"/>
                <a:cs typeface="Calibri"/>
              </a:rPr>
              <a:t> un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mur</a:t>
            </a:r>
            <a:endParaRPr sz="9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14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Croiser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Contracter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Serrer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Contracter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 abdominale.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Crochetage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doigts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tension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des muscles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 membres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supérieurs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Agripper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crochets.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Écarter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maximum.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Contracter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séparer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mains.</a:t>
            </a:r>
            <a:endParaRPr sz="1100">
              <a:latin typeface="Calibri"/>
              <a:cs typeface="Calibri"/>
            </a:endParaRPr>
          </a:p>
          <a:p>
            <a:pPr algn="ctr">
              <a:lnSpc>
                <a:spcPct val="100000"/>
              </a:lnSpc>
              <a:spcBef>
                <a:spcPts val="225"/>
              </a:spcBef>
            </a:pPr>
            <a:r>
              <a:rPr dirty="0" sz="1000" i="1">
                <a:latin typeface="Calibri"/>
                <a:cs typeface="Calibri"/>
              </a:rPr>
              <a:t>NB :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Le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croisement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des membres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inférieurs</a:t>
            </a:r>
            <a:r>
              <a:rPr dirty="0" sz="1000" i="1">
                <a:latin typeface="Calibri"/>
                <a:cs typeface="Calibri"/>
              </a:rPr>
              <a:t> à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une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efficacité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supérieure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à</a:t>
            </a:r>
            <a:r>
              <a:rPr dirty="0" sz="1000" spc="-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la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prise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de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main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et à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la</a:t>
            </a:r>
            <a:r>
              <a:rPr dirty="0" sz="1000" spc="-5" i="1">
                <a:latin typeface="Calibri"/>
                <a:cs typeface="Calibri"/>
              </a:rPr>
              <a:t> tension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des </a:t>
            </a:r>
            <a:r>
              <a:rPr dirty="0" sz="1000" spc="-5" i="1">
                <a:latin typeface="Calibri"/>
                <a:cs typeface="Calibri"/>
              </a:rPr>
              <a:t>bras.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41605">
              <a:lnSpc>
                <a:spcPct val="110000"/>
              </a:lnSpc>
              <a:spcBef>
                <a:spcPts val="10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sont</a:t>
            </a:r>
            <a:r>
              <a:rPr dirty="0" sz="1100" spc="-5">
                <a:latin typeface="Calibri"/>
                <a:cs typeface="Calibri"/>
              </a:rPr>
              <a:t> réalisées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997457"/>
            <a:ext cx="1413675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671570" y="997457"/>
            <a:ext cx="2164969" cy="352044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20090" y="997457"/>
            <a:ext cx="1652143" cy="352044"/>
          </a:xfrm>
          <a:prstGeom prst="rect">
            <a:avLst/>
          </a:prstGeom>
        </p:spPr>
      </p:pic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66339" y="760730"/>
            <a:ext cx="26250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Accident</a:t>
            </a:r>
            <a:r>
              <a:rPr dirty="0" spc="-3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électrique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000753"/>
            <a:ext cx="6155690" cy="287020"/>
            <a:chOff x="701040" y="400075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0007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2811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694421"/>
            <a:ext cx="6155690" cy="287655"/>
            <a:chOff x="701040" y="769442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76944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9756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8641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regroupe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définitives,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 électrique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(cerveau,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nerfs,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vaisseaux…)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contondant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(éjection)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lumière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dégagé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électrique.</a:t>
            </a:r>
            <a:endParaRPr sz="1100">
              <a:latin typeface="Calibri"/>
              <a:cs typeface="Calibri"/>
            </a:endParaRPr>
          </a:p>
          <a:p>
            <a:pPr algn="just" marL="19050" marR="1841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L’électrisation est l’ensemble des lésions provoquées par le passage d’un courant électrique à travers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électrocution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mortelle,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distingue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d’accidents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foudroiement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humain.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En France, </a:t>
            </a:r>
            <a:r>
              <a:rPr dirty="0" sz="1100">
                <a:latin typeface="Calibri"/>
                <a:cs typeface="Calibri"/>
              </a:rPr>
              <a:t>on </a:t>
            </a:r>
            <a:r>
              <a:rPr dirty="0" sz="1100" spc="-5">
                <a:latin typeface="Calibri"/>
                <a:cs typeface="Calibri"/>
              </a:rPr>
              <a:t>estime à une centaine par an le </a:t>
            </a:r>
            <a:r>
              <a:rPr dirty="0" sz="1100" spc="-10">
                <a:latin typeface="Calibri"/>
                <a:cs typeface="Calibri"/>
              </a:rPr>
              <a:t>nombre </a:t>
            </a:r>
            <a:r>
              <a:rPr dirty="0" sz="1100" spc="-5">
                <a:latin typeface="Calibri"/>
                <a:cs typeface="Calibri"/>
              </a:rPr>
              <a:t>d’accidents mortels d’origine électrique, </a:t>
            </a:r>
            <a:r>
              <a:rPr dirty="0" sz="1100">
                <a:latin typeface="Calibri"/>
                <a:cs typeface="Calibri"/>
              </a:rPr>
              <a:t>toutes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origines confondues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domestiques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ménagers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défectueux,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humide </a:t>
            </a:r>
            <a:r>
              <a:rPr dirty="0" sz="1100" spc="-5">
                <a:latin typeface="Calibri"/>
                <a:cs typeface="Calibri"/>
              </a:rPr>
              <a:t> (cuisine,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bain),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bricolage</a:t>
            </a:r>
            <a:r>
              <a:rPr dirty="0" sz="1100" spc="-5">
                <a:latin typeface="Calibri"/>
                <a:cs typeface="Calibri"/>
              </a:rPr>
              <a:t> d’installation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phase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découverte...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143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accidents dus à des conduites à risque (ascension de pylônes, marche sur le toit d’un wagon à proximité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caténaire...)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loisirs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parapente,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pêche,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cerf-volant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tension…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foudroiement. La foudre étant la forme d’électricité naturelle la plus dangereuse, responsable </a:t>
            </a:r>
            <a:r>
              <a:rPr dirty="0" sz="1100" spc="-10">
                <a:latin typeface="Calibri"/>
                <a:cs typeface="Calibri"/>
              </a:rPr>
              <a:t>d’une </a:t>
            </a:r>
            <a:r>
              <a:rPr dirty="0" sz="1100" spc="-5">
                <a:latin typeface="Calibri"/>
                <a:cs typeface="Calibri"/>
              </a:rPr>
              <a:t> vingtaine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d’accidents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mortels par an.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Mécanisme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chemin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offrant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d’entrée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corps.</a:t>
            </a:r>
            <a:endParaRPr sz="1100">
              <a:latin typeface="Calibri"/>
              <a:cs typeface="Calibri"/>
            </a:endParaRPr>
          </a:p>
          <a:p>
            <a:pPr algn="just" marL="19050" marR="1968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La recherche de ces points </a:t>
            </a:r>
            <a:r>
              <a:rPr dirty="0" sz="1100" spc="-10">
                <a:latin typeface="Calibri"/>
                <a:cs typeface="Calibri"/>
              </a:rPr>
              <a:t>d’entrée </a:t>
            </a:r>
            <a:r>
              <a:rPr dirty="0" sz="1100" spc="-5">
                <a:latin typeface="Calibri"/>
                <a:cs typeface="Calibri"/>
              </a:rPr>
              <a:t>et de sortie est systématique afin de guider l’évaluation des organes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traversés.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À l’inverse des nerfs et des vaisseaux sanguins, la peau constitue la </a:t>
            </a:r>
            <a:r>
              <a:rPr dirty="0" sz="1100" spc="-10">
                <a:latin typeface="Calibri"/>
                <a:cs typeface="Calibri"/>
              </a:rPr>
              <a:t>barrière </a:t>
            </a:r>
            <a:r>
              <a:rPr dirty="0" sz="1100" spc="-5">
                <a:latin typeface="Calibri"/>
                <a:cs typeface="Calibri"/>
              </a:rPr>
              <a:t>la plus résistante, sa qualité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dépend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(intègre,</a:t>
            </a:r>
            <a:r>
              <a:rPr dirty="0" sz="1100" spc="-5">
                <a:latin typeface="Calibri"/>
                <a:cs typeface="Calibri"/>
              </a:rPr>
              <a:t> sèche,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humide,</a:t>
            </a:r>
            <a:r>
              <a:rPr dirty="0" sz="1100" spc="-5">
                <a:latin typeface="Calibri"/>
                <a:cs typeface="Calibri"/>
              </a:rPr>
              <a:t> mouillée…).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amniotique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excellent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conducteur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devra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recherchée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fœtus.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courant électrique peut endommager tous les organes qui se trouvent sur </a:t>
            </a:r>
            <a:r>
              <a:rPr dirty="0" sz="1100">
                <a:latin typeface="Calibri"/>
                <a:cs typeface="Calibri"/>
              </a:rPr>
              <a:t>son </a:t>
            </a:r>
            <a:r>
              <a:rPr dirty="0" sz="1100" spc="-5">
                <a:latin typeface="Calibri"/>
                <a:cs typeface="Calibri"/>
              </a:rPr>
              <a:t>chemin par 3 mécanismes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différents,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son</a:t>
            </a:r>
            <a:r>
              <a:rPr dirty="0" sz="1100" spc="-5">
                <a:latin typeface="Calibri"/>
                <a:cs typeface="Calibri"/>
              </a:rPr>
              <a:t> intensité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milliampères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- mA)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voltage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2334259"/>
            <a:ext cx="6155690" cy="287655"/>
            <a:chOff x="701040" y="233425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23342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6154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5962395"/>
            <a:ext cx="6155690" cy="287655"/>
            <a:chOff x="701040" y="596239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59623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24357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8001507"/>
            <a:ext cx="6155690" cy="287655"/>
            <a:chOff x="701040" y="80015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80015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2826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499820"/>
            <a:ext cx="6155690" cy="8649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0" marR="1143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/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inhibition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nerveuse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picotements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mA,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tétanisation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30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fibrillation ventriculaire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80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irréversible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membrane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cellulaire.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classique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hauts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voltages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(≥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V)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faibles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voltages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(&lt;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1000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V)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oublier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circonstances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 traumatiques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d’une projection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passage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entraîner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nerveux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nerveux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tétanisation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 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anarchique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(fibrillation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ventriculaire),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flash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arc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>
                <a:latin typeface="Calibri"/>
                <a:cs typeface="Calibri"/>
              </a:rPr>
              <a:t>court-circuit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trajet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visibles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d’entrée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 qui doivent être systématiquement recherchés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divers,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cause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(≥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1000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V),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continue,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traumatismes.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(&lt;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V),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alternatifs,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anarchiques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(fibrillation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ventriculaire).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2310765">
              <a:lnSpc>
                <a:spcPct val="146800"/>
              </a:lnSpc>
              <a:spcBef>
                <a:spcPts val="540"/>
              </a:spcBef>
            </a:pP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signes présentés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3ème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ou cardio-respiratoire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apparaître.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avis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provoquées (flash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arc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[07PR01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66339" y="760730"/>
            <a:ext cx="26250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Accident</a:t>
            </a:r>
            <a:r>
              <a:rPr dirty="0" spc="-3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électrique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31190" y="1208481"/>
            <a:ext cx="6309360" cy="4338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17500" marR="10287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s’assurer que la victime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 pas en contact direct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indirect (eau) avec un conducteur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endommagé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ménager 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tension)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</a:t>
            </a:r>
            <a:r>
              <a:rPr dirty="0" sz="1100">
                <a:latin typeface="Calibri"/>
                <a:cs typeface="Calibri"/>
              </a:rPr>
              <a:t> électrique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175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contraire :</a:t>
            </a:r>
            <a:endParaRPr sz="1100">
              <a:latin typeface="Calibri"/>
              <a:cs typeface="Calibri"/>
            </a:endParaRPr>
          </a:p>
          <a:p>
            <a:pPr algn="just" lvl="1" marL="774700" marR="99695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ne pas s’approcher ou toucher la victime avant d’être certain que l’alimentation est coupée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tension, 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averti </a:t>
            </a:r>
            <a:r>
              <a:rPr dirty="0" sz="1100">
                <a:latin typeface="Calibri"/>
                <a:cs typeface="Calibri"/>
              </a:rPr>
              <a:t>par les </a:t>
            </a:r>
            <a:r>
              <a:rPr dirty="0" sz="1100" spc="-5">
                <a:latin typeface="Calibri"/>
                <a:cs typeface="Calibri"/>
              </a:rPr>
              <a:t>autorités responsables),</a:t>
            </a:r>
            <a:endParaRPr sz="1100">
              <a:latin typeface="Calibri"/>
              <a:cs typeface="Calibri"/>
            </a:endParaRPr>
          </a:p>
          <a:p>
            <a:pPr algn="just" lvl="1" marL="7747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interdire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269240" marR="93980">
              <a:lnSpc>
                <a:spcPct val="101600"/>
              </a:lnSpc>
              <a:spcBef>
                <a:spcPts val="209"/>
              </a:spcBef>
            </a:pPr>
            <a:r>
              <a:rPr dirty="0" sz="1100" spc="-5">
                <a:latin typeface="Calibri"/>
                <a:cs typeface="Calibri"/>
              </a:rPr>
              <a:t>Si un véhicule est en contact accidentel avec une ligne électrique, ne pas s’approcher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véhicule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ordonner aux occupants qui sont à l’intérieur de </a:t>
            </a:r>
            <a:r>
              <a:rPr dirty="0" sz="1100">
                <a:latin typeface="Calibri"/>
                <a:cs typeface="Calibri"/>
              </a:rPr>
              <a:t>rester </a:t>
            </a:r>
            <a:r>
              <a:rPr dirty="0" sz="1100" spc="-5">
                <a:latin typeface="Calibri"/>
                <a:cs typeface="Calibri"/>
              </a:rPr>
              <a:t>dedans, tant que le service compétent n’a pas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donné l’assurance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ligne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5">
                <a:latin typeface="Calibri"/>
                <a:cs typeface="Calibri"/>
              </a:rPr>
              <a:t> hors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algn="just" marL="317500" marR="96520" indent="-228600">
              <a:lnSpc>
                <a:spcPct val="116799"/>
              </a:lnSpc>
              <a:spcBef>
                <a:spcPts val="160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couper le courant (débrancher l’appareil en </a:t>
            </a:r>
            <a:r>
              <a:rPr dirty="0" sz="1100">
                <a:latin typeface="Calibri"/>
                <a:cs typeface="Calibri"/>
              </a:rPr>
              <a:t>cause) </a:t>
            </a:r>
            <a:r>
              <a:rPr dirty="0" sz="1100" spc="-5">
                <a:latin typeface="Calibri"/>
                <a:cs typeface="Calibri"/>
              </a:rPr>
              <a:t>ou le faire couper par une personne </a:t>
            </a:r>
            <a:r>
              <a:rPr dirty="0" sz="1100">
                <a:latin typeface="Calibri"/>
                <a:cs typeface="Calibri"/>
              </a:rPr>
              <a:t>qualifiée </a:t>
            </a:r>
            <a:r>
              <a:rPr dirty="0" sz="1100" spc="-5">
                <a:latin typeface="Calibri"/>
                <a:cs typeface="Calibri"/>
              </a:rPr>
              <a:t>(EDF,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SNCF…),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175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s’approcher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frappées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foudre.</a:t>
            </a:r>
            <a:endParaRPr sz="1100">
              <a:latin typeface="Calibri"/>
              <a:cs typeface="Calibri"/>
            </a:endParaRPr>
          </a:p>
          <a:p>
            <a:pPr algn="just" marL="317500" marR="37465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enlever les vêtements en combustion et les chaussures pour prévenir d’autres lésions thermiques 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vitale,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état.</a:t>
            </a:r>
            <a:endParaRPr sz="1100">
              <a:latin typeface="Calibri"/>
              <a:cs typeface="Calibri"/>
            </a:endParaRPr>
          </a:p>
          <a:p>
            <a:pPr algn="just" marL="317500" marR="10096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317500" marR="100965" indent="-228600">
              <a:lnSpc>
                <a:spcPts val="1540"/>
              </a:lnSpc>
              <a:spcBef>
                <a:spcPts val="6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moment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l’électrocution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0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complémentaires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17500" marR="9715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Si la victime est une femme enceinte, le préciser lors de la transmission du </a:t>
            </a:r>
            <a:r>
              <a:rPr dirty="0" sz="1100">
                <a:latin typeface="Calibri"/>
                <a:cs typeface="Calibri"/>
              </a:rPr>
              <a:t>bilan, </a:t>
            </a:r>
            <a:r>
              <a:rPr dirty="0" sz="1100" spc="-5">
                <a:latin typeface="Calibri"/>
                <a:cs typeface="Calibri"/>
              </a:rPr>
              <a:t>car il existe un </a:t>
            </a:r>
            <a:r>
              <a:rPr dirty="0" sz="1100">
                <a:latin typeface="Calibri"/>
                <a:cs typeface="Calibri"/>
              </a:rPr>
              <a:t>risque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fœtus.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90" y="919581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81990" y="9254743"/>
            <a:ext cx="6194425" cy="786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100" marR="31750">
              <a:lnSpc>
                <a:spcPct val="105000"/>
              </a:lnSpc>
              <a:spcBef>
                <a:spcPts val="100"/>
              </a:spcBef>
            </a:pPr>
            <a:r>
              <a:rPr dirty="0" baseline="42735" sz="975" spc="-7">
                <a:latin typeface="Calibri"/>
                <a:cs typeface="Calibri"/>
              </a:rPr>
              <a:t>1 </a:t>
            </a:r>
            <a:r>
              <a:rPr dirty="0" sz="900" spc="-5" i="1">
                <a:latin typeface="Calibri"/>
                <a:cs typeface="Calibri"/>
              </a:rPr>
              <a:t>Les occupants d’un véhicule ne courent pas de risque tant qu’ils </a:t>
            </a:r>
            <a:r>
              <a:rPr dirty="0" sz="900" i="1">
                <a:latin typeface="Calibri"/>
                <a:cs typeface="Calibri"/>
              </a:rPr>
              <a:t>restent à </a:t>
            </a:r>
            <a:r>
              <a:rPr dirty="0" sz="900" spc="-5" i="1">
                <a:latin typeface="Calibri"/>
                <a:cs typeface="Calibri"/>
              </a:rPr>
              <a:t>l’intérieur de leur véhicule. En effet, celui-ci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isolé de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terre grâce</a:t>
            </a:r>
            <a:r>
              <a:rPr dirty="0" sz="900" i="1">
                <a:latin typeface="Calibri"/>
                <a:cs typeface="Calibri"/>
              </a:rPr>
              <a:t> à </a:t>
            </a:r>
            <a:r>
              <a:rPr dirty="0" sz="900" spc="-5" i="1">
                <a:latin typeface="Calibri"/>
                <a:cs typeface="Calibri"/>
              </a:rPr>
              <a:t>ses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pneumatiques.</a:t>
            </a:r>
            <a:endParaRPr sz="900">
              <a:latin typeface="Calibri"/>
              <a:cs typeface="Calibri"/>
            </a:endParaRPr>
          </a:p>
          <a:p>
            <a:pPr algn="just" marL="38100" marR="30480">
              <a:lnSpc>
                <a:spcPct val="103299"/>
              </a:lnSpc>
              <a:spcBef>
                <a:spcPts val="370"/>
              </a:spcBef>
            </a:pPr>
            <a:r>
              <a:rPr dirty="0" baseline="42735" sz="975" spc="-7">
                <a:latin typeface="Calibri"/>
                <a:cs typeface="Calibri"/>
              </a:rPr>
              <a:t>2</a:t>
            </a:r>
            <a:r>
              <a:rPr dirty="0" baseline="42735" sz="975" spc="165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électrisation,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l’arc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électrique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ou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flash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provoque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brûlure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thermique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niveau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point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contact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avec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victime.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traversée</a:t>
            </a:r>
            <a:r>
              <a:rPr dirty="0" sz="900" spc="1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l’organisme</a:t>
            </a:r>
            <a:r>
              <a:rPr dirty="0" sz="900" spc="1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1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courant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provoque</a:t>
            </a:r>
            <a:r>
              <a:rPr dirty="0" sz="900" spc="1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revanche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lésions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internes.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C’est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pourquoi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il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convient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prendre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charge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</a:t>
            </a:r>
            <a:r>
              <a:rPr dirty="0" sz="900" i="1">
                <a:latin typeface="Calibri"/>
                <a:cs typeface="Calibri"/>
              </a:rPr>
              <a:t>victime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simultanément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selon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protocole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lié</a:t>
            </a:r>
            <a:r>
              <a:rPr dirty="0" sz="900" i="1">
                <a:latin typeface="Calibri"/>
                <a:cs typeface="Calibri"/>
              </a:rPr>
              <a:t> à </a:t>
            </a:r>
            <a:r>
              <a:rPr dirty="0" sz="900" spc="-5" i="1">
                <a:latin typeface="Calibri"/>
                <a:cs typeface="Calibri"/>
              </a:rPr>
              <a:t>la brûlure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thermique</a:t>
            </a:r>
            <a:r>
              <a:rPr dirty="0" sz="900" i="1">
                <a:latin typeface="Calibri"/>
                <a:cs typeface="Calibri"/>
              </a:rPr>
              <a:t> comme à </a:t>
            </a:r>
            <a:r>
              <a:rPr dirty="0" sz="900" spc="-5" i="1">
                <a:latin typeface="Calibri"/>
                <a:cs typeface="Calibri"/>
              </a:rPr>
              <a:t>celui 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brûlure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électrique.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[07AC02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09139" y="760730"/>
            <a:ext cx="35394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Accidents</a:t>
            </a:r>
            <a:r>
              <a:rPr dirty="0" spc="-2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liés à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la plongée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7574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 après ou dans les vingt-quatre heures qui suivent une plongée en </a:t>
            </a:r>
            <a:r>
              <a:rPr dirty="0" sz="1100">
                <a:latin typeface="Calibri"/>
                <a:cs typeface="Calibri"/>
              </a:rPr>
              <a:t>apnée </a:t>
            </a:r>
            <a:r>
              <a:rPr dirty="0" sz="1100" spc="-5">
                <a:latin typeface="Calibri"/>
                <a:cs typeface="Calibri"/>
              </a:rPr>
              <a:t>ou en scaphandre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autonome.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 accidents liés à la plongée ont plusieurs origines et peuvent survenir aussi bien lors d’une plongée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plongée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scaphandre autonome. On distingue 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 d’accidents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principaux 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barotraumatiques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surpression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biomécaniques)</a:t>
            </a:r>
            <a:endParaRPr sz="1100">
              <a:latin typeface="Calibri"/>
              <a:cs typeface="Calibri"/>
            </a:endParaRPr>
          </a:p>
          <a:p>
            <a:pPr algn="just" marL="199390" marR="12065">
              <a:lnSpc>
                <a:spcPct val="101699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Ce sont des accidents provoqués par une variation des volumes de gaz dans les cavités </a:t>
            </a:r>
            <a:r>
              <a:rPr dirty="0" sz="1100" spc="-10">
                <a:latin typeface="Calibri"/>
                <a:cs typeface="Calibri"/>
              </a:rPr>
              <a:t>naturelles (sinus, </a:t>
            </a:r>
            <a:r>
              <a:rPr dirty="0" sz="1100" spc="-5">
                <a:latin typeface="Calibri"/>
                <a:cs typeface="Calibri"/>
              </a:rPr>
              <a:t> poumon,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intestin)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pathologiques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(caries,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emphysème)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cavités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(masque de plongée). Ces cavités se compriment au cours de la descente et se distendent lors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remontée.</a:t>
            </a:r>
            <a:endParaRPr sz="1100">
              <a:latin typeface="Calibri"/>
              <a:cs typeface="Calibri"/>
            </a:endParaRPr>
          </a:p>
          <a:p>
            <a:pPr algn="just" marL="199390">
              <a:lnSpc>
                <a:spcPct val="100000"/>
              </a:lnSpc>
              <a:spcBef>
                <a:spcPts val="325"/>
              </a:spcBef>
            </a:pP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surviennent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 les profondeurs.</a:t>
            </a:r>
            <a:endParaRPr sz="1100">
              <a:latin typeface="Calibri"/>
              <a:cs typeface="Calibri"/>
            </a:endParaRPr>
          </a:p>
          <a:p>
            <a:pPr algn="just" marL="199390" marR="10160">
              <a:lnSpc>
                <a:spcPct val="101699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À la descente, la principale atteinte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celle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l’oreille moyenne. Les </a:t>
            </a:r>
            <a:r>
              <a:rPr dirty="0" sz="1100">
                <a:latin typeface="Calibri"/>
                <a:cs typeface="Calibri"/>
              </a:rPr>
              <a:t>gaz </a:t>
            </a:r>
            <a:r>
              <a:rPr dirty="0" sz="1100" spc="-5">
                <a:latin typeface="Calibri"/>
                <a:cs typeface="Calibri"/>
              </a:rPr>
              <a:t>se rétractent et mettent </a:t>
            </a:r>
            <a:r>
              <a:rPr dirty="0" sz="1100" spc="-1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 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tympan,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entrainant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otite,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rééquilibre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par des manœuvres d’équilibration. Par le même mécanisme peut aussi survenir le </a:t>
            </a:r>
            <a:r>
              <a:rPr dirty="0" sz="1100" spc="-10">
                <a:latin typeface="Calibri"/>
                <a:cs typeface="Calibri"/>
              </a:rPr>
              <a:t>placage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compensé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-5">
                <a:latin typeface="Calibri"/>
                <a:cs typeface="Calibri"/>
              </a:rPr>
              <a:t> soufflant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endParaRPr sz="1100">
              <a:latin typeface="Calibri"/>
              <a:cs typeface="Calibri"/>
            </a:endParaRPr>
          </a:p>
          <a:p>
            <a:pPr algn="just" marL="199390" marR="12065">
              <a:lnSpc>
                <a:spcPct val="101699"/>
              </a:lnSpc>
              <a:spcBef>
                <a:spcPts val="305"/>
              </a:spcBef>
            </a:pPr>
            <a:r>
              <a:rPr dirty="0" sz="1100" spc="-5">
                <a:latin typeface="Calibri"/>
                <a:cs typeface="Calibri"/>
              </a:rPr>
              <a:t>Lors de la remontée, la surpression pulmonaire est l’accident le plus grave qui peut entraîner la mort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plongeur. </a:t>
            </a:r>
            <a:r>
              <a:rPr dirty="0" sz="1100" spc="-5">
                <a:latin typeface="Calibri"/>
                <a:cs typeface="Calibri"/>
              </a:rPr>
              <a:t>Elle est la conséquence d’un </a:t>
            </a:r>
            <a:r>
              <a:rPr dirty="0" sz="1100" spc="-10">
                <a:latin typeface="Calibri"/>
                <a:cs typeface="Calibri"/>
              </a:rPr>
              <a:t>blocage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l’expiration ou d’une expiration insuffisante. Pendant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remontée sans expirer suffisamment, l’air comprimé inspiré au fond se dilate dans les alvéoles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pulmonaires </a:t>
            </a:r>
            <a:r>
              <a:rPr dirty="0" sz="1100" spc="-5">
                <a:latin typeface="Calibri"/>
                <a:cs typeface="Calibri"/>
              </a:rPr>
              <a:t>et comme il ne peut s’échapper, il les </a:t>
            </a:r>
            <a:r>
              <a:rPr dirty="0" sz="1100" spc="-10">
                <a:latin typeface="Calibri"/>
                <a:cs typeface="Calibri"/>
              </a:rPr>
              <a:t>distend </a:t>
            </a:r>
            <a:r>
              <a:rPr dirty="0" sz="1100" spc="-5">
                <a:latin typeface="Calibri"/>
                <a:cs typeface="Calibri"/>
              </a:rPr>
              <a:t>puis les déchire, entrainant œdème </a:t>
            </a:r>
            <a:r>
              <a:rPr dirty="0" sz="1100">
                <a:latin typeface="Calibri"/>
                <a:cs typeface="Calibri"/>
              </a:rPr>
              <a:t>aigu du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emphysème,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pneumothorax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embolies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gazeuses.</a:t>
            </a:r>
            <a:endParaRPr sz="1100">
              <a:latin typeface="Calibri"/>
              <a:cs typeface="Calibri"/>
            </a:endParaRPr>
          </a:p>
          <a:p>
            <a:pPr algn="just" marL="199390">
              <a:lnSpc>
                <a:spcPct val="100000"/>
              </a:lnSpc>
              <a:spcBef>
                <a:spcPts val="32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panique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problèmes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désaturation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biophysiques)</a:t>
            </a:r>
            <a:endParaRPr sz="1100">
              <a:latin typeface="Calibri"/>
              <a:cs typeface="Calibri"/>
            </a:endParaRPr>
          </a:p>
          <a:p>
            <a:pPr algn="just" marL="199390" marR="12065">
              <a:lnSpc>
                <a:spcPct val="101699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Lors d’une plongée en scaphandre autonome, les gaz inspirés (principalement l’azote) se dissolvent dans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sang et les tissus, d’autant plus que la durée de la </a:t>
            </a:r>
            <a:r>
              <a:rPr dirty="0" sz="1100" spc="-10">
                <a:latin typeface="Calibri"/>
                <a:cs typeface="Calibri"/>
              </a:rPr>
              <a:t>plongée </a:t>
            </a:r>
            <a:r>
              <a:rPr dirty="0" sz="1100" spc="-5">
                <a:latin typeface="Calibri"/>
                <a:cs typeface="Calibri"/>
              </a:rPr>
              <a:t>est longue et profonde. L’azote est stocké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cellules.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remontée,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libèrent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l’azote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microbulles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s’éliminent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poumons.</a:t>
            </a:r>
            <a:endParaRPr sz="1100">
              <a:latin typeface="Calibri"/>
              <a:cs typeface="Calibri"/>
            </a:endParaRPr>
          </a:p>
          <a:p>
            <a:pPr algn="just" marL="199390" marR="11430">
              <a:lnSpc>
                <a:spcPct val="1018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arrive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bulles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moelle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épinière,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pulmonaire.</a:t>
            </a:r>
            <a:endParaRPr sz="1100">
              <a:latin typeface="Calibri"/>
              <a:cs typeface="Calibri"/>
            </a:endParaRPr>
          </a:p>
          <a:p>
            <a:pPr algn="just" marL="199390" marR="12065">
              <a:lnSpc>
                <a:spcPct val="101600"/>
              </a:lnSpc>
              <a:spcBef>
                <a:spcPts val="305"/>
              </a:spcBef>
            </a:pPr>
            <a:r>
              <a:rPr dirty="0" sz="1100" spc="-5">
                <a:latin typeface="Calibri"/>
                <a:cs typeface="Calibri"/>
              </a:rPr>
              <a:t>Cet accident peut survenir lors de remontées rapides ou en présence de facteurs favorisants (surpoids,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fatigue,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stress, déshydratation) ou lors d’un voyage en avion trop proche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dernière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plongée. </a:t>
            </a:r>
            <a:r>
              <a:rPr dirty="0" sz="1100" spc="-5">
                <a:latin typeface="Calibri"/>
                <a:cs typeface="Calibri"/>
              </a:rPr>
              <a:t>Dans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1/3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retrouvé de raisons.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biochimiques)</a:t>
            </a:r>
            <a:endParaRPr sz="1100">
              <a:latin typeface="Calibri"/>
              <a:cs typeface="Calibri"/>
            </a:endParaRPr>
          </a:p>
          <a:p>
            <a:pPr algn="just" marL="199390" marR="11430">
              <a:lnSpc>
                <a:spcPct val="1018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Lors de la </a:t>
            </a:r>
            <a:r>
              <a:rPr dirty="0" sz="1100" spc="-10">
                <a:latin typeface="Calibri"/>
                <a:cs typeface="Calibri"/>
              </a:rPr>
              <a:t>plongée,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10">
                <a:latin typeface="Calibri"/>
                <a:cs typeface="Calibri"/>
              </a:rPr>
              <a:t>plongeur </a:t>
            </a:r>
            <a:r>
              <a:rPr dirty="0" sz="1100" spc="-5">
                <a:latin typeface="Calibri"/>
                <a:cs typeface="Calibri"/>
              </a:rPr>
              <a:t>respire de l’air (ou mélange) sous pression </a:t>
            </a:r>
            <a:r>
              <a:rPr dirty="0" sz="1100" spc="-10">
                <a:latin typeface="Calibri"/>
                <a:cs typeface="Calibri"/>
              </a:rPr>
              <a:t>(oxygène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azote). </a:t>
            </a:r>
            <a:r>
              <a:rPr dirty="0" sz="1100">
                <a:latin typeface="Calibri"/>
                <a:cs typeface="Calibri"/>
              </a:rPr>
              <a:t>Avec la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profondeur, la pression des gaz augmente. La quantité de gaz dissous dans les tissus augmente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(narcose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profondeurs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l’azote, toxicité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2711449"/>
            <a:ext cx="6155690" cy="287020"/>
            <a:chOff x="701040" y="271144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271144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9918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7254747"/>
            <a:ext cx="6155690" cy="287655"/>
            <a:chOff x="701040" y="725474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72547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75359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20699"/>
            <a:ext cx="6155690" cy="937768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99390" marR="1079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D’autre part, des gaz toxiques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venir s’ajouter à la composition de l’air dans les </a:t>
            </a:r>
            <a:r>
              <a:rPr dirty="0" sz="1100" spc="-10">
                <a:latin typeface="Calibri"/>
                <a:cs typeface="Calibri"/>
              </a:rPr>
              <a:t>bouteilles </a:t>
            </a:r>
            <a:r>
              <a:rPr dirty="0" sz="1100" spc="-5">
                <a:latin typeface="Calibri"/>
                <a:cs typeface="Calibri"/>
              </a:rPr>
              <a:t>en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remplissage,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 conformité.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gaz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polluants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monoxyde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vapeurs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d’huile.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>
                <a:latin typeface="Calibri"/>
                <a:cs typeface="Calibri"/>
              </a:rPr>
              <a:t> en apnée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hyperventilation</a:t>
            </a:r>
            <a:endParaRPr sz="1100">
              <a:latin typeface="Calibri"/>
              <a:cs typeface="Calibri"/>
            </a:endParaRPr>
          </a:p>
          <a:p>
            <a:pPr algn="just" marL="199390" marR="11430">
              <a:lnSpc>
                <a:spcPct val="101699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L’hyperventilation préalable à la </a:t>
            </a:r>
            <a:r>
              <a:rPr dirty="0" sz="1100" spc="-10">
                <a:latin typeface="Calibri"/>
                <a:cs typeface="Calibri"/>
              </a:rPr>
              <a:t>plongée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apnée </a:t>
            </a:r>
            <a:r>
              <a:rPr dirty="0" sz="1100" spc="-5">
                <a:latin typeface="Calibri"/>
                <a:cs typeface="Calibri"/>
              </a:rPr>
              <a:t>peut provoquer une insensibilité à la baisse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5">
                <a:latin typeface="Calibri"/>
                <a:cs typeface="Calibri"/>
              </a:rPr>
              <a:t> responsable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endParaRPr sz="1100">
              <a:latin typeface="Calibri"/>
              <a:cs typeface="Calibri"/>
            </a:endParaRPr>
          </a:p>
          <a:p>
            <a:pPr algn="just" marL="199390" marR="11430">
              <a:lnSpc>
                <a:spcPct val="1018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l’occasion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pathologies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terrain prédisposé, des traumatismes, des </a:t>
            </a:r>
            <a:r>
              <a:rPr dirty="0" sz="1100" spc="-10">
                <a:latin typeface="Calibri"/>
                <a:cs typeface="Calibri"/>
              </a:rPr>
              <a:t>hypothermies, </a:t>
            </a:r>
            <a:r>
              <a:rPr dirty="0" sz="1100" spc="-5">
                <a:latin typeface="Calibri"/>
                <a:cs typeface="Calibri"/>
              </a:rPr>
              <a:t>des envenimations, des réactions toxiques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allergiques…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compliqués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l’hostilité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milieu.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d’accident,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occasionnées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varier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1430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barotraumatiques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distension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alvéoles,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entraînant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 de </a:t>
            </a:r>
            <a:r>
              <a:rPr dirty="0" sz="1100">
                <a:latin typeface="Calibri"/>
                <a:cs typeface="Calibri"/>
              </a:rPr>
              <a:t>l’air</a:t>
            </a:r>
            <a:r>
              <a:rPr dirty="0" sz="1100" spc="-5">
                <a:latin typeface="Calibri"/>
                <a:cs typeface="Calibri"/>
              </a:rPr>
              <a:t>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 espaces entourant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poumon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plèvre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(pneumothorax),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poumons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(pneumomédiastin),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sous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(emphysème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sous-cutané).</a:t>
            </a:r>
            <a:endParaRPr sz="1100">
              <a:latin typeface="Calibri"/>
              <a:cs typeface="Calibri"/>
            </a:endParaRPr>
          </a:p>
          <a:p>
            <a:pPr algn="just" marL="247650" marR="1524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Cette déchirure peut aussi provoquer un passage de l’air dans les vaisseaux </a:t>
            </a:r>
            <a:r>
              <a:rPr dirty="0" sz="1100" spc="-10">
                <a:latin typeface="Calibri"/>
                <a:cs typeface="Calibri"/>
              </a:rPr>
              <a:t>pulmonaires </a:t>
            </a:r>
            <a:r>
              <a:rPr dirty="0" sz="1100" spc="-5">
                <a:latin typeface="Calibri"/>
                <a:cs typeface="Calibri"/>
              </a:rPr>
              <a:t>puis dans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 générale.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bulles de gaz peuvent alors atteindre le </a:t>
            </a:r>
            <a:r>
              <a:rPr dirty="0" sz="1100">
                <a:latin typeface="Calibri"/>
                <a:cs typeface="Calibri"/>
              </a:rPr>
              <a:t>cerveau </a:t>
            </a:r>
            <a:r>
              <a:rPr dirty="0" sz="1100" spc="-5">
                <a:latin typeface="Calibri"/>
                <a:cs typeface="Calibri"/>
              </a:rPr>
              <a:t>et donner des manifestations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neurologiques.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6900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accidents de désaturation permettent la création de bulles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de la moelle épinière,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cerveau, des articulations et de la peau. Ces bulles entrainent une interruption de la circulation 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caillots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4604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En fonction de l’importance du phénomène, les conséquences peuvent être mineures, se limiter à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fourmillements cutanés voire des douleurs, ou majeures comme la survenue d’une paralysie ou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5">
                <a:latin typeface="Calibri"/>
                <a:cs typeface="Calibri"/>
              </a:rPr>
              <a:t> 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conséquences principales des concentrations toxiques des gaz sont des perturbations de l’état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conscience du </a:t>
            </a:r>
            <a:r>
              <a:rPr dirty="0" sz="1100" spc="-10">
                <a:latin typeface="Calibri"/>
                <a:cs typeface="Calibri"/>
              </a:rPr>
              <a:t>plongeur </a:t>
            </a:r>
            <a:r>
              <a:rPr dirty="0" sz="1100" spc="-5">
                <a:latin typeface="Calibri"/>
                <a:cs typeface="Calibri"/>
              </a:rPr>
              <a:t>pouvant entraîner la noyade ou un accident de </a:t>
            </a:r>
            <a:r>
              <a:rPr dirty="0" sz="1100">
                <a:latin typeface="Calibri"/>
                <a:cs typeface="Calibri"/>
              </a:rPr>
              <a:t>décompression </a:t>
            </a:r>
            <a:r>
              <a:rPr dirty="0" sz="1100" spc="-5">
                <a:latin typeface="Calibri"/>
                <a:cs typeface="Calibri"/>
              </a:rPr>
              <a:t>par remontée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autres accidents ont leurs conséquences propres et peuvent </a:t>
            </a:r>
            <a:r>
              <a:rPr dirty="0" sz="1100">
                <a:latin typeface="Calibri"/>
                <a:cs typeface="Calibri"/>
              </a:rPr>
              <a:t>être </a:t>
            </a:r>
            <a:r>
              <a:rPr dirty="0" sz="1100" spc="-5">
                <a:latin typeface="Calibri"/>
                <a:cs typeface="Calibri"/>
              </a:rPr>
              <a:t>cause de noyades ou </a:t>
            </a:r>
            <a:r>
              <a:rPr dirty="0" sz="1100" spc="-10">
                <a:latin typeface="Calibri"/>
                <a:cs typeface="Calibri"/>
              </a:rPr>
              <a:t>d’accident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remontée rapide.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vingt-quatre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heures</a:t>
            </a:r>
            <a:r>
              <a:rPr dirty="0" sz="1100" spc="-5">
                <a:latin typeface="Calibri"/>
                <a:cs typeface="Calibri"/>
              </a:rPr>
              <a:t> qui précèdent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 des signes.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3ème regard,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atteinte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hémiplégie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paraplégie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cyanose,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crachats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objectivée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accélération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cardiaque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[01AC04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332865" marR="5080" indent="-1320800">
              <a:lnSpc>
                <a:spcPct val="101899"/>
              </a:lnSpc>
              <a:spcBef>
                <a:spcPts val="35"/>
              </a:spcBef>
            </a:pPr>
            <a:r>
              <a:rPr dirty="0" spc="-5">
                <a:solidFill>
                  <a:srgbClr val="7E7E7E"/>
                </a:solidFill>
              </a:rPr>
              <a:t>Préservation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>
                <a:solidFill>
                  <a:srgbClr val="7E7E7E"/>
                </a:solidFill>
              </a:rPr>
              <a:t>du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10">
                <a:solidFill>
                  <a:srgbClr val="7E7E7E"/>
                </a:solidFill>
              </a:rPr>
              <a:t>potentiel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mental </a:t>
            </a:r>
            <a:r>
              <a:rPr dirty="0" spc="-57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du </a:t>
            </a:r>
            <a:r>
              <a:rPr dirty="0" spc="-10">
                <a:solidFill>
                  <a:srgbClr val="7E7E7E"/>
                </a:solidFill>
              </a:rPr>
              <a:t>secouriste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3346957"/>
            <a:ext cx="6155690" cy="287020"/>
            <a:chOff x="701040" y="334695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33469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6273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142989"/>
            <a:ext cx="6155690" cy="287020"/>
            <a:chOff x="701040" y="614298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614298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4234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768804"/>
            <a:ext cx="6155690" cy="80143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9050" marR="10795" indent="31115">
              <a:lnSpc>
                <a:spcPct val="1097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Dans son activité, le secouriste est soumis à une charge mentale élevée et n’est donc pas préservé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 psychique. Le contact soutenu et répété à différentes contraintes émotionnelles confronte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10">
                <a:latin typeface="Calibri"/>
                <a:cs typeface="Calibri"/>
              </a:rPr>
              <a:t>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l’épuisement.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98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pouvoir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s’y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préparer.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pourra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 gérer au mieux ces </a:t>
            </a:r>
            <a:r>
              <a:rPr dirty="0" sz="1100" spc="-10">
                <a:latin typeface="Calibri"/>
                <a:cs typeface="Calibri"/>
              </a:rPr>
              <a:t>situations </a:t>
            </a:r>
            <a:r>
              <a:rPr dirty="0" sz="1100" spc="-5">
                <a:latin typeface="Calibri"/>
                <a:cs typeface="Calibri"/>
              </a:rPr>
              <a:t>particulières et ses propres réactions, afin de limiter l’impact et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 dommageables pour sa</a:t>
            </a:r>
            <a:r>
              <a:rPr dirty="0" sz="1100">
                <a:latin typeface="Calibri"/>
                <a:cs typeface="Calibri"/>
              </a:rPr>
              <a:t> santé.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réactions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immédiates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stress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D’intensité modérée, la réaction de stress </a:t>
            </a:r>
            <a:r>
              <a:rPr dirty="0" sz="1100" spc="-10">
                <a:latin typeface="Calibri"/>
                <a:cs typeface="Calibri"/>
              </a:rPr>
              <a:t>permet </a:t>
            </a:r>
            <a:r>
              <a:rPr dirty="0" sz="1100" spc="-5">
                <a:latin typeface="Calibri"/>
                <a:cs typeface="Calibri"/>
              </a:rPr>
              <a:t>au secouriste de </a:t>
            </a:r>
            <a:r>
              <a:rPr dirty="0" sz="1100">
                <a:latin typeface="Calibri"/>
                <a:cs typeface="Calibri"/>
              </a:rPr>
              <a:t>mobiliser </a:t>
            </a:r>
            <a:r>
              <a:rPr dirty="0" sz="1100" spc="-5">
                <a:latin typeface="Calibri"/>
                <a:cs typeface="Calibri"/>
              </a:rPr>
              <a:t>ses ressources pour accomplir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focalisatrice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d’attention, mobilisatrice d’énergie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incitatrice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400"/>
              </a:lnSpc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capacités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d’adaptation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dégrader,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entraînant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inadaptées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L’agitation</a:t>
            </a:r>
            <a:r>
              <a:rPr dirty="0" sz="1100" spc="110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désordonnée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(présente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d’excitation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rendant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fébriles,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inutiles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inefficaces,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incohérentes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coordonnées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5">
                <a:latin typeface="Calibri"/>
                <a:cs typeface="Calibri"/>
              </a:rPr>
              <a:t>celles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…);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fuite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</a:t>
            </a:r>
            <a:r>
              <a:rPr dirty="0" sz="1100">
                <a:latin typeface="Calibri"/>
                <a:cs typeface="Calibri"/>
              </a:rPr>
              <a:t> met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réfugie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143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L’action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automatique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(agit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réflexe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ralentis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incapacité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s’adapter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changement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situation)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sidération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incapacité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d’agir,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penser,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anesthésié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émotionnel).</a:t>
            </a:r>
            <a:endParaRPr sz="1100">
              <a:latin typeface="Calibri"/>
              <a:cs typeface="Calibri"/>
            </a:endParaRPr>
          </a:p>
          <a:p>
            <a:pPr marL="19050" marR="2840990">
              <a:lnSpc>
                <a:spcPts val="3450"/>
              </a:lnSpc>
              <a:spcBef>
                <a:spcPts val="25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 néfastes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 long terme </a:t>
            </a:r>
            <a:r>
              <a:rPr dirty="0" sz="1600" spc="-35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Les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troubles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psychotraumatiques</a:t>
            </a:r>
            <a:endParaRPr sz="1600">
              <a:latin typeface="Calibri Light"/>
              <a:cs typeface="Calibri Light"/>
            </a:endParaRPr>
          </a:p>
          <a:p>
            <a:pPr marL="247650" marR="13335" indent="-228600">
              <a:lnSpc>
                <a:spcPct val="116799"/>
              </a:lnSpc>
              <a:spcBef>
                <a:spcPts val="4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premières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intensité,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rarement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décalée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 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développer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symptômes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841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répétition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souvenirs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envahissants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(flashbacks),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cauchemars ;</a:t>
            </a:r>
            <a:endParaRPr sz="1100">
              <a:latin typeface="Calibri"/>
              <a:cs typeface="Calibri"/>
            </a:endParaRPr>
          </a:p>
          <a:p>
            <a:pPr lvl="1" marL="704850" marR="14604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L’évitement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endroits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rappeler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souvenirs,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pensées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sentiments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critique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1430" indent="-229235">
              <a:lnSpc>
                <a:spcPct val="117000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d’hypervigilance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allait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reproduire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façon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imminente,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ce malgré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penser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négative,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éprouver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positifs.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35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parlera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Trouble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Stress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Aigu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symptômes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l’exposition.</a:t>
            </a:r>
            <a:endParaRPr sz="1100">
              <a:latin typeface="Calibri"/>
              <a:cs typeface="Calibri"/>
            </a:endParaRPr>
          </a:p>
          <a:p>
            <a:pPr marL="247650" marR="11430">
              <a:lnSpc>
                <a:spcPct val="102299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au-delà,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pathologique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qualifié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Trouble</a:t>
            </a:r>
            <a:r>
              <a:rPr dirty="0" sz="1100" spc="114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0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Stress </a:t>
            </a:r>
            <a:r>
              <a:rPr dirty="0" sz="1100" spc="-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Post-Traumatique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247650" marR="15875">
              <a:lnSpc>
                <a:spcPct val="101800"/>
              </a:lnSpc>
              <a:spcBef>
                <a:spcPts val="790"/>
              </a:spcBef>
            </a:pPr>
            <a:r>
              <a:rPr dirty="0" sz="1100" spc="-5">
                <a:latin typeface="Calibri"/>
                <a:cs typeface="Calibri"/>
              </a:rPr>
              <a:t>Lorsqu’un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s’installe,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durables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personnalité.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s’associer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pathologies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329175"/>
            <a:ext cx="6155690" cy="287020"/>
            <a:chOff x="701040" y="4329175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432917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6095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33527"/>
            <a:ext cx="6155690" cy="5314950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plaindre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maux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vertiges et d’étourdissements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fourmillements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engourdissement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douleurs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picotements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peau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crampes.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060"/>
              </a:spcBef>
            </a:pPr>
            <a:r>
              <a:rPr dirty="0" sz="1100" spc="-10">
                <a:latin typeface="Calibri"/>
                <a:cs typeface="Calibri"/>
              </a:rPr>
              <a:t>L’examen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troubles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parole,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de l’audition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raisonnement,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l’attention,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mémoire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l’humeur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musculo-squelettiques,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perception,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palpation,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base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800"/>
              </a:spcBef>
            </a:pPr>
            <a:r>
              <a:rPr dirty="0" sz="1100" spc="-10">
                <a:latin typeface="Calibri"/>
                <a:cs typeface="Calibri"/>
              </a:rPr>
              <a:t>Toutes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surviennent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vingt-quatre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plongée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plongée.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lutte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refroidissement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déshydratation)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recueillir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nécessaires,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plongée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l’évacuation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plongée.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[07PR02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09139" y="760730"/>
            <a:ext cx="354139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Accidents liés à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la plongée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604771"/>
            <a:ext cx="6155690" cy="287020"/>
            <a:chOff x="701040" y="160477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6047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8854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349499"/>
            <a:ext cx="6155690" cy="287020"/>
            <a:chOff x="701040" y="234949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34949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6299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092191"/>
            <a:ext cx="6155690" cy="287020"/>
            <a:chOff x="701040" y="509219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0921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3726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669290" y="1236980"/>
            <a:ext cx="6219190" cy="6163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94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déséquiper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l’eau.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Si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présente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vitale,</a:t>
            </a:r>
            <a:endParaRPr sz="1600">
              <a:latin typeface="Calibri Light"/>
              <a:cs typeface="Calibri Light"/>
            </a:endParaRPr>
          </a:p>
          <a:p>
            <a:pPr marL="2794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l’absence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détresse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794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préfère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10">
                <a:latin typeface="Calibri"/>
                <a:cs typeface="Calibri"/>
              </a:rPr>
              <a:t>déshabiller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marR="4826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concentration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 l/min, quelle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oxygène,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marR="4699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boire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(0,5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fractionnant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heure),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 un trouble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vomissements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refuse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premières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soit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  <a:p>
            <a:pPr marL="279400" marR="4953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l’aspirine®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orale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d’allergie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disponible.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tous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les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cas,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avant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transmettre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bilan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794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renseignements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36600" marR="4572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(apnée,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bouteilles…),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paliers,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tables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ordinateur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joindre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73660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l’évacuation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10">
                <a:latin typeface="Calibri"/>
                <a:cs typeface="Calibri"/>
              </a:rPr>
              <a:t>nombre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vingt-quatre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évènements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 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descente…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heure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symptômes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évolution.</a:t>
            </a:r>
            <a:endParaRPr sz="1100">
              <a:latin typeface="Calibri"/>
              <a:cs typeface="Calibri"/>
            </a:endParaRPr>
          </a:p>
          <a:p>
            <a:pPr marL="50800" marR="43180">
              <a:lnSpc>
                <a:spcPct val="1018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NB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renseignements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reporter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d’évacuation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plongeur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accidenté,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l’article A322-78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code</a:t>
            </a:r>
            <a:r>
              <a:rPr dirty="0" sz="1100">
                <a:latin typeface="Calibri"/>
                <a:cs typeface="Calibri"/>
              </a:rPr>
              <a:t> du</a:t>
            </a:r>
            <a:r>
              <a:rPr dirty="0" sz="1100" spc="-5">
                <a:latin typeface="Calibri"/>
                <a:cs typeface="Calibri"/>
              </a:rPr>
              <a:t> sport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20090" y="9528047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707390" y="9594595"/>
            <a:ext cx="6142355" cy="446405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algn="just" marL="12700" marR="5080">
              <a:lnSpc>
                <a:spcPct val="103299"/>
              </a:lnSpc>
              <a:spcBef>
                <a:spcPts val="65"/>
              </a:spcBef>
            </a:pPr>
            <a:r>
              <a:rPr dirty="0" baseline="42735" sz="975" spc="-7">
                <a:latin typeface="Calibri"/>
                <a:cs typeface="Calibri"/>
              </a:rPr>
              <a:t>1</a:t>
            </a:r>
            <a:r>
              <a:rPr dirty="0" baseline="42735" sz="975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fiche d’évacuation</a:t>
            </a:r>
            <a:r>
              <a:rPr dirty="0" sz="900" i="1">
                <a:latin typeface="Calibri"/>
                <a:cs typeface="Calibri"/>
              </a:rPr>
              <a:t> répond au </a:t>
            </a:r>
            <a:r>
              <a:rPr dirty="0" sz="900" spc="-5" i="1">
                <a:latin typeface="Calibri"/>
                <a:cs typeface="Calibri"/>
              </a:rPr>
              <a:t>modèle défini </a:t>
            </a:r>
            <a:r>
              <a:rPr dirty="0" sz="900" i="1">
                <a:latin typeface="Calibri"/>
                <a:cs typeface="Calibri"/>
              </a:rPr>
              <a:t>à </a:t>
            </a:r>
            <a:r>
              <a:rPr dirty="0" sz="900" spc="-5" i="1">
                <a:latin typeface="Calibri"/>
                <a:cs typeface="Calibri"/>
              </a:rPr>
              <a:t>l’annexe III-19 (art. A322-78)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 code du sport. Elle fait partie</a:t>
            </a:r>
            <a:r>
              <a:rPr dirty="0" sz="900" spc="19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 matériel de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secours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devrait</a:t>
            </a:r>
            <a:r>
              <a:rPr dirty="0" sz="900" i="1">
                <a:latin typeface="Calibri"/>
                <a:cs typeface="Calibri"/>
              </a:rPr>
              <a:t> être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présent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lieu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mise</a:t>
            </a:r>
            <a:r>
              <a:rPr dirty="0" sz="900" i="1">
                <a:latin typeface="Calibri"/>
                <a:cs typeface="Calibri"/>
              </a:rPr>
              <a:t> 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l'eau</a:t>
            </a:r>
            <a:r>
              <a:rPr dirty="0" sz="900" i="1">
                <a:latin typeface="Calibri"/>
                <a:cs typeface="Calibri"/>
              </a:rPr>
              <a:t> ou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d'immersion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elle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i="1">
                <a:latin typeface="Calibri"/>
                <a:cs typeface="Calibri"/>
              </a:rPr>
              <a:t> être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téléchargée</a:t>
            </a:r>
            <a:r>
              <a:rPr dirty="0" sz="900" i="1">
                <a:latin typeface="Calibri"/>
                <a:cs typeface="Calibri"/>
              </a:rPr>
              <a:t> via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internet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u="sng" sz="900" spc="-5" i="1">
                <a:solidFill>
                  <a:srgbClr val="00AFEF"/>
                </a:solidFill>
                <a:uFill>
                  <a:solidFill>
                    <a:srgbClr val="00AFEF"/>
                  </a:solidFill>
                </a:uFill>
                <a:latin typeface="Calibri"/>
                <a:cs typeface="Calibri"/>
              </a:rPr>
              <a:t>https:/</a:t>
            </a:r>
            <a:r>
              <a:rPr dirty="0" u="sng" sz="900" spc="-5" i="1">
                <a:solidFill>
                  <a:srgbClr val="00AFEF"/>
                </a:solidFill>
                <a:uFill>
                  <a:solidFill>
                    <a:srgbClr val="00AFEF"/>
                  </a:solidFill>
                </a:uFill>
                <a:latin typeface="Calibri"/>
                <a:cs typeface="Calibri"/>
                <a:hlinkClick r:id="rId2"/>
              </a:rPr>
              <a:t>/www.leg</a:t>
            </a:r>
            <a:r>
              <a:rPr dirty="0" u="sng" sz="900" spc="-5" i="1">
                <a:solidFill>
                  <a:srgbClr val="00AFEF"/>
                </a:solidFill>
                <a:uFill>
                  <a:solidFill>
                    <a:srgbClr val="00AFEF"/>
                  </a:solidFill>
                </a:uFill>
                <a:latin typeface="Calibri"/>
                <a:cs typeface="Calibri"/>
              </a:rPr>
              <a:t>i</a:t>
            </a:r>
            <a:r>
              <a:rPr dirty="0" u="sng" sz="900" spc="-5" i="1">
                <a:solidFill>
                  <a:srgbClr val="00AFEF"/>
                </a:solidFill>
                <a:uFill>
                  <a:solidFill>
                    <a:srgbClr val="00AFEF"/>
                  </a:solidFill>
                </a:uFill>
                <a:latin typeface="Calibri"/>
                <a:cs typeface="Calibri"/>
                <a:hlinkClick r:id="rId2"/>
              </a:rPr>
              <a:t>france.gouv.fr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[07AC03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09-2014]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9451" y="760730"/>
            <a:ext cx="31197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Accouchement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inopiné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103109"/>
            <a:ext cx="6155690" cy="287020"/>
            <a:chOff x="701040" y="710310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71031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73835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984743"/>
            <a:ext cx="6155690" cy="287655"/>
            <a:chOff x="701040" y="798474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798474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2659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73380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inopiné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maternité.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l’arrivée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parturiente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femme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enceinte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d’accoucher.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trente-neuf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semaines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quarante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semaines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d’aménorrhée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règles).</a:t>
            </a:r>
            <a:endParaRPr sz="1100">
              <a:latin typeface="Calibri"/>
              <a:cs typeface="Calibri"/>
            </a:endParaRPr>
          </a:p>
          <a:p>
            <a:pPr marL="19050" marR="1570355">
              <a:lnSpc>
                <a:spcPts val="1939"/>
              </a:lnSpc>
              <a:spcBef>
                <a:spcPts val="165"/>
              </a:spcBef>
            </a:pP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avant,</a:t>
            </a:r>
            <a:r>
              <a:rPr dirty="0" sz="1100">
                <a:latin typeface="Calibri"/>
                <a:cs typeface="Calibri"/>
              </a:rPr>
              <a:t> on </a:t>
            </a:r>
            <a:r>
              <a:rPr dirty="0" sz="1100" spc="-5">
                <a:latin typeface="Calibri"/>
                <a:cs typeface="Calibri"/>
              </a:rPr>
              <a:t>parle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d’accouchement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prématuré.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déroule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5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endParaRPr sz="1100">
              <a:latin typeface="Calibri"/>
              <a:cs typeface="Calibri"/>
            </a:endParaRPr>
          </a:p>
          <a:p>
            <a:pPr algn="just" marL="199390" marR="11430">
              <a:lnSpc>
                <a:spcPct val="101699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À la fin de la grossesse, l’utérus commence à se contracter, de plus en plus régulièrement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de plus </a:t>
            </a:r>
            <a:r>
              <a:rPr dirty="0" sz="1100" spc="-1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 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l’utérus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L’ouverture se traduit par la sortie de glaires sanguinolentes puis d’un liquide clair, c’est la </a:t>
            </a:r>
            <a:r>
              <a:rPr dirty="0" sz="1100" spc="-10">
                <a:latin typeface="Calibri"/>
                <a:cs typeface="Calibri"/>
              </a:rPr>
              <a:t>rupture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 des eaux. Elle correspond à la perte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liquide dans lequel </a:t>
            </a:r>
            <a:r>
              <a:rPr dirty="0" sz="1100" spc="-10">
                <a:latin typeface="Calibri"/>
                <a:cs typeface="Calibri"/>
              </a:rPr>
              <a:t>baigne </a:t>
            </a:r>
            <a:r>
              <a:rPr dirty="0" sz="1100" spc="-5">
                <a:latin typeface="Calibri"/>
                <a:cs typeface="Calibri"/>
              </a:rPr>
              <a:t>le fœtus. Le liquide qui s’écoule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clair.</a:t>
            </a:r>
            <a:endParaRPr sz="1100">
              <a:latin typeface="Calibri"/>
              <a:cs typeface="Calibri"/>
            </a:endParaRPr>
          </a:p>
          <a:p>
            <a:pPr algn="just" marL="199390" marR="12065">
              <a:lnSpc>
                <a:spcPct val="1018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Le travail peut durer de plusieurs minutes à </a:t>
            </a:r>
            <a:r>
              <a:rPr dirty="0" sz="1100" spc="-10">
                <a:latin typeface="Calibri"/>
                <a:cs typeface="Calibri"/>
              </a:rPr>
              <a:t>plusieurs heures suivant </a:t>
            </a:r>
            <a:r>
              <a:rPr dirty="0" sz="1100" spc="-5">
                <a:latin typeface="Calibri"/>
                <a:cs typeface="Calibri"/>
              </a:rPr>
              <a:t>la personne. Il est habituellement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rapide</a:t>
            </a:r>
            <a:r>
              <a:rPr dirty="0" sz="1100" spc="-5">
                <a:latin typeface="Calibri"/>
                <a:cs typeface="Calibri"/>
              </a:rPr>
              <a:t> 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femme qui 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accouché une ou 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L’expulsion</a:t>
            </a:r>
            <a:endParaRPr sz="1100">
              <a:latin typeface="Calibri"/>
              <a:cs typeface="Calibri"/>
            </a:endParaRPr>
          </a:p>
          <a:p>
            <a:pPr algn="just" marL="199390" marR="10795">
              <a:lnSpc>
                <a:spcPct val="101699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L’orifice (col) de l’utérus s’ouvre de plus en plus sous l’effet des contractions. Le fœtus descend vers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vagin, en général la tête la première. Le nouveau-né apparaît alors et progressivement va sortir du </a:t>
            </a:r>
            <a:r>
              <a:rPr dirty="0" sz="1100">
                <a:latin typeface="Calibri"/>
                <a:cs typeface="Calibri"/>
              </a:rPr>
              <a:t>corps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mère. Une fois expulsé, le nouveau-né est toujours relié à la mère par le cordon ombilical.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 peut alors, après </a:t>
            </a:r>
            <a:r>
              <a:rPr dirty="0" sz="1100" spc="-10">
                <a:latin typeface="Calibri"/>
                <a:cs typeface="Calibri"/>
              </a:rPr>
              <a:t>section </a:t>
            </a:r>
            <a:r>
              <a:rPr dirty="0" sz="1100" spc="-5">
                <a:latin typeface="Calibri"/>
                <a:cs typeface="Calibri"/>
              </a:rPr>
              <a:t>du cordon ombilical, être pris en charge. L’expulsion peut durer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minutes.</a:t>
            </a:r>
            <a:endParaRPr sz="1100">
              <a:latin typeface="Calibri"/>
              <a:cs typeface="Calibri"/>
            </a:endParaRPr>
          </a:p>
          <a:p>
            <a:pPr algn="just" marL="199390" marR="11430">
              <a:lnSpc>
                <a:spcPct val="101699"/>
              </a:lnSpc>
              <a:spcBef>
                <a:spcPts val="305"/>
              </a:spcBef>
            </a:pP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normalement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(présentation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céphalique).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Cependant,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présentations sont possibles (présentation par le siège ou l’épaule)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sont sources de complications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 très graves (ralentissement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l’accouchement, impossibilité d’accoucher, procidence du cordon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ombilical).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</a:t>
            </a:r>
            <a:endParaRPr sz="1100">
              <a:latin typeface="Calibri"/>
              <a:cs typeface="Calibri"/>
            </a:endParaRPr>
          </a:p>
          <a:p>
            <a:pPr algn="just" marL="199390" marR="10795">
              <a:lnSpc>
                <a:spcPct val="1018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Il s’agit de la sortie hors de l’utérus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placenta et du reste du cordon ombilical. Elle survient vingt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sortie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-5">
                <a:latin typeface="Calibri"/>
                <a:cs typeface="Calibri"/>
              </a:rPr>
              <a:t> nouveau-né.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d’accouchement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inopiné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allant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suivie,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multiparité.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déroule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complications,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 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jeu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fœtus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109975"/>
            <a:ext cx="6155690" cy="287020"/>
            <a:chOff x="701040" y="3109975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310997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3903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8413"/>
            <a:ext cx="6155690" cy="4410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0795">
              <a:lnSpc>
                <a:spcPct val="101699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utérines</a:t>
            </a:r>
            <a:r>
              <a:rPr dirty="0" sz="1100" spc="-5">
                <a:latin typeface="Calibri"/>
                <a:cs typeface="Calibri"/>
              </a:rPr>
              <a:t> marquent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douloureuses,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perceptibles en posant doucement la main sur le ventre de la mère. Durant la contraction, </a:t>
            </a:r>
            <a:r>
              <a:rPr dirty="0" sz="1100">
                <a:latin typeface="Calibri"/>
                <a:cs typeface="Calibri"/>
              </a:rPr>
              <a:t>celui-ci </a:t>
            </a:r>
            <a:r>
              <a:rPr dirty="0" sz="1100" spc="-5">
                <a:latin typeface="Calibri"/>
                <a:cs typeface="Calibri"/>
              </a:rPr>
              <a:t>devient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 dur puis se relâche. Peu intenses et espacées au début, elles vont devenir de plus en plus fréquentes,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rapprochées et douloureuses.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 rupture de la poche des eaux survient secondairement. Le liquide qui s’écoule est normalement clair.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rupture peut survenir alors que la mère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aucune contraction </a:t>
            </a:r>
            <a:r>
              <a:rPr dirty="0" sz="1100" spc="-10">
                <a:latin typeface="Calibri"/>
                <a:cs typeface="Calibri"/>
              </a:rPr>
              <a:t>utérine.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rupture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irrépressible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accouchement imminent et le début de la phase </a:t>
            </a:r>
            <a:r>
              <a:rPr dirty="0" sz="1100" spc="-10">
                <a:latin typeface="Calibri"/>
                <a:cs typeface="Calibri"/>
              </a:rPr>
              <a:t>d’expulsion. </a:t>
            </a:r>
            <a:r>
              <a:rPr dirty="0" sz="1100" spc="-5">
                <a:latin typeface="Calibri"/>
                <a:cs typeface="Calibri"/>
              </a:rPr>
              <a:t>Il en est de même si la tête du nouveau-né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vulve.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Vingt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l’expulsion,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nouvelles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pousser.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contractions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traduisent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expulsion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annexes.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délivrance.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complété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d’évaluer l’imminence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l’accouchement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d’assister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future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maman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d’assurer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charge un nouveau-né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naissance.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[07PR03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9451" y="760730"/>
            <a:ext cx="31197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Accouchement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inopiné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78711"/>
            <a:ext cx="6155690" cy="8535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L’accouchement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n’a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pas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encore eu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lieu</a:t>
            </a:r>
            <a:endParaRPr sz="1600">
              <a:latin typeface="Calibri Light"/>
              <a:cs typeface="Calibri Light"/>
            </a:endParaRPr>
          </a:p>
          <a:p>
            <a:pPr marL="199390" marR="3773170" indent="-180975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/>
              <a:t>	</a:t>
            </a: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future maman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est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proscrire.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 un bilan de la parturiente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9390" marR="10795">
              <a:lnSpc>
                <a:spcPct val="1018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l’interrogatoire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maternité,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recueillir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éléments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3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le suivi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non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grossesse,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d’accouchements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déroulement,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lieu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déroulement,</a:t>
            </a:r>
            <a:endParaRPr sz="1100">
              <a:latin typeface="Calibri"/>
              <a:cs typeface="Calibri"/>
            </a:endParaRPr>
          </a:p>
          <a:p>
            <a:pPr lvl="1" marL="704850" marR="1206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d’accouchement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césarienne)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présentation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(tête,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(douleurs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régulières),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contactions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l’intervalle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contractions,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spcBef>
                <a:spcPts val="1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parturiente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(transparent,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sanglant),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 b="1">
                <a:latin typeface="Calibri"/>
                <a:cs typeface="Calibri"/>
              </a:rPr>
              <a:t>Si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transport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parturiente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peut </a:t>
            </a:r>
            <a:r>
              <a:rPr dirty="0" sz="1100" spc="-5" b="1">
                <a:latin typeface="Calibri"/>
                <a:cs typeface="Calibri"/>
              </a:rPr>
              <a:t>être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réalisé,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après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avis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médical,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il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convient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hospitalier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  <a:p>
            <a:pPr marL="19050" marR="14604">
              <a:lnSpc>
                <a:spcPct val="101800"/>
              </a:lnSpc>
              <a:spcBef>
                <a:spcPts val="795"/>
              </a:spcBef>
            </a:pPr>
            <a:r>
              <a:rPr dirty="0" sz="1100" spc="-5" b="1">
                <a:latin typeface="Calibri"/>
                <a:cs typeface="Calibri"/>
              </a:rPr>
              <a:t>Si</a:t>
            </a:r>
            <a:r>
              <a:rPr dirty="0" sz="1100" spc="1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transport</a:t>
            </a:r>
            <a:r>
              <a:rPr dirty="0" sz="1100" spc="12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parturiente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ne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peut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pas</a:t>
            </a:r>
            <a:r>
              <a:rPr dirty="0" sz="1100" spc="1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être</a:t>
            </a:r>
            <a:r>
              <a:rPr dirty="0" sz="1100" spc="135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réalisé,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après</a:t>
            </a:r>
            <a:r>
              <a:rPr dirty="0" sz="1100" spc="1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avis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médical,</a:t>
            </a:r>
            <a:r>
              <a:rPr dirty="0" sz="1100" spc="1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l’accouchement</a:t>
            </a:r>
            <a:r>
              <a:rPr dirty="0" sz="1100" spc="12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doit</a:t>
            </a:r>
            <a:r>
              <a:rPr dirty="0" sz="1100" spc="12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être </a:t>
            </a:r>
            <a:r>
              <a:rPr dirty="0" sz="1100" spc="-229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réalisé</a:t>
            </a:r>
            <a:r>
              <a:rPr dirty="0" sz="1100" spc="-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sur</a:t>
            </a:r>
            <a:r>
              <a:rPr dirty="0" sz="1100" spc="-5" b="1">
                <a:latin typeface="Calibri"/>
                <a:cs typeface="Calibri"/>
              </a:rPr>
              <a:t> place.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il convient alors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préparer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l’accouchement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l’accueil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bébé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serviettes de bain propres 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récipient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recueillir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placenta.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bouteille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pédiatrique,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aspirateur de mucosités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oxymètre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pouls.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(masque,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fléchies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écartées,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rebord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l’accouchement.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397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future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maman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d’attraper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d’hyper-fléchir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 cuisses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lorsqu’elle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irrépressible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pousser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crâne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bébé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 à apparaître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vulve,</a:t>
            </a:r>
            <a:endParaRPr sz="1100">
              <a:latin typeface="Calibri"/>
              <a:cs typeface="Calibri"/>
            </a:endParaRPr>
          </a:p>
          <a:p>
            <a:pPr lvl="1" marL="704850" marR="1524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pousser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retenant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 et, si 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 maximum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jambes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utérine,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441189"/>
            <a:ext cx="6155690" cy="287655"/>
            <a:chOff x="701040" y="444118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44411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7223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5839713"/>
            <a:ext cx="6155690" cy="287655"/>
            <a:chOff x="701040" y="583971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583971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1208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91439"/>
            <a:ext cx="6155690" cy="7745095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algn="just" marL="704850" indent="-229235">
              <a:lnSpc>
                <a:spcPct val="100000"/>
              </a:lnSpc>
              <a:spcBef>
                <a:spcPts val="3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recommencer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moitié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bébé.</a:t>
            </a:r>
            <a:endParaRPr sz="1100">
              <a:latin typeface="Calibri"/>
              <a:cs typeface="Calibri"/>
            </a:endParaRPr>
          </a:p>
          <a:p>
            <a:pPr algn="just" marL="704850" marR="15240" indent="-229235">
              <a:lnSpc>
                <a:spcPct val="116799"/>
              </a:lnSpc>
              <a:spcBef>
                <a:spcPts val="1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moitié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du bébé est apparu, cesser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faire pousser 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l’expulsion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naturellement</a:t>
            </a:r>
            <a:r>
              <a:rPr dirty="0" sz="1100">
                <a:latin typeface="Calibri"/>
                <a:cs typeface="Calibri"/>
              </a:rPr>
              <a:t> tout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ralentissant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 afin 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déchirures du périnée.</a:t>
            </a:r>
            <a:endParaRPr sz="1100">
              <a:latin typeface="Calibri"/>
              <a:cs typeface="Calibri"/>
            </a:endParaRPr>
          </a:p>
          <a:p>
            <a:pPr algn="just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bébé.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1162050" marR="12700" indent="-228600">
              <a:lnSpc>
                <a:spcPts val="1540"/>
              </a:lnSpc>
              <a:spcBef>
                <a:spcPts val="9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bébé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s’opposer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descente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(généralement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endParaRPr sz="1100">
              <a:latin typeface="Calibri"/>
              <a:cs typeface="Calibri"/>
            </a:endParaRPr>
          </a:p>
          <a:p>
            <a:pPr marL="1162050">
              <a:lnSpc>
                <a:spcPct val="100000"/>
              </a:lnSpc>
              <a:spcBef>
                <a:spcPts val="145"/>
              </a:spcBef>
            </a:pPr>
            <a:r>
              <a:rPr dirty="0" sz="1100" spc="-5">
                <a:latin typeface="Calibri"/>
                <a:cs typeface="Calibri"/>
              </a:rPr>
              <a:t>quart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gauche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sortie),</a:t>
            </a:r>
            <a:endParaRPr sz="1100">
              <a:latin typeface="Calibri"/>
              <a:cs typeface="Calibri"/>
            </a:endParaRPr>
          </a:p>
          <a:p>
            <a:pPr lvl="1" marL="1162050" marR="11430" indent="-228600">
              <a:lnSpc>
                <a:spcPct val="116799"/>
              </a:lnSpc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circulaire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cordon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 du cou du nouveau-né,</a:t>
            </a:r>
            <a:endParaRPr sz="1100">
              <a:latin typeface="Calibri"/>
              <a:cs typeface="Calibri"/>
            </a:endParaRPr>
          </a:p>
          <a:p>
            <a:pPr lvl="1" marL="116205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En 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circulaire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-5">
                <a:latin typeface="Calibri"/>
                <a:cs typeface="Calibri"/>
              </a:rPr>
              <a:t> dégagement.</a:t>
            </a:r>
            <a:endParaRPr sz="1100">
              <a:latin typeface="Calibri"/>
              <a:cs typeface="Calibri"/>
            </a:endParaRPr>
          </a:p>
          <a:p>
            <a:pPr lvl="1" marL="1162050" marR="13335" indent="-228600">
              <a:lnSpc>
                <a:spcPts val="1550"/>
              </a:lnSpc>
              <a:spcBef>
                <a:spcPts val="8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procédé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cordon,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nouveau-né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5">
                <a:latin typeface="Calibri"/>
                <a:cs typeface="Calibri"/>
              </a:rPr>
              <a:t> 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rapide,</a:t>
            </a:r>
            <a:endParaRPr sz="1100">
              <a:latin typeface="Calibri"/>
              <a:cs typeface="Calibri"/>
            </a:endParaRPr>
          </a:p>
          <a:p>
            <a:pPr lvl="1" marL="116205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placées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</a:t>
            </a:r>
            <a:r>
              <a:rPr dirty="0" sz="1100">
                <a:latin typeface="Calibri"/>
                <a:cs typeface="Calibri"/>
              </a:rPr>
              <a:t>sortie,</a:t>
            </a:r>
            <a:endParaRPr sz="1100">
              <a:latin typeface="Calibri"/>
              <a:cs typeface="Calibri"/>
            </a:endParaRPr>
          </a:p>
          <a:p>
            <a:pPr lvl="1" marL="1162050" marR="13970" indent="-228600">
              <a:lnSpc>
                <a:spcPts val="1550"/>
              </a:lnSpc>
              <a:spcBef>
                <a:spcPts val="8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amniotique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fermement.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1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naissance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nouveau-né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L’accouchement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déjà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réalisé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simultanément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complet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-5">
                <a:latin typeface="Calibri"/>
                <a:cs typeface="Calibri"/>
              </a:rPr>
              <a:t> en charge le nouveau-né.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En l’absence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d’équipe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l’assister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délivrance</a:t>
            </a:r>
            <a:endParaRPr sz="1600">
              <a:latin typeface="Calibri Light"/>
              <a:cs typeface="Calibri Light"/>
            </a:endParaRPr>
          </a:p>
          <a:p>
            <a:pPr marL="19050" marR="1968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délivrance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femme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absence, 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 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ombilical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recueillir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placenta,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cuvette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</a:t>
            </a:r>
            <a:r>
              <a:rPr dirty="0" sz="1100">
                <a:latin typeface="Calibri"/>
                <a:cs typeface="Calibri"/>
              </a:rPr>
              <a:t> sac</a:t>
            </a:r>
            <a:r>
              <a:rPr dirty="0" sz="1100" spc="-5">
                <a:latin typeface="Calibri"/>
                <a:cs typeface="Calibri"/>
              </a:rPr>
              <a:t> plastique,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expulsé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L’acheminer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intégrité.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gravissime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délivrance.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celle-ci,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tenir </a:t>
            </a:r>
            <a:r>
              <a:rPr dirty="0" sz="1100" spc="-5">
                <a:latin typeface="Calibri"/>
                <a:cs typeface="Calibri"/>
              </a:rPr>
              <a:t>adaptée.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absorbant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[07PR04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732536" y="760730"/>
            <a:ext cx="609092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Prise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charge du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nouveau-né à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la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naissance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575051"/>
            <a:ext cx="6155690" cy="287020"/>
            <a:chOff x="701040" y="257505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57505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8554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796279"/>
            <a:ext cx="6155690" cy="287020"/>
            <a:chOff x="701040" y="579627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579627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076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200861"/>
            <a:ext cx="6155690" cy="646493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contre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paire de 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usage unique propre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examiner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 ou sa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tonus (mouvements spontanés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membres).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NB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L’existence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bilan.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nouveau-né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 bonne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santé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santé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vigoureux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tonus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vif.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clamper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clampé, 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 ensuite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cela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tamponnement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bébé,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serviette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tiède,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l’enveloppant.</a:t>
            </a:r>
            <a:endParaRPr sz="1100">
              <a:latin typeface="Calibri"/>
              <a:cs typeface="Calibri"/>
            </a:endParaRPr>
          </a:p>
          <a:p>
            <a:pPr marL="704850" marR="14604">
              <a:lnSpc>
                <a:spcPct val="116799"/>
              </a:lnSpc>
              <a:spcBef>
                <a:spcPts val="5"/>
              </a:spcBef>
            </a:pPr>
            <a:r>
              <a:rPr dirty="0" sz="1100" spc="-10">
                <a:latin typeface="Calibri"/>
                <a:cs typeface="Calibri"/>
              </a:rPr>
              <a:t>Envelopper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l’exception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serviettes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vêtements secs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le</a:t>
            </a:r>
            <a:r>
              <a:rPr dirty="0" sz="1100">
                <a:latin typeface="Calibri"/>
                <a:cs typeface="Calibri"/>
              </a:rPr>
              <a:t> glisser </a:t>
            </a:r>
            <a:r>
              <a:rPr dirty="0" sz="1100" spc="-5">
                <a:latin typeface="Calibri"/>
                <a:cs typeface="Calibri"/>
              </a:rPr>
              <a:t>dans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polyéthylène.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Si 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couvrir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(incubateur,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lit-auto).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nouveau-né n’est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pas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bonne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santé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 pas en bonne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santé lorsqu’il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 pas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présente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respiration normale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hypotonique.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cas,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débutant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nouveau-né de respirer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  <p:sp>
        <p:nvSpPr>
          <p:cNvPr id="12" name="object 12"/>
          <p:cNvSpPr txBox="1"/>
          <p:nvPr/>
        </p:nvSpPr>
        <p:spPr>
          <a:xfrm>
            <a:off x="707390" y="7726679"/>
            <a:ext cx="12820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clamper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008123" y="7738617"/>
            <a:ext cx="941069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-10">
                <a:latin typeface="Calibri"/>
                <a:cs typeface="Calibri"/>
              </a:rPr>
              <a:t> possible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967735" y="7726679"/>
            <a:ext cx="628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43890" y="7885633"/>
            <a:ext cx="6280785" cy="202565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304800">
              <a:lnSpc>
                <a:spcPct val="100000"/>
              </a:lnSpc>
              <a:spcBef>
                <a:spcPts val="38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clampé, 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 ensuite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cordon.</a:t>
            </a:r>
            <a:endParaRPr sz="1100">
              <a:latin typeface="Calibri"/>
              <a:cs typeface="Calibri"/>
            </a:endParaRPr>
          </a:p>
          <a:p>
            <a:pPr marL="304800" marR="84455" indent="-228600">
              <a:lnSpc>
                <a:spcPct val="117000"/>
              </a:lnSpc>
              <a:spcBef>
                <a:spcPts val="6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l’isoler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froid),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 clampé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ombilical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marR="8318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plaçant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 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narines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inchangé,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1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marR="8509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soulève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premières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l’étanchéité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masque.</a:t>
            </a:r>
            <a:endParaRPr sz="1100">
              <a:latin typeface="Calibri"/>
              <a:cs typeface="Calibri"/>
            </a:endParaRPr>
          </a:p>
          <a:p>
            <a:pPr marL="304800" marR="812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monitoring).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076703"/>
            <a:ext cx="6155690" cy="287655"/>
            <a:chOff x="701040" y="207670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0767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35788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213607"/>
            <a:ext cx="6155690" cy="287020"/>
            <a:chOff x="701040" y="3213607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21360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4940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7651"/>
            <a:ext cx="6155690" cy="32651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L’état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nouveau-né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reste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inchangé</a:t>
            </a:r>
            <a:endParaRPr sz="1600">
              <a:latin typeface="Calibri Light"/>
              <a:cs typeface="Calibri Light"/>
            </a:endParaRPr>
          </a:p>
          <a:p>
            <a:pPr marL="247650" marR="13970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cardio-pulmonaire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apport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complémentaire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instantanée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120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1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réévaluer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L’état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nouveau-né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s’améliore</a:t>
            </a:r>
            <a:endParaRPr sz="1600">
              <a:latin typeface="Calibri Light"/>
              <a:cs typeface="Calibri Light"/>
            </a:endParaRPr>
          </a:p>
          <a:p>
            <a:pPr marL="247650" marR="13970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s’améliore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(l’enfant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s’agite),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sa respiration.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cardio-pulmonaire.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Conduite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à tenir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fonction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fréquence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cardiaque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48462" y="3804920"/>
          <a:ext cx="6215380" cy="17532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59610"/>
                <a:gridCol w="4246880"/>
              </a:tblGrid>
              <a:tr h="185165">
                <a:tc>
                  <a:txBody>
                    <a:bodyPr/>
                    <a:lstStyle/>
                    <a:p>
                      <a:pPr marL="435609">
                        <a:lnSpc>
                          <a:spcPts val="1170"/>
                        </a:lnSpc>
                      </a:pPr>
                      <a:r>
                        <a:rPr dirty="0" sz="1000" spc="-5" i="1">
                          <a:latin typeface="Calibri"/>
                          <a:cs typeface="Calibri"/>
                        </a:rPr>
                        <a:t>Fréquence</a:t>
                      </a:r>
                      <a:r>
                        <a:rPr dirty="0" sz="1000" spc="-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Cardiaque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i="1">
                          <a:latin typeface="Calibri"/>
                          <a:cs typeface="Calibri"/>
                        </a:rPr>
                        <a:t>Procédure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764286">
                <a:tc>
                  <a:txBody>
                    <a:bodyPr/>
                    <a:lstStyle/>
                    <a:p>
                      <a:pPr marL="68580">
                        <a:lnSpc>
                          <a:spcPts val="1400"/>
                        </a:lnSpc>
                      </a:pPr>
                      <a:r>
                        <a:rPr dirty="0" sz="1200">
                          <a:latin typeface="Calibri"/>
                          <a:cs typeface="Calibri"/>
                        </a:rPr>
                        <a:t>&lt;</a:t>
                      </a:r>
                      <a:r>
                        <a:rPr dirty="0" sz="12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60</a:t>
                      </a:r>
                      <a:r>
                        <a:rPr dirty="0" sz="11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battements par</a:t>
                      </a:r>
                      <a:r>
                        <a:rPr dirty="0" sz="11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minute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Réaliser</a:t>
                      </a:r>
                      <a:r>
                        <a:rPr dirty="0" sz="1100" spc="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RCP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avec 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100" spc="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apport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complémentaire  d'oxygène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sans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pose</a:t>
                      </a:r>
                      <a:r>
                        <a:rPr dirty="0" sz="11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1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DAE,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 marR="61594">
                        <a:lnSpc>
                          <a:spcPct val="101400"/>
                        </a:lnSpc>
                        <a:spcBef>
                          <a:spcPts val="30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rythme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RCP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3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compressions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fréquence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instantanée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120 par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minute pour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insufflation.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94613">
                <a:tc>
                  <a:txBody>
                    <a:bodyPr/>
                    <a:lstStyle/>
                    <a:p>
                      <a:pPr marL="68580">
                        <a:lnSpc>
                          <a:spcPts val="1295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entre</a:t>
                      </a:r>
                      <a:r>
                        <a:rPr dirty="0" sz="11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60</a:t>
                      </a:r>
                      <a:r>
                        <a:rPr dirty="0" sz="1100" spc="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b="1">
                          <a:latin typeface="Calibri"/>
                          <a:cs typeface="Calibri"/>
                        </a:rPr>
                        <a:t>100</a:t>
                      </a:r>
                      <a:r>
                        <a:rPr dirty="0" sz="1100" spc="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battements</a:t>
                      </a:r>
                      <a:r>
                        <a:rPr dirty="0" sz="11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par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100" spc="-10" b="1">
                          <a:latin typeface="Calibri"/>
                          <a:cs typeface="Calibri"/>
                        </a:rPr>
                        <a:t>minute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295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Réaliser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insufflations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l’air,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sans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compressions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thoraciques,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 marR="60960">
                        <a:lnSpc>
                          <a:spcPct val="101800"/>
                        </a:lnSpc>
                        <a:spcBef>
                          <a:spcPts val="29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Réévaluer</a:t>
                      </a:r>
                      <a:r>
                        <a:rPr dirty="0" sz="1100" spc="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fréquence</a:t>
                      </a:r>
                      <a:r>
                        <a:rPr dirty="0" sz="1100" spc="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cardiaque</a:t>
                      </a:r>
                      <a:r>
                        <a:rPr dirty="0" sz="1100" spc="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toutes</a:t>
                      </a:r>
                      <a:r>
                        <a:rPr dirty="0" sz="1100" spc="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100" spc="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minutes</a:t>
                      </a:r>
                      <a:r>
                        <a:rPr dirty="0" sz="1100" spc="2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1100" spc="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adapter</a:t>
                      </a:r>
                      <a:r>
                        <a:rPr dirty="0" sz="1100" spc="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100" spc="-229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conduite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tenir.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202691">
                <a:tc>
                  <a:txBody>
                    <a:bodyPr/>
                    <a:lstStyle/>
                    <a:p>
                      <a:pPr marL="68580">
                        <a:lnSpc>
                          <a:spcPts val="129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&gt;</a:t>
                      </a:r>
                      <a:r>
                        <a:rPr dirty="0" sz="11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100</a:t>
                      </a:r>
                      <a:r>
                        <a:rPr dirty="0" sz="11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battements</a:t>
                      </a:r>
                      <a:r>
                        <a:rPr dirty="0" sz="11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par minute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290"/>
                        </a:lnSpc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Surveiller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étroitement le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nouveau-né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70783" y="516889"/>
            <a:ext cx="16154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[07FT01</a:t>
            </a:r>
            <a:r>
              <a:rPr dirty="0" sz="1600" spc="-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18867" y="760730"/>
            <a:ext cx="33153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Soin</a:t>
            </a:r>
            <a:r>
              <a:rPr dirty="0" spc="-15"/>
              <a:t> </a:t>
            </a:r>
            <a:r>
              <a:rPr dirty="0" spc="-5"/>
              <a:t>au cordon</a:t>
            </a:r>
            <a:r>
              <a:rPr dirty="0" spc="-15"/>
              <a:t> </a:t>
            </a:r>
            <a:r>
              <a:rPr dirty="0" spc="-10"/>
              <a:t>ombilical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92221"/>
            <a:ext cx="6155690" cy="287020"/>
            <a:chOff x="701040" y="279222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7922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0726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337557"/>
            <a:ext cx="6155690" cy="287655"/>
            <a:chOff x="701040" y="433755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3375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6187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618490" y="1378711"/>
            <a:ext cx="6332220" cy="3521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016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ombilical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1</a:t>
            </a:r>
            <a:r>
              <a:rPr dirty="0" baseline="39682" sz="1050">
                <a:latin typeface="Calibri"/>
                <a:cs typeface="Calibri"/>
              </a:rPr>
              <a:t>ère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marR="1066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circulaire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serré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(cordon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bébé).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01600" marR="11239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 clampage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ombilical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d’adaptation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(circulation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respiration)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vie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intra-utérine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extra-utérine.</a:t>
            </a:r>
            <a:endParaRPr sz="1100">
              <a:latin typeface="Calibri"/>
              <a:cs typeface="Calibri"/>
            </a:endParaRPr>
          </a:p>
          <a:p>
            <a:pPr marL="101600" marR="1047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nouveau-né, 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prévention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l’hypothermie.</a:t>
            </a:r>
            <a:endParaRPr sz="11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l’expulsion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016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cordon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20090" y="4973065"/>
            <a:ext cx="163576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701040" y="5736081"/>
            <a:ext cx="6155690" cy="287655"/>
            <a:chOff x="701040" y="5736081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573608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60172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701040" y="5128716"/>
            <a:ext cx="6155690" cy="133921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ciseaux stériles.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ombilical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celui-ci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7390" y="6501079"/>
            <a:ext cx="4207510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changer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l’accouchement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s’équiper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oculaire) de 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968747" y="6541515"/>
            <a:ext cx="32004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gants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329428" y="6529578"/>
            <a:ext cx="15201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visière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20090" y="6941565"/>
            <a:ext cx="539242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essuyer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7133081"/>
            <a:ext cx="443738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l’ombilic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20090" y="7348473"/>
            <a:ext cx="6117590" cy="20383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pincer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48689" y="7551927"/>
            <a:ext cx="511810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701040" y="8511539"/>
            <a:ext cx="6155690" cy="287020"/>
            <a:chOff x="701040" y="8511539"/>
            <a:chExt cx="6155690" cy="287020"/>
          </a:xfrm>
        </p:grpSpPr>
        <p:sp>
          <p:nvSpPr>
            <p:cNvPr id="28" name="object 28"/>
            <p:cNvSpPr/>
            <p:nvPr/>
          </p:nvSpPr>
          <p:spPr>
            <a:xfrm>
              <a:off x="701040" y="85115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701040" y="879195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" name="object 30"/>
          <p:cNvSpPr txBox="1"/>
          <p:nvPr/>
        </p:nvSpPr>
        <p:spPr>
          <a:xfrm>
            <a:off x="701040" y="7700467"/>
            <a:ext cx="6155690" cy="23685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 clamp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cordon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 pincé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verrouiller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couper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clamp </a:t>
            </a:r>
            <a:r>
              <a:rPr dirty="0" sz="1100" spc="-5">
                <a:latin typeface="Calibri"/>
                <a:cs typeface="Calibri"/>
              </a:rPr>
              <a:t>relié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Cas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particuliers</a:t>
            </a:r>
            <a:r>
              <a:rPr dirty="0" sz="1100" spc="-10" i="1">
                <a:latin typeface="Calibri Light"/>
                <a:cs typeface="Calibri Light"/>
              </a:rPr>
              <a:t> </a:t>
            </a:r>
            <a:r>
              <a:rPr dirty="0" sz="1100" spc="-5" i="1">
                <a:latin typeface="Calibri Light"/>
                <a:cs typeface="Calibri Light"/>
              </a:rPr>
              <a:t> </a:t>
            </a:r>
            <a:endParaRPr sz="11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circulaire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cordon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impossible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libérer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70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 2 clamps sont positionnés plus près l’un de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5">
                <a:latin typeface="Calibri"/>
                <a:cs typeface="Calibri"/>
              </a:rPr>
              <a:t>en s’adaptant à la situation et la section se </a:t>
            </a:r>
            <a:r>
              <a:rPr dirty="0" sz="1100" spc="-10">
                <a:latin typeface="Calibri"/>
                <a:cs typeface="Calibri"/>
              </a:rPr>
              <a:t>fait </a:t>
            </a:r>
            <a:r>
              <a:rPr dirty="0" sz="1100" spc="-5">
                <a:latin typeface="Calibri"/>
                <a:cs typeface="Calibri"/>
              </a:rPr>
              <a:t> prudemment, les doigts du secouriste étant en protection entre le cordon et le nouveau-né afin de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 pas le </a:t>
            </a:r>
            <a:r>
              <a:rPr dirty="0" sz="1100" spc="-10">
                <a:latin typeface="Calibri"/>
                <a:cs typeface="Calibri"/>
              </a:rPr>
              <a:t>blesser.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nouveau-né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en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détresse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L’urgence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rapidité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s’affranchir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l’étape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1" name="object 3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484375"/>
            <a:ext cx="6155690" cy="287655"/>
            <a:chOff x="701040" y="148437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48437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7658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860039"/>
            <a:ext cx="6155690" cy="287655"/>
            <a:chOff x="701040" y="286003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8600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1412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83818"/>
            <a:ext cx="6155690" cy="2938145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7650">
              <a:lnSpc>
                <a:spcPct val="100000"/>
              </a:lnSpc>
              <a:spcBef>
                <a:spcPts val="385"/>
              </a:spcBef>
            </a:pP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cordon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 propres.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l’expulsion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eu lieu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et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cordon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été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«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rompu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»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avant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l’arrivée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secours</a:t>
            </a:r>
            <a:r>
              <a:rPr dirty="0" sz="1100" spc="2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4604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reliée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relié 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</a:t>
            </a:r>
            <a:r>
              <a:rPr dirty="0" sz="1100">
                <a:latin typeface="Calibri"/>
                <a:cs typeface="Calibri"/>
              </a:rPr>
              <a:t>avoir </a:t>
            </a:r>
            <a:r>
              <a:rPr dirty="0" sz="1100" spc="-5">
                <a:latin typeface="Calibri"/>
                <a:cs typeface="Calibri"/>
              </a:rPr>
              <a:t>désinfecté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jamais tirer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cordon.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clamp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l’ombilic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d’intestin.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On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clamps.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Il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>
                <a:latin typeface="Calibri"/>
                <a:cs typeface="Calibri"/>
              </a:rPr>
              <a:t> après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6949947"/>
            <a:ext cx="6155690" cy="287020"/>
            <a:chOff x="701040" y="6949947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69499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72303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9535795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algn="just" marL="247650" marR="15240">
              <a:lnSpc>
                <a:spcPct val="102299"/>
              </a:lnSpc>
              <a:spcBef>
                <a:spcPts val="65"/>
              </a:spcBef>
            </a:pP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addictives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l’alcool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substances.</a:t>
            </a:r>
            <a:r>
              <a:rPr dirty="0" sz="1100">
                <a:latin typeface="Calibri"/>
                <a:cs typeface="Calibri"/>
              </a:rPr>
              <a:t>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préconisés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durée.</a:t>
            </a:r>
            <a:endParaRPr sz="1100">
              <a:latin typeface="Calibri"/>
              <a:cs typeface="Calibri"/>
            </a:endParaRPr>
          </a:p>
          <a:p>
            <a:pPr algn="just" marL="247650" marR="10795" indent="-228600">
              <a:lnSpc>
                <a:spcPct val="117000"/>
              </a:lnSpc>
              <a:spcBef>
                <a:spcPts val="6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 existe une </a:t>
            </a:r>
            <a:r>
              <a:rPr dirty="0" sz="1100">
                <a:latin typeface="Calibri"/>
                <a:cs typeface="Calibri"/>
              </a:rPr>
              <a:t>forme </a:t>
            </a:r>
            <a:r>
              <a:rPr dirty="0" sz="1100" spc="-5">
                <a:latin typeface="Calibri"/>
                <a:cs typeface="Calibri"/>
              </a:rPr>
              <a:t>de psychotraumatisme moins connue, nommée </a:t>
            </a:r>
            <a:r>
              <a:rPr dirty="0" sz="1100" spc="-5" b="1">
                <a:latin typeface="Calibri"/>
                <a:cs typeface="Calibri"/>
              </a:rPr>
              <a:t>traumatisme vicariant</a:t>
            </a:r>
            <a:r>
              <a:rPr dirty="0" sz="1100" spc="-5">
                <a:latin typeface="Calibri"/>
                <a:cs typeface="Calibri"/>
              </a:rPr>
              <a:t>. En effet,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 exposé de manière répétée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chronique aux horreurs vécues par les victimes </a:t>
            </a:r>
            <a:r>
              <a:rPr dirty="0" sz="1100" spc="-10">
                <a:latin typeface="Calibri"/>
                <a:cs typeface="Calibri"/>
              </a:rPr>
              <a:t>d’événements </a:t>
            </a:r>
            <a:r>
              <a:rPr dirty="0" sz="1100" spc="-5">
                <a:latin typeface="Calibri"/>
                <a:cs typeface="Calibri"/>
              </a:rPr>
              <a:t> traumatisants (tels que : le viol, la maltraitance, la violence, les accidents graves, la torture, la mort,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mutilations) risque de développer la conviction d’un monde dangereux. Il peut alors vivre avec la </a:t>
            </a:r>
            <a:r>
              <a:rPr dirty="0" sz="1100" spc="-10">
                <a:latin typeface="Calibri"/>
                <a:cs typeface="Calibri"/>
              </a:rPr>
              <a:t>peur </a:t>
            </a:r>
            <a:r>
              <a:rPr dirty="0" sz="1100" spc="-5">
                <a:latin typeface="Calibri"/>
                <a:cs typeface="Calibri"/>
              </a:rPr>
              <a:t> d’être mis en </a:t>
            </a:r>
            <a:r>
              <a:rPr dirty="0" sz="1100" spc="-10">
                <a:latin typeface="Calibri"/>
                <a:cs typeface="Calibri"/>
              </a:rPr>
              <a:t>danger </a:t>
            </a:r>
            <a:r>
              <a:rPr dirty="0" sz="1100" spc="-5">
                <a:latin typeface="Calibri"/>
                <a:cs typeface="Calibri"/>
              </a:rPr>
              <a:t>(comme la victime) et voir apparaître des symptômes de stress aigu ou </a:t>
            </a:r>
            <a:r>
              <a:rPr dirty="0" sz="1100" spc="5">
                <a:latin typeface="Calibri"/>
                <a:cs typeface="Calibri"/>
              </a:rPr>
              <a:t>post- 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phénomènes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d’usure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et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d’épuisement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9500"/>
              </a:lnSpc>
              <a:spcBef>
                <a:spcPts val="890"/>
              </a:spcBef>
            </a:pP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brefs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intervalles,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émotionnelles,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l’épuisement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93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prendre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 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 spc="-5" b="1">
                <a:latin typeface="Calibri"/>
                <a:cs typeface="Calibri"/>
              </a:rPr>
              <a:t>épuisement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professionnel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(burnout),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épuisement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ressources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déshumanisation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conduisant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négatives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vis-à-vis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insensibilité</a:t>
            </a:r>
            <a:endParaRPr sz="1100">
              <a:latin typeface="Calibri"/>
              <a:cs typeface="Calibri"/>
            </a:endParaRPr>
          </a:p>
          <a:p>
            <a:pPr algn="just" marL="704850" marR="1714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au monde environnant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5">
                <a:latin typeface="Calibri"/>
                <a:cs typeface="Calibri"/>
              </a:rPr>
              <a:t>une tendance exagérée à faire </a:t>
            </a:r>
            <a:r>
              <a:rPr dirty="0" sz="1100" spc="-10">
                <a:latin typeface="Calibri"/>
                <a:cs typeface="Calibri"/>
              </a:rPr>
              <a:t>preuve </a:t>
            </a:r>
            <a:r>
              <a:rPr dirty="0" sz="1100" spc="-5">
                <a:latin typeface="Calibri"/>
                <a:cs typeface="Calibri"/>
              </a:rPr>
              <a:t>de cynisme systématique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négative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d’accomplissement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personnel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activité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</a:t>
            </a:r>
            <a:endParaRPr sz="1100">
              <a:latin typeface="Calibri"/>
              <a:cs typeface="Calibri"/>
            </a:endParaRPr>
          </a:p>
          <a:p>
            <a:pPr algn="just" marL="704850" marR="13970">
              <a:lnSpc>
                <a:spcPct val="1171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parvenir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attentes,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autodépréciation,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sensation qu’il n’y a plus d’avenir dans son activité. Il engendre la perte de l’idéal du métier,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l’accomplissement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valeurs.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fatigue ou usure de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compassion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50">
              <a:latin typeface="Calibri"/>
              <a:cs typeface="Calibri"/>
            </a:endParaRPr>
          </a:p>
          <a:p>
            <a:pPr algn="just" marL="247650" marR="16510">
              <a:lnSpc>
                <a:spcPct val="109800"/>
              </a:lnSpc>
            </a:pPr>
            <a:r>
              <a:rPr dirty="0" sz="1100" spc="-5">
                <a:latin typeface="Calibri"/>
                <a:cs typeface="Calibri"/>
              </a:rPr>
              <a:t>Le secouriste qui a été exposé de manière répétée à la souffrance intense devient hypersensible à l’état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 des victimes. Il se sent impuissant, souvent triste, cynique ou en colère, il peut remettre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question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engagement.</a:t>
            </a:r>
            <a:endParaRPr sz="1100">
              <a:latin typeface="Calibri"/>
              <a:cs typeface="Calibri"/>
            </a:endParaRPr>
          </a:p>
          <a:p>
            <a:pPr algn="just" marL="247650" marR="12700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symptômes</a:t>
            </a:r>
            <a:r>
              <a:rPr dirty="0" sz="1100" spc="-5">
                <a:latin typeface="Calibri"/>
                <a:cs typeface="Calibri"/>
              </a:rPr>
              <a:t> dépressifs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-5">
                <a:latin typeface="Calibri"/>
                <a:cs typeface="Calibri"/>
              </a:rPr>
              <a:t>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développer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symptômes</a:t>
            </a:r>
            <a:r>
              <a:rPr dirty="0" sz="1100" spc="-5">
                <a:latin typeface="Calibri"/>
                <a:cs typeface="Calibri"/>
              </a:rPr>
              <a:t> somatiques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généralisée,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migraines,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gastriques,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Musculo-Squelettiques,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-5">
                <a:latin typeface="Calibri"/>
                <a:cs typeface="Calibri"/>
              </a:rPr>
              <a:t> sommeil,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Préservation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optimisation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l’opérationnalité</a:t>
            </a:r>
            <a:r>
              <a:rPr dirty="0" sz="1600" spc="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mentale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9700"/>
              </a:lnSpc>
              <a:spcBef>
                <a:spcPts val="1430"/>
              </a:spcBef>
            </a:pPr>
            <a:r>
              <a:rPr dirty="0" sz="1100" spc="-5">
                <a:latin typeface="Calibri"/>
                <a:cs typeface="Calibri"/>
              </a:rPr>
              <a:t>Pour être efficient sur le plan opérationnel, le secouriste doit disposer de 3 compétences indissociables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unes des autres. Il doit avoir la condition physique pour réaliser la mission, la technique pour répondre aux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 de la situation et le mental pour se réguler, s’adapter et ainsi être efficace techniquement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circonstance.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97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L’opérationnalité mentale correspond ainsi à la capacité à mobiliser les ressources mentales (sang-froid,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lucidité,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capacités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d’analyse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d’adaptation)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optimale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mission.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permet d’analyser sans biais les situations de secours, qui favorise les prises de décisions rationnelles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 l’engagement dans l’action.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Calibri"/>
              <a:cs typeface="Calibri"/>
            </a:endParaRPr>
          </a:p>
          <a:p>
            <a:pPr algn="just" marL="19050" marR="13335">
              <a:lnSpc>
                <a:spcPct val="109900"/>
              </a:lnSpc>
            </a:pPr>
            <a:r>
              <a:rPr dirty="0" sz="1100" spc="-5">
                <a:latin typeface="Calibri"/>
                <a:cs typeface="Calibri"/>
              </a:rPr>
              <a:t>Or certains facteurs peuvent troubler, voire compromettre cette opérationnalité mentale. Ainsi, le stress,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sensations,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cognitifs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invalidants selon l’individu, mais également selon le contexte et le moment. Il est donc indispensable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savoir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reconnaître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d’apprendre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gérer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10">
                <a:latin typeface="Calibri"/>
                <a:cs typeface="Calibri"/>
              </a:rPr>
              <a:t>subir.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[07AC04</a:t>
            </a:r>
            <a:r>
              <a:rPr dirty="0" sz="1600" spc="-2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35988" y="760730"/>
            <a:ext cx="3688079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Affections liées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à la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chaleur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70707"/>
            <a:ext cx="6155690" cy="287655"/>
            <a:chOff x="701040" y="28707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707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51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381495"/>
            <a:ext cx="6155690" cy="287655"/>
            <a:chOff x="701040" y="638149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3814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66267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263129"/>
            <a:ext cx="6155690" cy="287655"/>
            <a:chOff x="701040" y="726312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2631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5443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5064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 affections liées à la chaleur sont des élévations anormales, au-dessus de 37,5 °C, de la température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moins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symptômes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 spécifiques.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 forme d'évolution la plus grave, qui engage le pronostic vital, est le coup de chaleur (ou hyperthermie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maligne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d’effort),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40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qui évolue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affections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 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(canicule,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voiture..)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épuisement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consécutif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insolation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consécutive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soleil,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effort important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hyperthermie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maligne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d’effort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d’exercice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l’association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perdre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 et humide,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qu’un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produit.</a:t>
            </a:r>
            <a:endParaRPr sz="1100">
              <a:latin typeface="Calibri"/>
              <a:cs typeface="Calibri"/>
            </a:endParaRPr>
          </a:p>
          <a:p>
            <a:pPr marL="19050" marR="393700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s’élève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minéraux.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personnes âgées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nourrissons 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sensibles.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(drogues)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L’exposition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déshydratation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cardiaques pouvant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essentiel.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l’exposition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soleil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l’existence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d’effort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de 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agitation,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confusion,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délire,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prostration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(agressivité,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agitation),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connaissance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convulsions.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accélération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thoracique, sensation d’étouffement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cutanéomuqueux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899913"/>
            <a:ext cx="6155690" cy="287020"/>
            <a:chOff x="701040" y="489991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489991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51805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2200"/>
            <a:ext cx="6155690" cy="563054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chaude, rouge,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sueurs,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hémorragie sous-cutanée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 extériorisée,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(supérieure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37,5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sensation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faiblesse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céphalées,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bourdonnements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d’oreilles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vertiges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nausées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crampes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d’hypertonie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(muscle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10">
                <a:latin typeface="Calibri"/>
                <a:cs typeface="Calibri"/>
              </a:rPr>
              <a:t>Suivant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l’importance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manifestations,</a:t>
            </a:r>
            <a:r>
              <a:rPr dirty="0" sz="1100" spc="-5">
                <a:latin typeface="Calibri"/>
                <a:cs typeface="Calibri"/>
              </a:rPr>
              <a:t> 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crampes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crampes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d’insolation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surviennent</a:t>
            </a:r>
            <a:r>
              <a:rPr dirty="0" sz="1100">
                <a:latin typeface="Calibri"/>
                <a:cs typeface="Calibri"/>
              </a:rPr>
              <a:t> 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irradiation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céphalées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tachycardie,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nausées,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somnolence,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bourdonnements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d’oreille.</a:t>
            </a:r>
            <a:endParaRPr sz="1100">
              <a:latin typeface="Calibri"/>
              <a:cs typeface="Calibri"/>
            </a:endParaRPr>
          </a:p>
          <a:p>
            <a:pPr marL="247650" marR="10795" indent="-228600">
              <a:lnSpc>
                <a:spcPts val="154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40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d’hyperthermie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maligne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d’effort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effort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45"/>
              </a:spcBef>
            </a:pP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(humidité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intermédiaires,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d’épuisement lié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soustraire la victime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cause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réhydrater,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refroidir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l’épuisement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[07PR05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algn="ctr" marL="127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Prendre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 charge</a:t>
            </a:r>
          </a:p>
          <a:p>
            <a:pPr algn="ctr">
              <a:lnSpc>
                <a:spcPct val="100000"/>
              </a:lnSpc>
              <a:spcBef>
                <a:spcPts val="60"/>
              </a:spcBef>
            </a:pPr>
            <a:r>
              <a:rPr dirty="0" spc="-5">
                <a:solidFill>
                  <a:srgbClr val="47A4D7"/>
                </a:solidFill>
              </a:rPr>
              <a:t>une affection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liée à la chaleur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48381"/>
            <a:ext cx="6155690" cy="287655"/>
            <a:chOff x="701040" y="254838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54838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8295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292855"/>
            <a:ext cx="6155690" cy="287655"/>
            <a:chOff x="701040" y="329285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2928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5740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436617"/>
            <a:ext cx="6155690" cy="287655"/>
            <a:chOff x="701040" y="443661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4366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7177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980683"/>
            <a:ext cx="6155690" cy="287655"/>
            <a:chOff x="701040" y="5980683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59806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2618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497823"/>
            <a:ext cx="6155690" cy="287020"/>
            <a:chOff x="701040" y="8497823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84978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77824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782063"/>
            <a:ext cx="6155690" cy="8272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cause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victime présente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détresse vitale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tenir </a:t>
            </a:r>
            <a:r>
              <a:rPr dirty="0" sz="1100" spc="-5">
                <a:latin typeface="Calibri"/>
                <a:cs typeface="Calibri"/>
              </a:rPr>
              <a:t>adaptée.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ne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présente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détresse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vitale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confort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réhydrater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glucides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minéraux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fruits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boissons de l’effort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(sauf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Crampe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refroidir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l’application </a:t>
            </a:r>
            <a:r>
              <a:rPr dirty="0" sz="1100" spc="-5">
                <a:latin typeface="Calibri"/>
                <a:cs typeface="Calibri"/>
              </a:rPr>
              <a:t>de glace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étirements</a:t>
            </a:r>
            <a:r>
              <a:rPr dirty="0" sz="1100" spc="-10">
                <a:latin typeface="Calibri"/>
                <a:cs typeface="Calibri"/>
              </a:rPr>
              <a:t> doux,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massages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indiquer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Insolation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refroidir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d’hyperthermie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sous-vêtements,</a:t>
            </a:r>
            <a:endParaRPr sz="1100">
              <a:latin typeface="Calibri"/>
              <a:cs typeface="Calibri"/>
            </a:endParaRPr>
          </a:p>
          <a:p>
            <a:pPr lvl="1" marL="704850" marR="1206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ventiler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déperdition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convection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(courant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ventilateur),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pulvériser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ambiante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mouiller</a:t>
            </a:r>
            <a:r>
              <a:rPr dirty="0" sz="1100" spc="2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(augmente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déperdition de chaleur par évaporation),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imbibés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froide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placer,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brûler,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troncs vasculaires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l’aine,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nuque.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et surveiller attentivement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Coup de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chaleur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hyperthermie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maligne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d’effort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frais,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climatisé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247650" marR="111950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refroidir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d’hyperthermie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L’objectif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-5">
                <a:latin typeface="Calibri"/>
                <a:cs typeface="Calibri"/>
              </a:rPr>
              <a:t> de retrouver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température inférieure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39,4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 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sous-vêtements,</a:t>
            </a:r>
            <a:endParaRPr sz="1100">
              <a:latin typeface="Calibri"/>
              <a:cs typeface="Calibri"/>
            </a:endParaRPr>
          </a:p>
          <a:p>
            <a:pPr lvl="1" marL="704850" marR="12065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ventiler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déperdition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convection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(courant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ventilateur),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491439"/>
            <a:ext cx="6142355" cy="2395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98500" marR="11430" indent="-229235">
              <a:lnSpc>
                <a:spcPct val="117300"/>
              </a:lnSpc>
              <a:spcBef>
                <a:spcPts val="10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10">
                <a:latin typeface="Calibri"/>
                <a:cs typeface="Calibri"/>
              </a:rPr>
              <a:t>pulvériser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mouiller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(augmente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déperdition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évaporation),</a:t>
            </a:r>
            <a:endParaRPr sz="1100">
              <a:latin typeface="Calibri"/>
              <a:cs typeface="Calibri"/>
            </a:endParaRPr>
          </a:p>
          <a:p>
            <a:pPr marL="6985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imbibés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froide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marL="698500" marR="508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(plis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l’aine,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aisselle),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nuque,</a:t>
            </a:r>
            <a:endParaRPr sz="1100">
              <a:latin typeface="Calibri"/>
              <a:cs typeface="Calibri"/>
            </a:endParaRPr>
          </a:p>
          <a:p>
            <a:pPr marL="6985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éventuellement,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fraiche.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et surveiller attentivement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l’évolution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la 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transmettre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bilan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pour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avis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sans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délai</a:t>
            </a:r>
            <a:r>
              <a:rPr dirty="0" u="sng" sz="1100" spc="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350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reçues.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[07AC05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76195" y="760730"/>
            <a:ext cx="340550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Compression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 spc="-2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membre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098289"/>
            <a:ext cx="6155690" cy="287655"/>
            <a:chOff x="701040" y="409828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0982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3794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237221"/>
            <a:ext cx="6155690" cy="287655"/>
            <a:chOff x="701040" y="723722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2372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5184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783573"/>
            <a:ext cx="6155690" cy="287020"/>
            <a:chOff x="701040" y="8783573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87835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906399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3477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 compression de membre est l’interruption de la circulation sanguine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de masses musculaires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comprimées.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 est dite prolongée si elle est de plus de deux </a:t>
            </a:r>
            <a:r>
              <a:rPr dirty="0" sz="1100" spc="-10">
                <a:latin typeface="Calibri"/>
                <a:cs typeface="Calibri"/>
              </a:rPr>
              <a:t>heures. </a:t>
            </a:r>
            <a:r>
              <a:rPr dirty="0" sz="1100" spc="-5">
                <a:latin typeface="Calibri"/>
                <a:cs typeface="Calibri"/>
              </a:rPr>
              <a:t>La 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 des muscles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appelée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crush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syndrom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syndrome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ensevelis</a:t>
            </a:r>
            <a:r>
              <a:rPr dirty="0" sz="1100" i="1">
                <a:latin typeface="Calibri"/>
                <a:cs typeface="Calibri"/>
              </a:rPr>
              <a:t> »</a:t>
            </a:r>
            <a:r>
              <a:rPr dirty="0" sz="110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rencontrent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>
                <a:latin typeface="Calibri"/>
                <a:cs typeface="Calibri"/>
              </a:rPr>
              <a:t> accidentelles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trafic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routier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ferroviaire,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désincarcération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ensevelissements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(éboulement,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avalanche)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effondrements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bâtiments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(tremblement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terre,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L’arrêt de la circulation sanguine et la compression directe entraînent, progressivement, des lésions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muscles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 toxiques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l’organisme.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20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Ces </a:t>
            </a:r>
            <a:r>
              <a:rPr dirty="0" sz="1100" spc="-10">
                <a:latin typeface="Calibri"/>
                <a:cs typeface="Calibri"/>
              </a:rPr>
              <a:t>déchets </a:t>
            </a:r>
            <a:r>
              <a:rPr dirty="0" sz="1100" spc="-5">
                <a:latin typeface="Calibri"/>
                <a:cs typeface="Calibri"/>
              </a:rPr>
              <a:t>toxiques restent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du membre tant que ce </a:t>
            </a:r>
            <a:r>
              <a:rPr dirty="0" sz="1100" spc="-10">
                <a:latin typeface="Calibri"/>
                <a:cs typeface="Calibri"/>
              </a:rPr>
              <a:t>dernier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comprimé. </a:t>
            </a:r>
            <a:r>
              <a:rPr dirty="0" sz="1100" spc="-5">
                <a:latin typeface="Calibri"/>
                <a:cs typeface="Calibri"/>
              </a:rPr>
              <a:t>Ils s’accumulent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dure longtemps.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levée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rétablit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sanguine, ces </a:t>
            </a:r>
            <a:r>
              <a:rPr dirty="0" sz="1100" spc="-10">
                <a:latin typeface="Calibri"/>
                <a:cs typeface="Calibri"/>
              </a:rPr>
              <a:t>déchets </a:t>
            </a:r>
            <a:r>
              <a:rPr dirty="0" sz="1100" spc="-5">
                <a:latin typeface="Calibri"/>
                <a:cs typeface="Calibri"/>
              </a:rPr>
              <a:t>sont entraînés par le sang dans tout l’organisme. Ils agissent </a:t>
            </a:r>
            <a:r>
              <a:rPr dirty="0" sz="1100">
                <a:latin typeface="Calibri"/>
                <a:cs typeface="Calibri"/>
              </a:rPr>
              <a:t>comme </a:t>
            </a:r>
            <a:r>
              <a:rPr dirty="0" sz="1100" spc="-5">
                <a:latin typeface="Calibri"/>
                <a:cs typeface="Calibri"/>
              </a:rPr>
              <a:t>de véritables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poisons,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notamment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reins.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</a:t>
            </a:r>
            <a:r>
              <a:rPr dirty="0" sz="1100" spc="-5">
                <a:latin typeface="Calibri"/>
                <a:cs typeface="Calibri"/>
              </a:rPr>
              <a:t>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cardiaque ou d’une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le dégagement. Ultérieurement, un blocage du fonctionnement des reins de la </a:t>
            </a:r>
            <a:r>
              <a:rPr dirty="0" sz="1100">
                <a:latin typeface="Calibri"/>
                <a:cs typeface="Calibri"/>
              </a:rPr>
              <a:t>victime </a:t>
            </a:r>
            <a:r>
              <a:rPr dirty="0" sz="1100" spc="-5">
                <a:latin typeface="Calibri"/>
                <a:cs typeface="Calibri"/>
              </a:rPr>
              <a:t>peut survenir.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pourquoi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traitement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levée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À la compression des membres peuvent s’associer </a:t>
            </a:r>
            <a:r>
              <a:rPr dirty="0" sz="1100" spc="-10">
                <a:latin typeface="Calibri"/>
                <a:cs typeface="Calibri"/>
              </a:rPr>
              <a:t>d’autres </a:t>
            </a:r>
            <a:r>
              <a:rPr dirty="0" sz="1100" spc="-5">
                <a:latin typeface="Calibri"/>
                <a:cs typeface="Calibri"/>
              </a:rPr>
              <a:t>lésions traumatiques créées par les mêmes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luxation.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brève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échéance.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essentiel.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coincée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20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 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intervenants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d’assurer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 médicale.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[07PR06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76195" y="760730"/>
            <a:ext cx="340550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Compression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 spc="-2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membre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3210559"/>
            <a:ext cx="6155690" cy="287655"/>
            <a:chOff x="701040" y="321055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2105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4917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200861"/>
            <a:ext cx="6155690" cy="577723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l’horaire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limités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 </a:t>
            </a:r>
            <a:r>
              <a:rPr dirty="0" sz="1100" spc="-5">
                <a:latin typeface="Calibri"/>
                <a:cs typeface="Calibri"/>
              </a:rPr>
              <a:t> accessible)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 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l’accident.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liés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(projections)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parlant,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celle-ci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inaccessible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Impossibilité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d’avoir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avis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médical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transmettre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un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bilan</a:t>
            </a:r>
            <a:endParaRPr sz="1600">
              <a:latin typeface="Calibri Light"/>
              <a:cs typeface="Calibri Light"/>
            </a:endParaRPr>
          </a:p>
          <a:p>
            <a:pPr marL="19050" marR="424815">
              <a:lnSpc>
                <a:spcPct val="110000"/>
              </a:lnSpc>
              <a:spcBef>
                <a:spcPts val="134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Lors 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certaines circonstances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à fait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exceptionnelles,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secours </a:t>
            </a:r>
            <a:r>
              <a:rPr dirty="0" sz="1600" spc="-35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peuvent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être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marR="13335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l’impossibilité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l’impossibilité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délai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absolue.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03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Il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convient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alors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l’horaire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garrot,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 pour arrêter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>
                <a:latin typeface="Calibri"/>
                <a:cs typeface="Calibri"/>
              </a:rPr>
              <a:t> accessible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gestes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[07AC06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90061" y="762253"/>
            <a:ext cx="977265" cy="3911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400">
                <a:solidFill>
                  <a:srgbClr val="7E7E7E"/>
                </a:solidFill>
              </a:rPr>
              <a:t>Gelures</a:t>
            </a:r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701040" y="121157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370075"/>
            <a:ext cx="6155690" cy="287655"/>
            <a:chOff x="701040" y="137007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37007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512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93339"/>
            <a:ext cx="6155690" cy="287020"/>
            <a:chOff x="701040" y="259333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5933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87375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390897"/>
            <a:ext cx="6155690" cy="287655"/>
            <a:chOff x="701040" y="439089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39089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6720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8272779"/>
            <a:ext cx="6155690" cy="287020"/>
            <a:chOff x="701040" y="827277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827277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5534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47469"/>
            <a:ext cx="6155690" cy="8415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699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Les gelures sont des lésions de la peau et des tissus sous-jacents provoquées par un refroidissement </a:t>
            </a:r>
            <a:r>
              <a:rPr dirty="0" sz="1100">
                <a:latin typeface="Calibri"/>
                <a:cs typeface="Calibri"/>
              </a:rPr>
              <a:t>local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froid.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siègent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éloignées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(pieds,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mains)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(nez,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oreilles, joues, lèvres).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 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rencontrer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d’activités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montagne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alpinisme,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motoneige,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chasse,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camping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d’hiver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d’activités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récréatives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d’exploration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randonnées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domicile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intempestive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sachets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athlètes.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Mécanisme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499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ambiante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zéro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(0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°C),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se </a:t>
            </a:r>
            <a:r>
              <a:rPr dirty="0" sz="1100">
                <a:latin typeface="Calibri"/>
                <a:cs typeface="Calibri"/>
              </a:rPr>
              <a:t>contracter, </a:t>
            </a:r>
            <a:r>
              <a:rPr dirty="0" sz="1100" spc="-5">
                <a:latin typeface="Calibri"/>
                <a:cs typeface="Calibri"/>
              </a:rPr>
              <a:t>c’est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vasoconstriction.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vasoconstriction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d’éviter 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hypothermie.</a:t>
            </a:r>
            <a:endParaRPr sz="1100">
              <a:latin typeface="Calibri"/>
              <a:cs typeface="Calibri"/>
            </a:endParaRPr>
          </a:p>
          <a:p>
            <a:pPr marL="19050" marR="13335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Cependant,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entraine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entraine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lésion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ischémie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sous-jacents.</a:t>
            </a:r>
            <a:endParaRPr sz="1100">
              <a:latin typeface="Calibri"/>
              <a:cs typeface="Calibri"/>
            </a:endParaRPr>
          </a:p>
          <a:p>
            <a:pPr marL="19050" marR="1905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ceci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s’ajoute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cristaux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extracellulaires,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caillots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intravasculaires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inflammatoire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réchauffement.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 gelures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plus fréquentes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 un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facteurs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âgée, </a:t>
            </a:r>
            <a:r>
              <a:rPr dirty="0" sz="1100" spc="-5">
                <a:latin typeface="Calibri"/>
                <a:cs typeface="Calibri"/>
              </a:rPr>
              <a:t>personne habitant habituellement dans les pays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maladie,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fatigue, 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alimentation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insuffisante, déshydratation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d’alcool, tabac,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drogues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humidité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striction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 ou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immobilité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En fonction du niveau de température d’exposition, de la durée de l’exposition, de l’étendue et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 de la zone atteinte, on peut distinguer, selon la réversibilité des lésions,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stades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 allant de lésions ischémiques réversibles a des lésions de nécrose irrémédiable qui imposeront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amputation.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L’aspect des tissus atteints </a:t>
            </a:r>
            <a:r>
              <a:rPr dirty="0" sz="1100" spc="-10">
                <a:latin typeface="Calibri"/>
                <a:cs typeface="Calibri"/>
              </a:rPr>
              <a:t>permet </a:t>
            </a:r>
            <a:r>
              <a:rPr dirty="0" sz="1100" spc="-5">
                <a:latin typeface="Calibri"/>
                <a:cs typeface="Calibri"/>
              </a:rPr>
              <a:t>de déterminer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stades de gravité </a:t>
            </a:r>
            <a:r>
              <a:rPr dirty="0" sz="1100">
                <a:latin typeface="Calibri"/>
                <a:cs typeface="Calibri"/>
              </a:rPr>
              <a:t>croissants, </a:t>
            </a:r>
            <a:r>
              <a:rPr dirty="0" sz="1100" spc="-5">
                <a:latin typeface="Calibri"/>
                <a:cs typeface="Calibri"/>
              </a:rPr>
              <a:t>stades encore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gelure</a:t>
            </a:r>
            <a:r>
              <a:rPr dirty="0" sz="1100" spc="-5">
                <a:latin typeface="Calibri"/>
                <a:cs typeface="Calibri"/>
              </a:rPr>
              <a:t>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733291"/>
            <a:ext cx="6155690" cy="287655"/>
            <a:chOff x="701040" y="3733291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73329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0144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7584693"/>
            <a:ext cx="6155690" cy="287655"/>
            <a:chOff x="701040" y="758469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75846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78658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3219957"/>
            <a:ext cx="6155690" cy="579183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397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brûlure,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s’associer.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L’identification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gravité,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gelure,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 hospitalier.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  <a:p>
            <a:pPr marL="19050" marR="1841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3ème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particulièrement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piqûres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d’aiguilles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d’engourdissement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insensibilisation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régions atteintes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d’exposition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6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La recherche des antécédents de la victime peut retrouver des facteurs favorisants la gelure : tabagisme,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absorption d’alcool, maladies vasculaires et infectieuses, </a:t>
            </a:r>
            <a:r>
              <a:rPr dirty="0" sz="1100" spc="-10">
                <a:latin typeface="Calibri"/>
                <a:cs typeface="Calibri"/>
              </a:rPr>
              <a:t>diabète, </a:t>
            </a:r>
            <a:r>
              <a:rPr dirty="0" sz="1100" spc="-5">
                <a:latin typeface="Calibri"/>
                <a:cs typeface="Calibri"/>
              </a:rPr>
              <a:t>prise de </a:t>
            </a:r>
            <a:r>
              <a:rPr dirty="0" sz="1100">
                <a:latin typeface="Calibri"/>
                <a:cs typeface="Calibri"/>
              </a:rPr>
              <a:t>médicaments </a:t>
            </a:r>
            <a:r>
              <a:rPr dirty="0" sz="1100" spc="-5">
                <a:latin typeface="Calibri"/>
                <a:cs typeface="Calibri"/>
              </a:rPr>
              <a:t>(béta bloquants,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sédatifs,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neuroleptiques).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10">
                <a:latin typeface="Calibri"/>
                <a:cs typeface="Calibri"/>
              </a:rPr>
              <a:t>L’examen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cireuse</a:t>
            </a:r>
            <a:r>
              <a:rPr dirty="0" sz="1100">
                <a:latin typeface="Calibri"/>
                <a:cs typeface="Calibri"/>
              </a:rPr>
              <a:t> locale,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durcissement</a:t>
            </a:r>
            <a:r>
              <a:rPr dirty="0" sz="1100" spc="-5">
                <a:latin typeface="Calibri"/>
                <a:cs typeface="Calibri"/>
              </a:rPr>
              <a:t>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œdème </a:t>
            </a:r>
            <a:r>
              <a:rPr dirty="0" sz="1100" spc="-5">
                <a:latin typeface="Calibri"/>
                <a:cs typeface="Calibri"/>
              </a:rPr>
              <a:t>sera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observée.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d’autres</a:t>
            </a:r>
            <a:r>
              <a:rPr dirty="0" sz="1100" spc="-5">
                <a:latin typeface="Calibri"/>
                <a:cs typeface="Calibri"/>
              </a:rPr>
              <a:t> traumatismes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précisée,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gelure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(immobilisation).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soustraire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supplémentaire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738377" y="592073"/>
          <a:ext cx="6083300" cy="25717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8840"/>
                <a:gridCol w="5194935"/>
              </a:tblGrid>
              <a:tr h="385572">
                <a:tc>
                  <a:txBody>
                    <a:bodyPr/>
                    <a:lstStyle/>
                    <a:p>
                      <a:pPr marL="68580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baseline="39682" sz="1050" spc="-7">
                          <a:latin typeface="Calibri"/>
                          <a:cs typeface="Calibri"/>
                        </a:rPr>
                        <a:t>er</a:t>
                      </a:r>
                      <a:r>
                        <a:rPr dirty="0" baseline="39682" sz="105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degré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zone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atteinte</a:t>
                      </a:r>
                      <a:r>
                        <a:rPr dirty="0" sz="11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insensible,</a:t>
                      </a:r>
                      <a:r>
                        <a:rPr dirty="0" sz="11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rouge,</a:t>
                      </a:r>
                      <a:r>
                        <a:rPr dirty="0" sz="11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peu</a:t>
                      </a:r>
                      <a:r>
                        <a:rPr dirty="0" sz="11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œdémateuse,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mais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sans</a:t>
                      </a:r>
                      <a:r>
                        <a:rPr dirty="0" sz="11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cloques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(phlyctènes).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921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Après réchauffement,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zone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recolore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récupère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perte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sensibilité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55498">
                <a:tc>
                  <a:txBody>
                    <a:bodyPr/>
                    <a:lstStyle/>
                    <a:p>
                      <a:pPr marL="68580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baseline="39682" sz="1050" spc="-7">
                          <a:latin typeface="Calibri"/>
                          <a:cs typeface="Calibri"/>
                        </a:rPr>
                        <a:t>ème</a:t>
                      </a:r>
                      <a:r>
                        <a:rPr dirty="0" baseline="39682" sz="105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degré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zone</a:t>
                      </a:r>
                      <a:r>
                        <a:rPr dirty="0" sz="11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atteinte</a:t>
                      </a:r>
                      <a:r>
                        <a:rPr dirty="0" sz="11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reste</a:t>
                      </a:r>
                      <a:r>
                        <a:rPr dirty="0" sz="11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localisée,</a:t>
                      </a:r>
                      <a:r>
                        <a:rPr dirty="0" sz="1100" spc="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insensible.</a:t>
                      </a:r>
                      <a:r>
                        <a:rPr dirty="0" sz="11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Elle</a:t>
                      </a:r>
                      <a:r>
                        <a:rPr dirty="0" sz="1100" spc="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rouge,</a:t>
                      </a:r>
                      <a:r>
                        <a:rPr dirty="0" sz="1100" spc="1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œdémateuse,</a:t>
                      </a:r>
                      <a:r>
                        <a:rPr dirty="0" sz="1100" spc="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présente</a:t>
                      </a:r>
                      <a:r>
                        <a:rPr dirty="0" sz="1100" spc="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des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9215" marR="61594">
                        <a:lnSpc>
                          <a:spcPct val="10180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cloques</a:t>
                      </a:r>
                      <a:r>
                        <a:rPr dirty="0" sz="11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remplies</a:t>
                      </a:r>
                      <a:r>
                        <a:rPr dirty="0" sz="11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d’un</a:t>
                      </a:r>
                      <a:r>
                        <a:rPr dirty="0" sz="11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liquide</a:t>
                      </a:r>
                      <a:r>
                        <a:rPr dirty="0" sz="11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clair.</a:t>
                      </a:r>
                      <a:r>
                        <a:rPr dirty="0" sz="11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</a:t>
                      </a:r>
                      <a:r>
                        <a:rPr dirty="0" sz="11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réchauffement,</a:t>
                      </a:r>
                      <a:r>
                        <a:rPr dirty="0" sz="11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perte</a:t>
                      </a:r>
                      <a:r>
                        <a:rPr dirty="0" sz="11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sensibilité</a:t>
                      </a:r>
                      <a:r>
                        <a:rPr dirty="0" sz="11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persiste</a:t>
                      </a:r>
                      <a:r>
                        <a:rPr dirty="0" sz="11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 dernières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phalanges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doigts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orteils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restent bleues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violacées 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897889">
                <a:tc>
                  <a:txBody>
                    <a:bodyPr/>
                    <a:lstStyle/>
                    <a:p>
                      <a:pPr marL="68580">
                        <a:lnSpc>
                          <a:spcPts val="1295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3</a:t>
                      </a:r>
                      <a:r>
                        <a:rPr dirty="0" baseline="39682" sz="1050" spc="-7">
                          <a:latin typeface="Calibri"/>
                          <a:cs typeface="Calibri"/>
                        </a:rPr>
                        <a:t>ème</a:t>
                      </a:r>
                      <a:r>
                        <a:rPr dirty="0" baseline="39682" sz="105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degré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69215" marR="60325">
                        <a:lnSpc>
                          <a:spcPts val="134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 zone atteinte est insensible, d’aspect bleuté ou noirâtre et remonte le plus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souvent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au-dessus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dernières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phalanges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sans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atteindre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totalité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main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pied.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Après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69215" marR="60960">
                        <a:lnSpc>
                          <a:spcPts val="1340"/>
                        </a:lnSpc>
                        <a:spcBef>
                          <a:spcPts val="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réchauffement,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persiste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anesthésie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apparaît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cloques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sanglantes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(phlyctènes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hématiques).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L’irréversibilité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lésions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impose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plus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souvent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amputation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la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zone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plus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atteinte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726185">
                <a:tc>
                  <a:txBody>
                    <a:bodyPr/>
                    <a:lstStyle/>
                    <a:p>
                      <a:pPr marL="68580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4</a:t>
                      </a:r>
                      <a:r>
                        <a:rPr dirty="0" baseline="39682" sz="1050" spc="-7">
                          <a:latin typeface="Calibri"/>
                          <a:cs typeface="Calibri"/>
                        </a:rPr>
                        <a:t>ème</a:t>
                      </a:r>
                      <a:r>
                        <a:rPr dirty="0" baseline="39682" sz="105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degré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just" marL="69215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20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zone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atteinte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extensive,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totalement</a:t>
                      </a:r>
                      <a:r>
                        <a:rPr dirty="0" sz="1100" spc="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insensible,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bleutée</a:t>
                      </a:r>
                      <a:r>
                        <a:rPr dirty="0" sz="1100" spc="2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englobe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204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main</a:t>
                      </a:r>
                      <a:r>
                        <a:rPr dirty="0" sz="1100" spc="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69215" marR="60960">
                        <a:lnSpc>
                          <a:spcPct val="10160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l’avant-pied sans œdème. Après réchauffement, il n’apparaît pas de cloques, les tissus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restent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froids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insensibles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certains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deviennent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nécrotiques.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L’amputation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malheureusement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nécessaire.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[07PR07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90061" y="762253"/>
            <a:ext cx="977265" cy="3911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400">
                <a:solidFill>
                  <a:srgbClr val="47A4D7"/>
                </a:solidFill>
              </a:rPr>
              <a:t>Gelures</a:t>
            </a:r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701040" y="121157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593090" y="1177239"/>
            <a:ext cx="6383655" cy="79349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55600" marR="135255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soustraire la victime à la cause : isoler la victime dans un endroit chaud, à </a:t>
            </a:r>
            <a:r>
              <a:rPr dirty="0" sz="1100">
                <a:latin typeface="Calibri"/>
                <a:cs typeface="Calibri"/>
              </a:rPr>
              <a:t>l’abri </a:t>
            </a:r>
            <a:r>
              <a:rPr dirty="0" sz="1100" spc="-5">
                <a:latin typeface="Calibri"/>
                <a:cs typeface="Calibri"/>
              </a:rPr>
              <a:t>du vent (point chaud,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refuge,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habitation, véhicule,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ambulance)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55600" marR="13652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toutes </a:t>
            </a:r>
            <a:r>
              <a:rPr dirty="0" sz="1100" spc="-5">
                <a:latin typeface="Calibri"/>
                <a:cs typeface="Calibri"/>
              </a:rPr>
              <a:t>les mesures pour éviter la survenue d’une hypothermie (prévention de l’hypothermie)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appliquer la conduite à tenir devant une victime hypotherme et </a:t>
            </a:r>
            <a:r>
              <a:rPr dirty="0" sz="1100" spc="-10">
                <a:latin typeface="Calibri"/>
                <a:cs typeface="Calibri"/>
              </a:rPr>
              <a:t>prendre </a:t>
            </a:r>
            <a:r>
              <a:rPr dirty="0" sz="1100" spc="-5">
                <a:latin typeface="Calibri"/>
                <a:cs typeface="Calibri"/>
              </a:rPr>
              <a:t>en charge un traumatisme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55600" marR="132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bagues,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chaussures,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bandes</a:t>
            </a:r>
            <a:r>
              <a:rPr dirty="0" sz="1100">
                <a:latin typeface="Calibri"/>
                <a:cs typeface="Calibri"/>
              </a:rPr>
              <a:t> auto-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agrippantes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manches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… ;</a:t>
            </a:r>
            <a:endParaRPr sz="1100">
              <a:latin typeface="Calibri"/>
              <a:cs typeface="Calibri"/>
            </a:endParaRPr>
          </a:p>
          <a:p>
            <a:pPr algn="just"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ôter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mouillés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frictionner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gelées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marR="13652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gelures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mineures,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plaçant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l’aisselle)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 10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marR="1346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rhabiller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amples,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(moufles,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chaussons)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dans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marR="135255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récupérée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d’isolement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 envisager,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rhabillé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lui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marcher.</a:t>
            </a:r>
            <a:endParaRPr sz="1100">
              <a:latin typeface="Calibri"/>
              <a:cs typeface="Calibri"/>
            </a:endParaRPr>
          </a:p>
          <a:p>
            <a:pPr marL="35560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contraire,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rejoindre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l’abri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d’attendre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endParaRPr sz="1100">
              <a:latin typeface="Calibri"/>
              <a:cs typeface="Calibri"/>
            </a:endParaRPr>
          </a:p>
          <a:p>
            <a:pPr marL="3556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intervention médicale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marR="132080" indent="-228600">
              <a:lnSpc>
                <a:spcPct val="117000"/>
              </a:lnSpc>
              <a:spcBef>
                <a:spcPts val="6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altitudes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(&gt;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4000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m),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complément.</a:t>
            </a:r>
            <a:endParaRPr sz="1100">
              <a:latin typeface="Calibri"/>
              <a:cs typeface="Calibri"/>
            </a:endParaRPr>
          </a:p>
          <a:p>
            <a:pPr algn="just" marL="127000" marR="13335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Il ne faut en aucune manière essayer de réchauffer une gelure s’il existe le moindre risque d’une nouvelle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 au froid de la partie atteinte ou si l’on est à proximité d’un centre médical ou d’une prise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médicale.</a:t>
            </a:r>
            <a:endParaRPr sz="1100">
              <a:latin typeface="Calibri"/>
              <a:cs typeface="Calibri"/>
            </a:endParaRPr>
          </a:p>
          <a:p>
            <a:pPr algn="just" marL="127000" marR="13081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 l’absence de risque de réexposition au froid et si la prise en charge médicalisée ne peut être rapidement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effectuée, il est possible, si le matériel est disponible, </a:t>
            </a:r>
            <a:r>
              <a:rPr dirty="0" sz="1100" spc="-10">
                <a:latin typeface="Calibri"/>
                <a:cs typeface="Calibri"/>
              </a:rPr>
              <a:t>d’effectuer </a:t>
            </a:r>
            <a:r>
              <a:rPr dirty="0" sz="1100" spc="-5">
                <a:latin typeface="Calibri"/>
                <a:cs typeface="Calibri"/>
              </a:rPr>
              <a:t>un réchauffement des gelures sévères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 de moins de 24 heures en immergeant les parties atteintes dans </a:t>
            </a:r>
            <a:r>
              <a:rPr dirty="0" sz="1100">
                <a:latin typeface="Calibri"/>
                <a:cs typeface="Calibri"/>
              </a:rPr>
              <a:t>l’eau </a:t>
            </a:r>
            <a:r>
              <a:rPr dirty="0" sz="1100" spc="-5">
                <a:latin typeface="Calibri"/>
                <a:cs typeface="Calibri"/>
              </a:rPr>
              <a:t>tempérée entre 37 °C et 39 °C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durant </a:t>
            </a:r>
            <a:r>
              <a:rPr dirty="0" sz="1100">
                <a:latin typeface="Calibri"/>
                <a:cs typeface="Calibri"/>
              </a:rPr>
              <a:t>vingt </a:t>
            </a:r>
            <a:r>
              <a:rPr dirty="0" sz="1100" spc="-5">
                <a:latin typeface="Calibri"/>
                <a:cs typeface="Calibri"/>
              </a:rPr>
              <a:t>à trente minutes, ou jusqu’à ce que la zone atteinte </a:t>
            </a:r>
            <a:r>
              <a:rPr dirty="0" sz="1100" spc="-10">
                <a:latin typeface="Calibri"/>
                <a:cs typeface="Calibri"/>
              </a:rPr>
              <a:t>prenne </a:t>
            </a:r>
            <a:r>
              <a:rPr dirty="0" sz="1100" spc="-5">
                <a:latin typeface="Calibri"/>
                <a:cs typeface="Calibri"/>
              </a:rPr>
              <a:t>une couleur rouge ou pourpre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toucher.</a:t>
            </a:r>
            <a:endParaRPr sz="1100">
              <a:latin typeface="Calibri"/>
              <a:cs typeface="Calibri"/>
            </a:endParaRPr>
          </a:p>
          <a:p>
            <a:pPr algn="just" marL="127000" marR="13081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récipient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chauffage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(sachets)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utilisés,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 de ne pas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poser directement sur la gelure, mais d’interposer une épaisseur de tissu afin que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 ne soit pas </a:t>
            </a:r>
            <a:r>
              <a:rPr dirty="0" sz="1100" spc="-10">
                <a:latin typeface="Calibri"/>
                <a:cs typeface="Calibri"/>
              </a:rPr>
              <a:t>supérieure </a:t>
            </a:r>
            <a:r>
              <a:rPr dirty="0" sz="1100" spc="-5">
                <a:latin typeface="Calibri"/>
                <a:cs typeface="Calibri"/>
              </a:rPr>
              <a:t>à 39 °C. </a:t>
            </a:r>
            <a:r>
              <a:rPr dirty="0" sz="1100" spc="-10">
                <a:latin typeface="Calibri"/>
                <a:cs typeface="Calibri"/>
              </a:rPr>
              <a:t>Toutes </a:t>
            </a:r>
            <a:r>
              <a:rPr dirty="0" sz="1100" spc="-5">
                <a:latin typeface="Calibri"/>
                <a:cs typeface="Calibri"/>
              </a:rPr>
              <a:t>températures </a:t>
            </a:r>
            <a:r>
              <a:rPr dirty="0" sz="1100" spc="-10">
                <a:latin typeface="Calibri"/>
                <a:cs typeface="Calibri"/>
              </a:rPr>
              <a:t>supérieures </a:t>
            </a:r>
            <a:r>
              <a:rPr dirty="0" sz="1100" spc="-5">
                <a:latin typeface="Calibri"/>
                <a:cs typeface="Calibri"/>
              </a:rPr>
              <a:t>à 39 °C ou l’utilisation </a:t>
            </a:r>
            <a:r>
              <a:rPr dirty="0" sz="1100" spc="-10">
                <a:latin typeface="Calibri"/>
                <a:cs typeface="Calibri"/>
              </a:rPr>
              <a:t>d’une </a:t>
            </a:r>
            <a:r>
              <a:rPr dirty="0" sz="1100" spc="-5">
                <a:latin typeface="Calibri"/>
                <a:cs typeface="Calibri"/>
              </a:rPr>
              <a:t> 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 sont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proscrire, car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 aggravent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lésions 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créer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brûlures.</a:t>
            </a:r>
            <a:endParaRPr sz="1100">
              <a:latin typeface="Calibri"/>
              <a:cs typeface="Calibri"/>
            </a:endParaRPr>
          </a:p>
          <a:p>
            <a:pPr algn="just" marL="127000" marR="132080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Lors du réchauffement, les extrémités peuvent se recolorer, </a:t>
            </a:r>
            <a:r>
              <a:rPr dirty="0" sz="1100" spc="-10">
                <a:latin typeface="Calibri"/>
                <a:cs typeface="Calibri"/>
              </a:rPr>
              <a:t>devenir </a:t>
            </a:r>
            <a:r>
              <a:rPr dirty="0" sz="1100" spc="-5">
                <a:latin typeface="Calibri"/>
                <a:cs typeface="Calibri"/>
              </a:rPr>
              <a:t>rouges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pourpres, douloureuses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disparition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vasoconstriction.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peuvent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apparaître.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: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 cloques 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éviter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-5">
                <a:latin typeface="Calibri"/>
                <a:cs typeface="Calibri"/>
              </a:rPr>
              <a:t> nouveau refroidissement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recevoir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médicaux.</a:t>
            </a:r>
            <a:endParaRPr sz="1100">
              <a:latin typeface="Calibri"/>
              <a:cs typeface="Calibri"/>
            </a:endParaRPr>
          </a:p>
          <a:p>
            <a:pPr marL="307340">
              <a:lnSpc>
                <a:spcPct val="100000"/>
              </a:lnSpc>
              <a:spcBef>
                <a:spcPts val="229"/>
              </a:spcBef>
            </a:pP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NB</a:t>
            </a:r>
            <a:r>
              <a:rPr dirty="0" sz="1000" spc="5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: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L’administration</a:t>
            </a:r>
            <a:r>
              <a:rPr dirty="0" sz="1000" spc="5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préventive</a:t>
            </a:r>
            <a:r>
              <a:rPr dirty="0" sz="1000" spc="15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ou</a:t>
            </a: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 curative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de</a:t>
            </a:r>
            <a:r>
              <a:rPr dirty="0" sz="1000" spc="10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médicaments</a:t>
            </a:r>
            <a:r>
              <a:rPr dirty="0" sz="1000" spc="5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pour</a:t>
            </a: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 lutter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contre</a:t>
            </a:r>
            <a:r>
              <a:rPr dirty="0" sz="1000" spc="5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la</a:t>
            </a: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 gelure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n’est</a:t>
            </a: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pas</a:t>
            </a:r>
            <a:r>
              <a:rPr dirty="0" sz="1000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5E5E5E"/>
                </a:solidFill>
                <a:latin typeface="Calibri"/>
                <a:cs typeface="Calibri"/>
              </a:rPr>
              <a:t>nécessaire.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90" y="944346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81990" y="9512300"/>
            <a:ext cx="6193790" cy="520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7200"/>
              </a:lnSpc>
              <a:spcBef>
                <a:spcPts val="100"/>
              </a:spcBef>
              <a:buSzPct val="77777"/>
              <a:buFont typeface="Calibri"/>
              <a:buAutoNum type="arabicPlain"/>
              <a:tabLst>
                <a:tab pos="140970" algn="l"/>
              </a:tabLst>
            </a:pPr>
            <a:r>
              <a:rPr dirty="0" sz="900" i="1">
                <a:latin typeface="Calibri"/>
                <a:cs typeface="Calibri"/>
              </a:rPr>
              <a:t>Bagues,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bracelets,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montres…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doivent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être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retirés,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car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ils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susceptibles</a:t>
            </a:r>
            <a:r>
              <a:rPr dirty="0" sz="900" spc="2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d’interrompre</a:t>
            </a:r>
            <a:r>
              <a:rPr dirty="0" sz="900" spc="2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2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circulation</a:t>
            </a:r>
            <a:r>
              <a:rPr dirty="0" sz="900" spc="2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sanguine</a:t>
            </a:r>
            <a:r>
              <a:rPr dirty="0" sz="900" spc="2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2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«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effet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garrot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».</a:t>
            </a:r>
            <a:endParaRPr sz="900">
              <a:latin typeface="Calibri"/>
              <a:cs typeface="Calibri"/>
            </a:endParaRPr>
          </a:p>
          <a:p>
            <a:pPr marL="114300" indent="-76200">
              <a:lnSpc>
                <a:spcPct val="100000"/>
              </a:lnSpc>
              <a:spcBef>
                <a:spcPts val="505"/>
              </a:spcBef>
              <a:buSzPct val="77777"/>
              <a:buFont typeface="Calibri"/>
              <a:buAutoNum type="arabicPlain"/>
              <a:tabLst>
                <a:tab pos="114300" algn="l"/>
              </a:tabLst>
            </a:pP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fait de sécher la victime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prévenir l'hypothermie.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[07AC07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880867" y="760730"/>
            <a:ext cx="17945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Hypothermie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086095"/>
            <a:ext cx="6155690" cy="287655"/>
            <a:chOff x="701040" y="508609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0860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36727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4857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L’homme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homéotherme,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alentours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37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définit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involontaire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au-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35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des facteurs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favorisants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enfant, personne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âgée, </a:t>
            </a:r>
            <a:r>
              <a:rPr dirty="0" sz="1100" spc="-5">
                <a:latin typeface="Calibri"/>
                <a:cs typeface="Calibri"/>
              </a:rPr>
              <a:t>sujets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originaires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pays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  <a:tab pos="893444" algn="l"/>
                <a:tab pos="1483360" algn="l"/>
                <a:tab pos="2367280" algn="l"/>
                <a:tab pos="3223260" algn="l"/>
                <a:tab pos="3660140" algn="l"/>
                <a:tab pos="4300220" algn="l"/>
                <a:tab pos="4806950" algn="l"/>
                <a:tab pos="5464175" algn="l"/>
              </a:tabLst>
            </a:pPr>
            <a:r>
              <a:rPr dirty="0" sz="1100" spc="-5">
                <a:latin typeface="Calibri"/>
                <a:cs typeface="Calibri"/>
              </a:rPr>
              <a:t>maladie,</a:t>
            </a:r>
            <a:r>
              <a:rPr dirty="0" sz="1100" spc="-5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fatigue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al</a:t>
            </a:r>
            <a:r>
              <a:rPr dirty="0" sz="1100">
                <a:latin typeface="Calibri"/>
                <a:cs typeface="Calibri"/>
              </a:rPr>
              <a:t>i</a:t>
            </a:r>
            <a:r>
              <a:rPr dirty="0" sz="1100" spc="-5">
                <a:latin typeface="Calibri"/>
                <a:cs typeface="Calibri"/>
              </a:rPr>
              <a:t>mentat</a:t>
            </a:r>
            <a:r>
              <a:rPr dirty="0" sz="1100" spc="-10">
                <a:latin typeface="Calibri"/>
                <a:cs typeface="Calibri"/>
              </a:rPr>
              <a:t>i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in</a:t>
            </a:r>
            <a:r>
              <a:rPr dirty="0" sz="1100" spc="-10">
                <a:latin typeface="Calibri"/>
                <a:cs typeface="Calibri"/>
              </a:rPr>
              <a:t>su</a:t>
            </a:r>
            <a:r>
              <a:rPr dirty="0" sz="1100" spc="-5">
                <a:latin typeface="Calibri"/>
                <a:cs typeface="Calibri"/>
              </a:rPr>
              <a:t>f</a:t>
            </a:r>
            <a:r>
              <a:rPr dirty="0" sz="1100" spc="-10">
                <a:latin typeface="Calibri"/>
                <a:cs typeface="Calibri"/>
              </a:rPr>
              <a:t>fis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-10">
                <a:latin typeface="Calibri"/>
                <a:cs typeface="Calibri"/>
              </a:rPr>
              <a:t>nte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pris</a:t>
            </a:r>
            <a:r>
              <a:rPr dirty="0" sz="1100" spc="-5">
                <a:latin typeface="Calibri"/>
                <a:cs typeface="Calibri"/>
              </a:rPr>
              <a:t>e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d’alc</a:t>
            </a:r>
            <a:r>
              <a:rPr dirty="0" sz="1100">
                <a:latin typeface="Calibri"/>
                <a:cs typeface="Calibri"/>
              </a:rPr>
              <a:t>o</a:t>
            </a:r>
            <a:r>
              <a:rPr dirty="0" sz="1100" spc="-5">
                <a:latin typeface="Calibri"/>
                <a:cs typeface="Calibri"/>
              </a:rPr>
              <a:t>ol,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tabac,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dr</a:t>
            </a:r>
            <a:r>
              <a:rPr dirty="0" sz="1100" spc="-5">
                <a:latin typeface="Calibri"/>
                <a:cs typeface="Calibri"/>
              </a:rPr>
              <a:t>og</a:t>
            </a:r>
            <a:r>
              <a:rPr dirty="0" sz="1100" spc="25">
                <a:latin typeface="Calibri"/>
                <a:cs typeface="Calibri"/>
              </a:rPr>
              <a:t>u</a:t>
            </a:r>
            <a:r>
              <a:rPr dirty="0" sz="1100" spc="-5">
                <a:latin typeface="Calibri"/>
                <a:cs typeface="Calibri"/>
              </a:rPr>
              <a:t>es,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intoxicati</a:t>
            </a:r>
            <a:r>
              <a:rPr dirty="0" sz="1100">
                <a:latin typeface="Calibri"/>
                <a:cs typeface="Calibri"/>
              </a:rPr>
              <a:t>o</a:t>
            </a:r>
            <a:r>
              <a:rPr dirty="0" sz="1100" spc="-5">
                <a:latin typeface="Calibri"/>
                <a:cs typeface="Calibri"/>
              </a:rPr>
              <a:t>n  </a:t>
            </a:r>
            <a:r>
              <a:rPr dirty="0" sz="1100" spc="-5">
                <a:latin typeface="Calibri"/>
                <a:cs typeface="Calibri"/>
              </a:rPr>
              <a:t>médicamenteuse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activités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transpiration,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immobilité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immersion.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brûlure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grave,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exposée à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 important.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ralentissement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aller,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interruption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cardiaque).</a:t>
            </a:r>
            <a:endParaRPr sz="1100">
              <a:latin typeface="Calibri"/>
              <a:cs typeface="Calibri"/>
            </a:endParaRPr>
          </a:p>
          <a:p>
            <a:pPr marL="19050" marR="1333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classe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2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 :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48462" y="6309105"/>
          <a:ext cx="6263640" cy="26117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9770"/>
                <a:gridCol w="808990"/>
                <a:gridCol w="4745355"/>
              </a:tblGrid>
              <a:tr h="423672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940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Légère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11938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790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35</a:t>
                      </a:r>
                      <a:r>
                        <a:rPr dirty="0" sz="11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32</a:t>
                      </a:r>
                      <a:r>
                        <a:rPr dirty="0" sz="11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°C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10033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consciente,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ventilation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fréquence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cardiaque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sont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rapides.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Elle présente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 frissons permanents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 sa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peau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froide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91668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Modérée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32</a:t>
                      </a:r>
                      <a:r>
                        <a:rPr dirty="0" sz="11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28</a:t>
                      </a:r>
                      <a:r>
                        <a:rPr dirty="0" sz="11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°C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280035">
                        <a:lnSpc>
                          <a:spcPct val="101800"/>
                        </a:lnSpc>
                        <a:spcBef>
                          <a:spcPts val="54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délire,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présente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hallucinations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conscience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d’aggravation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progressive.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7945" marR="183515">
                        <a:lnSpc>
                          <a:spcPct val="101800"/>
                        </a:lnSpc>
                        <a:spcBef>
                          <a:spcPts val="60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Sa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ventilation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fréquence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cardiaque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ralentissent.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n’y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plus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frissons,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mais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rigidité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musculaire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modérée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692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93598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45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Sévère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450">
                        <a:latin typeface="Times New Roman"/>
                        <a:cs typeface="Times New Roman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28</a:t>
                      </a:r>
                      <a:r>
                        <a:rPr dirty="0" sz="11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24</a:t>
                      </a:r>
                      <a:r>
                        <a:rPr dirty="0" sz="11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°C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27000">
                        <a:lnSpc>
                          <a:spcPts val="134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perdu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connaissance,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pouls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difficile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percevoir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fréquence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cardiaque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ainsi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 ventilation sont lentes.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7945" marR="67310">
                        <a:lnSpc>
                          <a:spcPct val="101899"/>
                        </a:lnSpc>
                        <a:spcBef>
                          <a:spcPts val="25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existe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rigidité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musculaire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importante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très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sensible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toutes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mobilisations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peuvent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déclencher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rythme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voire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arrêt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cardiaque ;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2918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100" spc="-10" b="1">
                          <a:latin typeface="Calibri"/>
                          <a:cs typeface="Calibri"/>
                        </a:rPr>
                        <a:t>Grave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&lt;</a:t>
                      </a:r>
                      <a:r>
                        <a:rPr dirty="0" sz="1100" spc="-3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24</a:t>
                      </a:r>
                      <a:r>
                        <a:rPr dirty="0" sz="1100" spc="-3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°C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 victime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arrêt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cardiaque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apparent.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6" name="object 16"/>
          <p:cNvGrpSpPr/>
          <p:nvPr/>
        </p:nvGrpSpPr>
        <p:grpSpPr>
          <a:xfrm>
            <a:off x="701040" y="9073133"/>
            <a:ext cx="6155690" cy="287655"/>
            <a:chOff x="701040" y="9073133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90731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93543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701040" y="9050527"/>
            <a:ext cx="6155690" cy="831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489584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immersion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(noyade).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2ème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3ème regard,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07390" y="503630"/>
            <a:ext cx="6142990" cy="93135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98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d’entretenir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opérationnalité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capacité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amortir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impacts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psychologiques, le secouriste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travailler et entraîner 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capacités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comportementales,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cognitives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Augmenter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potentiel mental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pour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amortir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les impacts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psychologiques</a:t>
            </a:r>
            <a:endParaRPr sz="1600">
              <a:latin typeface="Calibri Light"/>
              <a:cs typeface="Calibri Light"/>
            </a:endParaRPr>
          </a:p>
          <a:p>
            <a:pPr algn="just" marL="24130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se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préparer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69900" indent="-228600">
              <a:lnSpc>
                <a:spcPct val="100000"/>
              </a:lnSpc>
              <a:spcBef>
                <a:spcPts val="20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acquérir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compétences </a:t>
            </a:r>
            <a:r>
              <a:rPr dirty="0" sz="1100" spc="-5">
                <a:latin typeface="Calibri"/>
                <a:cs typeface="Calibri"/>
              </a:rPr>
              <a:t>par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l'entraînement ;</a:t>
            </a:r>
            <a:endParaRPr sz="1100">
              <a:latin typeface="Calibri"/>
              <a:cs typeface="Calibri"/>
            </a:endParaRPr>
          </a:p>
          <a:p>
            <a:pPr algn="just" lvl="1" marL="469900" marR="8890" indent="-228600">
              <a:lnSpc>
                <a:spcPct val="101600"/>
              </a:lnSpc>
              <a:spcBef>
                <a:spcPts val="5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se </a:t>
            </a:r>
            <a:r>
              <a:rPr dirty="0" sz="1100" spc="-10">
                <a:latin typeface="Calibri"/>
                <a:cs typeface="Calibri"/>
              </a:rPr>
              <a:t>préparer </a:t>
            </a:r>
            <a:r>
              <a:rPr dirty="0" sz="1100" spc="-5">
                <a:latin typeface="Calibri"/>
                <a:cs typeface="Calibri"/>
              </a:rPr>
              <a:t>à la réalité du terrain et des missions dévolues en se construisant une représentation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 et réaliste de l’activité et des missions et en prenant connaissance des risques psychologiques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liés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5"/>
              </a:spcBef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se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réguler </a:t>
            </a:r>
            <a:r>
              <a:rPr dirty="0" sz="1100" spc="-5">
                <a:latin typeface="Calibri"/>
                <a:cs typeface="Calibri"/>
              </a:rPr>
              <a:t>pendant 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469900" marR="10160" indent="-228600">
              <a:lnSpc>
                <a:spcPts val="1340"/>
              </a:lnSpc>
              <a:spcBef>
                <a:spcPts val="45"/>
              </a:spcBef>
              <a:buFont typeface="Courier New"/>
              <a:buChar char="o"/>
              <a:tabLst>
                <a:tab pos="469265" algn="l"/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physiquement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psychologiquement ;</a:t>
            </a:r>
            <a:endParaRPr sz="1100">
              <a:latin typeface="Calibri"/>
              <a:cs typeface="Calibri"/>
            </a:endParaRPr>
          </a:p>
          <a:p>
            <a:pPr lvl="1" marL="469900" indent="-228600">
              <a:lnSpc>
                <a:spcPts val="1300"/>
              </a:lnSpc>
              <a:buFont typeface="Courier New"/>
              <a:buChar char="o"/>
              <a:tabLst>
                <a:tab pos="469265" algn="l"/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(exemple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respiration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contrôlée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5"/>
              </a:spcBef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récupérer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/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reconditionner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62915" marR="8890" indent="-228600">
              <a:lnSpc>
                <a:spcPts val="1340"/>
              </a:lnSpc>
              <a:spcBef>
                <a:spcPts val="45"/>
              </a:spcBef>
              <a:buFont typeface="Courier New"/>
              <a:buChar char="o"/>
              <a:tabLst>
                <a:tab pos="463550" algn="l"/>
              </a:tabLst>
            </a:pPr>
            <a:r>
              <a:rPr dirty="0" sz="1100" spc="-5">
                <a:latin typeface="Calibri"/>
                <a:cs typeface="Calibri"/>
              </a:rPr>
              <a:t>soigner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hygiène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(repos,</a:t>
            </a:r>
            <a:r>
              <a:rPr dirty="0" sz="1100" spc="-5">
                <a:latin typeface="Calibri"/>
                <a:cs typeface="Calibri"/>
              </a:rPr>
              <a:t> alimentation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équilibrée,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exclusion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comportements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addictifs,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équilibre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famille/professionnelle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sociale,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connaitre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reconnaitre </a:t>
            </a:r>
            <a:r>
              <a:rPr dirty="0" sz="110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limites).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60"/>
              </a:spcBef>
              <a:buFont typeface="Courier New"/>
              <a:buChar char="o"/>
            </a:pPr>
            <a:endParaRPr sz="9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Détecter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et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réagir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en fonction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du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niveau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d’impact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psychologique</a:t>
            </a:r>
            <a:endParaRPr sz="1600">
              <a:latin typeface="Calibri Light"/>
              <a:cs typeface="Calibri Light"/>
            </a:endParaRPr>
          </a:p>
          <a:p>
            <a:pPr marL="24130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Détecter</a:t>
            </a:r>
            <a:r>
              <a:rPr dirty="0" sz="1100" spc="-3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1300" marR="12700">
              <a:lnSpc>
                <a:spcPct val="1020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critiques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l'impact psychologique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l'intervention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l’équipe.</a:t>
            </a:r>
            <a:endParaRPr sz="1100">
              <a:latin typeface="Calibri"/>
              <a:cs typeface="Calibri"/>
            </a:endParaRPr>
          </a:p>
          <a:p>
            <a:pPr algn="just" marL="241300" marR="6350">
              <a:lnSpc>
                <a:spcPct val="101600"/>
              </a:lnSpc>
              <a:spcBef>
                <a:spcPts val="5"/>
              </a:spcBef>
            </a:pPr>
            <a:r>
              <a:rPr dirty="0" sz="1100" spc="-10">
                <a:latin typeface="Calibri"/>
                <a:cs typeface="Calibri"/>
              </a:rPr>
              <a:t>Certaines </a:t>
            </a:r>
            <a:r>
              <a:rPr dirty="0" sz="1100" spc="-5">
                <a:latin typeface="Calibri"/>
                <a:cs typeface="Calibri"/>
              </a:rPr>
              <a:t>situations sont connues pour être plus à risque de mettre en difficulté le secouriste du fait 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éprouvant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</a:t>
            </a:r>
            <a:r>
              <a:rPr dirty="0" sz="1100">
                <a:latin typeface="Calibri"/>
                <a:cs typeface="Calibri"/>
              </a:rPr>
              <a:t> importante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 générer.</a:t>
            </a:r>
            <a:endParaRPr sz="1100">
              <a:latin typeface="Calibri"/>
              <a:cs typeface="Calibri"/>
            </a:endParaRPr>
          </a:p>
          <a:p>
            <a:pPr algn="just" marL="241300">
              <a:lnSpc>
                <a:spcPct val="100000"/>
              </a:lnSpc>
              <a:spcBef>
                <a:spcPts val="2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qualifie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698500" indent="-229235">
              <a:lnSpc>
                <a:spcPct val="100000"/>
              </a:lnSpc>
              <a:spcBef>
                <a:spcPts val="2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impliquant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famille,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collègues,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amis…</a:t>
            </a:r>
            <a:endParaRPr sz="1100">
              <a:latin typeface="Calibri"/>
              <a:cs typeface="Calibri"/>
            </a:endParaRPr>
          </a:p>
          <a:p>
            <a:pPr algn="just"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interventions auprès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d’enfants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décédés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8500" marR="5715" indent="-229235">
              <a:lnSpc>
                <a:spcPct val="117000"/>
              </a:lnSpc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contextes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cadavres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mutilés,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engendrées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(homicide,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féminicide,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infanticide,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fratricide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responsabilité humaine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(AVP,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travail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8500" marR="7620" indent="-229235">
              <a:lnSpc>
                <a:spcPct val="116799"/>
              </a:lnSpc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événements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exceptionnels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attentats,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catastrophes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industrielles ou naturelles) ;</a:t>
            </a:r>
            <a:endParaRPr sz="1100">
              <a:latin typeface="Calibri"/>
              <a:cs typeface="Calibri"/>
            </a:endParaRPr>
          </a:p>
          <a:p>
            <a:pPr algn="just" lvl="1" marL="698500" marR="8255" indent="-229235">
              <a:lnSpc>
                <a:spcPct val="117000"/>
              </a:lnSpc>
              <a:spcBef>
                <a:spcPts val="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-5">
                <a:latin typeface="Calibri"/>
                <a:cs typeface="Calibri"/>
              </a:rPr>
              <a:t> 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impuissant,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accident,</a:t>
            </a:r>
            <a:r>
              <a:rPr dirty="0" sz="1100">
                <a:latin typeface="Calibri"/>
                <a:cs typeface="Calibri"/>
              </a:rPr>
              <a:t> etc.)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-5">
                <a:latin typeface="Calibri"/>
                <a:cs typeface="Calibri"/>
              </a:rPr>
              <a:t> 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intégrité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physique</a:t>
            </a:r>
            <a:r>
              <a:rPr dirty="0" sz="1100" spc="-5">
                <a:latin typeface="Calibri"/>
                <a:cs typeface="Calibri"/>
              </a:rPr>
              <a:t> et/ou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situations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verbales à son encontre).</a:t>
            </a:r>
            <a:endParaRPr sz="1100">
              <a:latin typeface="Calibri"/>
              <a:cs typeface="Calibri"/>
            </a:endParaRPr>
          </a:p>
          <a:p>
            <a:pPr algn="just" marL="2413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698500" indent="-229235">
              <a:lnSpc>
                <a:spcPct val="100000"/>
              </a:lnSpc>
              <a:spcBef>
                <a:spcPts val="2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capacité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réflexe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8500" marR="508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-5">
                <a:latin typeface="Calibri"/>
                <a:cs typeface="Calibri"/>
              </a:rPr>
              <a:t> pendant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inattendues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698500" marR="635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tension inhabituelle au sein de l’équipe, voire une gêne ou un malaise </a:t>
            </a:r>
            <a:r>
              <a:rPr dirty="0" sz="1100" spc="-10">
                <a:latin typeface="Calibri"/>
                <a:cs typeface="Calibri"/>
              </a:rPr>
              <a:t>(isolement </a:t>
            </a:r>
            <a:r>
              <a:rPr dirty="0" sz="1100" spc="-5">
                <a:latin typeface="Calibri"/>
                <a:cs typeface="Calibri"/>
              </a:rPr>
              <a:t>de certains,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silence, </a:t>
            </a:r>
            <a:r>
              <a:rPr dirty="0" sz="1100" spc="-5">
                <a:latin typeface="Calibri"/>
                <a:cs typeface="Calibri"/>
              </a:rPr>
              <a:t>regards fuyants ou au contraire agitation avec flot de paroles, </a:t>
            </a:r>
            <a:r>
              <a:rPr dirty="0" sz="1100" spc="5">
                <a:latin typeface="Calibri"/>
                <a:cs typeface="Calibri"/>
              </a:rPr>
              <a:t>trop </a:t>
            </a:r>
            <a:r>
              <a:rPr dirty="0" sz="1100" spc="-5">
                <a:latin typeface="Calibri"/>
                <a:cs typeface="Calibri"/>
              </a:rPr>
              <a:t>plein d’excitation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colère,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désarroi,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abattement).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169155"/>
            <a:ext cx="6155690" cy="287020"/>
            <a:chOff x="701040" y="4169155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416915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4495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2200"/>
            <a:ext cx="6155690" cy="530733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désorientation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confusion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ralentissement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ralentissement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percevoir.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100" spc="-10">
                <a:latin typeface="Calibri"/>
                <a:cs typeface="Calibri"/>
              </a:rPr>
              <a:t>L’examen</a:t>
            </a:r>
            <a:r>
              <a:rPr dirty="0" sz="1100" spc="-5">
                <a:latin typeface="Calibri"/>
                <a:cs typeface="Calibri"/>
              </a:rPr>
              <a:t> met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143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frissons,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surviennent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sévère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36 </a:t>
            </a:r>
            <a:r>
              <a:rPr dirty="0" sz="1100">
                <a:latin typeface="Calibri"/>
                <a:cs typeface="Calibri"/>
              </a:rPr>
              <a:t>°C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32 °C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frisson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(hypothermie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modérée,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sévère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grave),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disparition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frisson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signe </a:t>
            </a:r>
            <a:r>
              <a:rPr dirty="0" sz="1100" spc="-5">
                <a:latin typeface="Calibri"/>
                <a:cs typeface="Calibri"/>
              </a:rPr>
              <a:t> l’épuisement de 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n’arrive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lutter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pâle, froide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corrélation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présentés</a:t>
            </a:r>
            <a:r>
              <a:rPr dirty="0" sz="1100" spc="-5">
                <a:latin typeface="Calibri"/>
                <a:cs typeface="Calibri"/>
              </a:rPr>
              <a:t>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et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évaluer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soustraire la victime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cause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déperdition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supplémentaire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[07PR08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880867" y="760730"/>
            <a:ext cx="17945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Hypothermie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3382009"/>
            <a:ext cx="6155690" cy="287655"/>
            <a:chOff x="701040" y="338200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38200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6631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264653"/>
            <a:ext cx="6155690" cy="287020"/>
            <a:chOff x="701040" y="726465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72646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75450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8408415"/>
            <a:ext cx="6155690" cy="287655"/>
            <a:chOff x="701040" y="840841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840841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6898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208481"/>
            <a:ext cx="6155690" cy="877951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7145" indent="-229235">
              <a:lnSpc>
                <a:spcPts val="1540"/>
              </a:lnSpc>
              <a:spcBef>
                <a:spcPts val="9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nécessiteront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d’équipes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spécialisées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(équipe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montagne,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GRIMP…) 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4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l’abri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isoler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endroit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(point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refuge,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habitation,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ambulance)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 </a:t>
            </a:r>
            <a:r>
              <a:rPr dirty="0" sz="1100" spc="-10">
                <a:latin typeface="Calibri"/>
                <a:cs typeface="Calibri"/>
              </a:rPr>
              <a:t>d’éviter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supplémentaire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convection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ôter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 s’ils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mouillés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humides.</a:t>
            </a:r>
            <a:endParaRPr sz="1100">
              <a:latin typeface="Calibri"/>
              <a:cs typeface="Calibri"/>
            </a:endParaRPr>
          </a:p>
          <a:p>
            <a:pPr marL="704850" marR="11430">
              <a:lnSpc>
                <a:spcPts val="1600"/>
              </a:lnSpc>
              <a:spcBef>
                <a:spcPts val="4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(risque </a:t>
            </a:r>
            <a:r>
              <a:rPr dirty="0" sz="1100">
                <a:latin typeface="Calibri"/>
                <a:cs typeface="Calibri"/>
              </a:rPr>
              <a:t>d</a:t>
            </a:r>
            <a:r>
              <a:rPr dirty="0" sz="1100">
                <a:latin typeface="MS Gothic"/>
                <a:cs typeface="MS Gothic"/>
              </a:rPr>
              <a:t>’</a:t>
            </a:r>
            <a:r>
              <a:rPr dirty="0" sz="1100">
                <a:latin typeface="Calibri"/>
                <a:cs typeface="Calibri"/>
              </a:rPr>
              <a:t>arrêt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brutal).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165"/>
              </a:spcBef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révèle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pénible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 présente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 vitale</a:t>
            </a:r>
            <a:endParaRPr sz="1600">
              <a:latin typeface="Calibri Light"/>
              <a:cs typeface="Calibri Light"/>
            </a:endParaRPr>
          </a:p>
          <a:p>
            <a:pPr marL="247650" marR="16510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vie.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inconsciente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60083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minute,</a:t>
            </a:r>
            <a:endParaRPr sz="1100">
              <a:latin typeface="Calibri"/>
              <a:cs typeface="Calibri"/>
            </a:endParaRPr>
          </a:p>
          <a:p>
            <a:pPr marL="1162050" marR="144780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doute, débuter la </a:t>
            </a:r>
            <a:r>
              <a:rPr dirty="0" sz="1100">
                <a:latin typeface="Calibri"/>
                <a:cs typeface="Calibri"/>
              </a:rPr>
              <a:t>RCP.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13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la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thoracique,</a:t>
            </a:r>
            <a:endParaRPr sz="1100">
              <a:latin typeface="Calibri"/>
              <a:cs typeface="Calibri"/>
            </a:endParaRPr>
          </a:p>
          <a:p>
            <a:pPr marL="1162050" marR="12700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rigidité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difficiles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compressions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confirmer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  <a:p>
            <a:pPr algn="r" marR="152654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disponible,</a:t>
            </a:r>
            <a:endParaRPr sz="1100">
              <a:latin typeface="Calibri"/>
              <a:cs typeface="Calibri"/>
            </a:endParaRPr>
          </a:p>
          <a:p>
            <a:pPr algn="r" lvl="2" marL="227965" marR="1573530" indent="-22796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227965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un cœur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réagir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défibrillation,</a:t>
            </a:r>
            <a:endParaRPr sz="1100">
              <a:latin typeface="Calibri"/>
              <a:cs typeface="Calibri"/>
            </a:endParaRPr>
          </a:p>
          <a:p>
            <a:pPr marL="1162050" marR="14604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défibrillations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réchauffée.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sera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débutée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1162050">
              <a:lnSpc>
                <a:spcPct val="100000"/>
              </a:lnSpc>
              <a:spcBef>
                <a:spcPts val="220"/>
              </a:spcBef>
            </a:pP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satisfaisante.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perdu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respire,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même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très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lentement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marR="12700" indent="-228600">
              <a:lnSpc>
                <a:spcPct val="116799"/>
              </a:lnSpc>
              <a:spcBef>
                <a:spcPts val="9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(voir ci-dessous).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une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hypothermie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sévère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modérée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allonger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administrer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évacuation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ci-dessous)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296161"/>
            <a:ext cx="6155690" cy="287020"/>
            <a:chOff x="701040" y="1296161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29616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57657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643631"/>
            <a:ext cx="6155690" cy="287655"/>
            <a:chOff x="701040" y="264363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6436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9248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92200"/>
            <a:ext cx="6155690" cy="271335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à-coups.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modérée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sévère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instables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arrêt 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 présente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hypothermie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légère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ci-dessous)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n’avez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complémentaires.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Réchauffement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frissons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  <p:sp>
        <p:nvSpPr>
          <p:cNvPr id="9" name="object 9"/>
          <p:cNvSpPr txBox="1"/>
          <p:nvPr/>
        </p:nvSpPr>
        <p:spPr>
          <a:xfrm>
            <a:off x="707390" y="3183381"/>
            <a:ext cx="12325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réchauffement passif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959355" y="3202939"/>
            <a:ext cx="487807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20090" y="3372865"/>
            <a:ext cx="377253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l’humidité,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envelopper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90" y="3600195"/>
            <a:ext cx="61417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45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modérée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sévère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4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frisson,</a:t>
            </a:r>
            <a:r>
              <a:rPr dirty="0" sz="1100" spc="50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4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3770883"/>
            <a:ext cx="115125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réchauffement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actif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877822" y="3790441"/>
            <a:ext cx="417957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(cf. 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réchauffement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réchauffer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[07AC08</a:t>
            </a:r>
            <a:r>
              <a:rPr dirty="0" sz="1600" spc="-2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05251" y="760730"/>
            <a:ext cx="17481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Intoxicati</a:t>
            </a:r>
            <a:r>
              <a:rPr dirty="0" spc="5">
                <a:solidFill>
                  <a:srgbClr val="7E7E7E"/>
                </a:solidFill>
              </a:rPr>
              <a:t>o</a:t>
            </a:r>
            <a:r>
              <a:rPr dirty="0" spc="-5">
                <a:solidFill>
                  <a:srgbClr val="7E7E7E"/>
                </a:solidFill>
              </a:rPr>
              <a:t>ns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310637"/>
            <a:ext cx="6155690" cy="287020"/>
            <a:chOff x="701040" y="2310637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31063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910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142989"/>
            <a:ext cx="6155690" cy="287020"/>
            <a:chOff x="701040" y="6142989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614298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4234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8029702"/>
            <a:ext cx="6155690" cy="287655"/>
            <a:chOff x="701040" y="8029702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8029702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3108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5210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10000"/>
              </a:lnSpc>
              <a:spcBef>
                <a:spcPts val="1025"/>
              </a:spcBef>
            </a:pPr>
            <a:r>
              <a:rPr dirty="0" sz="1100" spc="-5">
                <a:latin typeface="Calibri"/>
                <a:cs typeface="Calibri"/>
              </a:rPr>
              <a:t>L’intoxication est un trouble engendré par la pénétration dans l’organisme d’une substance appelée poison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poisons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plantes</a:t>
            </a:r>
            <a:r>
              <a:rPr dirty="0" sz="1100" spc="-5">
                <a:latin typeface="Calibri"/>
                <a:cs typeface="Calibri"/>
              </a:rPr>
              <a:t> vénéneuses,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domestiques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(lessives,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décapants,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désherbants…),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industriels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(gaz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 chimiques…),</a:t>
            </a:r>
            <a:r>
              <a:rPr dirty="0" sz="1100">
                <a:latin typeface="Calibri"/>
                <a:cs typeface="Calibri"/>
              </a:rPr>
              <a:t> actes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malveillants (terrorisme,</a:t>
            </a:r>
            <a:r>
              <a:rPr dirty="0" sz="1100">
                <a:latin typeface="Calibri"/>
                <a:cs typeface="Calibri"/>
              </a:rPr>
              <a:t> etc.).</a:t>
            </a:r>
            <a:endParaRPr sz="1100">
              <a:latin typeface="Calibri"/>
              <a:cs typeface="Calibri"/>
            </a:endParaRPr>
          </a:p>
          <a:p>
            <a:pPr algn="just" marL="19050" marR="1064260">
              <a:lnSpc>
                <a:spcPts val="1939"/>
              </a:lnSpc>
              <a:spcBef>
                <a:spcPts val="165"/>
              </a:spcBef>
            </a:pPr>
            <a:r>
              <a:rPr dirty="0" sz="1100" spc="-5">
                <a:latin typeface="Calibri"/>
                <a:cs typeface="Calibri"/>
              </a:rPr>
              <a:t>Les drogues, les médicaments et l’alcool peuvent également provoquer des intoxications.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poison </a:t>
            </a:r>
            <a:r>
              <a:rPr dirty="0" sz="1100" spc="-10">
                <a:latin typeface="Calibri"/>
                <a:cs typeface="Calibri"/>
              </a:rPr>
              <a:t>pénètre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l’organisme 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01400"/>
              </a:lnSpc>
              <a:spcBef>
                <a:spcPts val="50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ingestion : </a:t>
            </a:r>
            <a:r>
              <a:rPr dirty="0" sz="1100" spc="-5">
                <a:latin typeface="Calibri"/>
                <a:cs typeface="Calibri"/>
              </a:rPr>
              <a:t>Il est avalé et absorbé par le tube digestif </a:t>
            </a:r>
            <a:r>
              <a:rPr dirty="0" sz="1100" spc="-10">
                <a:latin typeface="Calibri"/>
                <a:cs typeface="Calibri"/>
              </a:rPr>
              <a:t>(aliments </a:t>
            </a:r>
            <a:r>
              <a:rPr dirty="0" sz="1100" spc="-5">
                <a:latin typeface="Calibri"/>
                <a:cs typeface="Calibri"/>
              </a:rPr>
              <a:t>contaminés, médicaments, </a:t>
            </a:r>
            <a:r>
              <a:rPr dirty="0" sz="1100" spc="-10">
                <a:latin typeface="Calibri"/>
                <a:cs typeface="Calibri"/>
              </a:rPr>
              <a:t>produits </a:t>
            </a:r>
            <a:r>
              <a:rPr dirty="0" sz="1100" spc="-5">
                <a:latin typeface="Calibri"/>
                <a:cs typeface="Calibri"/>
              </a:rPr>
              <a:t> domestiques)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01800"/>
              </a:lnSpc>
              <a:spcBef>
                <a:spcPts val="6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inhalation : </a:t>
            </a:r>
            <a:r>
              <a:rPr dirty="0" sz="1100" spc="-5">
                <a:latin typeface="Calibri"/>
                <a:cs typeface="Calibri"/>
              </a:rPr>
              <a:t>Il pénètre par les voies respiratoires et est absorbé dans l’organisme par les poumons (gaz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aérosols)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injection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l’occasion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(venins,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piqûres)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02000"/>
              </a:lnSpc>
              <a:spcBef>
                <a:spcPts val="6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absorption : </a:t>
            </a:r>
            <a:r>
              <a:rPr dirty="0" sz="1100" spc="-5">
                <a:latin typeface="Calibri"/>
                <a:cs typeface="Calibri"/>
              </a:rPr>
              <a:t>Il pénètre dans l’organisme à </a:t>
            </a:r>
            <a:r>
              <a:rPr dirty="0" sz="1100">
                <a:latin typeface="Calibri"/>
                <a:cs typeface="Calibri"/>
              </a:rPr>
              <a:t>travers </a:t>
            </a:r>
            <a:r>
              <a:rPr dirty="0" sz="1100" spc="-5">
                <a:latin typeface="Calibri"/>
                <a:cs typeface="Calibri"/>
              </a:rPr>
              <a:t>la peau saine (produits industriels : désherbants,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pesticides).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L’intoxication peut aussi être causée par un environnement toxique.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toxique est alors dans l’air, </a:t>
            </a:r>
            <a:r>
              <a:rPr dirty="0" sz="1100" spc="-10">
                <a:latin typeface="Calibri"/>
                <a:cs typeface="Calibri"/>
              </a:rPr>
              <a:t>sous </a:t>
            </a:r>
            <a:r>
              <a:rPr dirty="0" sz="1100" spc="-5">
                <a:latin typeface="Calibri"/>
                <a:cs typeface="Calibri"/>
              </a:rPr>
              <a:t> forme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particules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(monoxyde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carbonique,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fumées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d’incendie,</a:t>
            </a:r>
            <a:r>
              <a:rPr dirty="0" sz="1100" spc="-5">
                <a:latin typeface="Calibri"/>
                <a:cs typeface="Calibri"/>
              </a:rPr>
              <a:t> 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irritants,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guerre).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privilégié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l’inhalation,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l’absorption.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 qui 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l’organisme.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En présence d’un environnement toxique, la </a:t>
            </a:r>
            <a:r>
              <a:rPr dirty="0" sz="1100" spc="-10">
                <a:latin typeface="Calibri"/>
                <a:cs typeface="Calibri"/>
              </a:rPr>
              <a:t>sécurité </a:t>
            </a:r>
            <a:r>
              <a:rPr dirty="0" sz="1100" spc="-5">
                <a:latin typeface="Calibri"/>
                <a:cs typeface="Calibri"/>
              </a:rPr>
              <a:t>des intervenants est une priorité. En effet, </a:t>
            </a:r>
            <a:r>
              <a:rPr dirty="0" sz="1100">
                <a:latin typeface="Calibri"/>
                <a:cs typeface="Calibri"/>
              </a:rPr>
              <a:t>ceux-ci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inodores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invisibles 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monoxyde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carbone.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voir,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cas, </a:t>
            </a:r>
            <a:r>
              <a:rPr dirty="0" sz="1100" spc="-5">
                <a:latin typeface="Calibri"/>
                <a:cs typeface="Calibri"/>
              </a:rPr>
              <a:t>la 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nuage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odeur,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caractéristique,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désagréable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irritante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mêmes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repérer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d’animaux,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agonisants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morts.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En dehors de la </a:t>
            </a:r>
            <a:r>
              <a:rPr dirty="0" sz="1100" spc="-10">
                <a:latin typeface="Calibri"/>
                <a:cs typeface="Calibri"/>
              </a:rPr>
              <a:t>présence </a:t>
            </a:r>
            <a:r>
              <a:rPr dirty="0" sz="1100" spc="-5">
                <a:latin typeface="Calibri"/>
                <a:cs typeface="Calibri"/>
              </a:rPr>
              <a:t>d’un environnement toxique, l’intoxication est principalement due à </a:t>
            </a:r>
            <a:r>
              <a:rPr dirty="0" sz="1100">
                <a:latin typeface="Calibri"/>
                <a:cs typeface="Calibri"/>
              </a:rPr>
              <a:t>l’ingestion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volontaire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erreur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l’ingestion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d’aliments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</a:t>
            </a:r>
            <a:r>
              <a:rPr dirty="0" sz="1100">
                <a:latin typeface="Calibri"/>
                <a:cs typeface="Calibri"/>
              </a:rPr>
              <a:t> ou avariés.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987799"/>
            <a:ext cx="6155690" cy="287655"/>
            <a:chOff x="701040" y="398779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98779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26897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33527"/>
            <a:ext cx="6155690" cy="5569585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comprimés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boîtes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(table, poubelle)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flacons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pictogrammes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danger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 d’alcool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d’adieu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plantes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vénéneuses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fruits toxiques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(enfants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dinette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L’interrogatoire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entourage,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déterminer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circonstances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nature 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(des)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toxique(s) en cause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l’ingestion.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800"/>
              </a:lnSpc>
              <a:spcBef>
                <a:spcPts val="795"/>
              </a:spcBef>
            </a:pPr>
            <a:r>
              <a:rPr dirty="0" sz="1100" spc="-10">
                <a:latin typeface="Calibri"/>
                <a:cs typeface="Calibri"/>
              </a:rPr>
              <a:t>L’examen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faire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signes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consommation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drogues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6799"/>
              </a:lnSpc>
              <a:spcBef>
                <a:spcPts val="4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timbres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médicamenteux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autocollants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(patch)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(creux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axillaire,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périnée,</a:t>
            </a:r>
            <a:r>
              <a:rPr dirty="0" sz="1100" spc="-5">
                <a:latin typeface="Calibri"/>
                <a:cs typeface="Calibri"/>
              </a:rPr>
              <a:t> scrotum,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piqûres,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scarification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cicatrices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lutter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détresse vitale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possible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275844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instructions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 suspecte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d’informer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[07PR09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905251" y="760730"/>
            <a:ext cx="17462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Intoxications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548125"/>
            <a:ext cx="6155690" cy="287655"/>
            <a:chOff x="701040" y="354812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54812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8293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261605"/>
            <a:ext cx="6155690" cy="287020"/>
            <a:chOff x="701040" y="726160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72616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5420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618490" y="1378711"/>
            <a:ext cx="6332220" cy="78009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d’intoxication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(ingestion,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injection)</a:t>
            </a:r>
            <a:endParaRPr sz="1600">
              <a:latin typeface="Calibri Light"/>
              <a:cs typeface="Calibri Light"/>
            </a:endParaRPr>
          </a:p>
          <a:p>
            <a:pPr marL="3302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3ème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 regard,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particulier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87400" marR="10541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87400" algn="l"/>
                <a:tab pos="788035" algn="l"/>
              </a:tabLst>
            </a:pPr>
            <a:r>
              <a:rPr dirty="0" sz="1100" spc="-5">
                <a:latin typeface="Calibri"/>
                <a:cs typeface="Calibri"/>
              </a:rPr>
              <a:t>déterminer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(des)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toxique(s)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supposée absorbée 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l’heure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prise,</a:t>
            </a:r>
            <a:endParaRPr sz="1100">
              <a:latin typeface="Calibri"/>
              <a:cs typeface="Calibri"/>
            </a:endParaRPr>
          </a:p>
          <a:p>
            <a:pPr lvl="1" marL="7874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87400" algn="l"/>
                <a:tab pos="788035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flacons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produits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cause.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vomir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 boire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Intoxication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aux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opiacés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aux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opioïdes</a:t>
            </a:r>
            <a:endParaRPr sz="1600">
              <a:latin typeface="Calibri Light"/>
              <a:cs typeface="Calibri Light"/>
            </a:endParaRPr>
          </a:p>
          <a:p>
            <a:pPr algn="just" marL="1016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excessif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volontaire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d’opiacés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opioïdes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intoxication.</a:t>
            </a:r>
            <a:endParaRPr sz="1100">
              <a:latin typeface="Calibri"/>
              <a:cs typeface="Calibri"/>
            </a:endParaRPr>
          </a:p>
          <a:p>
            <a:pPr algn="just" marL="101600" marR="111125">
              <a:lnSpc>
                <a:spcPct val="109800"/>
              </a:lnSpc>
              <a:spcBef>
                <a:spcPts val="484"/>
              </a:spcBef>
            </a:pPr>
            <a:r>
              <a:rPr dirty="0" sz="1100" spc="-5">
                <a:latin typeface="Calibri"/>
                <a:cs typeface="Calibri"/>
              </a:rPr>
              <a:t>La dépression respiratoire avec troubles de la conscience et myosis sont des signes caractéristiques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surdosage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d’intoxication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opiacés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opioïdes.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connaissance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anoxie.</a:t>
            </a:r>
            <a:endParaRPr sz="1100">
              <a:latin typeface="Calibri"/>
              <a:cs typeface="Calibri"/>
            </a:endParaRPr>
          </a:p>
          <a:p>
            <a:pPr algn="just" marL="101600" marR="110489">
              <a:lnSpc>
                <a:spcPct val="1102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48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8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8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8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48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opiacés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(FR &lt; 12 mvts/min) et/ou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perte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Calibri"/>
              <a:cs typeface="Calibri"/>
            </a:endParaRPr>
          </a:p>
          <a:p>
            <a:pPr algn="just" marL="330200" indent="-228600">
              <a:lnSpc>
                <a:spcPct val="100000"/>
              </a:lnSpc>
              <a:buFont typeface="Symbol"/>
              <a:buChar char=""/>
              <a:tabLst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 en inhalation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retirer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patchs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30200" marR="10922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surveiller en permanence la ventilation et se tenir prêt à réaliser une ventilation artificielle, si la </a:t>
            </a:r>
            <a:r>
              <a:rPr dirty="0" sz="1100" spc="-10">
                <a:latin typeface="Calibri"/>
                <a:cs typeface="Calibri"/>
              </a:rPr>
              <a:t>FR&lt;6 </a:t>
            </a:r>
            <a:r>
              <a:rPr dirty="0" sz="1100" spc="-5">
                <a:latin typeface="Calibri"/>
                <a:cs typeface="Calibri"/>
              </a:rPr>
              <a:t> mvts/min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;</a:t>
            </a:r>
            <a:endParaRPr sz="1100">
              <a:latin typeface="Calibri"/>
              <a:cs typeface="Calibri"/>
            </a:endParaRPr>
          </a:p>
          <a:p>
            <a:pPr algn="just" marL="330200" marR="10668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naloxone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pulvérisation</a:t>
            </a:r>
            <a:r>
              <a:rPr dirty="0" sz="1100">
                <a:latin typeface="Calibri"/>
                <a:cs typeface="Calibri"/>
              </a:rPr>
              <a:t> intra-nasale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pulvérisation de naloxone (antagoniste) dans une narine chez toute victime âgés de 14 ans et </a:t>
            </a:r>
            <a:r>
              <a:rPr dirty="0" sz="1100">
                <a:latin typeface="Calibri"/>
                <a:cs typeface="Calibri"/>
              </a:rPr>
              <a:t>plus</a:t>
            </a:r>
            <a:r>
              <a:rPr dirty="0" baseline="39682" sz="1050">
                <a:latin typeface="Calibri"/>
                <a:cs typeface="Calibri"/>
              </a:rPr>
              <a:t>1 </a:t>
            </a:r>
            <a:r>
              <a:rPr dirty="0" sz="1100" spc="-10">
                <a:latin typeface="Calibri"/>
                <a:cs typeface="Calibri"/>
              </a:rPr>
              <a:t>(voir </a:t>
            </a:r>
            <a:r>
              <a:rPr dirty="0" sz="1100" spc="-5">
                <a:latin typeface="Calibri"/>
                <a:cs typeface="Calibri"/>
              </a:rPr>
              <a:t> fiche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s’améliore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réapparition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10">
                <a:latin typeface="Calibri"/>
                <a:cs typeface="Calibri"/>
              </a:rPr>
              <a:t>signes,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renouveler 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min.</a:t>
            </a:r>
            <a:endParaRPr sz="1100">
              <a:latin typeface="Calibri"/>
              <a:cs typeface="Calibri"/>
            </a:endParaRPr>
          </a:p>
          <a:p>
            <a:pPr marL="101600" marR="2562225">
              <a:lnSpc>
                <a:spcPts val="3450"/>
              </a:lnSpc>
              <a:spcBef>
                <a:spcPts val="25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projection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d’un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toxique sur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peau </a:t>
            </a:r>
            <a:r>
              <a:rPr dirty="0" sz="1600" spc="-35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Si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produit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provoqué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une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brûlure</a:t>
            </a:r>
            <a:endParaRPr sz="1600">
              <a:latin typeface="Calibri Light"/>
              <a:cs typeface="Calibri Light"/>
            </a:endParaRPr>
          </a:p>
          <a:p>
            <a:pPr marL="330200" indent="-228600">
              <a:lnSpc>
                <a:spcPct val="100000"/>
              </a:lnSpc>
              <a:spcBef>
                <a:spcPts val="70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 chimique.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l’absence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brûlure</a:t>
            </a:r>
            <a:endParaRPr sz="1600">
              <a:latin typeface="Calibri Light"/>
              <a:cs typeface="Calibri Light"/>
            </a:endParaRPr>
          </a:p>
          <a:p>
            <a:pPr marL="33020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l’entreprise,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communiquée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bilan.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20090" y="969035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681990" y="9759188"/>
            <a:ext cx="6177915" cy="320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7200"/>
              </a:lnSpc>
              <a:spcBef>
                <a:spcPts val="100"/>
              </a:spcBef>
            </a:pPr>
            <a:r>
              <a:rPr dirty="0" baseline="39682" sz="1050" i="1">
                <a:latin typeface="Calibri"/>
                <a:cs typeface="Calibri"/>
              </a:rPr>
              <a:t>1</a:t>
            </a:r>
            <a:r>
              <a:rPr dirty="0" baseline="39682" sz="1050" spc="6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sécurité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l’efficacité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naloxone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administrable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pulvérisation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intranasale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chez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enfants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moins de</a:t>
            </a:r>
            <a:r>
              <a:rPr dirty="0" sz="900" i="1">
                <a:latin typeface="Calibri"/>
                <a:cs typeface="Calibri"/>
              </a:rPr>
              <a:t> 14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n’ont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pas </a:t>
            </a:r>
            <a:r>
              <a:rPr dirty="0" sz="900" i="1">
                <a:latin typeface="Calibri"/>
                <a:cs typeface="Calibri"/>
              </a:rPr>
              <a:t>été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établies.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[07PR10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09-2014]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44016" y="760730"/>
            <a:ext cx="52711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Intoxication</a:t>
            </a:r>
            <a:r>
              <a:rPr dirty="0" spc="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</a:t>
            </a:r>
            <a:r>
              <a:rPr dirty="0" spc="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environnement</a:t>
            </a:r>
            <a:r>
              <a:rPr dirty="0" spc="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toxique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200909"/>
            <a:ext cx="6155690" cy="287020"/>
            <a:chOff x="701040" y="220090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2009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48132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944621"/>
            <a:ext cx="6155690" cy="287655"/>
            <a:chOff x="701040" y="294462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9446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22579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208481"/>
            <a:ext cx="6155690" cy="311975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 à </a:t>
            </a:r>
            <a:r>
              <a:rPr dirty="0" sz="1100" spc="-10">
                <a:latin typeface="Calibri"/>
                <a:cs typeface="Calibri"/>
              </a:rPr>
              <a:t>distance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si 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supprimant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l’environnement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nombreuses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conduite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nombre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restreint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l’atmosphère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 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gestes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l’atmosphère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[07AC09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89300" y="762253"/>
            <a:ext cx="979805" cy="3911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400">
                <a:solidFill>
                  <a:srgbClr val="7E7E7E"/>
                </a:solidFill>
              </a:rPr>
              <a:t>Noyade</a:t>
            </a:r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701040" y="121157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370075"/>
            <a:ext cx="6155690" cy="287655"/>
            <a:chOff x="701040" y="137007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37007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512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091431"/>
            <a:ext cx="6155690" cy="287655"/>
            <a:chOff x="701040" y="409143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0914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3726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458202"/>
            <a:ext cx="6155690" cy="287020"/>
            <a:chOff x="701040" y="7458202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745820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7386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47469"/>
            <a:ext cx="6155690" cy="77108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l’immersion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submersion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968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On parle de submersion lorsque le visage de la victime est </a:t>
            </a:r>
            <a:r>
              <a:rPr dirty="0" sz="1100">
                <a:latin typeface="Calibri"/>
                <a:cs typeface="Calibri"/>
              </a:rPr>
              <a:t>recouvert </a:t>
            </a:r>
            <a:r>
              <a:rPr dirty="0" sz="1100" spc="-5">
                <a:latin typeface="Calibri"/>
                <a:cs typeface="Calibri"/>
              </a:rPr>
              <a:t>d’eau ou d’un liquide, ce qui entraine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l’asphyxie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en quelques minutes.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On parle d’immersion lorsque le corps de la victime est dans l’eau alors que sa tête est au-dessus du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 de l’eau, dans la </a:t>
            </a:r>
            <a:r>
              <a:rPr dirty="0" sz="1100" spc="-10">
                <a:latin typeface="Calibri"/>
                <a:cs typeface="Calibri"/>
              </a:rPr>
              <a:t>plupart </a:t>
            </a:r>
            <a:r>
              <a:rPr dirty="0" sz="1100" spc="-5">
                <a:latin typeface="Calibri"/>
                <a:cs typeface="Calibri"/>
              </a:rPr>
              <a:t>des cas grâce au port d’un gilet de sauvetage. Dans ce cas, la victime a les voies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au-dessus de l’eau, même si elle a le visage éclaboussé par de l’eau, mais </a:t>
            </a:r>
            <a:r>
              <a:rPr dirty="0" sz="1100" spc="-10">
                <a:latin typeface="Calibri"/>
                <a:cs typeface="Calibri"/>
              </a:rPr>
              <a:t>devient </a:t>
            </a:r>
            <a:r>
              <a:rPr dirty="0" sz="1100" spc="-5">
                <a:latin typeface="Calibri"/>
                <a:cs typeface="Calibri"/>
              </a:rPr>
              <a:t>rapidement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hypotherme.</a:t>
            </a:r>
            <a:endParaRPr sz="1100">
              <a:latin typeface="Calibri"/>
              <a:cs typeface="Calibri"/>
            </a:endParaRPr>
          </a:p>
          <a:p>
            <a:pPr algn="just" marL="19050" marR="1841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 personne victime d’une noyade peut mourir ou survivre avec ou sans </a:t>
            </a:r>
            <a:r>
              <a:rPr dirty="0" sz="1100" spc="-10">
                <a:latin typeface="Calibri"/>
                <a:cs typeface="Calibri"/>
              </a:rPr>
              <a:t>séquelles, </a:t>
            </a:r>
            <a:r>
              <a:rPr dirty="0" sz="1100" spc="-5">
                <a:latin typeface="Calibri"/>
                <a:cs typeface="Calibri"/>
              </a:rPr>
              <a:t>mais quel que soit 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devenir, 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noyade.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qu’aucun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1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 peut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incapacité de la personne à maintenir ses voies aériennes hors de </a:t>
            </a:r>
            <a:r>
              <a:rPr dirty="0" sz="1100" spc="5">
                <a:latin typeface="Calibri"/>
                <a:cs typeface="Calibri"/>
              </a:rPr>
              <a:t>l’eau, </a:t>
            </a:r>
            <a:r>
              <a:rPr dirty="0" sz="1100" spc="-5">
                <a:latin typeface="Calibri"/>
                <a:cs typeface="Calibri"/>
              </a:rPr>
              <a:t>car elle ne sait pas nager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(chute dans l’eau) ou est incapable de maintenir ses voies aériennes à l’air libre bien que sachant nager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(crampes ou épuisement musculaire, incarcération dans un véhicule tombé à </a:t>
            </a:r>
            <a:r>
              <a:rPr dirty="0" sz="1100">
                <a:latin typeface="Calibri"/>
                <a:cs typeface="Calibri"/>
              </a:rPr>
              <a:t>l’eau, </a:t>
            </a:r>
            <a:r>
              <a:rPr dirty="0" sz="1100" spc="-5">
                <a:latin typeface="Calibri"/>
                <a:cs typeface="Calibri"/>
              </a:rPr>
              <a:t>un bateau qui 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coulé)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affection médicale qui survient dans </a:t>
            </a:r>
            <a:r>
              <a:rPr dirty="0" sz="1100">
                <a:latin typeface="Calibri"/>
                <a:cs typeface="Calibri"/>
              </a:rPr>
              <a:t>l’eau, </a:t>
            </a:r>
            <a:r>
              <a:rPr dirty="0" sz="1100" spc="-5">
                <a:latin typeface="Calibri"/>
                <a:cs typeface="Calibri"/>
              </a:rPr>
              <a:t>particulièrement celle qui entraîne un trouble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convulsive,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traumatisme comme un traumatisme du </a:t>
            </a:r>
            <a:r>
              <a:rPr dirty="0" sz="1100">
                <a:latin typeface="Calibri"/>
                <a:cs typeface="Calibri"/>
              </a:rPr>
              <a:t>rachis,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plupart </a:t>
            </a:r>
            <a:r>
              <a:rPr dirty="0" sz="1100" spc="-5">
                <a:latin typeface="Calibri"/>
                <a:cs typeface="Calibri"/>
              </a:rPr>
              <a:t>du temps consécutif à un plongeon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 peu profonde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problèmes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spécifiques</a:t>
            </a:r>
            <a:r>
              <a:rPr dirty="0" sz="1100" spc="-5">
                <a:latin typeface="Calibri"/>
                <a:cs typeface="Calibri"/>
              </a:rPr>
              <a:t> survenant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plongée</a:t>
            </a:r>
            <a:r>
              <a:rPr dirty="0" sz="1100">
                <a:latin typeface="Calibri"/>
                <a:cs typeface="Calibri"/>
              </a:rPr>
              <a:t> sous-marine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(apnée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scaphandre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autonome).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L’hypothermie, l’hypoglycémie, la prise d’alcool ou de toxiques sont autant de facteurs qui peuvent </a:t>
            </a:r>
            <a:r>
              <a:rPr dirty="0" sz="1100">
                <a:latin typeface="Calibri"/>
                <a:cs typeface="Calibri"/>
              </a:rPr>
              <a:t>faciliter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multiples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expliquent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l’adaptation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100"/>
              </a:lnSpc>
              <a:spcBef>
                <a:spcPts val="4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l’hypoxie (manque d’oxygène) est la conséquence majeure et la plus néfaste de la noyade. Elle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 à l’arrêt volontaire de la respiration et au spasme laryngé réactionnel à l’arrivée d’eau dans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;</a:t>
            </a:r>
            <a:endParaRPr sz="1100">
              <a:latin typeface="Calibri"/>
              <a:cs typeface="Calibri"/>
            </a:endParaRPr>
          </a:p>
          <a:p>
            <a:pPr algn="just" marL="247650" marR="1841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Elle est aggravée parfois par la pénétration d’eau dans les poumons, le plus souvent en très </a:t>
            </a:r>
            <a:r>
              <a:rPr dirty="0" sz="1100" spc="-10">
                <a:latin typeface="Calibri"/>
                <a:cs typeface="Calibri"/>
              </a:rPr>
              <a:t>petite </a:t>
            </a:r>
            <a:r>
              <a:rPr dirty="0" sz="1100" spc="-5">
                <a:latin typeface="Calibri"/>
                <a:cs typeface="Calibri"/>
              </a:rPr>
              <a:t> quantité.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hypoxie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586987"/>
            <a:ext cx="6155690" cy="287655"/>
            <a:chOff x="701040" y="358698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58698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8681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6194805"/>
            <a:ext cx="6155690" cy="287020"/>
            <a:chOff x="701040" y="6194805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61948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4752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99820"/>
            <a:ext cx="6155690" cy="71221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47650" marR="13335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 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 est due à l’hypoxie ou parfois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 </a:t>
            </a:r>
            <a:r>
              <a:rPr dirty="0" sz="1100">
                <a:latin typeface="Calibri"/>
                <a:cs typeface="Calibri"/>
              </a:rPr>
              <a:t>traumatisme, </a:t>
            </a:r>
            <a:r>
              <a:rPr dirty="0" sz="1100" spc="-5">
                <a:latin typeface="Calibri"/>
                <a:cs typeface="Calibri"/>
              </a:rPr>
              <a:t>notamment de la nuque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régurgitations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d’inhalation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gastrique est très élevé. Ce risque augmente si des tentatives d’extraire l’eau contenue dans l’estomac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7000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rapidement.</a:t>
            </a:r>
            <a:r>
              <a:rPr dirty="0" sz="1100">
                <a:latin typeface="Calibri"/>
                <a:cs typeface="Calibri"/>
              </a:rPr>
              <a:t> Ce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amplifié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 et l’enfant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rarement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 cardiaque,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699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La noyade constitue un problème majeur de santé publique. En </a:t>
            </a:r>
            <a:r>
              <a:rPr dirty="0" sz="1100" spc="-10">
                <a:latin typeface="Calibri"/>
                <a:cs typeface="Calibri"/>
              </a:rPr>
              <a:t>France, </a:t>
            </a:r>
            <a:r>
              <a:rPr dirty="0" sz="1100" spc="-5">
                <a:latin typeface="Calibri"/>
                <a:cs typeface="Calibri"/>
              </a:rPr>
              <a:t>les noyades accidentelles sont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responsables de plus de </a:t>
            </a:r>
            <a:r>
              <a:rPr dirty="0" sz="1100">
                <a:latin typeface="Calibri"/>
                <a:cs typeface="Calibri"/>
              </a:rPr>
              <a:t>500 </a:t>
            </a:r>
            <a:r>
              <a:rPr dirty="0" sz="1100" spc="-5">
                <a:latin typeface="Calibri"/>
                <a:cs typeface="Calibri"/>
              </a:rPr>
              <a:t>décès chaque année et parfois de graves séquelles. Chez les enfants d’un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quatorze ans, elles représentent la deuxième cause de décès accidentel. Les </a:t>
            </a:r>
            <a:r>
              <a:rPr dirty="0" sz="1100" spc="-10">
                <a:latin typeface="Calibri"/>
                <a:cs typeface="Calibri"/>
              </a:rPr>
              <a:t>hommes </a:t>
            </a:r>
            <a:r>
              <a:rPr dirty="0" sz="1100" spc="-5">
                <a:latin typeface="Calibri"/>
                <a:cs typeface="Calibri"/>
              </a:rPr>
              <a:t>représentent </a:t>
            </a:r>
            <a:r>
              <a:rPr dirty="0" sz="1100">
                <a:latin typeface="Calibri"/>
                <a:cs typeface="Calibri"/>
              </a:rPr>
              <a:t>plus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tiers des victimes et les noyades surviennent préférentiellement à la mer ou dans des cours ou </a:t>
            </a:r>
            <a:r>
              <a:rPr dirty="0" sz="1100">
                <a:latin typeface="Calibri"/>
                <a:cs typeface="Calibri"/>
              </a:rPr>
              <a:t>plans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d’eau.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l’âge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bilan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 différent.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Ainsi, 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 de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trouver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consciente qui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est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 angoissée. Elle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présenter une </a:t>
            </a:r>
            <a:r>
              <a:rPr dirty="0" sz="1100">
                <a:latin typeface="Calibri"/>
                <a:cs typeface="Calibri"/>
              </a:rPr>
              <a:t>toux </a:t>
            </a:r>
            <a:r>
              <a:rPr dirty="0" sz="1100" spc="-5">
                <a:latin typeface="Calibri"/>
                <a:cs typeface="Calibri"/>
              </a:rPr>
              <a:t>persistante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 d’eau</a:t>
            </a:r>
            <a:r>
              <a:rPr dirty="0" sz="1100">
                <a:latin typeface="Calibri"/>
                <a:cs typeface="Calibri"/>
              </a:rPr>
              <a:t> dans </a:t>
            </a:r>
            <a:r>
              <a:rPr dirty="0" sz="1100" spc="-5">
                <a:latin typeface="Calibri"/>
                <a:cs typeface="Calibri"/>
              </a:rPr>
              <a:t>les poumons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frissons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aquatique,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d’identifier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-5">
                <a:latin typeface="Calibri"/>
                <a:cs typeface="Calibri"/>
              </a:rPr>
              <a:t> 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gravité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d’assurer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médicale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[07PR11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49676" y="760730"/>
            <a:ext cx="10585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Noyade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6137655"/>
            <a:ext cx="6155690" cy="287655"/>
            <a:chOff x="701040" y="613765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61376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4188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696707"/>
            <a:ext cx="6155690" cy="287020"/>
            <a:chOff x="701040" y="7696707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769670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79771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208481"/>
            <a:ext cx="6155690" cy="88296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0" marR="18415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sauvetage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aquatique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possible,</a:t>
            </a:r>
            <a:endParaRPr sz="1100">
              <a:latin typeface="Calibri"/>
              <a:cs typeface="Calibri"/>
            </a:endParaRPr>
          </a:p>
          <a:p>
            <a:pPr marL="704850" marR="1714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devez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s’équiper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flottaison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pénétrer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l’eau,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s’aventurer seul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première.</a:t>
            </a:r>
            <a:endParaRPr sz="1100">
              <a:latin typeface="Calibri"/>
              <a:cs typeface="Calibri"/>
            </a:endParaRPr>
          </a:p>
          <a:p>
            <a:pPr lvl="1" marL="704850" marR="13970" indent="-229235">
              <a:lnSpc>
                <a:spcPct val="116799"/>
              </a:lnSpc>
              <a:spcBef>
                <a:spcPts val="1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parler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sauvetage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envoi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d’objet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(bouée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sauvetage, bâton, corde,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vêtement…)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proche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terre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ferme.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Sinon,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bateau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embarcation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flottante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sauvetage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probabilité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 faible ;</a:t>
            </a:r>
            <a:endParaRPr sz="1100">
              <a:latin typeface="Calibri"/>
              <a:cs typeface="Calibri"/>
            </a:endParaRPr>
          </a:p>
          <a:p>
            <a:pPr marL="247650" marR="15875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autant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possible la </a:t>
            </a:r>
            <a:r>
              <a:rPr dirty="0" sz="1100" spc="-10">
                <a:latin typeface="Calibri"/>
                <a:cs typeface="Calibri"/>
              </a:rPr>
              <a:t>flexion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l’extension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spécialisés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l’eau</a:t>
            </a:r>
            <a:r>
              <a:rPr dirty="0" sz="1100" spc="-5">
                <a:latin typeface="Calibri"/>
                <a:cs typeface="Calibri"/>
              </a:rPr>
              <a:t>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plongeon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profonde,</a:t>
            </a:r>
            <a:endParaRPr sz="1100">
              <a:latin typeface="Calibri"/>
              <a:cs typeface="Calibri"/>
            </a:endParaRPr>
          </a:p>
          <a:p>
            <a:pPr lvl="1" marL="704850" marR="1524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d’accident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sport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nautique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(toboggan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aquatique,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scooter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mer,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kitesurf,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ski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nautique, 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l’eau…)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-5">
                <a:latin typeface="Calibri"/>
                <a:cs typeface="Calibri"/>
              </a:rPr>
              <a:t> 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d’atteinte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examinée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(lésions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alcoolique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associée…).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spécificités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reprises ci-après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mieux,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l’abri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compléter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3ème</a:t>
            </a:r>
            <a:r>
              <a:rPr dirty="0" sz="1100" spc="-5">
                <a:latin typeface="Calibri"/>
                <a:cs typeface="Calibri"/>
              </a:rPr>
              <a:t> regard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déshabiller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intempestives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prudemment et sans friction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Spécificités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liées à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prise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en charge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d’une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noyade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700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noyade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dû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hypoxie.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Idéalement,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3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défaut,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commencer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3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thoraciques,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3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insufflations.</a:t>
            </a:r>
            <a:endParaRPr sz="1100">
              <a:latin typeface="Calibri"/>
              <a:cs typeface="Calibri"/>
            </a:endParaRPr>
          </a:p>
          <a:p>
            <a:pPr marL="247650" marR="1651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spécialisés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idéalement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sauvetage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flottant.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seront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puissent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débutées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797299"/>
            <a:ext cx="6155690" cy="287020"/>
            <a:chOff x="701040" y="379729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379729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0777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9820"/>
            <a:ext cx="6155690" cy="516636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Réagir</a:t>
            </a:r>
            <a:r>
              <a:rPr dirty="0" sz="1100" spc="-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5240">
              <a:lnSpc>
                <a:spcPct val="110000"/>
              </a:lnSpc>
              <a:spcBef>
                <a:spcPts val="90"/>
              </a:spcBef>
            </a:pPr>
            <a:r>
              <a:rPr dirty="0" sz="1100" spc="-5">
                <a:latin typeface="Calibri"/>
                <a:cs typeface="Calibri"/>
              </a:rPr>
              <a:t>Il est recommandé d’informer le chef d’équipe lorsqu’un ou plusieurs membres de l’équipe perçoivent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présentent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 d’ajuster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mission.</a:t>
            </a:r>
            <a:endParaRPr sz="1100">
              <a:latin typeface="Calibri"/>
              <a:cs typeface="Calibri"/>
            </a:endParaRPr>
          </a:p>
          <a:p>
            <a:pPr algn="just" marL="247650" marR="14604">
              <a:lnSpc>
                <a:spcPct val="1095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l'intervention,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éprouvante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marR="13970" indent="-229235">
              <a:lnSpc>
                <a:spcPct val="117000"/>
              </a:lnSpc>
              <a:spcBef>
                <a:spcPts val="71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Organiser</a:t>
            </a:r>
            <a:r>
              <a:rPr dirty="0" sz="1100" spc="-5">
                <a:latin typeface="Calibri"/>
                <a:cs typeface="Calibri"/>
              </a:rPr>
              <a:t>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climat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d’engager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 entre </a:t>
            </a:r>
            <a:r>
              <a:rPr dirty="0" sz="1100">
                <a:latin typeface="Calibri"/>
                <a:cs typeface="Calibri"/>
              </a:rPr>
              <a:t>tous </a:t>
            </a:r>
            <a:r>
              <a:rPr dirty="0" sz="1100" spc="-5">
                <a:latin typeface="Calibri"/>
                <a:cs typeface="Calibri"/>
              </a:rPr>
              <a:t>les équipiers présents lors de l’intervention, après avoir assuré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confort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 (propreté, hydratation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…)</a:t>
            </a:r>
            <a:endParaRPr sz="1100">
              <a:latin typeface="Calibri"/>
              <a:cs typeface="Calibri"/>
            </a:endParaRPr>
          </a:p>
          <a:p>
            <a:pPr algn="just" lvl="1" marL="704850" marR="15240" indent="-229235">
              <a:lnSpc>
                <a:spcPct val="116799"/>
              </a:lnSpc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Maintenir une vigilance sur les personnels « </a:t>
            </a:r>
            <a:r>
              <a:rPr dirty="0" sz="1100" spc="-10">
                <a:latin typeface="Calibri"/>
                <a:cs typeface="Calibri"/>
              </a:rPr>
              <a:t>submergés </a:t>
            </a:r>
            <a:r>
              <a:rPr dirty="0" sz="1100" spc="-5">
                <a:latin typeface="Calibri"/>
                <a:cs typeface="Calibri"/>
              </a:rPr>
              <a:t>» par leurs émotions ou présentant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trop plein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d’excitation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s’isoler.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Participer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débriefing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l'opération.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Suivre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</a:t>
            </a:r>
            <a:endParaRPr sz="1100">
              <a:latin typeface="Calibri"/>
              <a:cs typeface="Calibri"/>
            </a:endParaRPr>
          </a:p>
          <a:p>
            <a:pPr algn="just" lvl="1" marL="704850" marR="12065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Recourir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(psychologues,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infirmiers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spécifiquement...). Elles évalueront la situation, y compris dans l’urgence et </a:t>
            </a:r>
            <a:r>
              <a:rPr dirty="0" sz="1100" spc="-10">
                <a:latin typeface="Calibri"/>
                <a:cs typeface="Calibri"/>
              </a:rPr>
              <a:t>définiront </a:t>
            </a:r>
            <a:r>
              <a:rPr dirty="0" sz="1100">
                <a:latin typeface="Calibri"/>
                <a:cs typeface="Calibri"/>
              </a:rPr>
              <a:t>elles-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modalités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leurs interventions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fonction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établis.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soutien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psychologique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: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être évalué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soutenu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9800"/>
              </a:lnSpc>
              <a:spcBef>
                <a:spcPts val="1025"/>
              </a:spcBef>
            </a:pPr>
            <a:r>
              <a:rPr dirty="0" sz="1100" spc="-5">
                <a:latin typeface="Calibri"/>
                <a:cs typeface="Calibri"/>
              </a:rPr>
              <a:t>Chaque secouriste peut faire appel à une aide psychologique. </a:t>
            </a:r>
            <a:r>
              <a:rPr dirty="0" sz="1100">
                <a:latin typeface="Calibri"/>
                <a:cs typeface="Calibri"/>
              </a:rPr>
              <a:t>Celle-ci </a:t>
            </a:r>
            <a:r>
              <a:rPr dirty="0" sz="1100" spc="-5">
                <a:latin typeface="Calibri"/>
                <a:cs typeface="Calibri"/>
              </a:rPr>
              <a:t>relève à la fois de la prévention et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différé,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une intervention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généré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effet cumulatif).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102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précoce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récupération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plans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professionnels.</a:t>
            </a:r>
            <a:endParaRPr sz="1100">
              <a:latin typeface="Calibri"/>
              <a:cs typeface="Calibri"/>
            </a:endParaRPr>
          </a:p>
          <a:p>
            <a:pPr algn="just" marL="19050" marR="17780">
              <a:lnSpc>
                <a:spcPct val="1095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orientation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bénéficier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psychothérapeutique.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643890" y="491439"/>
            <a:ext cx="6281420" cy="5351780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algn="just" marL="304800">
              <a:lnSpc>
                <a:spcPct val="100000"/>
              </a:lnSpc>
              <a:spcBef>
                <a:spcPts val="3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embarcation.</a:t>
            </a:r>
            <a:endParaRPr sz="1100">
              <a:latin typeface="Calibri"/>
              <a:cs typeface="Calibri"/>
            </a:endParaRPr>
          </a:p>
          <a:p>
            <a:pPr algn="just" marL="304800" marR="81915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Si le secouriste est isolé, il doit réaliser cinq cycles de réanimation cardio-pulmonaire avant de quitter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</a:t>
            </a:r>
            <a:endParaRPr sz="1100">
              <a:latin typeface="Calibri"/>
              <a:cs typeface="Calibri"/>
            </a:endParaRPr>
          </a:p>
          <a:p>
            <a:pPr algn="just" marL="3048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3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4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embarcations,</a:t>
            </a:r>
            <a:r>
              <a:rPr dirty="0" sz="1100" spc="4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3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d’utiliser</a:t>
            </a:r>
            <a:r>
              <a:rPr dirty="0" sz="1100" spc="3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endParaRPr sz="1100">
              <a:latin typeface="Calibri"/>
              <a:cs typeface="Calibri"/>
            </a:endParaRPr>
          </a:p>
          <a:p>
            <a:pPr algn="just" marL="304800" marR="82550">
              <a:lnSpc>
                <a:spcPct val="1169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dispositifs automatiques de massages cardiaques externes. Leur efficacité similaire aux compressions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 manuelles en </a:t>
            </a:r>
            <a:r>
              <a:rPr dirty="0" sz="1100" spc="-10">
                <a:latin typeface="Calibri"/>
                <a:cs typeface="Calibri"/>
              </a:rPr>
              <a:t>situation </a:t>
            </a:r>
            <a:r>
              <a:rPr dirty="0" sz="1100" spc="-5">
                <a:latin typeface="Calibri"/>
                <a:cs typeface="Calibri"/>
              </a:rPr>
              <a:t>normale prend toute sa valeur dans un environnement difficile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des réanimations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prolongées.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administration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 :</a:t>
            </a:r>
            <a:endParaRPr sz="1100">
              <a:latin typeface="Calibri"/>
              <a:cs typeface="Calibri"/>
            </a:endParaRPr>
          </a:p>
          <a:p>
            <a:pPr algn="just" marL="304800" marR="8128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L’administration d’oxygène sera rapide, systématique et à haute concentration (15 l/min) tant que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l’on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SpO</a:t>
            </a:r>
            <a:r>
              <a:rPr dirty="0" baseline="-11904" sz="1050">
                <a:latin typeface="Calibri"/>
                <a:cs typeface="Calibri"/>
              </a:rPr>
              <a:t>2</a:t>
            </a:r>
            <a:r>
              <a:rPr dirty="0" baseline="-11904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fiable.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10">
                <a:latin typeface="Calibri"/>
                <a:cs typeface="Calibri"/>
              </a:rPr>
              <a:t>défibrillation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304800" marR="81280">
              <a:lnSpc>
                <a:spcPct val="116799"/>
              </a:lnSpc>
            </a:pPr>
            <a:r>
              <a:rPr dirty="0" sz="1100" spc="-10">
                <a:latin typeface="Calibri"/>
                <a:cs typeface="Calibri"/>
              </a:rPr>
              <a:t>Sécher </a:t>
            </a:r>
            <a:r>
              <a:rPr dirty="0" sz="1100" spc="-5">
                <a:latin typeface="Calibri"/>
                <a:cs typeface="Calibri"/>
              </a:rPr>
              <a:t>le thorax avant de placer les électrodes pour la </a:t>
            </a:r>
            <a:r>
              <a:rPr dirty="0" sz="1100" spc="-10">
                <a:latin typeface="Calibri"/>
                <a:cs typeface="Calibri"/>
              </a:rPr>
              <a:t>défibrillation, </a:t>
            </a:r>
            <a:r>
              <a:rPr dirty="0" sz="1100" spc="-5">
                <a:latin typeface="Calibri"/>
                <a:cs typeface="Calibri"/>
              </a:rPr>
              <a:t>en respectant les consignes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-5">
                <a:latin typeface="Calibri"/>
                <a:cs typeface="Calibri"/>
              </a:rPr>
              <a:t> liées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son utilisation.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manœuvre de désobstruction :</a:t>
            </a:r>
            <a:endParaRPr sz="1100">
              <a:latin typeface="Calibri"/>
              <a:cs typeface="Calibri"/>
            </a:endParaRPr>
          </a:p>
          <a:p>
            <a:pPr algn="just" marL="304800" marR="8128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quantité </a:t>
            </a:r>
            <a:r>
              <a:rPr dirty="0" sz="1100" spc="-5">
                <a:latin typeface="Calibri"/>
                <a:cs typeface="Calibri"/>
              </a:rPr>
              <a:t>d’eau inhalée par une victime d’une noyade est en général faible. La mousse aux lèvres,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composée d’un mélange d’eau et d’air, est très </a:t>
            </a:r>
            <a:r>
              <a:rPr dirty="0" sz="1100" spc="-10">
                <a:latin typeface="Calibri"/>
                <a:cs typeface="Calibri"/>
              </a:rPr>
              <a:t>fréquente </a:t>
            </a:r>
            <a:r>
              <a:rPr dirty="0" sz="1100" spc="-5">
                <a:latin typeface="Calibri"/>
                <a:cs typeface="Calibri"/>
              </a:rPr>
              <a:t>chez la victime de noyade et ne gêne pas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insister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l’enlever.</a:t>
            </a:r>
            <a:endParaRPr sz="1100">
              <a:latin typeface="Calibri"/>
              <a:cs typeface="Calibri"/>
            </a:endParaRPr>
          </a:p>
          <a:p>
            <a:pPr algn="just" marL="304800" marR="81915">
              <a:lnSpc>
                <a:spcPct val="117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 techniques de désobstruction des voies aériennes (tapes dans le dos, compressions abdominales)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dangereuses et ne doivent pas être réalisées. En </a:t>
            </a:r>
            <a:r>
              <a:rPr dirty="0" sz="1100">
                <a:latin typeface="Calibri"/>
                <a:cs typeface="Calibri"/>
              </a:rPr>
              <a:t>effet, </a:t>
            </a:r>
            <a:r>
              <a:rPr dirty="0" sz="1100" spc="-5">
                <a:latin typeface="Calibri"/>
                <a:cs typeface="Calibri"/>
              </a:rPr>
              <a:t>elles peuvent entraîner une régurgitation,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inhalation de liquide gastrique, des lésions traumatiques et retardent la mise en œuvre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cardio-pulmonaire.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survenue de régurgitations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048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régurgitation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l’estomac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endParaRPr sz="1100">
              <a:latin typeface="Calibri"/>
              <a:cs typeface="Calibri"/>
            </a:endParaRPr>
          </a:p>
          <a:p>
            <a:pPr marL="304800" marR="83820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avalée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débris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pratiquer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aspiration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des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sécrétions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304800" marR="8255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suspectée,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torse alignés.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[07AC10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09-2021]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99055" y="760730"/>
            <a:ext cx="33585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>
                <a:solidFill>
                  <a:srgbClr val="7E7E7E"/>
                </a:solidFill>
              </a:rPr>
              <a:t>Pendaison,</a:t>
            </a:r>
            <a:r>
              <a:rPr dirty="0" spc="-7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strangulation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359405"/>
            <a:ext cx="6155690" cy="287020"/>
            <a:chOff x="701040" y="23594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3594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6398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750055"/>
            <a:ext cx="6155690" cy="287655"/>
            <a:chOff x="701040" y="375005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7500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0312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049265"/>
            <a:ext cx="6155690" cy="287020"/>
            <a:chOff x="701040" y="5049265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04926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3299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528305"/>
            <a:ext cx="6155690" cy="287655"/>
            <a:chOff x="701040" y="752830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52830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8094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73736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pendaison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 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</a:t>
            </a:r>
            <a:r>
              <a:rPr dirty="0" sz="1100" spc="-5">
                <a:latin typeface="Calibri"/>
                <a:cs typeface="Calibri"/>
              </a:rPr>
              <a:t> 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strangulation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étranglement)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constriction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 pendaison, 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strangulation,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survenir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cravate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machine,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cours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jeux,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 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volontaire, 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but suicidaire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criminel.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Lorsqu’une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exercée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comprimés.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L’afflux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>
                <a:latin typeface="Calibri"/>
                <a:cs typeface="Calibri"/>
              </a:rPr>
              <a:t> 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interrompus.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pendaison,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(chute),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épinière.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pendaison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suspecter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strangulation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constrictif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cou…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Lors du bilan,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l’interrogatoire,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raucité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difficulté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10">
                <a:latin typeface="Calibri"/>
                <a:cs typeface="Calibri"/>
              </a:rPr>
              <a:t>L’examen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strangulation).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supprimer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protégeant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</a:t>
            </a:r>
            <a:r>
              <a:rPr dirty="0" sz="1100" spc="-5">
                <a:latin typeface="Calibri"/>
                <a:cs typeface="Calibri"/>
              </a:rPr>
              <a:t> 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avis 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[07PR12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99055" y="760730"/>
            <a:ext cx="33585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>
                <a:solidFill>
                  <a:srgbClr val="47A4D7"/>
                </a:solidFill>
              </a:rPr>
              <a:t>Pendaison,</a:t>
            </a:r>
            <a:r>
              <a:rPr dirty="0" spc="-7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strangulation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418841"/>
            <a:ext cx="6155690" cy="287655"/>
            <a:chOff x="701040" y="241884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4188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7000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669290" y="1200861"/>
            <a:ext cx="6200140" cy="178752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794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détruire,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pendaison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>
                <a:latin typeface="Calibri"/>
                <a:cs typeface="Calibri"/>
              </a:rPr>
              <a:t> 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source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constriction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Si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présente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une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794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77289" y="3010915"/>
            <a:ext cx="517334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(gasps)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77289" y="3206749"/>
            <a:ext cx="36918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qui 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77289" y="3403345"/>
            <a:ext cx="3536950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  <a:tabLst>
                <a:tab pos="2286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701040" y="3751579"/>
            <a:ext cx="6155690" cy="287655"/>
            <a:chOff x="701040" y="3751579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375157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403275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701040" y="3728973"/>
            <a:ext cx="6155690" cy="14065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l’absence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compléter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stabilisation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le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 attentivement</a:t>
            </a:r>
            <a:r>
              <a:rPr dirty="0" sz="1100">
                <a:latin typeface="Calibri"/>
                <a:cs typeface="Calibri"/>
              </a:rPr>
              <a:t> la </a:t>
            </a:r>
            <a:r>
              <a:rPr dirty="0" sz="1100" spc="-5">
                <a:latin typeface="Calibri"/>
                <a:cs typeface="Calibri"/>
              </a:rPr>
              <a:t>victime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20090" y="98610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681990" y="9916159"/>
            <a:ext cx="512191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</a:t>
            </a:r>
            <a:r>
              <a:rPr dirty="0" sz="900" i="1">
                <a:latin typeface="Calibri"/>
                <a:cs typeface="Calibri"/>
              </a:rPr>
              <a:t> effet, ces </a:t>
            </a:r>
            <a:r>
              <a:rPr dirty="0" sz="900" spc="-5" i="1">
                <a:latin typeface="Calibri"/>
                <a:cs typeface="Calibri"/>
              </a:rPr>
              <a:t>éléments,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comme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corde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nouée </a:t>
            </a:r>
            <a:r>
              <a:rPr dirty="0" sz="900" i="1">
                <a:latin typeface="Calibri"/>
                <a:cs typeface="Calibri"/>
              </a:rPr>
              <a:t>par </a:t>
            </a:r>
            <a:r>
              <a:rPr dirty="0" sz="900" spc="-5" i="1">
                <a:latin typeface="Calibri"/>
                <a:cs typeface="Calibri"/>
              </a:rPr>
              <a:t>exemple,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peuvent servir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preuve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aux forces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l’ordre.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214</a:t>
            </a:fld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[07AC11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09-2019]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20620" y="760730"/>
            <a:ext cx="271716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Piqûres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et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morsures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301743"/>
            <a:ext cx="6155690" cy="287655"/>
            <a:chOff x="701040" y="430174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30174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5829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8749283"/>
            <a:ext cx="6155690" cy="287655"/>
            <a:chOff x="701040" y="874928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87492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90304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636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 terme de </a:t>
            </a:r>
            <a:r>
              <a:rPr dirty="0" sz="1100" spc="-10">
                <a:latin typeface="Calibri"/>
                <a:cs typeface="Calibri"/>
              </a:rPr>
              <a:t>piqûre </a:t>
            </a:r>
            <a:r>
              <a:rPr dirty="0" sz="1100" spc="-5">
                <a:latin typeface="Calibri"/>
                <a:cs typeface="Calibri"/>
              </a:rPr>
              <a:t>est réservé aux atteintes provoquées par certains insectes ou par certains animaux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marins.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terme de morsure est quant à lui réservé aux plaies provoquées par des dents ou des crochets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 l’Homme,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domestiques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sauvages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serpents.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piqûres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provenir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insectes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hyménoptères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(guêpes,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frelons,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abeilles),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fourmis,…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méduses,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vives,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rascasses,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mammifères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Homme,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domestiques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sauvages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serpents,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arachnidés (scorpions,</a:t>
            </a:r>
            <a:r>
              <a:rPr dirty="0" sz="1100">
                <a:latin typeface="Calibri"/>
                <a:cs typeface="Calibri"/>
              </a:rPr>
              <a:t> araignées,…).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 piqûres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morsures </a:t>
            </a:r>
            <a:r>
              <a:rPr dirty="0" sz="1100" spc="-10">
                <a:latin typeface="Calibri"/>
                <a:cs typeface="Calibri"/>
              </a:rPr>
              <a:t>d’animaux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l’origine</a:t>
            </a:r>
            <a:r>
              <a:rPr dirty="0" sz="1100" spc="-5">
                <a:latin typeface="Calibri"/>
                <a:cs typeface="Calibri"/>
              </a:rPr>
              <a:t>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d’hémorragie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 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morsures,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(tétanos)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(rage)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d’inoculation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substances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désagréables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(gonflement,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douleur…),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(venin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serpents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exotiques,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 fonctionnels 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esthétiques.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métropolitaine,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serpents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s’il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d’espèces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exotiques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d’espèces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vivant naturellement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territoires </a:t>
            </a:r>
            <a:r>
              <a:rPr dirty="0" sz="1100" spc="-5">
                <a:latin typeface="Calibri"/>
                <a:cs typeface="Calibri"/>
              </a:rPr>
              <a:t>ultra-marins.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humaine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 considérées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des plaies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Par ailleurs, une victime mordue par un animal susceptible d’être infecté par la rage </a:t>
            </a:r>
            <a:r>
              <a:rPr dirty="0" sz="1100">
                <a:latin typeface="Calibri"/>
                <a:cs typeface="Calibri"/>
              </a:rPr>
              <a:t>(région </a:t>
            </a:r>
            <a:r>
              <a:rPr dirty="0" sz="1100" spc="-5">
                <a:latin typeface="Calibri"/>
                <a:cs typeface="Calibri"/>
              </a:rPr>
              <a:t>endémique,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animal malade, animal non capturé) doit obligatoirement suivre un traitement médical </a:t>
            </a:r>
            <a:r>
              <a:rPr dirty="0" sz="1100" spc="-10">
                <a:latin typeface="Calibri"/>
                <a:cs typeface="Calibri"/>
              </a:rPr>
              <a:t>particulier.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L’animal, quant à lui, doit légalement être mis en observation chez un vétérinaire et présenté, </a:t>
            </a:r>
            <a:r>
              <a:rPr dirty="0" sz="1100" spc="5">
                <a:latin typeface="Calibri"/>
                <a:cs typeface="Calibri"/>
              </a:rPr>
              <a:t>soit </a:t>
            </a:r>
            <a:r>
              <a:rPr dirty="0" sz="1100" spc="-5">
                <a:latin typeface="Calibri"/>
                <a:cs typeface="Calibri"/>
              </a:rPr>
              <a:t>par </a:t>
            </a:r>
            <a:r>
              <a:rPr dirty="0" sz="1100" spc="-1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propriétaires,</a:t>
            </a:r>
            <a:r>
              <a:rPr dirty="0" sz="1100" spc="-5">
                <a:latin typeface="Calibri"/>
                <a:cs typeface="Calibri"/>
              </a:rPr>
              <a:t> soit par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forces </a:t>
            </a:r>
            <a:r>
              <a:rPr dirty="0" sz="1100" spc="-5">
                <a:latin typeface="Calibri"/>
                <a:cs typeface="Calibri"/>
              </a:rPr>
              <a:t>de police </a:t>
            </a:r>
            <a:r>
              <a:rPr dirty="0" sz="1100">
                <a:latin typeface="Calibri"/>
                <a:cs typeface="Calibri"/>
              </a:rPr>
              <a:t>s’il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errant.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499"/>
              </a:lnSpc>
              <a:spcBef>
                <a:spcPts val="605"/>
              </a:spcBef>
            </a:pPr>
            <a:r>
              <a:rPr dirty="0" sz="1100" spc="-10">
                <a:latin typeface="Calibri"/>
                <a:cs typeface="Calibri"/>
              </a:rPr>
              <a:t>Depuis </a:t>
            </a:r>
            <a:r>
              <a:rPr dirty="0" sz="1100" spc="-5">
                <a:latin typeface="Calibri"/>
                <a:cs typeface="Calibri"/>
              </a:rPr>
              <a:t>2007, la déclaration en mairie de toute morsure de chien, quelle que soit la race du chien,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obligatoire.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 avoir été</a:t>
            </a:r>
            <a:r>
              <a:rPr dirty="0" sz="1100">
                <a:latin typeface="Calibri"/>
                <a:cs typeface="Calibri"/>
              </a:rPr>
              <a:t> mordue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piquée.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Lors du bilan,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signes 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piqûre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398773"/>
            <a:ext cx="6155690" cy="287655"/>
            <a:chOff x="701040" y="3398773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39877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6799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83818"/>
            <a:ext cx="6155690" cy="434213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7650">
              <a:lnSpc>
                <a:spcPct val="100000"/>
              </a:lnSpc>
              <a:spcBef>
                <a:spcPts val="385"/>
              </a:spcBef>
            </a:pPr>
            <a:r>
              <a:rPr dirty="0" sz="1100" spc="-5">
                <a:latin typeface="Calibri"/>
                <a:cs typeface="Calibri"/>
              </a:rPr>
              <a:t>provoque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obstruction des 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grave),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 chez l’enfant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serpents,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d’araignées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scorpions.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4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lacérations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(morsures),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coupures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piqûre </a:t>
            </a:r>
            <a:r>
              <a:rPr dirty="0" sz="1100" spc="-5">
                <a:latin typeface="Calibri"/>
                <a:cs typeface="Calibri"/>
              </a:rPr>
              <a:t> (insecte) ;</a:t>
            </a:r>
            <a:endParaRPr sz="1100">
              <a:latin typeface="Calibri"/>
              <a:cs typeface="Calibri"/>
            </a:endParaRPr>
          </a:p>
          <a:p>
            <a:pPr marL="247650" marR="1333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serpents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reconnaissable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punctiformes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distantes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quelques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millimètres.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piqûre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-5">
                <a:latin typeface="Calibri"/>
                <a:cs typeface="Calibri"/>
              </a:rPr>
              <a:t>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traces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rouges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 périphérique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filaments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méduse.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soustraire la victime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cause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d’arrêter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 d’infection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diffusion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 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[07PR13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09-2019]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20620" y="760730"/>
            <a:ext cx="271716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Piqûres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et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morsures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811271"/>
            <a:ext cx="6155690" cy="287655"/>
            <a:chOff x="701040" y="281127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81127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0924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884671"/>
            <a:ext cx="6155690" cy="287020"/>
            <a:chOff x="701040" y="588467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58846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1650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/>
          <p:nvPr/>
        </p:nvSpPr>
        <p:spPr>
          <a:xfrm>
            <a:off x="720090" y="909523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567690" y="1200861"/>
            <a:ext cx="6435090" cy="883983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3810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6446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l’une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adaptée </a:t>
            </a:r>
            <a:r>
              <a:rPr dirty="0" sz="1100">
                <a:latin typeface="Calibri"/>
                <a:cs typeface="Calibri"/>
              </a:rPr>
              <a:t>selon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 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6256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déjà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(œdème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Quincke,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piqûre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d’insecte</a:t>
            </a:r>
            <a:endParaRPr sz="1600">
              <a:latin typeface="Calibri Light"/>
              <a:cs typeface="Calibri Light"/>
            </a:endParaRPr>
          </a:p>
          <a:p>
            <a:pPr marL="381000" marR="157480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dard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(piqûre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d’abeille)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écharde,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écraser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venin 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bilan en urgence 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piqûre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gorge,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allergique.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bagues,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bracelets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piqûre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gonflements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piqûre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gorge,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glace.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s’injecter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allergique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d’hyménoptères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transmettre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consignes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6129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conseiller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s’étend.</a:t>
            </a:r>
            <a:endParaRPr sz="1100">
              <a:latin typeface="Calibri"/>
              <a:cs typeface="Calibri"/>
            </a:endParaRPr>
          </a:p>
          <a:p>
            <a:pPr marL="152400" marR="1405255">
              <a:lnSpc>
                <a:spcPts val="3450"/>
              </a:lnSpc>
              <a:spcBef>
                <a:spcPts val="24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morsure 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piqûre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d’animal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marin </a:t>
            </a:r>
            <a:r>
              <a:rPr dirty="0" sz="1600" spc="-34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S’il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s’agit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piqûres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méduses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381000" indent="-228600">
              <a:lnSpc>
                <a:spcPct val="100000"/>
              </a:lnSpc>
              <a:spcBef>
                <a:spcPts val="71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filaments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toujours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arroser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avec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vinaigre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</a:t>
            </a:r>
            <a:r>
              <a:rPr dirty="0" baseline="39682" sz="1050" spc="-7">
                <a:latin typeface="Calibri"/>
                <a:cs typeface="Calibri"/>
              </a:rPr>
              <a:t>3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581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enduire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zone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mousse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sable,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piéger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nématocystes 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rompus,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racler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frotter</a:t>
            </a:r>
            <a:r>
              <a:rPr dirty="0" sz="1100">
                <a:latin typeface="Calibri"/>
                <a:cs typeface="Calibri"/>
              </a:rPr>
              <a:t> avec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6129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ensuite,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arroser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(température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tolérable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À défaut,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source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froid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être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utilisée.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autres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(vives,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rascasses,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etc.)</a:t>
            </a:r>
            <a:endParaRPr sz="1600">
              <a:latin typeface="Calibri Light"/>
              <a:cs typeface="Calibri Light"/>
            </a:endParaRPr>
          </a:p>
          <a:p>
            <a:pPr marL="381000" marR="159385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zone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trente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;demander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si 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"/>
              <a:cs typeface="Calibri"/>
            </a:endParaRPr>
          </a:p>
          <a:p>
            <a:pPr marL="152400" marR="162560">
              <a:lnSpc>
                <a:spcPct val="107200"/>
              </a:lnSpc>
              <a:spcBef>
                <a:spcPts val="5"/>
              </a:spcBef>
              <a:buSzPct val="77777"/>
              <a:buFont typeface="Calibri"/>
              <a:buAutoNum type="arabicPlain"/>
              <a:tabLst>
                <a:tab pos="231140" algn="l"/>
              </a:tabLst>
            </a:pP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bagues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bracelets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doivent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être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retirés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piqûres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morsure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serpent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main.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effet,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cas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gonflements,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ils sont susceptibles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d’interrompre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circulation.</a:t>
            </a:r>
            <a:endParaRPr sz="900">
              <a:latin typeface="Calibri"/>
              <a:cs typeface="Calibri"/>
            </a:endParaRPr>
          </a:p>
          <a:p>
            <a:pPr marL="228600" indent="-76200">
              <a:lnSpc>
                <a:spcPct val="100000"/>
              </a:lnSpc>
              <a:spcBef>
                <a:spcPts val="500"/>
              </a:spcBef>
              <a:buSzPct val="77777"/>
              <a:buFont typeface="Calibri"/>
              <a:buAutoNum type="arabicPlain"/>
              <a:tabLst>
                <a:tab pos="228600" algn="l"/>
              </a:tabLst>
            </a:pPr>
            <a:r>
              <a:rPr dirty="0" sz="900" spc="-5" i="1">
                <a:latin typeface="Calibri"/>
                <a:cs typeface="Calibri"/>
              </a:rPr>
              <a:t>L’application 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froid sur 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siège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 piqûre</a:t>
            </a:r>
            <a:r>
              <a:rPr dirty="0" sz="900" i="1">
                <a:latin typeface="Calibri"/>
                <a:cs typeface="Calibri"/>
              </a:rPr>
              <a:t> permet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limiter </a:t>
            </a:r>
            <a:r>
              <a:rPr dirty="0" sz="900" i="1">
                <a:latin typeface="Calibri"/>
                <a:cs typeface="Calibri"/>
              </a:rPr>
              <a:t>le </a:t>
            </a:r>
            <a:r>
              <a:rPr dirty="0" sz="900" spc="-5" i="1">
                <a:latin typeface="Calibri"/>
                <a:cs typeface="Calibri"/>
              </a:rPr>
              <a:t>gonflement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5" i="1">
                <a:latin typeface="Calibri"/>
                <a:cs typeface="Calibri"/>
              </a:rPr>
              <a:t> douleur.</a:t>
            </a:r>
            <a:endParaRPr sz="900">
              <a:latin typeface="Calibri"/>
              <a:cs typeface="Calibri"/>
            </a:endParaRPr>
          </a:p>
          <a:p>
            <a:pPr marL="152400" marR="160655">
              <a:lnSpc>
                <a:spcPct val="107200"/>
              </a:lnSpc>
              <a:spcBef>
                <a:spcPts val="489"/>
              </a:spcBef>
              <a:buSzPct val="77777"/>
              <a:buFont typeface="Calibri"/>
              <a:buAutoNum type="arabicPlain"/>
              <a:tabLst>
                <a:tab pos="245110" algn="l"/>
              </a:tabLst>
            </a:pPr>
            <a:r>
              <a:rPr dirty="0" sz="900" spc="-5" i="1">
                <a:latin typeface="Calibri"/>
                <a:cs typeface="Calibri"/>
              </a:rPr>
              <a:t>Sauf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cas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contre-indications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données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autorités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médicales</a:t>
            </a:r>
            <a:r>
              <a:rPr dirty="0" sz="900" spc="1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locales</a:t>
            </a:r>
            <a:r>
              <a:rPr dirty="0" sz="900" spc="1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comme</a:t>
            </a:r>
            <a:r>
              <a:rPr dirty="0" sz="900" spc="1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centre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antipoison</a:t>
            </a:r>
            <a:r>
              <a:rPr dirty="0" sz="900" spc="1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certains</a:t>
            </a:r>
            <a:r>
              <a:rPr dirty="0" sz="900" spc="12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types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d’animaux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marins </a:t>
            </a:r>
            <a:r>
              <a:rPr dirty="0" sz="900" i="1">
                <a:latin typeface="Calibri"/>
                <a:cs typeface="Calibri"/>
              </a:rPr>
              <a:t>comme les </a:t>
            </a:r>
            <a:r>
              <a:rPr dirty="0" sz="900" spc="-5" i="1">
                <a:latin typeface="Calibri"/>
                <a:cs typeface="Calibri"/>
              </a:rPr>
              <a:t>physalies.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702305"/>
            <a:ext cx="6155690" cy="287655"/>
            <a:chOff x="701040" y="270230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70230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9834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650233"/>
            <a:ext cx="6155690" cy="287655"/>
            <a:chOff x="701040" y="365023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6502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9314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194299"/>
            <a:ext cx="6155690" cy="287020"/>
            <a:chOff x="701040" y="5194299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19429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4747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17651"/>
            <a:ext cx="6155690" cy="52457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morsure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serpent</a:t>
            </a:r>
            <a:endParaRPr sz="1600">
              <a:latin typeface="Calibri Light"/>
              <a:cs typeface="Calibri Light"/>
            </a:endParaRPr>
          </a:p>
          <a:p>
            <a:pPr marL="247650" marR="18415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pratiquer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buccales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 mécanique)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</a:t>
            </a:r>
            <a:r>
              <a:rPr dirty="0" sz="1100">
                <a:latin typeface="Calibri"/>
                <a:cs typeface="Calibri"/>
              </a:rPr>
              <a:t>injecter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sérum antivenimeux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bagues,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bracelets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frotter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 la plaie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état.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morsure animale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humaine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effectuer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sérum physiologique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morsure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tique</a:t>
            </a:r>
            <a:endParaRPr sz="1600">
              <a:latin typeface="Calibri Light"/>
              <a:cs typeface="Calibri Light"/>
            </a:endParaRPr>
          </a:p>
          <a:p>
            <a:pPr marL="247650" marR="13335" indent="-228600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avez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l’animal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d’utilisation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 la présence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recommander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éruption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cas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contact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 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peau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avec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salive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d’un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animal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errant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 un avis 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[07AC12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91435" y="760730"/>
            <a:ext cx="337312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Syndrome</a:t>
            </a:r>
            <a:r>
              <a:rPr dirty="0" spc="-3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 spc="-3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suspension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643119"/>
            <a:ext cx="6155690" cy="287655"/>
            <a:chOff x="701040" y="464311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6431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9242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8163814"/>
            <a:ext cx="6155690" cy="287020"/>
            <a:chOff x="701040" y="8163814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8163814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44448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629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syndrome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regroupe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qui </a:t>
            </a:r>
            <a:r>
              <a:rPr dirty="0" sz="1100" spc="-5">
                <a:latin typeface="Calibri"/>
                <a:cs typeface="Calibri"/>
              </a:rPr>
              <a:t> surviennent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suspendue,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 (plus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5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syndrome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suspension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rencontrer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montagne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loisir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l’escalade,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l’alpinisme,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canyoning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spéléologie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l’industrie,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sauveteurs</a:t>
            </a:r>
            <a:r>
              <a:rPr dirty="0" sz="1100">
                <a:latin typeface="Calibri"/>
                <a:cs typeface="Calibri"/>
              </a:rPr>
              <a:t> en </a:t>
            </a:r>
            <a:r>
              <a:rPr dirty="0" sz="1100" spc="-5">
                <a:latin typeface="Calibri"/>
                <a:cs typeface="Calibri"/>
              </a:rPr>
              <a:t>montagne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périlleux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(treuillage).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Dans ces situations, que ce soit pour leur activité, pour assurer leur sécurité en cas de chute où faciliter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encordées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l’intermédiaire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baudrier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10">
                <a:latin typeface="Calibri"/>
                <a:cs typeface="Calibri"/>
              </a:rPr>
              <a:t>harnais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être alors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syndrome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699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 suspension d’une personne, immobile, en position verticale pendant une durée prolongée entraine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accumulation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l’organismes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(membres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inférieurs),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hypotension,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ralentissement des battements du cœur, des troubles du comportement, une perte de connaissance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défavorables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décès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survenir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 compression thoracique par du matériel (harnais, cordes) peut limiter aussi la respiration de la victime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 les conséquences.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survivants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complications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rénales.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baudriers,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nature,</a:t>
            </a:r>
            <a:r>
              <a:rPr dirty="0" sz="1100" spc="-5">
                <a:latin typeface="Calibri"/>
                <a:cs typeface="Calibri"/>
              </a:rPr>
              <a:t> 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 d’un phénomène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suspension.</a:t>
            </a:r>
            <a:endParaRPr sz="1100">
              <a:latin typeface="Calibri"/>
              <a:cs typeface="Calibri"/>
            </a:endParaRPr>
          </a:p>
          <a:p>
            <a:pPr algn="just" marL="19050" marR="333375">
              <a:lnSpc>
                <a:spcPct val="146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 mécanismes et les conséquences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 suspension d’une victime ne sont pas connus parfaitement.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prise de toxique et/ou d’alcool en altérant les réactions normales de l’organisme peuvent favoriser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 d’un syndrome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 1er regard </a:t>
            </a:r>
            <a:r>
              <a:rPr dirty="0" sz="1100" spc="-10">
                <a:latin typeface="Calibri"/>
                <a:cs typeface="Calibri"/>
              </a:rPr>
              <a:t>permet </a:t>
            </a:r>
            <a:r>
              <a:rPr dirty="0" sz="1100" spc="-5">
                <a:latin typeface="Calibri"/>
                <a:cs typeface="Calibri"/>
              </a:rPr>
              <a:t>de constater et de confirmer la suspension de la victime </a:t>
            </a:r>
            <a:r>
              <a:rPr dirty="0" sz="1100" spc="-10">
                <a:latin typeface="Calibri"/>
                <a:cs typeface="Calibri"/>
              </a:rPr>
              <a:t>puisque </a:t>
            </a:r>
            <a:r>
              <a:rPr dirty="0" sz="1100" spc="-5">
                <a:latin typeface="Calibri"/>
                <a:cs typeface="Calibri"/>
              </a:rPr>
              <a:t>la victime peut 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 accrochée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dégagée.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cas,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harnais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baudrier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(verticale,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suspension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hauteur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 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806185"/>
            <a:ext cx="6155690" cy="287655"/>
            <a:chOff x="701040" y="580618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80618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608736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33527"/>
            <a:ext cx="6155690" cy="6995159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pendue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spécialisé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montagne, GRIMP)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réponse,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opération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dégagement.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dépendue,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répondre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respirer,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répondre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sollicitation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signes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superficielle,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interrogeant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recherchant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facteurs</a:t>
            </a:r>
            <a:r>
              <a:rPr dirty="0" sz="1100" spc="-5">
                <a:latin typeface="Calibri"/>
                <a:cs typeface="Calibri"/>
              </a:rPr>
              <a:t> favorisants et en examinant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 de lésions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pourraient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associées.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n’est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essayera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symptômes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syndrome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savoir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étourdissement, vertige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fatigue</a:t>
            </a:r>
            <a:r>
              <a:rPr dirty="0" sz="1100">
                <a:latin typeface="Calibri"/>
                <a:cs typeface="Calibri"/>
              </a:rPr>
              <a:t> intense </a:t>
            </a:r>
            <a:r>
              <a:rPr dirty="0" sz="1100" spc="-5">
                <a:latin typeface="Calibri"/>
                <a:cs typeface="Calibri"/>
              </a:rPr>
              <a:t>ou sensation de malaise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nausées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tremblement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fatigue</a:t>
            </a:r>
            <a:r>
              <a:rPr dirty="0" sz="1100">
                <a:latin typeface="Calibri"/>
                <a:cs typeface="Calibri"/>
              </a:rPr>
              <a:t> 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angoisse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visuels.</a:t>
            </a:r>
            <a:endParaRPr sz="1100">
              <a:latin typeface="Calibri"/>
              <a:cs typeface="Calibri"/>
            </a:endParaRPr>
          </a:p>
          <a:p>
            <a:pPr algn="just" marL="19050" marR="17780">
              <a:lnSpc>
                <a:spcPct val="1014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syndrome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précède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d’obtenir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précoce.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[07PR14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91435" y="760730"/>
            <a:ext cx="337312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Syndrome</a:t>
            </a:r>
            <a:r>
              <a:rPr dirty="0" spc="-3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 spc="-3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suspension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193795"/>
            <a:ext cx="6155690" cy="287655"/>
            <a:chOff x="701040" y="319379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1937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4749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633469"/>
            <a:ext cx="6155690" cy="287020"/>
            <a:chOff x="701040" y="3633469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6334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913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339841"/>
            <a:ext cx="6155690" cy="287655"/>
            <a:chOff x="701040" y="533984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3398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6210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6144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Dégager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qui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suspendue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rapide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toutes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sécurité.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d’équipes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montagne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GRIMP.</a:t>
            </a:r>
            <a:endParaRPr sz="1100">
              <a:latin typeface="Calibri"/>
              <a:cs typeface="Calibri"/>
            </a:endParaRPr>
          </a:p>
          <a:p>
            <a:pPr marL="19050" marR="1079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attendant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inférieurs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coopérante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elle-même.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est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décrochée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victime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perdu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connaissance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au sol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conduite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</a:t>
            </a:r>
            <a:r>
              <a:rPr dirty="0" sz="1100" spc="-5">
                <a:latin typeface="Calibri"/>
                <a:cs typeface="Calibri"/>
              </a:rPr>
              <a:t> qui a 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et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agonique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(gasps).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2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victime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consciente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harnais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l’évacuation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présenté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électrocution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lutter contre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hypothermie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consignes 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intervalles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réguliers.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[01FT01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4317" y="760730"/>
            <a:ext cx="50101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Évaluation</a:t>
            </a:r>
            <a:r>
              <a:rPr dirty="0"/>
              <a:t> </a:t>
            </a:r>
            <a:r>
              <a:rPr dirty="0" spc="-5"/>
              <a:t>de</a:t>
            </a:r>
            <a:r>
              <a:rPr dirty="0" spc="-10"/>
              <a:t> </a:t>
            </a:r>
            <a:r>
              <a:rPr dirty="0" spc="-5"/>
              <a:t>l’impact psychologique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703573"/>
            <a:ext cx="6155690" cy="287020"/>
            <a:chOff x="701040" y="370357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7035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9839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3056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Indications</a:t>
            </a:r>
            <a:r>
              <a:rPr dirty="0" sz="1600" spc="-1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Au même titre que les détresses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l’évaluation de l’impact psychologique fait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intégrante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bilan secouriste. Lorsque la victime manifeste des signes de détresse psychologique et que ces derniers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compte, 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parasiter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complexifier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(manifestations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contenir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victime 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coopérante, opposante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agressive) 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impacter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vitaux,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(élévation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augmentation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perception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douleur,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engendrer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répercussions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négatives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(troubles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 ou des facteurs de stress).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 marR="14604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révélant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potentiel</a:t>
            </a:r>
            <a:r>
              <a:rPr dirty="0" sz="1100" spc="-5">
                <a:latin typeface="Calibri"/>
                <a:cs typeface="Calibri"/>
              </a:rPr>
              <a:t> impact psychologique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titre que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vitaux.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48462" y="4432807"/>
          <a:ext cx="6294120" cy="5212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415029"/>
                <a:gridCol w="2870200"/>
              </a:tblGrid>
              <a:tr h="201168">
                <a:tc>
                  <a:txBody>
                    <a:bodyPr/>
                    <a:lstStyle/>
                    <a:p>
                      <a:pPr algn="ctr">
                        <a:lnSpc>
                          <a:spcPts val="1290"/>
                        </a:lnSpc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Observer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1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questionner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1797050">
                <a:tc>
                  <a:txBody>
                    <a:bodyPr/>
                    <a:lstStyle/>
                    <a:p>
                      <a:pPr algn="just" marL="1254125">
                        <a:lnSpc>
                          <a:spcPts val="130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présentation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297180" marR="62865" indent="-228600">
                        <a:lnSpc>
                          <a:spcPct val="116900"/>
                        </a:lnSpc>
                        <a:spcBef>
                          <a:spcPts val="65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l’expression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visage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regard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100" spc="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traduisent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l’état affectif et émotionnel dans lequel se trouve la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(en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cohérence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ses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propos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?)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297180" marR="62865" indent="-228600">
                        <a:lnSpc>
                          <a:spcPct val="117300"/>
                        </a:lnSpc>
                        <a:spcBef>
                          <a:spcPts val="50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comportement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gestuelle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(attitude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générale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calme, agitée,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coopérante,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réticente ?)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297180" marR="62865" indent="-228600">
                        <a:lnSpc>
                          <a:spcPct val="1167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présence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blessures,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marques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visibles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éventuelles,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attitudes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particulières</a:t>
                      </a:r>
                      <a:r>
                        <a:rPr dirty="0" sz="1100" spc="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pouvant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révéler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état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douloureux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autre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BEBEBE"/>
                      </a:solidFill>
                      <a:prstDash val="solid"/>
                    </a:lnR>
                    <a:lnT w="9525">
                      <a:solidFill>
                        <a:srgbClr val="BEBEBE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just" marL="297180" marR="61594" indent="-228600">
                        <a:lnSpc>
                          <a:spcPct val="117000"/>
                        </a:lnSpc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Qu’est-ce que m’évoquent ses mimiques et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regard ?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  <a:buFont typeface="Symbol"/>
                        <a:buChar char=""/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Comment se comporte-t-elle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  <a:buFont typeface="Symbol"/>
                        <a:buChar char=""/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algn="just" marL="297180" marR="62865" indent="-228600">
                        <a:lnSpc>
                          <a:spcPct val="117000"/>
                        </a:lnSpc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«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a-t-il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traces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visibles</a:t>
                      </a:r>
                      <a:r>
                        <a:rPr dirty="0" sz="1100" spc="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blessures,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marques,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attitudes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particulières,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évocatrices …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9525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9525">
                      <a:solidFill>
                        <a:srgbClr val="BEBEBE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2196338">
                <a:tc>
                  <a:txBody>
                    <a:bodyPr/>
                    <a:lstStyle/>
                    <a:p>
                      <a:pPr algn="just" marL="1121410">
                        <a:lnSpc>
                          <a:spcPts val="1300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L’état</a:t>
                      </a:r>
                      <a:r>
                        <a:rPr dirty="0" sz="11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b="1">
                          <a:latin typeface="Calibri"/>
                          <a:cs typeface="Calibri"/>
                        </a:rPr>
                        <a:t>de conscience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297180" marR="62230" indent="-228600">
                        <a:lnSpc>
                          <a:spcPct val="116900"/>
                        </a:lnSpc>
                        <a:spcBef>
                          <a:spcPts val="65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 vigilance : sa capacité à réagir de façon appropriée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aux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événements,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prendre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décisions,</a:t>
                      </a:r>
                      <a:r>
                        <a:rPr dirty="0" sz="1100" spc="2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par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rapport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elle,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aux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autres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monde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extérieur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(hypervigilante, hypovigilante, désorientée au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niveau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temporel 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spatial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?)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297180" indent="-228600">
                        <a:lnSpc>
                          <a:spcPct val="100000"/>
                        </a:lnSpc>
                        <a:spcBef>
                          <a:spcPts val="280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 mémoire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(troubles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 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mémoire, amnésie)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marR="62865" indent="-228600">
                        <a:lnSpc>
                          <a:spcPct val="1167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langage</a:t>
                      </a:r>
                      <a:r>
                        <a:rPr dirty="0" sz="1100" spc="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(discours</a:t>
                      </a:r>
                      <a:r>
                        <a:rPr dirty="0" sz="1100" spc="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accéléré</a:t>
                      </a:r>
                      <a:r>
                        <a:rPr dirty="0" sz="11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ralenti,</a:t>
                      </a:r>
                      <a:r>
                        <a:rPr dirty="0" sz="1100" spc="10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bégaiement,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répétition,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anomalies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diverses,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particularité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voix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>
                        <a:lnSpc>
                          <a:spcPct val="100000"/>
                        </a:lnSpc>
                        <a:spcBef>
                          <a:spcPts val="229"/>
                        </a:spcBef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…)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297180" indent="-228600">
                        <a:lnSpc>
                          <a:spcPct val="100000"/>
                        </a:lnSpc>
                        <a:spcBef>
                          <a:spcPts val="284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jugement et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raisonnement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BEBEBE"/>
                      </a:solidFill>
                      <a:prstDash val="solid"/>
                    </a:lnR>
                    <a:lnT w="9525">
                      <a:solidFill>
                        <a:srgbClr val="BEBEBE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Comment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réagit-elle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  <a:buFont typeface="Symbol"/>
                        <a:buChar char=""/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297180" marR="64135" indent="-228600">
                        <a:lnSpc>
                          <a:spcPct val="116799"/>
                        </a:lnSpc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Est-elle</a:t>
                      </a:r>
                      <a:r>
                        <a:rPr dirty="0" sz="11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capable</a:t>
                      </a:r>
                      <a:r>
                        <a:rPr dirty="0" sz="11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1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remémorer</a:t>
                      </a:r>
                      <a:r>
                        <a:rPr dirty="0" sz="11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1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faits,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retenir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 nouvelles informations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  <a:buFont typeface="Symbol"/>
                        <a:buChar char=""/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Comment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s’exprime-t-elle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  <a:buFont typeface="Symbol"/>
                        <a:buChar char=""/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marL="297180" marR="61594" indent="-228600">
                        <a:lnSpc>
                          <a:spcPct val="117300"/>
                        </a:lnSpc>
                        <a:buFont typeface="Symbol"/>
                        <a:buChar char=""/>
                        <a:tabLst>
                          <a:tab pos="296545" algn="l"/>
                          <a:tab pos="297180" algn="l"/>
                          <a:tab pos="854710" algn="l"/>
                          <a:tab pos="1438275" algn="l"/>
                          <a:tab pos="1722755" algn="l"/>
                          <a:tab pos="228981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Est-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elle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capable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penser,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analyser, 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émettre un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avis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9525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9525">
                      <a:solidFill>
                        <a:srgbClr val="BEBEBE"/>
                      </a:solidFill>
                      <a:prstDash val="solid"/>
                    </a:lnT>
                    <a:lnB w="9525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011173">
                <a:tc>
                  <a:txBody>
                    <a:bodyPr/>
                    <a:lstStyle/>
                    <a:p>
                      <a:pPr algn="ctr">
                        <a:lnSpc>
                          <a:spcPts val="1305"/>
                        </a:lnSpc>
                      </a:pPr>
                      <a:r>
                        <a:rPr dirty="0" sz="1100" spc="-5" b="1">
                          <a:latin typeface="Calibri"/>
                          <a:cs typeface="Calibri"/>
                        </a:rPr>
                        <a:t>L’expression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le contenu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son discours,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dont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elle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plaint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marR="64769" indent="-228600">
                        <a:lnSpc>
                          <a:spcPct val="1167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ce</a:t>
                      </a:r>
                      <a:r>
                        <a:rPr dirty="0" sz="11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qu’elle</a:t>
                      </a:r>
                      <a:r>
                        <a:rPr dirty="0" sz="11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nous</a:t>
                      </a:r>
                      <a:r>
                        <a:rPr dirty="0" sz="11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dit</a:t>
                      </a:r>
                      <a:r>
                        <a:rPr dirty="0" sz="11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ses</a:t>
                      </a:r>
                      <a:r>
                        <a:rPr dirty="0" sz="11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émotions,</a:t>
                      </a:r>
                      <a:r>
                        <a:rPr dirty="0" sz="1100" spc="7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11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état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d’esprit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9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sa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façon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percevoir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environnement,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autres.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BEBEBE"/>
                      </a:solidFill>
                      <a:prstDash val="solid"/>
                    </a:lnR>
                    <a:lnT w="9525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4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Qu’est-ce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qu’elle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nous dit ?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quoi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 plaint-elle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marR="62865" indent="-228600">
                        <a:lnSpc>
                          <a:spcPct val="117000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Semble-t-elle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consciente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de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</a:t>
                      </a:r>
                      <a:r>
                        <a:rPr dirty="0" sz="1100" spc="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situation</a:t>
                      </a:r>
                      <a:r>
                        <a:rPr dirty="0" sz="1100" spc="229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</a:t>
                      </a:r>
                      <a:r>
                        <a:rPr dirty="0" sz="1100" spc="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perception</a:t>
                      </a:r>
                      <a:r>
                        <a:rPr dirty="0" sz="11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est-elle</a:t>
                      </a:r>
                      <a:r>
                        <a:rPr dirty="0" sz="1100" spc="7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 spc="6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cohérence</a:t>
                      </a:r>
                      <a:r>
                        <a:rPr dirty="0" sz="1100" spc="6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100" spc="5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réalité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?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9525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9525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846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[07AC13</a:t>
            </a:r>
            <a:r>
              <a:rPr dirty="0" sz="1600" spc="-4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85567" y="760730"/>
            <a:ext cx="27825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Victimes</a:t>
            </a:r>
            <a:r>
              <a:rPr dirty="0" spc="-3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d’explosion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535171"/>
            <a:ext cx="6155690" cy="287020"/>
            <a:chOff x="701040" y="353517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5351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8155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3305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duquel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pression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un 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extrêmement court.</a:t>
            </a:r>
            <a:endParaRPr sz="1100">
              <a:latin typeface="Calibri"/>
              <a:cs typeface="Calibri"/>
            </a:endParaRPr>
          </a:p>
          <a:p>
            <a:pPr marL="19050" marR="177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soudaine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d’énergie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génère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augmentation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atmosphérique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environnante, suivie d’une dépression immédiate.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directions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choc.</a:t>
            </a:r>
            <a:endParaRPr sz="1100">
              <a:latin typeface="Calibri"/>
              <a:cs typeface="Calibri"/>
            </a:endParaRPr>
          </a:p>
          <a:p>
            <a:pPr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 blast »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désignent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anatomiques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Mécanismes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L’explosion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responsables 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mécanismes </a:t>
            </a:r>
            <a:r>
              <a:rPr dirty="0" sz="1100" spc="-5">
                <a:latin typeface="Calibri"/>
                <a:cs typeface="Calibri"/>
              </a:rPr>
              <a:t>lésionnels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différents.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soumise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éloignement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l’origine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l’explosion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90" y="5428487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6060947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7390" y="6522719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90" y="4741113"/>
            <a:ext cx="6142990" cy="234061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193040" indent="-180975">
              <a:lnSpc>
                <a:spcPct val="100000"/>
              </a:lnSpc>
              <a:spcBef>
                <a:spcPts val="425"/>
              </a:spcBef>
              <a:buFont typeface="Arial MT"/>
              <a:buChar char="•"/>
              <a:tabLst>
                <a:tab pos="193040" algn="l"/>
                <a:tab pos="193675" algn="l"/>
              </a:tabLst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blast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primaire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93040" marR="5080">
              <a:lnSpc>
                <a:spcPct val="101400"/>
              </a:lnSpc>
              <a:spcBef>
                <a:spcPts val="30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choc.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680"/>
              </a:spcBef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blast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secondaire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93040" marR="6350">
              <a:lnSpc>
                <a:spcPct val="101800"/>
              </a:lnSpc>
              <a:spcBef>
                <a:spcPts val="29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raison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d’air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généré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l’explosion (souffle)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680"/>
              </a:spcBef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blast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tertiaire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31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puissant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680"/>
              </a:spcBef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blast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quaternaire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93040" marR="5715">
              <a:lnSpc>
                <a:spcPct val="101800"/>
              </a:lnSpc>
              <a:spcBef>
                <a:spcPts val="29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induites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l’explosion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fumées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chimiques.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701040" y="7230364"/>
            <a:ext cx="6155690" cy="287655"/>
            <a:chOff x="701040" y="7230364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7230364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75115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701040" y="7207757"/>
            <a:ext cx="6155690" cy="20402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Lésions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blast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primaire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98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propagation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aérien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entraine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cisaillement/surpression,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touchant plutôt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contusion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rupture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tympans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larynx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contusions pulmonaires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rupture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alvéoles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lésions des organes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abdominaux.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983227"/>
            <a:ext cx="6155690" cy="287655"/>
            <a:chOff x="701040" y="398322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9832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2644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544703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524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propage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toucheront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pleins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(foie,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rate,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cerveau,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yeux).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inapparentes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 retardée, parfois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24 heures</a:t>
            </a:r>
            <a:r>
              <a:rPr dirty="0" sz="1100">
                <a:latin typeface="Calibri"/>
                <a:cs typeface="Calibri"/>
              </a:rPr>
              <a:t> après.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apparemment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indemne,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suspecte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blast,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l’objet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Autres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types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lésions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400"/>
              </a:lnSpc>
              <a:spcBef>
                <a:spcPts val="994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classiquement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véritable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criblage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(visage,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avant-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bras, zones découvertes).</a:t>
            </a:r>
            <a:endParaRPr sz="1100">
              <a:latin typeface="Calibri"/>
              <a:cs typeface="Calibri"/>
            </a:endParaRPr>
          </a:p>
          <a:p>
            <a:pPr marL="19050" marR="1079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tertiaire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rapprochent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sévères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elle-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quaternaire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comprennent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(fumées,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traumatismes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psychologiques.</a:t>
            </a:r>
            <a:endParaRPr sz="1100">
              <a:latin typeface="Calibri"/>
              <a:cs typeface="Calibri"/>
            </a:endParaRPr>
          </a:p>
          <a:p>
            <a:pPr marL="19050" marR="1016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Initialement,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sera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abordée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blastée (primaire), blessée,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brûlée,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bouleversée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intoxiquée.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 1er regard est essentiel. Il </a:t>
            </a:r>
            <a:r>
              <a:rPr dirty="0" sz="1100" spc="-10">
                <a:latin typeface="Calibri"/>
                <a:cs typeface="Calibri"/>
              </a:rPr>
              <a:t>permet </a:t>
            </a:r>
            <a:r>
              <a:rPr dirty="0" sz="1100" spc="-5">
                <a:latin typeface="Calibri"/>
                <a:cs typeface="Calibri"/>
              </a:rPr>
              <a:t>de retrouver la survenue d’une explosion en </a:t>
            </a:r>
            <a:r>
              <a:rPr dirty="0" sz="1100" spc="-10">
                <a:latin typeface="Calibri"/>
                <a:cs typeface="Calibri"/>
              </a:rPr>
              <a:t>particulier </a:t>
            </a:r>
            <a:r>
              <a:rPr dirty="0" sz="1100" spc="-5">
                <a:latin typeface="Calibri"/>
                <a:cs typeface="Calibri"/>
              </a:rPr>
              <a:t>en milieu clos.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souffle.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l’atteinte.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4ème regard retrouve souvent de multiples lésions : plaies, </a:t>
            </a:r>
            <a:r>
              <a:rPr dirty="0" sz="1100" spc="-10">
                <a:latin typeface="Calibri"/>
                <a:cs typeface="Calibri"/>
              </a:rPr>
              <a:t>brûlures, </a:t>
            </a:r>
            <a:r>
              <a:rPr dirty="0" sz="1100" spc="-5">
                <a:latin typeface="Calibri"/>
                <a:cs typeface="Calibri"/>
              </a:rPr>
              <a:t>fractures et lésions </a:t>
            </a:r>
            <a:r>
              <a:rPr dirty="0" sz="1100">
                <a:latin typeface="Calibri"/>
                <a:cs typeface="Calibri"/>
              </a:rPr>
              <a:t>internes. </a:t>
            </a:r>
            <a:r>
              <a:rPr dirty="0" sz="1100" spc="-10">
                <a:latin typeface="Calibri"/>
                <a:cs typeface="Calibri"/>
              </a:rPr>
              <a:t>Ces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peuvent,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début,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 inaperçues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révéler secondairement.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Les signes auditifs comme un bourdonnement d’oreille, le saignement du conduit auditif ou la survenue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surdité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révélateurs.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47700" y="6043929"/>
            <a:ext cx="6262370" cy="543560"/>
          </a:xfrm>
          <a:prstGeom prst="rect">
            <a:avLst/>
          </a:prstGeom>
          <a:solidFill>
            <a:srgbClr val="F1F1F1"/>
          </a:solidFill>
          <a:ln w="6096">
            <a:solidFill>
              <a:srgbClr val="BEBEBE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 algn="just" marL="72390" marR="64135">
              <a:lnSpc>
                <a:spcPct val="102000"/>
              </a:lnSpc>
              <a:spcBef>
                <a:spcPts val="40"/>
              </a:spcBef>
            </a:pP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Toute personne exposée à une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explosion, </a:t>
            </a:r>
            <a:r>
              <a:rPr dirty="0" sz="1100" spc="-10" b="1">
                <a:solidFill>
                  <a:srgbClr val="FF0000"/>
                </a:solidFill>
                <a:latin typeface="Calibri"/>
                <a:cs typeface="Calibri"/>
              </a:rPr>
              <a:t>même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 si elle ne</a:t>
            </a:r>
            <a:r>
              <a:rPr dirty="0" sz="1100" spc="235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présente pas de signe évident,</a:t>
            </a:r>
            <a:r>
              <a:rPr dirty="0" sz="1100" spc="24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est suspecte 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d’un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traumatisme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par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effet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souffle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et</a:t>
            </a:r>
            <a:r>
              <a:rPr dirty="0" sz="1100" spc="235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peut</a:t>
            </a:r>
            <a:r>
              <a:rPr dirty="0" sz="1100" spc="24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secondairement</a:t>
            </a:r>
            <a:r>
              <a:rPr dirty="0" sz="1100" spc="24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présenter</a:t>
            </a:r>
            <a:r>
              <a:rPr dirty="0" sz="1100" spc="235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une</a:t>
            </a:r>
            <a:r>
              <a:rPr dirty="0" sz="1100" spc="24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détresse</a:t>
            </a:r>
            <a:r>
              <a:rPr dirty="0" sz="1100" spc="24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respiratoire : </a:t>
            </a:r>
            <a:r>
              <a:rPr dirty="0" sz="1100" b="1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faire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examiner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systématiquement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par un </a:t>
            </a:r>
            <a:r>
              <a:rPr dirty="0" sz="1100" spc="-10">
                <a:solidFill>
                  <a:srgbClr val="FF0000"/>
                </a:solidFill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701040" y="6742683"/>
            <a:ext cx="6155690" cy="287655"/>
            <a:chOff x="701040" y="6742683"/>
            <a:chExt cx="6155690" cy="287655"/>
          </a:xfrm>
        </p:grpSpPr>
        <p:sp>
          <p:nvSpPr>
            <p:cNvPr id="8" name="object 8"/>
            <p:cNvSpPr/>
            <p:nvPr/>
          </p:nvSpPr>
          <p:spPr>
            <a:xfrm>
              <a:off x="701040" y="67426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70238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701040" y="6720077"/>
            <a:ext cx="6155690" cy="14420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garantir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apparemment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indemne,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susceptible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surveiller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[07PR15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85567" y="760730"/>
            <a:ext cx="27825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Victimes</a:t>
            </a:r>
            <a:r>
              <a:rPr dirty="0" spc="-3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d’explosion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604771"/>
            <a:ext cx="6155690" cy="287020"/>
            <a:chOff x="701040" y="160477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6047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8854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52953"/>
            <a:ext cx="6155690" cy="287020"/>
            <a:chOff x="701040" y="255295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5529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83336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236980"/>
            <a:ext cx="6155690" cy="3305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garantir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intervenants.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nombreuses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regrouper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tenir </a:t>
            </a:r>
            <a:r>
              <a:rPr dirty="0" sz="1100" spc="-5">
                <a:latin typeface="Calibri"/>
                <a:cs typeface="Calibri"/>
              </a:rPr>
              <a:t>adaptée.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nombre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restreint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spécialisés,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 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adaptés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l’effet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souffle,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 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(les)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victime(s).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5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NB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publics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protègent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risque 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l'explosion.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909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[07AC14</a:t>
            </a:r>
            <a:r>
              <a:rPr dirty="0" sz="1600" spc="-3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52039" y="760730"/>
            <a:ext cx="28492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Victimes</a:t>
            </a:r>
            <a:r>
              <a:rPr dirty="0" spc="-5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d’avalanche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995675"/>
            <a:ext cx="6155690" cy="287020"/>
            <a:chOff x="701040" y="299567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99567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2760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8184388"/>
            <a:ext cx="6155690" cy="287020"/>
            <a:chOff x="701040" y="8184388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8184388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46505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75380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Généralités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l’avalanche,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donner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l’alerte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entamer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détecteur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d’avalanche(DVA)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dégager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endParaRPr sz="1100">
              <a:latin typeface="Calibri"/>
              <a:cs typeface="Calibri"/>
            </a:endParaRPr>
          </a:p>
          <a:p>
            <a:pPr marL="19050" marR="4168775">
              <a:lnSpc>
                <a:spcPts val="3450"/>
              </a:lnSpc>
              <a:spcBef>
                <a:spcPts val="24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Mécanismes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lésions </a:t>
            </a:r>
            <a:r>
              <a:rPr dirty="0" sz="1600" spc="-35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Asphyxie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645"/>
              </a:spcBef>
            </a:pPr>
            <a:r>
              <a:rPr dirty="0" sz="1100" spc="-5">
                <a:latin typeface="Calibri"/>
                <a:cs typeface="Calibri"/>
              </a:rPr>
              <a:t>L’asphyxie</a:t>
            </a:r>
            <a:r>
              <a:rPr dirty="0" sz="1100">
                <a:latin typeface="Calibri"/>
                <a:cs typeface="Calibri"/>
              </a:rPr>
              <a:t> est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possibles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48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(VAS)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neige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inondation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pulmonaire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aérosols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neige poudreuse 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ensevelissement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neige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compacte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pauvre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air,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empêchant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création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poche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neige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compacte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création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VAS.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Traumatismes</a:t>
            </a:r>
            <a:endParaRPr sz="1600">
              <a:latin typeface="Calibri Light"/>
              <a:cs typeface="Calibri Light"/>
            </a:endParaRPr>
          </a:p>
          <a:p>
            <a:pPr marL="19050" marR="9525">
              <a:lnSpc>
                <a:spcPct val="101800"/>
              </a:lnSpc>
              <a:spcBef>
                <a:spcPts val="99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ensevelie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soumise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mécaniques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directs,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dépendent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du type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neige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(avalanche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neige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compacte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lourde)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d’obstacles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(arbres,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rochers,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rocheuses,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emporté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l’avalanche.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Hypothermie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01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ensevelie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degrés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8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d’ensevelissement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bradycardie,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 d’un 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32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critère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Information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l’existence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permet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[07PR16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52039" y="760730"/>
            <a:ext cx="28492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Victimes</a:t>
            </a:r>
            <a:r>
              <a:rPr dirty="0" spc="-5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d’avalanche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207767"/>
            <a:ext cx="6155690" cy="287655"/>
            <a:chOff x="701040" y="220776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2077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4889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173727"/>
            <a:ext cx="6155690" cy="287020"/>
            <a:chOff x="701040" y="4173727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17372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45414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208481"/>
            <a:ext cx="6155690" cy="39420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0" marR="177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repérer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non,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l’ensevelissement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Prise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charge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stabiliser 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correspondante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anxiogène.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Si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 est en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arrêt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cardiaque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stabiliser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rachis</a:t>
            </a:r>
            <a:r>
              <a:rPr dirty="0" sz="1100" spc="-5">
                <a:latin typeface="Calibri"/>
                <a:cs typeface="Calibri"/>
              </a:rPr>
              <a:t> cervical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arrêt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parallèle.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4020" y="516889"/>
            <a:ext cx="164909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[07AC15</a:t>
            </a:r>
            <a:r>
              <a:rPr dirty="0" sz="1600" spc="-3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63826" y="760730"/>
            <a:ext cx="323088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Accident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liés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à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la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10">
                <a:solidFill>
                  <a:srgbClr val="7E7E7E"/>
                </a:solidFill>
              </a:rPr>
              <a:t>foudre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321305"/>
            <a:ext cx="6155690" cy="287020"/>
            <a:chOff x="701040" y="23213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3213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6017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080763"/>
            <a:ext cx="6155690" cy="287020"/>
            <a:chOff x="701040" y="408076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08076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3611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958329"/>
            <a:ext cx="6155690" cy="287655"/>
            <a:chOff x="701040" y="695832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9583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2395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6880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 foudre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nuage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3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foudroyé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électrisé,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polytraumatisé,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hypotherme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foudroiement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faible.</a:t>
            </a:r>
            <a:endParaRPr sz="1100">
              <a:latin typeface="Calibri"/>
              <a:cs typeface="Calibri"/>
            </a:endParaRPr>
          </a:p>
          <a:p>
            <a:pPr marL="19050" marR="10795">
              <a:lnSpc>
                <a:spcPct val="1100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L’effet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(aiguille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rocheuse,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arbre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isolé,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homme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multiplie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recevoir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décharge électrique.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10000"/>
              </a:lnSpc>
              <a:spcBef>
                <a:spcPts val="295"/>
              </a:spcBef>
            </a:pPr>
            <a:r>
              <a:rPr dirty="0" sz="1100" spc="-5">
                <a:latin typeface="Calibri"/>
                <a:cs typeface="Calibri"/>
              </a:rPr>
              <a:t>L’augmentation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filaments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bleus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(dit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Saint-Elme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perception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crépitements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»)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signifiant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4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(mousquetons,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piolet, </a:t>
            </a:r>
            <a:r>
              <a:rPr dirty="0" sz="1100" spc="-5">
                <a:latin typeface="Calibri"/>
                <a:cs typeface="Calibri"/>
              </a:rPr>
              <a:t>crampon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n’attire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excellent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conducteur.</a:t>
            </a:r>
            <a:endParaRPr sz="1100">
              <a:latin typeface="Calibri"/>
              <a:cs typeface="Calibri"/>
            </a:endParaRPr>
          </a:p>
          <a:p>
            <a:pPr marL="19050" marR="3752850">
              <a:lnSpc>
                <a:spcPts val="3450"/>
              </a:lnSpc>
              <a:spcBef>
                <a:spcPts val="15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Mécanisme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foudroiement </a:t>
            </a:r>
            <a:r>
              <a:rPr dirty="0" sz="1600" spc="-35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Direct</a:t>
            </a:r>
            <a:endParaRPr sz="1600">
              <a:latin typeface="Calibri Light"/>
              <a:cs typeface="Calibri Light"/>
            </a:endParaRPr>
          </a:p>
          <a:p>
            <a:pPr algn="just" marL="247650" marR="14604" indent="-228600">
              <a:lnSpc>
                <a:spcPct val="117400"/>
              </a:lnSpc>
              <a:spcBef>
                <a:spcPts val="47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foudre tombe sur la victime et peut se propager </a:t>
            </a:r>
            <a:r>
              <a:rPr dirty="0" sz="1100" spc="-10">
                <a:latin typeface="Calibri"/>
                <a:cs typeface="Calibri"/>
              </a:rPr>
              <a:t>d’individu </a:t>
            </a:r>
            <a:r>
              <a:rPr dirty="0" sz="1100" spc="-5">
                <a:latin typeface="Calibri"/>
                <a:cs typeface="Calibri"/>
              </a:rPr>
              <a:t>en individu s’ils sont proches les uns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autres (groupe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foudroiement collectif).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Indirect</a:t>
            </a:r>
            <a:endParaRPr sz="1600">
              <a:latin typeface="Calibri Light"/>
              <a:cs typeface="Calibri Light"/>
            </a:endParaRPr>
          </a:p>
          <a:p>
            <a:pPr algn="just" marL="247650" marR="12700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foudre passe au travers du corps de la victime à partir d’un point de contact </a:t>
            </a:r>
            <a:r>
              <a:rPr dirty="0" sz="1100" spc="-10">
                <a:latin typeface="Calibri"/>
                <a:cs typeface="Calibri"/>
              </a:rPr>
              <a:t>(arbre, </a:t>
            </a:r>
            <a:r>
              <a:rPr dirty="0" sz="1100" spc="-5">
                <a:latin typeface="Calibri"/>
                <a:cs typeface="Calibri"/>
              </a:rPr>
              <a:t>paroi </a:t>
            </a:r>
            <a:r>
              <a:rPr dirty="0" sz="1100">
                <a:latin typeface="Calibri"/>
                <a:cs typeface="Calibri"/>
              </a:rPr>
              <a:t>rocheuse,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 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 « tension de pas ». Un champ électrique se forme en périphérie de l’impact de la foudre.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électrisée par ce champ. Le risque est majoré quand ses pieds sont écartés, c’est-à-dire, quand </a:t>
            </a:r>
            <a:r>
              <a:rPr dirty="0" sz="1100">
                <a:latin typeface="Calibri"/>
                <a:cs typeface="Calibri"/>
              </a:rPr>
              <a:t>son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long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(cela explique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l’exposition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quadrupèdes).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possibles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Blast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tonnerre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(tympans)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Traumatisme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pierres,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branches,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elle-même.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Hypothermie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foudroyée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hostile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défavorable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météorologique,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d’hypothermie.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</a:t>
            </a:r>
            <a:r>
              <a:rPr dirty="0" sz="1100" spc="-10">
                <a:latin typeface="Calibri"/>
                <a:cs typeface="Calibri"/>
              </a:rPr>
              <a:t>survenir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57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L’arrêt cardiaque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 dans</a:t>
            </a:r>
            <a:r>
              <a:rPr dirty="0" sz="1100">
                <a:latin typeface="Calibri"/>
                <a:cs typeface="Calibri"/>
              </a:rPr>
              <a:t> les </a:t>
            </a:r>
            <a:r>
              <a:rPr dirty="0" sz="1100" spc="-5">
                <a:latin typeface="Calibri"/>
                <a:cs typeface="Calibri"/>
              </a:rPr>
              <a:t>foudroiements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trouble 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engendré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 de foudre.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Paralysie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paralysies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induites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foudre.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peut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question 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paraplégie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tétraplégie,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paralysies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-5">
                <a:latin typeface="Calibri"/>
                <a:cs typeface="Calibri"/>
              </a:rPr>
              <a:t> régresser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spontanément </a:t>
            </a:r>
            <a:r>
              <a:rPr dirty="0" sz="1100" spc="-5">
                <a:latin typeface="Calibri"/>
                <a:cs typeface="Calibri"/>
              </a:rPr>
              <a:t>dans les 48 heures. </a:t>
            </a:r>
            <a:r>
              <a:rPr dirty="0" sz="110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ces cas, la victime doit être systématiquement considérée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conscience.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492200"/>
            <a:ext cx="6142355" cy="162433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Troubles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l’audition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tympan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(blast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Marques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fougère.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disparaissent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superficielles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humides,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bijoux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ceinture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électrisations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industrielles.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Troubles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cristallin.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59354" y="516889"/>
            <a:ext cx="163830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[07PR17</a:t>
            </a:r>
            <a:r>
              <a:rPr dirty="0" sz="1600" spc="-2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99055" y="760730"/>
            <a:ext cx="336232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Accidents liés à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la foudre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536439"/>
            <a:ext cx="6155690" cy="287020"/>
            <a:chOff x="701040" y="453643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5364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81685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6494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Prise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charge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foudroiement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hostile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(chute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pierres,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conviendra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1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cardiorespiratoire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d’hypothermie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/ou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l’hypothermie.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(sensibilité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et/ou </a:t>
            </a:r>
            <a:r>
              <a:rPr dirty="0" sz="1100" spc="-5">
                <a:latin typeface="Calibri"/>
                <a:cs typeface="Calibri"/>
              </a:rPr>
              <a:t>motricité)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4604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peut-être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difficile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rattacher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déficit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post-chute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Appliquer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brûlures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thermiques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 victime 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"/>
              </a:spcBef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Rappels</a:t>
            </a:r>
            <a:r>
              <a:rPr dirty="0" sz="1600" spc="-3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sécurité</a:t>
            </a:r>
            <a:endParaRPr sz="1600">
              <a:latin typeface="Calibri Light"/>
              <a:cs typeface="Calibri Light"/>
            </a:endParaRPr>
          </a:p>
          <a:p>
            <a:pPr marL="247650" marR="12065" indent="-228600">
              <a:lnSpc>
                <a:spcPct val="117000"/>
              </a:lnSpc>
              <a:spcBef>
                <a:spcPts val="9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foudre,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d’intervenir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risque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porter 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 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&gt;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 m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progresser en faisant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(radios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téléphone)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s’éloigner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arêtes,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arbres isolés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clairières.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montagne,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s’installer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cône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rayon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hauteur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pic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domine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 et s’éloigner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grotte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fond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risque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foudre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assise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boule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sac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une </a:t>
            </a:r>
            <a:r>
              <a:rPr dirty="0" sz="1100">
                <a:latin typeface="Calibri"/>
                <a:cs typeface="Calibri"/>
              </a:rPr>
              <a:t>corde,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se délester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métallique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conducteur.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997457"/>
            <a:ext cx="2017140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997457"/>
            <a:ext cx="1652143" cy="352044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02432" y="760730"/>
            <a:ext cx="11512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Brûlures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048501"/>
            <a:ext cx="6155690" cy="287655"/>
            <a:chOff x="701040" y="604850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60485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3296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930897"/>
            <a:ext cx="6155690" cy="287020"/>
            <a:chOff x="701040" y="693089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693089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2113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9146285"/>
            <a:ext cx="6155690" cy="287020"/>
            <a:chOff x="701040" y="9146285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914628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942670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499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1079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digestives)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sous-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jacents.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qualifiée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celle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moitié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main</a:t>
            </a:r>
            <a:r>
              <a:rPr dirty="0" sz="1100" spc="-5">
                <a:latin typeface="Calibri"/>
                <a:cs typeface="Calibri"/>
              </a:rPr>
              <a:t>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2065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moitié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paume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destruction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(aspect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blanchâtre,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chamois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noirâtre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indolore)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moins </a:t>
            </a:r>
            <a:r>
              <a:rPr dirty="0" sz="1100" spc="-5">
                <a:latin typeface="Calibri"/>
                <a:cs typeface="Calibri"/>
              </a:rPr>
              <a:t>étendue,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 aspect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(qui</a:t>
            </a:r>
            <a:r>
              <a:rPr dirty="0" sz="1100">
                <a:latin typeface="Calibri"/>
                <a:cs typeface="Calibri"/>
              </a:rPr>
              <a:t> 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membre),</a:t>
            </a:r>
            <a:endParaRPr sz="1100">
              <a:latin typeface="Calibri"/>
              <a:cs typeface="Calibri"/>
            </a:endParaRPr>
          </a:p>
          <a:p>
            <a:pPr lvl="1" marL="704850" marR="1587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voisinage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orifices</a:t>
            </a:r>
            <a:r>
              <a:rPr dirty="0" sz="1100" spc="-5">
                <a:latin typeface="Calibri"/>
                <a:cs typeface="Calibri"/>
              </a:rPr>
              <a:t> naturels,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craindre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raucité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radiologique.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différentes</a:t>
            </a:r>
            <a:r>
              <a:rPr dirty="0" sz="1100" spc="-5">
                <a:latin typeface="Calibri"/>
                <a:cs typeface="Calibri"/>
              </a:rPr>
              <a:t> caractéristiques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Certaines </a:t>
            </a:r>
            <a:r>
              <a:rPr dirty="0" sz="1100" spc="-5">
                <a:latin typeface="Calibri"/>
                <a:cs typeface="Calibri"/>
              </a:rPr>
              <a:t>brûlures sont du domaine du médecin traitant, </a:t>
            </a:r>
            <a:r>
              <a:rPr dirty="0" sz="1100" spc="-10">
                <a:latin typeface="Calibri"/>
                <a:cs typeface="Calibri"/>
              </a:rPr>
              <a:t>d’autres </a:t>
            </a:r>
            <a:r>
              <a:rPr dirty="0" sz="1100" spc="-5">
                <a:latin typeface="Calibri"/>
                <a:cs typeface="Calibri"/>
              </a:rPr>
              <a:t>nécessitent une prise en charge par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véhicule d’évacuation et de premiers </a:t>
            </a:r>
            <a:r>
              <a:rPr dirty="0" sz="1100" spc="-10">
                <a:latin typeface="Calibri"/>
                <a:cs typeface="Calibri"/>
              </a:rPr>
              <a:t>secours </a:t>
            </a:r>
            <a:r>
              <a:rPr dirty="0" sz="1100" spc="-5">
                <a:latin typeface="Calibri"/>
                <a:cs typeface="Calibri"/>
              </a:rPr>
              <a:t>pour être acheminées vers un service d’urgence. Enfin,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 </a:t>
            </a:r>
            <a:r>
              <a:rPr dirty="0" sz="1100" spc="-5">
                <a:latin typeface="Calibri"/>
                <a:cs typeface="Calibri"/>
              </a:rPr>
              <a:t>les plus graves nécessitent une médicalisation de leur transport avant leur acheminement vers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centre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traitement des brûlures.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brûlure </a:t>
            </a:r>
            <a:r>
              <a:rPr dirty="0" sz="1100" spc="-5">
                <a:latin typeface="Calibri"/>
                <a:cs typeface="Calibri"/>
              </a:rPr>
              <a:t>peut être provoquée </a:t>
            </a:r>
            <a:r>
              <a:rPr dirty="0" sz="1100" spc="5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la chaleur, des substances chimiques, l’électricité, </a:t>
            </a:r>
            <a:r>
              <a:rPr dirty="0" sz="1100" spc="5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frottement ou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10">
                <a:latin typeface="Calibri"/>
                <a:cs typeface="Calibri"/>
              </a:rPr>
              <a:t>Suivant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 </a:t>
            </a:r>
            <a:r>
              <a:rPr dirty="0" sz="1100" spc="-5">
                <a:latin typeface="Calibri"/>
                <a:cs typeface="Calibri"/>
              </a:rPr>
              <a:t>localisation,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provoquer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sévère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défaillance circulatoire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défaillance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respiratoire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visage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inhalation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vapeur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fumée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infection plus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tardive.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Même après avoir </a:t>
            </a:r>
            <a:r>
              <a:rPr dirty="0" sz="1100" spc="-10">
                <a:latin typeface="Calibri"/>
                <a:cs typeface="Calibri"/>
              </a:rPr>
              <a:t>supprimé </a:t>
            </a:r>
            <a:r>
              <a:rPr dirty="0" sz="1100" spc="-5">
                <a:latin typeface="Calibri"/>
                <a:cs typeface="Calibri"/>
              </a:rPr>
              <a:t>la cause de la brûlure, ses effets se poursuivent. Sans action immédiate, elle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s’étendre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 reconnaissance d’une brûlure est en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 générale facile.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est réalisée le plus souvent au cours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1er regard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l’écoute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268</a:t>
            </a:fld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[01FT02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71269" y="759968"/>
            <a:ext cx="501586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596390" marR="5080" indent="-1583690">
              <a:lnSpc>
                <a:spcPct val="101899"/>
              </a:lnSpc>
              <a:spcBef>
                <a:spcPts val="35"/>
              </a:spcBef>
            </a:pPr>
            <a:r>
              <a:rPr dirty="0" spc="-10"/>
              <a:t>Stabiliser</a:t>
            </a:r>
            <a:r>
              <a:rPr dirty="0" spc="15"/>
              <a:t> </a:t>
            </a:r>
            <a:r>
              <a:rPr dirty="0" spc="-5"/>
              <a:t>l’état</a:t>
            </a:r>
            <a:r>
              <a:rPr dirty="0" spc="25"/>
              <a:t> </a:t>
            </a:r>
            <a:r>
              <a:rPr dirty="0" spc="-5"/>
              <a:t>psycho-physiologique </a:t>
            </a:r>
            <a:r>
              <a:rPr dirty="0" spc="-575"/>
              <a:t> </a:t>
            </a:r>
            <a:r>
              <a:rPr dirty="0" spc="-5"/>
              <a:t>d’une victime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963415"/>
            <a:ext cx="6155690" cy="287655"/>
            <a:chOff x="701040" y="396341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9634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24459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782063"/>
            <a:ext cx="6155690" cy="79984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Indications</a:t>
            </a:r>
            <a:r>
              <a:rPr dirty="0" sz="1600" spc="-1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 marR="14604">
              <a:lnSpc>
                <a:spcPct val="102000"/>
              </a:lnSpc>
            </a:pPr>
            <a:r>
              <a:rPr dirty="0" sz="1100" spc="-5">
                <a:latin typeface="Calibri"/>
                <a:cs typeface="Calibri"/>
              </a:rPr>
              <a:t>Lors de l’action de secours, le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stress et de détresse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 peut </a:t>
            </a:r>
            <a:r>
              <a:rPr dirty="0" sz="1100">
                <a:latin typeface="Calibri"/>
                <a:cs typeface="Calibri"/>
              </a:rPr>
              <a:t>rester </a:t>
            </a:r>
            <a:r>
              <a:rPr dirty="0" sz="1100" spc="-5">
                <a:latin typeface="Calibri"/>
                <a:cs typeface="Calibri"/>
              </a:rPr>
              <a:t>élevé et ainsi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psychologique.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nocifs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(physiologiques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cette situation stressante,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79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focaliser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afin</a:t>
            </a:r>
            <a:r>
              <a:rPr dirty="0" sz="1100" spc="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réduire sa réaction de stress </a:t>
            </a:r>
            <a:r>
              <a:rPr dirty="0" sz="1100" spc="-5">
                <a:latin typeface="Calibri"/>
                <a:cs typeface="Calibri"/>
              </a:rPr>
              <a:t>et d’augmenter son sentiment de contrôle, au </a:t>
            </a:r>
            <a:r>
              <a:rPr dirty="0" sz="1100" spc="5">
                <a:latin typeface="Calibri"/>
                <a:cs typeface="Calibri"/>
              </a:rPr>
              <a:t>fur </a:t>
            </a:r>
            <a:r>
              <a:rPr dirty="0" sz="1100" spc="-5">
                <a:latin typeface="Calibri"/>
                <a:cs typeface="Calibri"/>
              </a:rPr>
              <a:t>et à mesure des différentes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2299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Ce protocole s’applique auprès de </a:t>
            </a:r>
            <a:r>
              <a:rPr dirty="0" sz="1100">
                <a:latin typeface="Calibri"/>
                <a:cs typeface="Calibri"/>
              </a:rPr>
              <a:t>victimes </a:t>
            </a:r>
            <a:r>
              <a:rPr dirty="0" sz="1100" spc="-5">
                <a:latin typeface="Calibri"/>
                <a:cs typeface="Calibri"/>
              </a:rPr>
              <a:t>conscientes et n’étant pas sous </a:t>
            </a:r>
            <a:r>
              <a:rPr dirty="0" sz="1100" spc="-10">
                <a:latin typeface="Calibri"/>
                <a:cs typeface="Calibri"/>
              </a:rPr>
              <a:t>emprise </a:t>
            </a:r>
            <a:r>
              <a:rPr dirty="0" sz="1100" spc="-5">
                <a:latin typeface="Calibri"/>
                <a:cs typeface="Calibri"/>
              </a:rPr>
              <a:t>d’alcool ou de produits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stupéfiants.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sera auprès de la victime et qui l’accompagnera tout au long de l’action de secours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s’appliquera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actions suivantes :</a:t>
            </a:r>
            <a:endParaRPr sz="110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7400"/>
              </a:lnSpc>
              <a:spcBef>
                <a:spcPts val="65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 demande à la victime de </a:t>
            </a:r>
            <a:r>
              <a:rPr dirty="0" sz="1100" spc="-10" b="1">
                <a:latin typeface="Calibri"/>
                <a:cs typeface="Calibri"/>
              </a:rPr>
              <a:t>focaliser </a:t>
            </a:r>
            <a:r>
              <a:rPr dirty="0" sz="1100" spc="-5" b="1">
                <a:latin typeface="Calibri"/>
                <a:cs typeface="Calibri"/>
              </a:rPr>
              <a:t>son attention </a:t>
            </a:r>
            <a:r>
              <a:rPr dirty="0" sz="1100" spc="-5">
                <a:latin typeface="Calibri"/>
                <a:cs typeface="Calibri"/>
              </a:rPr>
              <a:t>sur lui, du début à la fin de l’intervention, en utilisant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communication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Symbol"/>
              <a:buChar char=""/>
            </a:pPr>
            <a:endParaRPr sz="125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canal auditif, la voix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 marR="15875">
              <a:lnSpc>
                <a:spcPct val="101400"/>
              </a:lnSpc>
              <a:spcBef>
                <a:spcPts val="60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êtes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prête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propose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concentrer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voix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questions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vais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 </a:t>
            </a:r>
            <a:r>
              <a:rPr dirty="0" sz="1100" spc="-229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poser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50038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continuerai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parler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long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l’intervention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expliquer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qui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passe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canal kinesthésique,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toucher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620"/>
              </a:spcBef>
            </a:pPr>
            <a:r>
              <a:rPr dirty="0" sz="1100" spc="-5" i="1">
                <a:latin typeface="Calibri"/>
                <a:cs typeface="Calibri"/>
              </a:rPr>
              <a:t>« Est-ce que vous sentez</a:t>
            </a:r>
            <a:r>
              <a:rPr dirty="0" sz="1100" i="1">
                <a:latin typeface="Calibri"/>
                <a:cs typeface="Calibri"/>
              </a:rPr>
              <a:t> mes</a:t>
            </a:r>
            <a:r>
              <a:rPr dirty="0" sz="1100" spc="-5" i="1">
                <a:latin typeface="Calibri"/>
                <a:cs typeface="Calibri"/>
              </a:rPr>
              <a:t> mains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lorsque je 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palpe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...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 Est-ce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qu’il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endroit où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ressentez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pression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qu’un autre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Quel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 doigt qui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appuie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 plus ?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Bien, restez concentré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sensations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 Sentez-vous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soutien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procure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cette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attelle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canal </a:t>
            </a:r>
            <a:r>
              <a:rPr dirty="0" sz="1100">
                <a:latin typeface="Calibri"/>
                <a:cs typeface="Calibri"/>
              </a:rPr>
              <a:t>visuel,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 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 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propose 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fixer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point devant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-5" i="1">
                <a:latin typeface="Calibri"/>
                <a:cs typeface="Calibri"/>
              </a:rPr>
              <a:t> ».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pouvez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garder 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yeux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ouverts </a:t>
            </a:r>
            <a:r>
              <a:rPr dirty="0" sz="1100" i="1">
                <a:latin typeface="Calibri"/>
                <a:cs typeface="Calibri"/>
              </a:rPr>
              <a:t>ou</a:t>
            </a:r>
            <a:r>
              <a:rPr dirty="0" sz="1100" spc="-5" i="1">
                <a:latin typeface="Calibri"/>
                <a:cs typeface="Calibri"/>
              </a:rPr>
              <a:t> fermés,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c'est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comme</a:t>
            </a:r>
            <a:r>
              <a:rPr dirty="0" sz="1100" i="1">
                <a:latin typeface="Calibri"/>
                <a:cs typeface="Calibri"/>
              </a:rPr>
              <a:t> vous</a:t>
            </a:r>
            <a:r>
              <a:rPr dirty="0" sz="1100" spc="-5" i="1">
                <a:latin typeface="Calibri"/>
                <a:cs typeface="Calibri"/>
              </a:rPr>
              <a:t> voulez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Si 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gardez 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yeux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ouverts, fixez un point de</a:t>
            </a:r>
            <a:r>
              <a:rPr dirty="0" sz="1100" i="1">
                <a:latin typeface="Calibri"/>
                <a:cs typeface="Calibri"/>
              </a:rPr>
              <a:t> votre</a:t>
            </a:r>
            <a:r>
              <a:rPr dirty="0" sz="1100" spc="-5" i="1">
                <a:latin typeface="Calibri"/>
                <a:cs typeface="Calibri"/>
              </a:rPr>
              <a:t> choix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Calibri"/>
              <a:cs typeface="Calibri"/>
            </a:endParaRPr>
          </a:p>
          <a:p>
            <a:pPr algn="just" marL="19050" marR="16510">
              <a:lnSpc>
                <a:spcPct val="102299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négatifs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(blessure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focalisent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masquer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concentrée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7000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détermine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un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communication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clignement d'œil … pour dire oui ou non (dans le cas de bruits importants, ou si la victime ne peut pas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parler (traumatisme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face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autre, port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O²,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difficultés respiratoires...).</a:t>
            </a:r>
            <a:endParaRPr sz="1100">
              <a:latin typeface="Calibri"/>
              <a:cs typeface="Calibri"/>
            </a:endParaRPr>
          </a:p>
          <a:p>
            <a:pPr algn="just" marL="469265">
              <a:lnSpc>
                <a:spcPct val="100000"/>
              </a:lnSpc>
              <a:spcBef>
                <a:spcPts val="2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avez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besoin de dire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quelque chose,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dites-le-moi</a:t>
            </a:r>
            <a:r>
              <a:rPr dirty="0" sz="1100" spc="-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8281923"/>
            <a:ext cx="6155690" cy="287020"/>
            <a:chOff x="701040" y="828192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82819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56259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939165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206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analyse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 se caractérise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aspect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L’aspect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celle-ci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peau</a:t>
            </a:r>
            <a:r>
              <a:rPr dirty="0" sz="1100">
                <a:latin typeface="Calibri"/>
                <a:cs typeface="Calibri"/>
              </a:rPr>
              <a:t> rouge, </a:t>
            </a:r>
            <a:r>
              <a:rPr dirty="0" sz="1100" spc="-5">
                <a:latin typeface="Calibri"/>
                <a:cs typeface="Calibri"/>
              </a:rPr>
              <a:t>sèche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douloureuse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 superficielle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90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phlyctènes,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étendues,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accompagnées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forte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modérée,</a:t>
            </a:r>
            <a:r>
              <a:rPr dirty="0" sz="1100">
                <a:latin typeface="Calibri"/>
                <a:cs typeface="Calibri"/>
              </a:rPr>
              <a:t> traduit</a:t>
            </a:r>
            <a:r>
              <a:rPr dirty="0" sz="1100" spc="-5">
                <a:latin typeface="Calibri"/>
                <a:cs typeface="Calibri"/>
              </a:rPr>
              <a:t> une 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rompre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retardée.</a:t>
            </a:r>
            <a:endParaRPr sz="1100">
              <a:latin typeface="Calibri"/>
              <a:cs typeface="Calibri"/>
            </a:endParaRPr>
          </a:p>
          <a:p>
            <a:pPr marL="247650" marR="17780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L’aspect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dehors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refroidissement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profonde.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cireuse,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aspect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noirâtre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brunâtre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terminaisons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nerveuses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détruites.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brûlée 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revêtir 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aspects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conjoints.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L’étendue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évaluée,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s’aider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connue,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règle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Wallace.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s’aider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(paume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doigts)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est</a:t>
            </a:r>
            <a:r>
              <a:rPr dirty="0" sz="1100">
                <a:latin typeface="Calibri"/>
                <a:cs typeface="Calibri"/>
              </a:rPr>
              <a:t> égale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1 %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quel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l’âge.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précision,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objectivées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noires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narines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bouche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de la langue, l’existence de toux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de crachats noirs (qui seront </a:t>
            </a:r>
            <a:r>
              <a:rPr dirty="0" sz="1100">
                <a:latin typeface="Calibri"/>
                <a:cs typeface="Calibri"/>
              </a:rPr>
              <a:t>systématiquement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d’incendie)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voix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devient rauque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flexion,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proximité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 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orifices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naturels.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699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ingestion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absorbé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brûlant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caustique, présente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violentes douleurs dans la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à l’abdomen, parfois associées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(chaleurs)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blanchâtres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(caustiques) au</a:t>
            </a:r>
            <a:r>
              <a:rPr dirty="0" sz="1100">
                <a:latin typeface="Calibri"/>
                <a:cs typeface="Calibri"/>
              </a:rPr>
              <a:t> niveau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 spc="-10">
                <a:latin typeface="Calibri"/>
                <a:cs typeface="Calibri"/>
              </a:rPr>
              <a:t>brûlure </a:t>
            </a:r>
            <a:r>
              <a:rPr dirty="0" sz="1100" spc="-5">
                <a:latin typeface="Calibri"/>
                <a:cs typeface="Calibri"/>
              </a:rPr>
              <a:t>par inhalation doit être suspectée chez une personne qui a respiré des fumées </a:t>
            </a:r>
            <a:r>
              <a:rPr dirty="0" sz="1100" spc="-10">
                <a:latin typeface="Calibri"/>
                <a:cs typeface="Calibri"/>
              </a:rPr>
              <a:t>d’incendies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inhalé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 chimiques.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supprimer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l’étendue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l’œdème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d’éviter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d’infection.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270</a:t>
            </a:fld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[08PR01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202432" y="760730"/>
            <a:ext cx="11512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Brûlures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52953"/>
            <a:ext cx="6155690" cy="287020"/>
            <a:chOff x="701040" y="255295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5529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83336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464553"/>
            <a:ext cx="6155690" cy="287655"/>
            <a:chOff x="701040" y="646455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4645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74573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720090" y="962939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593090" y="1378711"/>
            <a:ext cx="6384925" cy="86620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cas,</a:t>
            </a:r>
            <a:endParaRPr sz="1600">
              <a:latin typeface="Calibri Light"/>
              <a:cs typeface="Calibri Light"/>
            </a:endParaRPr>
          </a:p>
          <a:p>
            <a:pPr marL="3556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initier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lutter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Brûlure</a:t>
            </a:r>
            <a:r>
              <a:rPr dirty="0" sz="1600" spc="-3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thermique</a:t>
            </a:r>
            <a:endParaRPr sz="1600">
              <a:latin typeface="Calibri Light"/>
              <a:cs typeface="Calibri Light"/>
            </a:endParaRPr>
          </a:p>
          <a:p>
            <a:pPr marL="3556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refroidir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 brûlée,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tôt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s’est produite 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 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30 minutes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consciente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et n’a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et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nourrisson.</a:t>
            </a:r>
            <a:endParaRPr sz="1100">
              <a:latin typeface="Calibri"/>
              <a:cs typeface="Calibri"/>
            </a:endParaRPr>
          </a:p>
          <a:p>
            <a:pPr marL="355600" marR="13208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refroidissement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tempérée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(15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25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°C),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laissant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ruisseler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sur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brûlure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3556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tempérée,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enduites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</a:t>
            </a:r>
            <a:endParaRPr sz="1100">
              <a:latin typeface="Calibri"/>
              <a:cs typeface="Calibri"/>
            </a:endParaRPr>
          </a:p>
          <a:p>
            <a:pPr marL="355600" marR="13462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d’eau.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l’arrosage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précisées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fabriquant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55600" marR="13398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Les vêtements de la victime doivent être retirés le plus tôt </a:t>
            </a:r>
            <a:r>
              <a:rPr dirty="0" sz="1100" spc="-10">
                <a:latin typeface="Calibri"/>
                <a:cs typeface="Calibri"/>
              </a:rPr>
              <a:t>possible </a:t>
            </a:r>
            <a:r>
              <a:rPr dirty="0" sz="1100" spc="-5">
                <a:latin typeface="Calibri"/>
                <a:cs typeface="Calibri"/>
              </a:rPr>
              <a:t>(en particulier lorsqu’il s’agit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vêtements imprégnés de liquide brûlant)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sans ôter ceux qui adhèrent à la 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. </a:t>
            </a:r>
            <a:r>
              <a:rPr dirty="0" sz="1100" spc="-5">
                <a:latin typeface="Calibri"/>
                <a:cs typeface="Calibri"/>
              </a:rPr>
              <a:t>Ceci peut être </a:t>
            </a:r>
            <a:r>
              <a:rPr dirty="0" sz="1100" spc="-10">
                <a:latin typeface="Calibri"/>
                <a:cs typeface="Calibri"/>
              </a:rPr>
              <a:t>fait </a:t>
            </a:r>
            <a:r>
              <a:rPr dirty="0" sz="1100" spc="-5">
                <a:latin typeface="Calibri"/>
                <a:cs typeface="Calibri"/>
              </a:rPr>
              <a:t> pendant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l’arrosage.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même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bijoux,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retirés</a:t>
            </a:r>
            <a:endParaRPr sz="1100">
              <a:latin typeface="Calibri"/>
              <a:cs typeface="Calibri"/>
            </a:endParaRPr>
          </a:p>
          <a:p>
            <a:pPr algn="just" marL="3556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brûlée 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devienne important.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poursuivre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présence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brûlure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grave</a:t>
            </a:r>
            <a:endParaRPr sz="1600">
              <a:latin typeface="Calibri Light"/>
              <a:cs typeface="Calibri Light"/>
            </a:endParaRPr>
          </a:p>
          <a:p>
            <a:pPr marL="3556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l'arrosage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idéalement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20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lutter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associée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percer 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 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12800" marR="13652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film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adhésif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(type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film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maintient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l’humidité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épouse facilement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brûlée;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surface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l’envelopper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isotherme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caractéristiques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(surface,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localisation),</a:t>
            </a:r>
            <a:endParaRPr sz="1100">
              <a:latin typeface="Calibri"/>
              <a:cs typeface="Calibri"/>
            </a:endParaRPr>
          </a:p>
          <a:p>
            <a:pPr lvl="1" marL="8128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aux circonstances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brûlure,</a:t>
            </a:r>
            <a:endParaRPr sz="1100">
              <a:latin typeface="Calibri"/>
              <a:cs typeface="Calibri"/>
            </a:endParaRPr>
          </a:p>
          <a:p>
            <a:pPr lvl="1" marL="812800" marR="13398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812800" algn="l"/>
                <a:tab pos="813435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noires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narines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raucité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  <a:spcBef>
                <a:spcPts val="900"/>
              </a:spcBef>
            </a:pPr>
            <a:r>
              <a:rPr dirty="0" baseline="42735" sz="975" spc="-7">
                <a:solidFill>
                  <a:srgbClr val="5E5E5E"/>
                </a:solidFill>
                <a:latin typeface="Calibri"/>
                <a:cs typeface="Calibri"/>
              </a:rPr>
              <a:t>1</a:t>
            </a:r>
            <a:r>
              <a:rPr dirty="0" baseline="42735" sz="975" spc="120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L’arrosage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immédiat d’une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brûlure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soulage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douleur.</a:t>
            </a:r>
            <a:endParaRPr sz="90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  <a:spcBef>
                <a:spcPts val="355"/>
              </a:spcBef>
            </a:pPr>
            <a:r>
              <a:rPr dirty="0" baseline="41666" sz="900" i="1">
                <a:solidFill>
                  <a:srgbClr val="5E5E5E"/>
                </a:solidFill>
                <a:latin typeface="Calibri"/>
                <a:cs typeface="Calibri"/>
              </a:rPr>
              <a:t>2</a:t>
            </a:r>
            <a:r>
              <a:rPr dirty="0" baseline="41666" sz="900" spc="104" i="1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couverture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isotherme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lutter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contre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hypothermie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chez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brûlé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grave,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survenir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rapidement.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270</a:t>
            </a:fld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876041"/>
            <a:ext cx="6155690" cy="287655"/>
            <a:chOff x="701040" y="287604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8760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1572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419853"/>
            <a:ext cx="6155690" cy="287020"/>
            <a:chOff x="701040" y="441985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4198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7002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759703"/>
            <a:ext cx="6155690" cy="287655"/>
            <a:chOff x="701040" y="575970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7597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04088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911085"/>
            <a:ext cx="6155690" cy="287655"/>
            <a:chOff x="701040" y="691108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91108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1922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266683"/>
            <a:ext cx="6155690" cy="287020"/>
            <a:chOff x="701040" y="8266683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826668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5473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650240" y="517651"/>
            <a:ext cx="6257290" cy="8521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98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présence d’une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brûlure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simple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poursuivre l’arrosage 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disparition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percer 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 ;</a:t>
            </a:r>
            <a:endParaRPr sz="1100">
              <a:latin typeface="Calibri"/>
              <a:cs typeface="Calibri"/>
            </a:endParaRPr>
          </a:p>
          <a:p>
            <a:pPr marL="298450" marR="6794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film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adhésif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(type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film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maintient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l’humidité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épouse facilement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brûlée;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conseiller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santé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55650" marR="67945" indent="-229235">
              <a:lnSpc>
                <a:spcPct val="116799"/>
              </a:lnSpc>
              <a:buFont typeface="Courier New"/>
              <a:buChar char="o"/>
              <a:tabLst>
                <a:tab pos="755650" algn="l"/>
                <a:tab pos="7562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d’apparition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jours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fièvre,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gonflée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douloureuse,</a:t>
            </a:r>
            <a:endParaRPr sz="1100">
              <a:latin typeface="Calibri"/>
              <a:cs typeface="Calibri"/>
            </a:endParaRPr>
          </a:p>
          <a:p>
            <a:pPr lvl="1" marL="7556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55650" algn="l"/>
                <a:tab pos="756285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validité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antitétanique,</a:t>
            </a:r>
            <a:endParaRPr sz="1100">
              <a:latin typeface="Calibri"/>
              <a:cs typeface="Calibri"/>
            </a:endParaRPr>
          </a:p>
          <a:p>
            <a:pPr lvl="1" marL="7556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55650" algn="l"/>
                <a:tab pos="756285" algn="l"/>
              </a:tabLst>
            </a:pP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Courier New"/>
              <a:buChar char="o"/>
            </a:pPr>
            <a:endParaRPr sz="110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Brûlure</a:t>
            </a:r>
            <a:r>
              <a:rPr dirty="0" sz="1600" spc="-3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électrique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certitude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 appliquer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adaptée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détresse 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556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55650" algn="l"/>
                <a:tab pos="756285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 d’entrée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sortie,</a:t>
            </a:r>
            <a:endParaRPr sz="1100">
              <a:latin typeface="Calibri"/>
              <a:cs typeface="Calibri"/>
            </a:endParaRPr>
          </a:p>
          <a:p>
            <a:pPr lvl="1" marL="7556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55650" algn="l"/>
                <a:tab pos="756285" algn="l"/>
              </a:tabLst>
            </a:pPr>
            <a:r>
              <a:rPr dirty="0" sz="1100" spc="-5">
                <a:latin typeface="Calibri"/>
                <a:cs typeface="Calibri"/>
              </a:rPr>
              <a:t>traiter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 thermique.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"/>
              </a:spcBef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Brûlure</a:t>
            </a:r>
            <a:r>
              <a:rPr dirty="0" sz="1600" spc="-3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chimique</a:t>
            </a:r>
            <a:endParaRPr sz="1600">
              <a:latin typeface="Calibri Light"/>
              <a:cs typeface="Calibri Light"/>
            </a:endParaRPr>
          </a:p>
          <a:p>
            <a:pPr marL="298450" marR="66675" indent="-228600">
              <a:lnSpc>
                <a:spcPct val="117400"/>
              </a:lnSpc>
              <a:spcBef>
                <a:spcPts val="98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ôter,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protégeant,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ôter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chaussures,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s’ils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imbibés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produit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marR="6540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(15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°C),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vingt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éliminer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 chimique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Projection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produit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chimique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dans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l’œil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essayer de 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l’œil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ouvert,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œil,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conseiller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ophtalmologiste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Brûlure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interne par ingestion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lutter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cause,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Brûlure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interne par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inhalation</a:t>
            </a:r>
            <a:r>
              <a:rPr dirty="0" baseline="39682" sz="1575" spc="-7">
                <a:solidFill>
                  <a:srgbClr val="7E7E7E"/>
                </a:solidFill>
                <a:latin typeface="Calibri Light"/>
                <a:cs typeface="Calibri Light"/>
              </a:rPr>
              <a:t>1</a:t>
            </a:r>
            <a:endParaRPr baseline="39682" sz="1575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lutter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720090" y="96453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 txBox="1"/>
          <p:nvPr/>
        </p:nvSpPr>
        <p:spPr>
          <a:xfrm>
            <a:off x="681990" y="9658603"/>
            <a:ext cx="5924550" cy="382270"/>
          </a:xfrm>
          <a:prstGeom prst="rect">
            <a:avLst/>
          </a:prstGeom>
        </p:spPr>
        <p:txBody>
          <a:bodyPr wrap="square" lIns="0" tIns="539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25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</a:t>
            </a:r>
            <a:r>
              <a:rPr dirty="0" sz="900" i="1">
                <a:latin typeface="Calibri"/>
                <a:cs typeface="Calibri"/>
              </a:rPr>
              <a:t> type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brûlure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être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suspecté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chez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personne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</a:t>
            </a:r>
            <a:r>
              <a:rPr dirty="0" sz="900" i="1">
                <a:latin typeface="Calibri"/>
                <a:cs typeface="Calibri"/>
              </a:rPr>
              <a:t> 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respiré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fumées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d’incendie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ou </a:t>
            </a:r>
            <a:r>
              <a:rPr dirty="0" sz="900" spc="-5" i="1">
                <a:latin typeface="Calibri"/>
                <a:cs typeface="Calibri"/>
              </a:rPr>
              <a:t>inhalé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produits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chimiques.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320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difficultés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respiratoires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peuvent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survenir</a:t>
            </a:r>
            <a:r>
              <a:rPr dirty="0" sz="900" i="1">
                <a:latin typeface="Calibri"/>
                <a:cs typeface="Calibri"/>
              </a:rPr>
              <a:t> 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distance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l’accident.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611873" y="10088943"/>
            <a:ext cx="238125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45"/>
              </a:lnSpc>
            </a:pPr>
            <a:r>
              <a:rPr dirty="0" sz="1100" spc="-5">
                <a:latin typeface="Calibri"/>
                <a:cs typeface="Calibri"/>
              </a:rPr>
              <a:t>272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[08AC02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443223" y="760730"/>
            <a:ext cx="67056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Plaie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112517"/>
            <a:ext cx="6155690" cy="287655"/>
            <a:chOff x="701040" y="211251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1125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393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07333"/>
            <a:ext cx="6155690" cy="287020"/>
            <a:chOff x="701040" y="330733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3073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58775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127749"/>
            <a:ext cx="6155690" cy="287655"/>
            <a:chOff x="701040" y="612774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1277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4089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6145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 plaies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généralement secondaires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coupure,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piqûre,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perfore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0"/>
              </a:spcBef>
            </a:pPr>
            <a:r>
              <a:rPr dirty="0" sz="1100" spc="-10">
                <a:latin typeface="Calibri"/>
                <a:cs typeface="Calibri"/>
              </a:rPr>
              <a:t>Suivant</a:t>
            </a:r>
            <a:r>
              <a:rPr dirty="0" sz="1100" spc="-5">
                <a:latin typeface="Calibri"/>
                <a:cs typeface="Calibri"/>
              </a:rPr>
              <a:t>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conséquences, 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organes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s’étendre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défaillance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Toute plaie, toute piqûre, même minime, peut provoquer une maladie parfois mortelle : le tétanos. Seule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antitétanique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protège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tétanos.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sujet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vacciné,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dix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 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l’enfant,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 consulter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médecin.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plaie </a:t>
            </a:r>
            <a:r>
              <a:rPr dirty="0" sz="1100" spc="-5">
                <a:latin typeface="Calibri"/>
                <a:cs typeface="Calibri"/>
              </a:rPr>
              <a:t>peut aussi entraîner pour l’intervenant un risque de contamination par le sang de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victime (virus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hépatites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VIH).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400"/>
              </a:lnSpc>
              <a:spcBef>
                <a:spcPts val="610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recherchée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déterminée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aspect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identifiée 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gravité.</a:t>
            </a:r>
            <a:endParaRPr sz="1100">
              <a:latin typeface="Calibri"/>
              <a:cs typeface="Calibri"/>
            </a:endParaRPr>
          </a:p>
          <a:p>
            <a:pPr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L’aspect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d’apprécier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précisément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bilan. 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distingue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277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707390" y="8609329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9241789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7390" y="9702800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90" y="7623047"/>
            <a:ext cx="6142355" cy="243078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193040" marR="5080" indent="-180975">
              <a:lnSpc>
                <a:spcPct val="101400"/>
              </a:lnSpc>
              <a:spcBef>
                <a:spcPts val="80"/>
              </a:spcBef>
              <a:buFont typeface="Arial MT"/>
              <a:buChar char="•"/>
              <a:tabLst>
                <a:tab pos="193675" algn="l"/>
              </a:tabLst>
            </a:pPr>
            <a:r>
              <a:rPr dirty="0" sz="1100" spc="-5" i="1">
                <a:latin typeface="Calibri"/>
                <a:cs typeface="Calibri"/>
              </a:rPr>
              <a:t>la contusion</a:t>
            </a:r>
            <a:r>
              <a:rPr dirty="0" sz="1100" spc="-5">
                <a:latin typeface="Calibri"/>
                <a:cs typeface="Calibri"/>
              </a:rPr>
              <a:t>, qui est un choc ou un coup susceptible de provoquer une rupture des vaisseaux </a:t>
            </a:r>
            <a:r>
              <a:rPr dirty="0" sz="1100" spc="-10">
                <a:latin typeface="Calibri"/>
                <a:cs typeface="Calibri"/>
              </a:rPr>
              <a:t>situés </a:t>
            </a:r>
            <a:r>
              <a:rPr dirty="0" sz="1100" spc="-5">
                <a:latin typeface="Calibri"/>
                <a:cs typeface="Calibri"/>
              </a:rPr>
              <a:t> immédiatement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;</a:t>
            </a:r>
            <a:endParaRPr sz="1100">
              <a:latin typeface="Calibri"/>
              <a:cs typeface="Calibri"/>
            </a:endParaRPr>
          </a:p>
          <a:p>
            <a:pPr algn="just" marL="193040" marR="5080">
              <a:lnSpc>
                <a:spcPct val="101699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s’échappe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l’épiderme,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violette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aspect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peau qui ne peut pas être rompue, c’est l’hématome. Ces hématomes sont parfois très étendus,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 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interne.</a:t>
            </a:r>
            <a:endParaRPr sz="1100">
              <a:latin typeface="Calibri"/>
              <a:cs typeface="Calibri"/>
            </a:endParaRPr>
          </a:p>
          <a:p>
            <a:pPr algn="just" marL="193040" marR="6350">
              <a:lnSpc>
                <a:spcPct val="101400"/>
              </a:lnSpc>
              <a:spcBef>
                <a:spcPts val="660"/>
              </a:spcBef>
            </a:pPr>
            <a:r>
              <a:rPr dirty="0" sz="1100" spc="-5" i="1">
                <a:latin typeface="Calibri"/>
                <a:cs typeface="Calibri"/>
              </a:rPr>
              <a:t>l’écorchure,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superficielle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suintant,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souvent </a:t>
            </a:r>
            <a:r>
              <a:rPr dirty="0" sz="1100" spc="-5">
                <a:latin typeface="Calibri"/>
                <a:cs typeface="Calibri"/>
              </a:rPr>
              <a:t> douloureuse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généralement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chute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glissement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193040">
              <a:lnSpc>
                <a:spcPct val="100000"/>
              </a:lnSpc>
              <a:spcBef>
                <a:spcPts val="325"/>
              </a:spcBef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incrustés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secondaires.</a:t>
            </a:r>
            <a:endParaRPr sz="110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675"/>
              </a:spcBef>
            </a:pP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coupure,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tranchant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(couteau,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verre)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3040">
              <a:lnSpc>
                <a:spcPct val="100000"/>
              </a:lnSpc>
              <a:spcBef>
                <a:spcPts val="320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sous-jacent.</a:t>
            </a:r>
            <a:endParaRPr sz="1100">
              <a:latin typeface="Calibri"/>
              <a:cs typeface="Calibri"/>
            </a:endParaRPr>
          </a:p>
          <a:p>
            <a:pPr marL="193040" marR="5080">
              <a:lnSpc>
                <a:spcPct val="101800"/>
              </a:lnSpc>
              <a:spcBef>
                <a:spcPts val="645"/>
              </a:spcBef>
            </a:pP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plaie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punctiforme</a:t>
            </a:r>
            <a:r>
              <a:rPr dirty="0" sz="1100" spc="10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forme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point),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pointu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(clou,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arme blanche,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 sous-jacents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7983" y="520699"/>
            <a:ext cx="5963285" cy="82550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aspect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pas.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injection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(accidents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bricolage)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caractéristiques.</a:t>
            </a:r>
            <a:endParaRPr sz="1100">
              <a:latin typeface="Calibri"/>
              <a:cs typeface="Calibri"/>
            </a:endParaRPr>
          </a:p>
          <a:p>
            <a:pPr marL="12700" marR="372745">
              <a:lnSpc>
                <a:spcPct val="124100"/>
              </a:lnSpc>
              <a:spcBef>
                <a:spcPts val="359"/>
              </a:spcBef>
            </a:pP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lacération,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complexe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arrachement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écrasement.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irrégulière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958087"/>
            <a:ext cx="742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Arial MT"/>
                <a:cs typeface="Arial MT"/>
              </a:rPr>
              <a:t>•</a:t>
            </a:r>
            <a:endParaRPr sz="1100">
              <a:latin typeface="Arial MT"/>
              <a:cs typeface="Arial MT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701040" y="3951985"/>
            <a:ext cx="6155690" cy="287655"/>
            <a:chOff x="701040" y="3951985"/>
            <a:chExt cx="6155690" cy="287655"/>
          </a:xfrm>
        </p:grpSpPr>
        <p:sp>
          <p:nvSpPr>
            <p:cNvPr id="5" name="object 5"/>
            <p:cNvSpPr/>
            <p:nvPr/>
          </p:nvSpPr>
          <p:spPr>
            <a:xfrm>
              <a:off x="701040" y="395198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42331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701040" y="1313382"/>
            <a:ext cx="6155690" cy="4058285"/>
          </a:xfrm>
          <a:prstGeom prst="rect">
            <a:avLst/>
          </a:prstGeom>
        </p:spPr>
        <p:txBody>
          <a:bodyPr wrap="square" lIns="0" tIns="9906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80"/>
              </a:spcBef>
            </a:pPr>
            <a:r>
              <a:rPr dirty="0" sz="1100" spc="-5">
                <a:latin typeface="Calibri"/>
                <a:cs typeface="Calibri"/>
              </a:rPr>
              <a:t>Au-delà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distinguer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7300"/>
              </a:lnSpc>
              <a:spcBef>
                <a:spcPts val="4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petite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superficielle,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éraflure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saignant peu,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orifice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naturel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l’œil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plaie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(objet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tranchant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perforant,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morsures,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projectiles),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abdomen,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œil,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orifices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naturels,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aspect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(déchiquetée, écrasée),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1400"/>
              </a:lnSpc>
              <a:spcBef>
                <a:spcPts val="30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injection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chirurgicale est </a:t>
            </a:r>
            <a:r>
              <a:rPr dirty="0" sz="1100" spc="-10">
                <a:latin typeface="Calibri"/>
                <a:cs typeface="Calibri"/>
              </a:rPr>
              <a:t>urgente.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prévenir l’infection de toute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277</a:t>
            </a:fld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[08PR02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468370" y="762253"/>
            <a:ext cx="621030" cy="39116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400">
                <a:solidFill>
                  <a:srgbClr val="47A4D7"/>
                </a:solidFill>
              </a:rPr>
              <a:t>Plaie</a:t>
            </a:r>
            <a:endParaRPr sz="2400"/>
          </a:p>
        </p:txBody>
      </p:sp>
      <p:sp>
        <p:nvSpPr>
          <p:cNvPr id="4" name="object 4"/>
          <p:cNvSpPr/>
          <p:nvPr/>
        </p:nvSpPr>
        <p:spPr>
          <a:xfrm>
            <a:off x="701040" y="121157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370075"/>
            <a:ext cx="6155690" cy="287655"/>
            <a:chOff x="701040" y="137007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37007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512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305553"/>
            <a:ext cx="6155690" cy="287020"/>
            <a:chOff x="701040" y="430555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3055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5859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844791"/>
            <a:ext cx="6155690" cy="287020"/>
            <a:chOff x="701040" y="684479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68447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1252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791957"/>
            <a:ext cx="6155690" cy="554990"/>
            <a:chOff x="701040" y="7791957"/>
            <a:chExt cx="6155690" cy="554990"/>
          </a:xfrm>
        </p:grpSpPr>
        <p:sp>
          <p:nvSpPr>
            <p:cNvPr id="15" name="object 15"/>
            <p:cNvSpPr/>
            <p:nvPr/>
          </p:nvSpPr>
          <p:spPr>
            <a:xfrm>
              <a:off x="701040" y="7791957"/>
              <a:ext cx="6155690" cy="548640"/>
            </a:xfrm>
            <a:custGeom>
              <a:avLst/>
              <a:gdLst/>
              <a:ahLst/>
              <a:cxnLst/>
              <a:rect l="l" t="t" r="r" b="b"/>
              <a:pathLst>
                <a:path w="6155690" h="548640">
                  <a:moveTo>
                    <a:pt x="6155436" y="0"/>
                  </a:moveTo>
                  <a:lnTo>
                    <a:pt x="0" y="0"/>
                  </a:lnTo>
                  <a:lnTo>
                    <a:pt x="0" y="268224"/>
                  </a:lnTo>
                  <a:lnTo>
                    <a:pt x="0" y="548640"/>
                  </a:lnTo>
                  <a:lnTo>
                    <a:pt x="6155436" y="548640"/>
                  </a:lnTo>
                  <a:lnTo>
                    <a:pt x="6155436" y="268224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3405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47469"/>
            <a:ext cx="6155690" cy="86696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plaie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grave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5"/>
              </a:spcBef>
            </a:pPr>
            <a:r>
              <a:rPr dirty="0" sz="1100" spc="-5">
                <a:latin typeface="Calibri"/>
                <a:cs typeface="Calibri"/>
              </a:rPr>
              <a:t>Si 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 </a:t>
            </a:r>
            <a:r>
              <a:rPr dirty="0" sz="1100">
                <a:latin typeface="Calibri"/>
                <a:cs typeface="Calibri"/>
              </a:rPr>
              <a:t>retirer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 pénétrant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humidifié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détresse </a:t>
            </a:r>
            <a:r>
              <a:rPr dirty="0" sz="1100">
                <a:latin typeface="Calibri"/>
                <a:cs typeface="Calibri"/>
              </a:rPr>
              <a:t>vitale</a:t>
            </a:r>
            <a:r>
              <a:rPr dirty="0" sz="1100" spc="-5">
                <a:latin typeface="Calibri"/>
                <a:cs typeface="Calibri"/>
              </a:rPr>
              <a:t>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d’attente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 </a:t>
            </a:r>
            <a:r>
              <a:rPr dirty="0" sz="1100">
                <a:latin typeface="Calibri"/>
                <a:cs typeface="Calibri"/>
              </a:rPr>
              <a:t>retirer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 pénétrant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90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l’exception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lesquelles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 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état.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plaie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simple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hydroalcoolique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 par le port de 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avec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(propre)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sérum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savon 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souillée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conseiller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elle 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antitétanique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905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suinte,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vingt-quatre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plaie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par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injection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liquide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sous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pression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recueillir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injecté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d’injection,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bilan.</a:t>
            </a:r>
            <a:endParaRPr sz="1100">
              <a:latin typeface="Calibri"/>
              <a:cs typeface="Calibri"/>
            </a:endParaRPr>
          </a:p>
          <a:p>
            <a:pPr marL="19050" marR="2811780">
              <a:lnSpc>
                <a:spcPct val="110300"/>
              </a:lnSpc>
              <a:spcBef>
                <a:spcPts val="12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traumatisme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dentaire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(délogement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dent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suite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à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un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choc)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solution </a:t>
            </a:r>
            <a:r>
              <a:rPr dirty="0" sz="1100" spc="-5">
                <a:latin typeface="Calibri"/>
                <a:cs typeface="Calibri"/>
              </a:rPr>
              <a:t>hydroalcoolique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 par le port de 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aider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cela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587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humide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saigne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bouche.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d’avaler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agitée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qui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9"/>
              </a:spcBef>
            </a:pP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mordre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277</a:t>
            </a:fld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277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492200"/>
            <a:ext cx="6136640" cy="162433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récupérer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tombée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couronne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sérum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 courante.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tombée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l’envelopper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étirable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698500" marR="5715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défaut,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récipient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vache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salive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robinet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1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indiquer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consulter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chirurgien-dentiste.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[08AC03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16176" y="760730"/>
            <a:ext cx="372046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Traumatisme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l’abdomen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464811"/>
            <a:ext cx="6155690" cy="287020"/>
            <a:chOff x="701040" y="446481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46481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7452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104889"/>
            <a:ext cx="6155690" cy="287655"/>
            <a:chOff x="701040" y="610488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1048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3860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344407"/>
            <a:ext cx="6155690" cy="287655"/>
            <a:chOff x="701040" y="8344407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834440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6258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 txBox="1"/>
          <p:nvPr/>
        </p:nvSpPr>
        <p:spPr>
          <a:xfrm>
            <a:off x="529590" y="1378711"/>
            <a:ext cx="6479540" cy="8700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0" marR="16383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l’intégrité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contenus dans celle-ci. Ces traumatismes concernent les organes pleins (foie, </a:t>
            </a:r>
            <a:r>
              <a:rPr dirty="0" sz="1100">
                <a:latin typeface="Calibri"/>
                <a:cs typeface="Calibri"/>
              </a:rPr>
              <a:t>rate, </a:t>
            </a:r>
            <a:r>
              <a:rPr dirty="0" sz="1100" spc="-5">
                <a:latin typeface="Calibri"/>
                <a:cs typeface="Calibri"/>
              </a:rPr>
              <a:t>reins), les organes creux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(estomac,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intestin)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 vaisseaux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(aorte,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l’abdomen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 </a:t>
            </a:r>
            <a:r>
              <a:rPr dirty="0" sz="1100">
                <a:latin typeface="Calibri"/>
                <a:cs typeface="Calibri"/>
              </a:rPr>
              <a:t>lors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19100" marR="165100" indent="-228600">
              <a:lnSpc>
                <a:spcPct val="101800"/>
              </a:lnSpc>
              <a:spcBef>
                <a:spcPts val="66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r>
              <a:rPr dirty="0" sz="1100" spc="-5" i="1">
                <a:latin typeface="Calibri"/>
                <a:cs typeface="Calibri"/>
              </a:rPr>
              <a:t>direct</a:t>
            </a:r>
            <a:r>
              <a:rPr dirty="0" sz="1100" spc="-5">
                <a:latin typeface="Calibri"/>
                <a:cs typeface="Calibri"/>
              </a:rPr>
              <a:t>)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appuyée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l’abdomen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(accident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circulation, chute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 hauteur…)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marR="167640" indent="-228600">
              <a:lnSpc>
                <a:spcPct val="101800"/>
              </a:lnSpc>
              <a:spcBef>
                <a:spcPts val="5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(projectiles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blanche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perforant)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marR="166370" indent="-228600">
              <a:lnSpc>
                <a:spcPct val="101400"/>
              </a:lnSpc>
              <a:spcBef>
                <a:spcPts val="6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cisaillement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dû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décélération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brusque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r>
              <a:rPr dirty="0" sz="1100" spc="-5" i="1">
                <a:latin typeface="Calibri"/>
                <a:cs typeface="Calibri"/>
              </a:rPr>
              <a:t>traumatisme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indirect</a:t>
            </a:r>
            <a:r>
              <a:rPr dirty="0" sz="1100" spc="-5">
                <a:latin typeface="Calibri"/>
                <a:cs typeface="Calibri"/>
              </a:rPr>
              <a:t>)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 abdominaux, du foie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rate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</a:t>
            </a:r>
            <a:r>
              <a:rPr dirty="0" sz="1100" spc="-10">
                <a:latin typeface="Calibri"/>
                <a:cs typeface="Calibri"/>
              </a:rPr>
              <a:t> (blast).</a:t>
            </a:r>
            <a:endParaRPr sz="110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  <a:spcBef>
                <a:spcPts val="120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0" marR="165100">
              <a:lnSpc>
                <a:spcPct val="101899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 gravité du traumatisme abdominal est due à l’atteinte des organes abdominaux avec apparition 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défaillance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circulatoire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interne.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extrêmement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ce sont des organes (foie, rate, rein) ou de gros </a:t>
            </a:r>
            <a:r>
              <a:rPr dirty="0" sz="1100">
                <a:latin typeface="Calibri"/>
                <a:cs typeface="Calibri"/>
              </a:rPr>
              <a:t>vaisseaux </a:t>
            </a:r>
            <a:r>
              <a:rPr dirty="0" sz="1100" spc="-5">
                <a:latin typeface="Calibri"/>
                <a:cs typeface="Calibri"/>
              </a:rPr>
              <a:t>abdominaux qui sont touchés. Le saignement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signes apparaître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secondairement.</a:t>
            </a:r>
            <a:endParaRPr sz="1100">
              <a:latin typeface="Calibri"/>
              <a:cs typeface="Calibri"/>
            </a:endParaRPr>
          </a:p>
          <a:p>
            <a:pPr algn="just" marL="190500" marR="16510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organes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exposent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risque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>
                <a:latin typeface="Calibri"/>
                <a:cs typeface="Calibri"/>
              </a:rPr>
              <a:t> important, </a:t>
            </a:r>
            <a:r>
              <a:rPr dirty="0" sz="1100" spc="-5">
                <a:latin typeface="Calibri"/>
                <a:cs typeface="Calibri"/>
              </a:rPr>
              <a:t>car leur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 est sceptique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(matières fécales).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indirect.</a:t>
            </a:r>
            <a:endParaRPr sz="1100">
              <a:latin typeface="Calibri"/>
              <a:cs typeface="Calibri"/>
            </a:endParaRPr>
          </a:p>
          <a:p>
            <a:pPr marL="190500" marR="179070">
              <a:lnSpc>
                <a:spcPct val="146800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plaindre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siégeant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l’abdomen.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l’examen, </a:t>
            </a:r>
            <a:r>
              <a:rPr dirty="0" sz="1100">
                <a:latin typeface="Calibri"/>
                <a:cs typeface="Calibri"/>
              </a:rPr>
              <a:t>on</a:t>
            </a:r>
            <a:r>
              <a:rPr dirty="0" sz="1100" spc="-5">
                <a:latin typeface="Calibri"/>
                <a:cs typeface="Calibri"/>
              </a:rPr>
              <a:t>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 </a:t>
            </a:r>
            <a:r>
              <a:rPr dirty="0" sz="1100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palpation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soulèvement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contusion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éviscération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sang rouge (hématémèse).</a:t>
            </a:r>
            <a:endParaRPr sz="110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signes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10">
                <a:latin typeface="Calibri"/>
                <a:cs typeface="Calibri"/>
              </a:rPr>
              <a:t>d’installer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d’attente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800">
              <a:latin typeface="Calibri"/>
              <a:cs typeface="Calibri"/>
            </a:endParaRPr>
          </a:p>
          <a:p>
            <a:pPr marL="190500" marR="394335">
              <a:lnSpc>
                <a:spcPct val="102200"/>
              </a:lnSpc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Un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traumatisme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abdominal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 survient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uniquement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atteinte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antérieure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l’abdomen,</a:t>
            </a:r>
            <a:r>
              <a:rPr dirty="0" sz="900" i="1">
                <a:latin typeface="Calibri"/>
                <a:cs typeface="Calibri"/>
              </a:rPr>
              <a:t> mais </a:t>
            </a:r>
            <a:r>
              <a:rPr dirty="0" sz="900" spc="-5" i="1">
                <a:latin typeface="Calibri"/>
                <a:cs typeface="Calibri"/>
              </a:rPr>
              <a:t>aussi </a:t>
            </a:r>
            <a:r>
              <a:rPr dirty="0" sz="900" i="1">
                <a:latin typeface="Calibri"/>
                <a:cs typeface="Calibri"/>
              </a:rPr>
              <a:t>lors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atteinte </a:t>
            </a:r>
            <a:r>
              <a:rPr dirty="0" sz="900" i="1">
                <a:latin typeface="Calibri"/>
                <a:cs typeface="Calibri"/>
              </a:rPr>
              <a:t>des </a:t>
            </a:r>
            <a:r>
              <a:rPr dirty="0" sz="900" spc="-5" i="1">
                <a:latin typeface="Calibri"/>
                <a:cs typeface="Calibri"/>
              </a:rPr>
              <a:t>flancs, du dos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partie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basse du thorax.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277</a:t>
            </a:fld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[08PR03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16176" y="760730"/>
            <a:ext cx="372046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Traumatisme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l’abdomen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3202939"/>
            <a:ext cx="6155690" cy="287655"/>
            <a:chOff x="701040" y="320293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2029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4841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346701"/>
            <a:ext cx="6155690" cy="287655"/>
            <a:chOff x="701040" y="434670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3467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6278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618490" y="1200861"/>
            <a:ext cx="6332855" cy="371538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3302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ne jamais</a:t>
            </a:r>
            <a:r>
              <a:rPr dirty="0" sz="1100">
                <a:latin typeface="Calibri"/>
                <a:cs typeface="Calibri"/>
              </a:rPr>
              <a:t> 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allongée,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fléchies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marR="1066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l’existence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 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brutale.</a:t>
            </a:r>
            <a:endParaRPr sz="1100">
              <a:latin typeface="Calibri"/>
              <a:cs typeface="Calibri"/>
            </a:endParaRPr>
          </a:p>
          <a:p>
            <a:pPr algn="just" marL="101600" marR="108585">
              <a:lnSpc>
                <a:spcPct val="1016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femme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enceinte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(AVP,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l’abdomen)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 comme traumatisée de l’abdomen et faire l’objet d’une consultation dans un service d’urgence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016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présence d’une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éviscération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3302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remettre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viscères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30200" marR="10731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viscères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humidifié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sérum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 ni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1016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Si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présente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vitale,</a:t>
            </a:r>
            <a:endParaRPr sz="1600">
              <a:latin typeface="Calibri Light"/>
              <a:cs typeface="Calibri Light"/>
            </a:endParaRPr>
          </a:p>
          <a:p>
            <a:pPr marL="3302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20090" y="98610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 txBox="1"/>
          <p:nvPr/>
        </p:nvSpPr>
        <p:spPr>
          <a:xfrm>
            <a:off x="681990" y="9916159"/>
            <a:ext cx="34080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Cette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position</a:t>
            </a:r>
            <a:r>
              <a:rPr dirty="0" sz="900" i="1">
                <a:latin typeface="Calibri"/>
                <a:cs typeface="Calibri"/>
              </a:rPr>
              <a:t> sera </a:t>
            </a:r>
            <a:r>
              <a:rPr dirty="0" sz="900" spc="-5" i="1">
                <a:latin typeface="Calibri"/>
                <a:cs typeface="Calibri"/>
              </a:rPr>
              <a:t>maintenue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 relevage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son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transport.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4" name="object 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[08AC04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1832" y="760730"/>
            <a:ext cx="31299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Traumatisme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du </a:t>
            </a:r>
            <a:r>
              <a:rPr dirty="0" spc="-10">
                <a:solidFill>
                  <a:srgbClr val="7E7E7E"/>
                </a:solidFill>
              </a:rPr>
              <a:t>bassin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096001"/>
            <a:ext cx="6155690" cy="287655"/>
            <a:chOff x="701040" y="509600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0960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3771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733539"/>
            <a:ext cx="6155690" cy="287655"/>
            <a:chOff x="701040" y="673353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7335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01471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69221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079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 traumatisme du bassin est l’ensemble des signes dus à une atteinte traumatique du bassin, avec ou 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plaie. Le traumatisme du bassin est responsable de fractures ainsi que de lésions des organes </a:t>
            </a:r>
            <a:r>
              <a:rPr dirty="0" sz="1100">
                <a:latin typeface="Calibri"/>
                <a:cs typeface="Calibri"/>
              </a:rPr>
              <a:t>internes,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 hémorragiques,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Les traumatismes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graves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 jeune.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 traumatismes du bassin surviennent dans un contexte de traumatisme à haute cinétique </a:t>
            </a:r>
            <a:r>
              <a:rPr dirty="0" sz="1100">
                <a:latin typeface="Calibri"/>
                <a:cs typeface="Calibri"/>
              </a:rPr>
              <a:t>(accident </a:t>
            </a:r>
            <a:r>
              <a:rPr dirty="0" sz="1100" spc="-5">
                <a:latin typeface="Calibri"/>
                <a:cs typeface="Calibri"/>
              </a:rPr>
              <a:t>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 publique, chutes de grande hauteur) avec dans deux cas sur trois des lésions associées (thorax, crâne,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peut-être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basse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l’intermédiaire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hanche, 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talons).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rarement,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faible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énergie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âgée.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gravité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bassin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elles-mêmes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fréquemment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perforation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rupture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vessie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canaux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d’évacuation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l’urine.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La mortalité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8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%.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L’expression du mécanisme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traumatisme parfois violent, direct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du bassin (écrasement, coup,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 violent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une personne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âgée.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 la victime n’a pas perdu connaissance et peut </a:t>
            </a:r>
            <a:r>
              <a:rPr dirty="0" sz="1100">
                <a:latin typeface="Calibri"/>
                <a:cs typeface="Calibri"/>
              </a:rPr>
              <a:t>s’exprimer, </a:t>
            </a:r>
            <a:r>
              <a:rPr dirty="0" sz="1100" spc="-5">
                <a:latin typeface="Calibri"/>
                <a:cs typeface="Calibri"/>
              </a:rPr>
              <a:t>elle peut se plaindre d’une douleur spontanée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siégeant </a:t>
            </a:r>
            <a:r>
              <a:rPr dirty="0" sz="1100" spc="-5">
                <a:latin typeface="Calibri"/>
                <a:cs typeface="Calibri"/>
              </a:rPr>
              <a:t>au niveau du bassin ou dans </a:t>
            </a:r>
            <a:r>
              <a:rPr dirty="0" sz="1100" spc="-1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partie basse de l’abdomen. Cette douleur spontanée est un </a:t>
            </a:r>
            <a:r>
              <a:rPr dirty="0" sz="1100" spc="-10">
                <a:latin typeface="Calibri"/>
                <a:cs typeface="Calibri"/>
              </a:rPr>
              <a:t>signe </a:t>
            </a:r>
            <a:r>
              <a:rPr dirty="0" sz="1100" spc="-5">
                <a:latin typeface="Calibri"/>
                <a:cs typeface="Calibri"/>
              </a:rPr>
              <a:t> évocateur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traumatisme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on</a:t>
            </a:r>
            <a:r>
              <a:rPr dirty="0" sz="1100" spc="-5">
                <a:latin typeface="Calibri"/>
                <a:cs typeface="Calibri"/>
              </a:rPr>
              <a:t> peut trouver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948689" y="8374126"/>
            <a:ext cx="125730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2224785" y="8362441"/>
            <a:ext cx="628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7390" y="8326323"/>
            <a:ext cx="6141720" cy="163893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80"/>
              </a:spcBef>
            </a:pPr>
            <a:r>
              <a:rPr dirty="0" sz="1100" spc="-5">
                <a:latin typeface="Symbol"/>
                <a:cs typeface="Symbol"/>
              </a:rPr>
              <a:t></a:t>
            </a:r>
            <a:endParaRPr sz="1100">
              <a:latin typeface="Symbol"/>
              <a:cs typeface="Symbol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 impossibilité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d’urine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sanglante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sous-vêtements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(liée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l’atteinte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vessie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l’urètre)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 important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pubis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urogénitaux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l’homme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(plaie,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œdème,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07390" y="520699"/>
            <a:ext cx="6142355" cy="393382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462915" marR="7620">
              <a:lnSpc>
                <a:spcPct val="101800"/>
              </a:lnSpc>
              <a:spcBef>
                <a:spcPts val="7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communiquer,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pouvons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aussi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établir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19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code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entre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nous,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spc="2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peut</a:t>
            </a:r>
            <a:r>
              <a:rPr dirty="0" sz="1100" spc="204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me</a:t>
            </a:r>
            <a:r>
              <a:rPr dirty="0" sz="1100" spc="2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faire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signe,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 signe de 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 du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peut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 dire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oui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non,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 exemple.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241300" marR="5715" indent="-228600">
              <a:lnSpc>
                <a:spcPct val="116799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 spc="-10">
                <a:latin typeface="Calibri"/>
                <a:cs typeface="Calibri"/>
              </a:rPr>
              <a:t>suggère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 spc="-5" b="1">
                <a:latin typeface="Calibri"/>
                <a:cs typeface="Calibri"/>
              </a:rPr>
              <a:t>travail sur la respiration </a:t>
            </a:r>
            <a:r>
              <a:rPr dirty="0" sz="1100" spc="-5">
                <a:latin typeface="Calibri"/>
                <a:cs typeface="Calibri"/>
              </a:rPr>
              <a:t>: le secouriste guide la respiration de la victime et favorise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focalisation sur ce processus tout au long de l’intervention. Se concentrer sur la respiration permet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 </a:t>
            </a:r>
            <a:r>
              <a:rPr dirty="0" sz="1100">
                <a:latin typeface="Calibri"/>
                <a:cs typeface="Calibri"/>
              </a:rPr>
              <a:t>réponses </a:t>
            </a:r>
            <a:r>
              <a:rPr dirty="0" sz="1100" spc="-5">
                <a:latin typeface="Calibri"/>
                <a:cs typeface="Calibri"/>
              </a:rPr>
              <a:t>physiologiques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respiration</a:t>
            </a:r>
            <a:r>
              <a:rPr dirty="0" sz="1100" spc="-5" i="1">
                <a:latin typeface="Calibri"/>
                <a:cs typeface="Calibri"/>
              </a:rPr>
              <a:t> contrôlée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-5">
                <a:latin typeface="Calibri"/>
                <a:cs typeface="Calibri"/>
              </a:rPr>
              <a:t>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1300" marR="5080" indent="-228600">
              <a:lnSpc>
                <a:spcPct val="117000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Il encourage la victime à </a:t>
            </a:r>
            <a:r>
              <a:rPr dirty="0" sz="1100" spc="-5" b="1">
                <a:latin typeface="Calibri"/>
                <a:cs typeface="Calibri"/>
              </a:rPr>
              <a:t>défocaliser son attention de la situation actuelle</a:t>
            </a:r>
            <a:r>
              <a:rPr dirty="0" sz="1100" spc="-5">
                <a:latin typeface="Calibri"/>
                <a:cs typeface="Calibri"/>
              </a:rPr>
              <a:t>: il s’agit d’augmenter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détente de la victime obtenue par les phases précédentes, en orientant son attention sur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sujet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agréable pour elle (passion, loisirs, lieux, personnes). Explorer les </a:t>
            </a:r>
            <a:r>
              <a:rPr dirty="0" sz="1100" spc="-10">
                <a:latin typeface="Calibri"/>
                <a:cs typeface="Calibri"/>
              </a:rPr>
              <a:t>détails </a:t>
            </a:r>
            <a:r>
              <a:rPr dirty="0" sz="1100" spc="-5">
                <a:latin typeface="Calibri"/>
                <a:cs typeface="Calibri"/>
              </a:rPr>
              <a:t>et les sensations, proposer à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activité/ce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durant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désincarcération, le transport au centre hospitalier …) tout en surveillant sa conscience par le code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communication (cf. 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défocalisation/visualisation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-5">
                <a:latin typeface="Calibri"/>
                <a:cs typeface="Calibri"/>
              </a:rPr>
              <a:t>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1300" marR="5715" indent="-228600">
              <a:lnSpc>
                <a:spcPct val="116799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Il apporte des explications et </a:t>
            </a:r>
            <a:r>
              <a:rPr dirty="0" sz="1100" spc="-5" b="1">
                <a:latin typeface="Calibri"/>
                <a:cs typeface="Calibri"/>
              </a:rPr>
              <a:t>normalise les réactions du corps </a:t>
            </a:r>
            <a:r>
              <a:rPr dirty="0" sz="1100" spc="-5">
                <a:latin typeface="Calibri"/>
                <a:cs typeface="Calibri"/>
              </a:rPr>
              <a:t>: le secouriste explique la normalité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stress et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Calibri"/>
              <a:cs typeface="Calibri"/>
            </a:endParaRPr>
          </a:p>
          <a:p>
            <a:pPr algn="just" marL="12700" marR="635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Il est important de maintenir la stabilisation à chaque phase de l'intervention, notamment lors du </a:t>
            </a:r>
            <a:r>
              <a:rPr dirty="0" sz="1100" spc="-10">
                <a:latin typeface="Calibri"/>
                <a:cs typeface="Calibri"/>
              </a:rPr>
              <a:t>passage </a:t>
            </a:r>
            <a:r>
              <a:rPr dirty="0" sz="1100" spc="-5">
                <a:latin typeface="Calibri"/>
                <a:cs typeface="Calibri"/>
              </a:rPr>
              <a:t> dans l’ambulance ou vers l'hôpital en préparant la fin de l'intervention des secours. Suggérer à la victime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 d’un certain </a:t>
            </a:r>
            <a:r>
              <a:rPr dirty="0" sz="1100">
                <a:latin typeface="Calibri"/>
                <a:cs typeface="Calibri"/>
              </a:rPr>
              <a:t>contrôle, </a:t>
            </a:r>
            <a:r>
              <a:rPr dirty="0" sz="1100" spc="-5">
                <a:latin typeface="Calibri"/>
                <a:cs typeface="Calibri"/>
              </a:rPr>
              <a:t>avec la capacité à réactiver ces sensations de calme et ainsi de mobiliser </a:t>
            </a:r>
            <a:r>
              <a:rPr dirty="0" sz="1100" spc="-1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 ressources dans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306067"/>
            <a:ext cx="6155690" cy="287655"/>
            <a:chOff x="701040" y="130606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3060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5872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2212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bassin.</a:t>
            </a:r>
            <a:endParaRPr sz="1100">
              <a:latin typeface="Calibri"/>
              <a:cs typeface="Calibri"/>
            </a:endParaRPr>
          </a:p>
          <a:p>
            <a:pPr marL="19050" marR="19050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doit </a:t>
            </a:r>
            <a:r>
              <a:rPr dirty="0" sz="1100" spc="-5">
                <a:latin typeface="Calibri"/>
                <a:cs typeface="Calibri"/>
              </a:rPr>
              <a:t>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 systématiquement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suspecte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bassin.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absolue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d’immobiliser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 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avis</a:t>
            </a:r>
            <a:r>
              <a:rPr dirty="0" sz="1100" spc="-5">
                <a:latin typeface="Calibri"/>
                <a:cs typeface="Calibri"/>
              </a:rPr>
              <a:t> 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[08PR04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1832" y="760730"/>
            <a:ext cx="31299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Traumatisme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du </a:t>
            </a:r>
            <a:r>
              <a:rPr dirty="0" spc="-10">
                <a:solidFill>
                  <a:srgbClr val="47A4D7"/>
                </a:solidFill>
              </a:rPr>
              <a:t>bassin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4003039"/>
            <a:ext cx="6155690" cy="287020"/>
            <a:chOff x="701040" y="400303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40030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28345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200861"/>
            <a:ext cx="6155690" cy="337121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stricte,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dénuder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 doit se faire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206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préservant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intimité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 lésions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(plaies,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œdèmes)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sang </a:t>
            </a: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sous-vêtements,</a:t>
            </a:r>
            <a:endParaRPr sz="1100">
              <a:latin typeface="Calibri"/>
              <a:cs typeface="Calibri"/>
            </a:endParaRPr>
          </a:p>
          <a:p>
            <a:pPr lvl="1" marL="704850" marR="18415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(PLS, </a:t>
            </a:r>
            <a:r>
              <a:rPr dirty="0" sz="1100" spc="-5">
                <a:latin typeface="Calibri"/>
                <a:cs typeface="Calibri"/>
              </a:rPr>
              <a:t>relevage,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immobilisation).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contention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 à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d’impossibilité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Si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une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[08AC05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56027" y="760730"/>
            <a:ext cx="30422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Traumatisme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du crâne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112517"/>
            <a:ext cx="6155690" cy="287655"/>
            <a:chOff x="701040" y="211251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1125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393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2994151"/>
            <a:ext cx="6155690" cy="287655"/>
            <a:chOff x="701040" y="299415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29941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2753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880863"/>
            <a:ext cx="6155690" cy="287655"/>
            <a:chOff x="701040" y="488086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880863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1622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422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crânien)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Les traumatismes crâniens sont la conséquence de multiples mécanismes vulnérants de la boîte crânienne :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 direct,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décélération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 par un objet</a:t>
            </a:r>
            <a:r>
              <a:rPr dirty="0" sz="1100">
                <a:latin typeface="Calibri"/>
                <a:cs typeface="Calibri"/>
              </a:rPr>
              <a:t> pénétrant...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Un choc direct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de la tête peut entraîner, selon son intensité et </a:t>
            </a:r>
            <a:r>
              <a:rPr dirty="0" sz="1100">
                <a:latin typeface="Calibri"/>
                <a:cs typeface="Calibri"/>
              </a:rPr>
              <a:t>son </a:t>
            </a:r>
            <a:r>
              <a:rPr dirty="0" sz="1100" spc="-5">
                <a:latin typeface="Calibri"/>
                <a:cs typeface="Calibri"/>
              </a:rPr>
              <a:t>mécanisme, des lésions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osseuses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(fractures)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cérébrales.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Une décélération brusque avec un arrêt net de la tête, sans aucun </a:t>
            </a:r>
            <a:r>
              <a:rPr dirty="0" sz="1100">
                <a:latin typeface="Calibri"/>
                <a:cs typeface="Calibri"/>
              </a:rPr>
              <a:t>choc </a:t>
            </a:r>
            <a:r>
              <a:rPr dirty="0" sz="1100" spc="-5">
                <a:latin typeface="Calibri"/>
                <a:cs typeface="Calibri"/>
              </a:rPr>
              <a:t>sur un obstacle, peut également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l’ébranlement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cerveau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boîte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crânienne.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 </a:t>
            </a:r>
            <a:r>
              <a:rPr dirty="0" sz="1100" spc="-5">
                <a:latin typeface="Calibri"/>
                <a:cs typeface="Calibri"/>
              </a:rPr>
              <a:t>plus ou </a:t>
            </a:r>
            <a:r>
              <a:rPr dirty="0" sz="1100">
                <a:latin typeface="Calibri"/>
                <a:cs typeface="Calibri"/>
              </a:rPr>
              <a:t>moins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évolutives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mettre en jeu le pronostic vital.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faut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 surveiller régulièrement l’état de conscience de la victime. Dans certains cas, une prise en charge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chirurgicale précoce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chances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récupération.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 marR="1714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(coup,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choc)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indirect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(décélération</a:t>
            </a:r>
            <a:r>
              <a:rPr dirty="0" sz="1100" spc="-5">
                <a:latin typeface="Calibri"/>
                <a:cs typeface="Calibri"/>
              </a:rPr>
              <a:t> brutale).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Au début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7300"/>
              </a:lnSpc>
              <a:spcBef>
                <a:spcPts val="4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(somnolence,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confusion,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convulsions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asymétrie pupillaire nette et fixe.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plaint 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 céphalées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nausées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vomissements.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l’examen,</a:t>
            </a:r>
            <a:r>
              <a:rPr dirty="0" sz="1100">
                <a:latin typeface="Calibri"/>
                <a:cs typeface="Calibri"/>
              </a:rPr>
              <a:t> on</a:t>
            </a:r>
            <a:r>
              <a:rPr dirty="0" sz="1100" spc="-5">
                <a:latin typeface="Calibri"/>
                <a:cs typeface="Calibri"/>
              </a:rPr>
              <a:t> constate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841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mémoire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synonyme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passagère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l’accident,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 relatée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déficit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moteur neurologique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 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cuir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chevelu,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hématome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651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(autour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yeux)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témoigner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 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otorragie 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épistaxis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704850" marR="1524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d’otorragie,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inutile.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Vérifier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l’écoulement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sanguin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 de l’intérieur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l’oreille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474973"/>
            <a:ext cx="6155690" cy="287020"/>
            <a:chOff x="701040" y="347497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34749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7553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33527"/>
            <a:ext cx="6155690" cy="4257040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surveillance, on peut constater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 secondaire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apparaissant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était parfaitement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(intervalle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ceux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perte de connaissance est 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prostré)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constatés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l’entourage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pâleur.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Font typeface="Symbol"/>
              <a:buChar char=""/>
            </a:pPr>
            <a:endParaRPr sz="1250">
              <a:latin typeface="Calibri"/>
              <a:cs typeface="Calibri"/>
            </a:endParaRPr>
          </a:p>
          <a:p>
            <a:pPr marL="19050" marR="1778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hauteur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(table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langer,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chaise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</a:t>
            </a:r>
            <a:r>
              <a:rPr dirty="0" sz="1100">
                <a:latin typeface="Calibri"/>
                <a:cs typeface="Calibri"/>
              </a:rPr>
              <a:t>l’objet </a:t>
            </a:r>
            <a:r>
              <a:rPr dirty="0" sz="1100" spc="-5">
                <a:latin typeface="Calibri"/>
                <a:cs typeface="Calibri"/>
              </a:rPr>
              <a:t>d’un 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immédiat.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L’action de secours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 d’une 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crânien.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[08PR05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56027" y="760730"/>
            <a:ext cx="30422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Traumatisme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du crâne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2994151"/>
            <a:ext cx="6155690" cy="287655"/>
            <a:chOff x="701040" y="299415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29941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2753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4382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perdu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 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victime, consciente,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une détresse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vitale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ne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pas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apparente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 la</a:t>
            </a:r>
            <a:r>
              <a:rPr dirty="0" sz="1100">
                <a:latin typeface="Calibri"/>
                <a:cs typeface="Calibri"/>
              </a:rPr>
              <a:t> tête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restreindre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consignes </a:t>
            </a:r>
            <a:r>
              <a:rPr dirty="0" sz="1100" spc="-5">
                <a:latin typeface="Calibri"/>
                <a:cs typeface="Calibri"/>
              </a:rPr>
              <a:t>reçues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05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 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rachis </a:t>
            </a:r>
            <a:r>
              <a:rPr dirty="0" sz="1100" spc="-5">
                <a:latin typeface="Calibri"/>
                <a:cs typeface="Calibri"/>
              </a:rPr>
              <a:t>est 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 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[08AC06</a:t>
            </a:r>
            <a:r>
              <a:rPr dirty="0" sz="1600" spc="-2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26438" y="760730"/>
            <a:ext cx="410019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Traumatisme </a:t>
            </a:r>
            <a:r>
              <a:rPr dirty="0" spc="-5">
                <a:solidFill>
                  <a:srgbClr val="7E7E7E"/>
                </a:solidFill>
              </a:rPr>
              <a:t>du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dos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et du cou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628641"/>
            <a:ext cx="6155690" cy="287655"/>
            <a:chOff x="701040" y="462864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6286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9098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581902"/>
            <a:ext cx="6155690" cy="287655"/>
            <a:chOff x="701040" y="6581902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581902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8630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/>
          <p:nvPr/>
        </p:nvSpPr>
        <p:spPr>
          <a:xfrm>
            <a:off x="720090" y="98610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586740" y="1378711"/>
            <a:ext cx="6408420" cy="8700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3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33350" marR="1562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Il s’agit de lésions à type d’entorse, de fracture,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luxation ou de tassement qui peuvent siéger à n’importe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 vertébrale.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333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Mécanisme</a:t>
            </a:r>
            <a:endParaRPr sz="1600">
              <a:latin typeface="Calibri Light"/>
              <a:cs typeface="Calibri Light"/>
            </a:endParaRPr>
          </a:p>
          <a:p>
            <a:pPr algn="just" marL="133350" marR="1517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Une atteinte de la colonne vertébrale survient lors d’un choc direct sur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 vertébrale ou 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indirect survenant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celle-ci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un choc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indirect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191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19150" algn="l"/>
                <a:tab pos="819785" algn="l"/>
              </a:tabLst>
            </a:pPr>
            <a:r>
              <a:rPr dirty="0" sz="1100" spc="-5">
                <a:latin typeface="Calibri"/>
                <a:cs typeface="Calibri"/>
              </a:rPr>
              <a:t>une 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(plongeon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profonde),</a:t>
            </a:r>
            <a:endParaRPr sz="1100">
              <a:latin typeface="Calibri"/>
              <a:cs typeface="Calibri"/>
            </a:endParaRPr>
          </a:p>
          <a:p>
            <a:pPr lvl="1" marL="8191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19150" algn="l"/>
                <a:tab pos="819785" algn="l"/>
              </a:tabLst>
            </a:pPr>
            <a:r>
              <a:rPr dirty="0" sz="1100" spc="-5">
                <a:latin typeface="Calibri"/>
                <a:cs typeface="Calibri"/>
              </a:rPr>
              <a:t>une chute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grande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>
                <a:latin typeface="Calibri"/>
                <a:cs typeface="Calibri"/>
              </a:rPr>
              <a:t>réception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fesses,</a:t>
            </a:r>
            <a:endParaRPr sz="1100">
              <a:latin typeface="Calibri"/>
              <a:cs typeface="Calibri"/>
            </a:endParaRPr>
          </a:p>
          <a:p>
            <a:pPr lvl="1" marL="8191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19150" algn="l"/>
                <a:tab pos="8197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brusque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flexion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extension du </a:t>
            </a:r>
            <a:r>
              <a:rPr dirty="0" sz="1100">
                <a:latin typeface="Calibri"/>
                <a:cs typeface="Calibri"/>
              </a:rPr>
              <a:t>rachis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cervical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endParaRPr sz="1100">
              <a:latin typeface="Calibri"/>
              <a:cs typeface="Calibri"/>
            </a:endParaRPr>
          </a:p>
          <a:p>
            <a:pPr lvl="1" marL="819150" marR="15748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819150" algn="l"/>
                <a:tab pos="8197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âgée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traumatisme</a:t>
            </a:r>
            <a:r>
              <a:rPr dirty="0" sz="1100" spc="-5">
                <a:latin typeface="Calibri"/>
                <a:cs typeface="Calibri"/>
              </a:rPr>
              <a:t> du 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 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30"/>
              </a:spcBef>
              <a:buFont typeface="Courier New"/>
              <a:buChar char="o"/>
            </a:pPr>
            <a:endParaRPr sz="1050">
              <a:latin typeface="Calibri"/>
              <a:cs typeface="Calibri"/>
            </a:endParaRPr>
          </a:p>
          <a:p>
            <a:pPr marL="1333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33350" marR="15049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 gravité d’un traumatisme de la colonne vertébrale est due à la possible atteinte de la moelle épinière </a:t>
            </a:r>
            <a:r>
              <a:rPr dirty="0" sz="1100" spc="-10">
                <a:latin typeface="Calibri"/>
                <a:cs typeface="Calibri"/>
              </a:rPr>
              <a:t>qui </a:t>
            </a:r>
            <a:r>
              <a:rPr dirty="0" sz="1100" spc="-5">
                <a:latin typeface="Calibri"/>
                <a:cs typeface="Calibri"/>
              </a:rPr>
              <a:t> 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comprimée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(les) vertèbre(s)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fracturée(s)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luxée(s),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œdème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sectionnée en entraînant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lésions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irréversibles.</a:t>
            </a:r>
            <a:endParaRPr sz="1100">
              <a:latin typeface="Calibri"/>
              <a:cs typeface="Calibri"/>
            </a:endParaRPr>
          </a:p>
          <a:p>
            <a:pPr algn="just" marL="133350" marR="152400">
              <a:lnSpc>
                <a:spcPct val="101600"/>
              </a:lnSpc>
              <a:spcBef>
                <a:spcPts val="805"/>
              </a:spcBef>
            </a:pPr>
            <a:r>
              <a:rPr dirty="0" sz="1100" spc="-10">
                <a:latin typeface="Calibri"/>
                <a:cs typeface="Calibri"/>
              </a:rPr>
              <a:t>Environ </a:t>
            </a:r>
            <a:r>
              <a:rPr dirty="0" sz="1100" spc="-5">
                <a:latin typeface="Calibri"/>
                <a:cs typeface="Calibri"/>
              </a:rPr>
              <a:t>15 % des personnes qui présentent un traumatisme vertébral, qu’il s’agisse d’une fracture ou 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luxation ont une lésion médullaire. La majorité des victimes qui présentent un traumatisme médullaire 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un 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333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33350" marR="15176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violent,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(coup,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choc)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(flexion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brusque).</a:t>
            </a:r>
            <a:endParaRPr sz="1100">
              <a:latin typeface="Calibri"/>
              <a:cs typeface="Calibri"/>
            </a:endParaRPr>
          </a:p>
          <a:p>
            <a:pPr marL="1333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rachis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1950" marR="150495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hauteur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&gt;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plongeon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(rachis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cervical)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hauteur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&gt;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mètres (rachis dorso-lombo-sacré)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marR="15049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passager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vitesse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rapides,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autoroutes,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vitesse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&gt;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40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km/h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 brutal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 un obstacle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l’habitacle)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airbags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éjectée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 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collision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 roues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(conducteur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passager 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 roues)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piéton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renversé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19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61315" algn="l"/>
                <a:tab pos="361950" algn="l"/>
              </a:tabLst>
            </a:pP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loisirs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(jet-ski,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kart…)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950">
              <a:latin typeface="Calibri"/>
              <a:cs typeface="Calibri"/>
            </a:endParaRPr>
          </a:p>
          <a:p>
            <a:pPr marL="133350">
              <a:lnSpc>
                <a:spcPct val="100000"/>
              </a:lnSpc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Collision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avec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un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véhicule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grande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vitesse,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véhicule,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éjectée,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accident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2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roues,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chute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cheval…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7263129"/>
            <a:ext cx="6155690" cy="287655"/>
            <a:chOff x="701040" y="726312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72631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75443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8319"/>
            <a:ext cx="6155690" cy="8735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(jockey).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Dès lors que l’on suspecte un traumatisme du rachis, il faut demander à la victime de ne </a:t>
            </a:r>
            <a:r>
              <a:rPr dirty="0" sz="1100" spc="10">
                <a:latin typeface="Calibri"/>
                <a:cs typeface="Calibri"/>
              </a:rPr>
              <a:t>pas </a:t>
            </a:r>
            <a:r>
              <a:rPr dirty="0" sz="1100" spc="-5">
                <a:latin typeface="Calibri"/>
                <a:cs typeface="Calibri"/>
              </a:rPr>
              <a:t>bouger,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stabiliser manuellement la tête de 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dans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 (particulièrement pour réaliser la libération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 suspectera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principe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s’exprimer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 :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engourdissement,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décharges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niveau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(paresthésie),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 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siégeant</a:t>
            </a:r>
            <a:r>
              <a:rPr dirty="0" sz="1100" spc="-5">
                <a:latin typeface="Calibri"/>
                <a:cs typeface="Calibri"/>
              </a:rPr>
              <a:t>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 raideur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l’empêchant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tourner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membres).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bilan,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suspectera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diminution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(difficulté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serrer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orteils)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(mains)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(pieds)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palpation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urines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matières fécales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érection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inconsciente,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déshabillée).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99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À l’interrogatoire, la </a:t>
            </a:r>
            <a:r>
              <a:rPr dirty="0" sz="1100" spc="-10">
                <a:latin typeface="Calibri"/>
                <a:cs typeface="Calibri"/>
              </a:rPr>
              <a:t>présence </a:t>
            </a:r>
            <a:r>
              <a:rPr dirty="0" sz="1100" spc="-5">
                <a:latin typeface="Calibri"/>
                <a:cs typeface="Calibri"/>
              </a:rPr>
              <a:t>d’antécédents de traumatisme vertébral (fracture ou chirurgie de la colonne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vertébrale)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(ostéoporose)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fragilise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fera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considérer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comme 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lésion</a:t>
            </a:r>
            <a:r>
              <a:rPr dirty="0" sz="1100" spc="-5">
                <a:latin typeface="Calibri"/>
                <a:cs typeface="Calibri"/>
              </a:rPr>
              <a:t> du rachis.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d’atteinte</a:t>
            </a:r>
            <a:r>
              <a:rPr dirty="0" sz="1100" spc="-5">
                <a:latin typeface="Calibri"/>
                <a:cs typeface="Calibri"/>
              </a:rPr>
              <a:t> 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médullaire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coopérative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l’influence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l’alcool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drogues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détourne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intense).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Dans ces cas-là, </a:t>
            </a:r>
            <a:r>
              <a:rPr dirty="0" sz="1100" spc="-10">
                <a:latin typeface="Calibri"/>
                <a:cs typeface="Calibri"/>
              </a:rPr>
              <a:t>devant </a:t>
            </a:r>
            <a:r>
              <a:rPr dirty="0" sz="1100" spc="-5">
                <a:latin typeface="Calibri"/>
                <a:cs typeface="Calibri"/>
              </a:rPr>
              <a:t>un mécanisme </a:t>
            </a:r>
            <a:r>
              <a:rPr dirty="0" sz="1100" spc="-10">
                <a:latin typeface="Calibri"/>
                <a:cs typeface="Calibri"/>
              </a:rPr>
              <a:t>d’accident </a:t>
            </a:r>
            <a:r>
              <a:rPr dirty="0" sz="1100" spc="-5">
                <a:latin typeface="Calibri"/>
                <a:cs typeface="Calibri"/>
              </a:rPr>
              <a:t>évocateur d’accident à haut risque de </a:t>
            </a:r>
            <a:r>
              <a:rPr dirty="0" sz="1100">
                <a:latin typeface="Calibri"/>
                <a:cs typeface="Calibri"/>
              </a:rPr>
              <a:t>lésion </a:t>
            </a:r>
            <a:r>
              <a:rPr dirty="0" sz="1100" spc="-5">
                <a:latin typeface="Calibri"/>
                <a:cs typeface="Calibri"/>
              </a:rPr>
              <a:t>du rachis,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considérera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en dehors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 dégagement d’urgence,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immobilisation.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stabiliser,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restreindre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6" name="object 6"/>
          <p:cNvSpPr txBox="1"/>
          <p:nvPr/>
        </p:nvSpPr>
        <p:spPr>
          <a:xfrm>
            <a:off x="647700" y="9485375"/>
            <a:ext cx="6262370" cy="424815"/>
          </a:xfrm>
          <a:prstGeom prst="rect">
            <a:avLst/>
          </a:prstGeom>
          <a:solidFill>
            <a:srgbClr val="F1F1F1"/>
          </a:solidFill>
          <a:ln w="6096">
            <a:solidFill>
              <a:srgbClr val="BEBEBE"/>
            </a:solidFill>
          </a:ln>
        </p:spPr>
        <p:txBody>
          <a:bodyPr wrap="square" lIns="0" tIns="8890" rIns="0" bIns="0" rtlCol="0" vert="horz">
            <a:spAutoFit/>
          </a:bodyPr>
          <a:lstStyle/>
          <a:p>
            <a:pPr marL="72390">
              <a:lnSpc>
                <a:spcPct val="100000"/>
              </a:lnSpc>
              <a:spcBef>
                <a:spcPts val="70"/>
              </a:spcBef>
            </a:pP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Buts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:</a:t>
            </a:r>
            <a:r>
              <a:rPr dirty="0" sz="1100" spc="7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ne</a:t>
            </a:r>
            <a:r>
              <a:rPr dirty="0" sz="11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pas</a:t>
            </a:r>
            <a:r>
              <a:rPr dirty="0" sz="1100" spc="6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aggraver</a:t>
            </a:r>
            <a:r>
              <a:rPr dirty="0" sz="1100" spc="6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une</a:t>
            </a:r>
            <a:r>
              <a:rPr dirty="0" sz="1100" spc="6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lésion</a:t>
            </a:r>
            <a:r>
              <a:rPr dirty="0" sz="11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instable</a:t>
            </a:r>
            <a:r>
              <a:rPr dirty="0" sz="1100" spc="6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dirty="0" sz="11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la</a:t>
            </a:r>
            <a:r>
              <a:rPr dirty="0" sz="1100" spc="7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colonne</a:t>
            </a:r>
            <a:r>
              <a:rPr dirty="0" sz="11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vertébrale</a:t>
            </a:r>
            <a:r>
              <a:rPr dirty="0" sz="1100" spc="7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qui</a:t>
            </a:r>
            <a:r>
              <a:rPr dirty="0" sz="11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menace</a:t>
            </a:r>
            <a:r>
              <a:rPr dirty="0" sz="11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la</a:t>
            </a:r>
            <a:r>
              <a:rPr dirty="0" sz="1100" spc="7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moelle</a:t>
            </a:r>
            <a:r>
              <a:rPr dirty="0" sz="1100" spc="6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épinière</a:t>
            </a:r>
            <a:r>
              <a:rPr dirty="0" sz="1100" spc="2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et</a:t>
            </a:r>
            <a:r>
              <a:rPr dirty="0" sz="1100" spc="6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éviter</a:t>
            </a:r>
            <a:endParaRPr sz="1100">
              <a:latin typeface="Calibri"/>
              <a:cs typeface="Calibri"/>
            </a:endParaRPr>
          </a:p>
          <a:p>
            <a:pPr marL="7239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toute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immobilisation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excessive</a:t>
            </a:r>
            <a:r>
              <a:rPr dirty="0" sz="11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qui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pourrait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entraîner</a:t>
            </a:r>
            <a:r>
              <a:rPr dirty="0" sz="11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des</a:t>
            </a:r>
            <a:r>
              <a:rPr dirty="0" sz="11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effets</a:t>
            </a:r>
            <a:r>
              <a:rPr dirty="0" sz="1100" spc="2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secondaires</a:t>
            </a:r>
            <a:r>
              <a:rPr dirty="0" sz="11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et</a:t>
            </a:r>
            <a:r>
              <a:rPr dirty="0" sz="11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des</a:t>
            </a:r>
            <a:r>
              <a:rPr dirty="0" sz="1100" spc="1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complications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graves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[08PR06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26438" y="760730"/>
            <a:ext cx="410019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Traumatisme </a:t>
            </a:r>
            <a:r>
              <a:rPr dirty="0" spc="-5">
                <a:solidFill>
                  <a:srgbClr val="47A4D7"/>
                </a:solidFill>
              </a:rPr>
              <a:t>du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dos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et du cou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729481"/>
            <a:ext cx="6155690" cy="287020"/>
            <a:chOff x="701040" y="372948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72948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0098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122415"/>
            <a:ext cx="6155690" cy="287655"/>
            <a:chOff x="701040" y="612241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1224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40359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7485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Définitions</a:t>
            </a:r>
            <a:endParaRPr sz="1600">
              <a:latin typeface="Calibri Light"/>
              <a:cs typeface="Calibri Light"/>
            </a:endParaRPr>
          </a:p>
          <a:p>
            <a:pPr algn="just" marL="247650" marR="16510" indent="-228600">
              <a:lnSpc>
                <a:spcPct val="117000"/>
              </a:lnSpc>
              <a:spcBef>
                <a:spcPts val="9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7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stabilisation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</a:t>
            </a:r>
            <a:r>
              <a:rPr dirty="0" sz="1100" spc="7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rachis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définit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position neutre avant la mise en place d’un dispositif de restriction ou d’immobilisation du rachis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143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 restriction des </a:t>
            </a:r>
            <a:r>
              <a:rPr dirty="0" sz="1100" spc="-10" b="1">
                <a:latin typeface="Calibri"/>
                <a:cs typeface="Calibri"/>
              </a:rPr>
              <a:t>mouvements </a:t>
            </a:r>
            <a:r>
              <a:rPr dirty="0" sz="1100" spc="-5" b="1">
                <a:latin typeface="Calibri"/>
                <a:cs typeface="Calibri"/>
              </a:rPr>
              <a:t>du rachis cervical </a:t>
            </a:r>
            <a:r>
              <a:rPr dirty="0" sz="1100" spc="-5">
                <a:latin typeface="Calibri"/>
                <a:cs typeface="Calibri"/>
              </a:rPr>
              <a:t>se définit comme la limitation ou la réduction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 du rachis cervical en utilisant un dispositif cervical comme les colliers </a:t>
            </a:r>
            <a:r>
              <a:rPr dirty="0" sz="1100">
                <a:latin typeface="Calibri"/>
                <a:cs typeface="Calibri"/>
              </a:rPr>
              <a:t>cervicaux,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blocs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l’immobilisation de la colonne vertébrale (corps entier) </a:t>
            </a:r>
            <a:r>
              <a:rPr dirty="0" sz="1100" spc="-5">
                <a:latin typeface="Calibri"/>
                <a:cs typeface="Calibri"/>
              </a:rPr>
              <a:t>se définit comme le procédé qui permet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limiter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combinaison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blocs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tête,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 dur,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dépression).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Rechercher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priorité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une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suspicion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(cervical,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thoracique, lombaire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sacré), 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obstruction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-5">
                <a:latin typeface="Calibri"/>
                <a:cs typeface="Calibri"/>
              </a:rPr>
              <a:t> circulatoire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14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rachis,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 en assurant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stabilisation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son rachis.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 présente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 vitale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traitée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prioritairement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adéquat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traumatisée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143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 b="1">
                <a:latin typeface="Calibri"/>
                <a:cs typeface="Calibri"/>
              </a:rPr>
              <a:t>inconsciente</a:t>
            </a:r>
            <a:r>
              <a:rPr dirty="0" sz="1100" spc="19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et</a:t>
            </a:r>
            <a:r>
              <a:rPr dirty="0" sz="1100" spc="19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respire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maintenant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déjà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place) 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 b="1">
                <a:latin typeface="Calibri"/>
                <a:cs typeface="Calibri"/>
              </a:rPr>
              <a:t>consciente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marR="13335" indent="-228600">
              <a:lnSpc>
                <a:spcPct val="116799"/>
              </a:lnSpc>
              <a:spcBef>
                <a:spcPts val="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bouger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 environnement favorable)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2" marL="1162050" indent="-228600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endParaRPr sz="1100">
              <a:latin typeface="Calibri"/>
              <a:cs typeface="Calibri"/>
            </a:endParaRPr>
          </a:p>
          <a:p>
            <a:pPr marL="1162050" marR="15240">
              <a:lnSpc>
                <a:spcPct val="117000"/>
              </a:lnSpc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restreindre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blocs de tête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15" name="object 15"/>
          <p:cNvSpPr txBox="1"/>
          <p:nvPr/>
        </p:nvSpPr>
        <p:spPr>
          <a:xfrm>
            <a:off x="647700" y="9098279"/>
            <a:ext cx="6263005" cy="373380"/>
          </a:xfrm>
          <a:prstGeom prst="rect">
            <a:avLst/>
          </a:prstGeom>
          <a:solidFill>
            <a:srgbClr val="F1F1F1"/>
          </a:solidFill>
          <a:ln w="6096">
            <a:solidFill>
              <a:srgbClr val="BEBEBE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 marL="1831975" marR="1334135" indent="-490855">
              <a:lnSpc>
                <a:spcPct val="102299"/>
              </a:lnSpc>
              <a:spcBef>
                <a:spcPts val="40"/>
              </a:spcBef>
            </a:pP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L’immobilisation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la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colonne vertébrale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ne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doit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jamais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passer </a:t>
            </a:r>
            <a:r>
              <a:rPr dirty="0" sz="1100" spc="-23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avant la prise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en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charge</a:t>
            </a:r>
            <a:r>
              <a:rPr dirty="0" sz="11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d’une</a:t>
            </a:r>
            <a:r>
              <a:rPr dirty="0" sz="11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FF0000"/>
                </a:solidFill>
                <a:latin typeface="Calibri"/>
                <a:cs typeface="Calibri"/>
              </a:rPr>
              <a:t>détresse</a:t>
            </a:r>
            <a:r>
              <a:rPr dirty="0" sz="11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8413"/>
            <a:ext cx="6155690" cy="12020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l’absence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après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traitement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celle-ci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conseiller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agitée)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 complète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64589" y="1694129"/>
            <a:ext cx="2625725" cy="419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9235">
              <a:lnSpc>
                <a:spcPct val="117300"/>
              </a:lnSpc>
              <a:spcBef>
                <a:spcPts val="100"/>
              </a:spcBef>
              <a:tabLst>
                <a:tab pos="2413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examinée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813814" y="2052573"/>
            <a:ext cx="2501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700" spc="-5">
                <a:solidFill>
                  <a:srgbClr val="001F5F"/>
                </a:solidFill>
                <a:latin typeface="Calibri"/>
                <a:cs typeface="Calibri"/>
              </a:rPr>
              <a:t>(A)</a:t>
            </a:r>
            <a:r>
              <a:rPr dirty="0" sz="700" spc="40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baseline="-25252" sz="1650" spc="-7">
                <a:latin typeface="Calibri"/>
                <a:cs typeface="Calibri"/>
              </a:rPr>
              <a:t>:</a:t>
            </a:r>
            <a:endParaRPr baseline="-25252" sz="165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93444" y="2115819"/>
            <a:ext cx="239585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61365" algn="l"/>
                <a:tab pos="989965" algn="l"/>
                <a:tab pos="1532255" algn="l"/>
                <a:tab pos="2165350" algn="l"/>
              </a:tabLst>
            </a:pPr>
            <a:r>
              <a:rPr dirty="0" sz="1100" spc="-10">
                <a:latin typeface="Calibri"/>
                <a:cs typeface="Calibri"/>
              </a:rPr>
              <a:t>fiabl</a:t>
            </a:r>
            <a:r>
              <a:rPr dirty="0" sz="1100" spc="-5">
                <a:latin typeface="Calibri"/>
                <a:cs typeface="Calibri"/>
              </a:rPr>
              <a:t>e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vict</a:t>
            </a:r>
            <a:r>
              <a:rPr dirty="0" sz="1100" spc="-10">
                <a:latin typeface="Calibri"/>
                <a:cs typeface="Calibri"/>
              </a:rPr>
              <a:t>i</a:t>
            </a:r>
            <a:r>
              <a:rPr dirty="0" sz="1100" spc="-5">
                <a:latin typeface="Calibri"/>
                <a:cs typeface="Calibri"/>
              </a:rPr>
              <a:t>me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présent</a:t>
            </a:r>
            <a:r>
              <a:rPr dirty="0" sz="1100" spc="-5">
                <a:latin typeface="Calibri"/>
                <a:cs typeface="Calibri"/>
              </a:rPr>
              <a:t>e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une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393444" y="2282393"/>
            <a:ext cx="2397760" cy="419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73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confuse,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l’influence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l’alcool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393444" y="2675584"/>
            <a:ext cx="2396490" cy="614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17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drogues,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393444" y="3292347"/>
            <a:ext cx="239712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0715" algn="l"/>
                <a:tab pos="967105" algn="l"/>
                <a:tab pos="1423670" algn="l"/>
                <a:tab pos="2240915" algn="l"/>
              </a:tabLst>
            </a:pPr>
            <a:r>
              <a:rPr dirty="0" sz="1100" spc="-5">
                <a:latin typeface="Calibri"/>
                <a:cs typeface="Calibri"/>
              </a:rPr>
              <a:t>rachis,</a:t>
            </a:r>
            <a:r>
              <a:rPr dirty="0" sz="1100" spc="-5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-5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s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difficult</a:t>
            </a:r>
            <a:r>
              <a:rPr dirty="0" sz="1100">
                <a:latin typeface="Calibri"/>
                <a:cs typeface="Calibri"/>
              </a:rPr>
              <a:t>é</a:t>
            </a:r>
            <a:r>
              <a:rPr dirty="0" sz="1100" spc="-5">
                <a:latin typeface="Calibri"/>
                <a:cs typeface="Calibri"/>
              </a:rPr>
              <a:t>s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26489" y="3460444"/>
            <a:ext cx="2765425" cy="33591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79400" marR="107950">
              <a:lnSpc>
                <a:spcPct val="116799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communication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(langue</a:t>
            </a:r>
            <a:r>
              <a:rPr dirty="0" sz="1100" spc="-5">
                <a:latin typeface="Calibri"/>
                <a:cs typeface="Calibri"/>
              </a:rPr>
              <a:t> étrangère,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enfant),</a:t>
            </a:r>
            <a:endParaRPr sz="1100">
              <a:latin typeface="Calibri"/>
              <a:cs typeface="Calibri"/>
            </a:endParaRPr>
          </a:p>
          <a:p>
            <a:pPr algn="just" marL="2794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280035" algn="l"/>
              </a:tabLst>
            </a:pP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4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 spc="4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4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endParaRPr sz="1100">
              <a:latin typeface="Calibri"/>
              <a:cs typeface="Calibri"/>
            </a:endParaRPr>
          </a:p>
          <a:p>
            <a:pPr algn="just" marL="279400" marR="106045">
              <a:lnSpc>
                <a:spcPct val="117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signes d’une atteinte du </a:t>
            </a:r>
            <a:r>
              <a:rPr dirty="0" sz="1100">
                <a:latin typeface="Calibri"/>
                <a:cs typeface="Calibri"/>
              </a:rPr>
              <a:t>rachis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(B) </a:t>
            </a:r>
            <a:r>
              <a:rPr dirty="0" sz="1100" spc="-5">
                <a:latin typeface="Calibri"/>
                <a:cs typeface="Calibri"/>
              </a:rPr>
              <a:t>ou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moelle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(C)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 vertébrale, un déficit moteur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(décharges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fourmillements),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priapisme,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 vertébrale, une sensibilité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 vertébrale (douleur provoquée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palpation), une </a:t>
            </a:r>
            <a:r>
              <a:rPr dirty="0" sz="1100" spc="-10">
                <a:latin typeface="Calibri"/>
                <a:cs typeface="Calibri"/>
              </a:rPr>
              <a:t>douleur </a:t>
            </a:r>
            <a:r>
              <a:rPr dirty="0" sz="1100" spc="-5">
                <a:latin typeface="Calibri"/>
                <a:cs typeface="Calibri"/>
              </a:rPr>
              <a:t>de la colonne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tousse,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 déplacer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s’asseoir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algn="just" marL="279400" marR="106045" indent="-229235">
              <a:lnSpc>
                <a:spcPct val="116799"/>
              </a:lnSpc>
              <a:buFont typeface="Courier New"/>
              <a:buChar char="o"/>
              <a:tabLst>
                <a:tab pos="2800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(D)</a:t>
            </a:r>
            <a:r>
              <a:rPr dirty="0" baseline="39682" sz="1050" spc="127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 et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96644" y="6794448"/>
            <a:ext cx="2256155" cy="139827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algn="just" marL="266700" indent="-228600">
              <a:lnSpc>
                <a:spcPct val="100000"/>
              </a:lnSpc>
              <a:spcBef>
                <a:spcPts val="320"/>
              </a:spcBef>
              <a:buFont typeface="Wingdings"/>
              <a:buChar char=""/>
              <a:tabLst>
                <a:tab pos="26670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65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ans,</a:t>
            </a:r>
            <a:endParaRPr sz="1100">
              <a:latin typeface="Calibri"/>
              <a:cs typeface="Calibri"/>
            </a:endParaRPr>
          </a:p>
          <a:p>
            <a:pPr algn="just" marL="266700" marR="68580" indent="-228600">
              <a:lnSpc>
                <a:spcPct val="116799"/>
              </a:lnSpc>
              <a:buFont typeface="Wingdings"/>
              <a:buChar char=""/>
              <a:tabLst>
                <a:tab pos="266700" algn="l"/>
              </a:tabLst>
            </a:pPr>
            <a:r>
              <a:rPr dirty="0" sz="1100" spc="-5">
                <a:latin typeface="Calibri"/>
                <a:cs typeface="Calibri"/>
              </a:rPr>
              <a:t>soit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des antécédents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(E)</a:t>
            </a:r>
            <a:r>
              <a:rPr dirty="0" baseline="39682" sz="1050" spc="37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chirurgie</a:t>
            </a:r>
            <a:endParaRPr sz="1100">
              <a:latin typeface="Calibri"/>
              <a:cs typeface="Calibri"/>
            </a:endParaRPr>
          </a:p>
          <a:p>
            <a:pPr algn="just" marL="266700" marR="66675">
              <a:lnSpc>
                <a:spcPct val="117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ou une fracture antérieure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osseuse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(ostéoporose).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720090" y="966749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681990" y="9734041"/>
            <a:ext cx="6194425" cy="306705"/>
          </a:xfrm>
          <a:prstGeom prst="rect">
            <a:avLst/>
          </a:prstGeom>
        </p:spPr>
        <p:txBody>
          <a:bodyPr wrap="square" lIns="0" tIns="5715" rIns="0" bIns="0" rtlCol="0" vert="horz">
            <a:spAutoFit/>
          </a:bodyPr>
          <a:lstStyle/>
          <a:p>
            <a:pPr marL="38100" marR="30480">
              <a:lnSpc>
                <a:spcPct val="105000"/>
              </a:lnSpc>
              <a:spcBef>
                <a:spcPts val="45"/>
              </a:spcBef>
            </a:pPr>
            <a:r>
              <a:rPr dirty="0" baseline="42735" sz="975" spc="-7">
                <a:solidFill>
                  <a:srgbClr val="5E5E5E"/>
                </a:solidFill>
                <a:latin typeface="Calibri"/>
                <a:cs typeface="Calibri"/>
              </a:rPr>
              <a:t>1</a:t>
            </a:r>
            <a:r>
              <a:rPr dirty="0" baseline="42735" sz="975" spc="172">
                <a:solidFill>
                  <a:srgbClr val="5E5E5E"/>
                </a:solidFill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Si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présente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douleur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ou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signes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d'atteinte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rachis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ou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moelle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apparaissent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lorsque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déplace,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demander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-5" i="1">
                <a:latin typeface="Calibri"/>
                <a:cs typeface="Calibri"/>
              </a:rPr>
              <a:t> 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s'arrêter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-5" i="1">
                <a:latin typeface="Calibri"/>
                <a:cs typeface="Calibri"/>
              </a:rPr>
              <a:t> l'immobiliser.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862448" y="1997024"/>
            <a:ext cx="1145540" cy="674370"/>
          </a:xfrm>
          <a:prstGeom prst="rect">
            <a:avLst/>
          </a:prstGeom>
          <a:solidFill>
            <a:srgbClr val="DEEBF7"/>
          </a:solidFill>
          <a:ln w="6350">
            <a:solidFill>
              <a:srgbClr val="5B9BD4"/>
            </a:solidFill>
          </a:ln>
        </p:spPr>
        <p:txBody>
          <a:bodyPr wrap="square" lIns="0" tIns="71755" rIns="0" bIns="0" rtlCol="0" vert="horz">
            <a:spAutoFit/>
          </a:bodyPr>
          <a:lstStyle/>
          <a:p>
            <a:pPr algn="ctr" marL="104775" marR="97155">
              <a:lnSpc>
                <a:spcPct val="101400"/>
              </a:lnSpc>
              <a:spcBef>
                <a:spcPts val="565"/>
              </a:spcBef>
            </a:pPr>
            <a:r>
              <a:rPr dirty="0" sz="1100" spc="-5">
                <a:latin typeface="Calibri"/>
                <a:cs typeface="Calibri"/>
              </a:rPr>
              <a:t>Fiabilité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</a:t>
            </a:r>
            <a:r>
              <a:rPr dirty="0" sz="1100" spc="-10">
                <a:latin typeface="Calibri"/>
                <a:cs typeface="Calibri"/>
              </a:rPr>
              <a:t>épon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-90"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A)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</a:t>
            </a:r>
            <a:r>
              <a:rPr dirty="0" sz="1100" spc="-5">
                <a:latin typeface="Calibri"/>
                <a:cs typeface="Calibri"/>
              </a:rPr>
              <a:t>a 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4862448" y="3006076"/>
            <a:ext cx="1145540" cy="1021080"/>
          </a:xfrm>
          <a:prstGeom prst="rect">
            <a:avLst/>
          </a:prstGeom>
          <a:solidFill>
            <a:srgbClr val="DEEBF7"/>
          </a:solidFill>
          <a:ln w="6350">
            <a:solidFill>
              <a:srgbClr val="5B9BD4"/>
            </a:solidFill>
          </a:ln>
        </p:spPr>
        <p:txBody>
          <a:bodyPr wrap="square" lIns="0" tIns="635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Times New Roman"/>
              <a:cs typeface="Times New Roman"/>
            </a:endParaRPr>
          </a:p>
          <a:p>
            <a:pPr algn="ctr" marL="102235" marR="93980" indent="-1270">
              <a:lnSpc>
                <a:spcPct val="101499"/>
              </a:lnSpc>
            </a:pPr>
            <a:r>
              <a:rPr dirty="0" sz="1100" spc="-5">
                <a:latin typeface="Calibri"/>
                <a:cs typeface="Calibri"/>
              </a:rPr>
              <a:t>Présence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signe</a:t>
            </a:r>
            <a:r>
              <a:rPr dirty="0" sz="1100" spc="-5">
                <a:latin typeface="Calibri"/>
                <a:cs typeface="Calibri"/>
              </a:rPr>
              <a:t>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d’attei</a:t>
            </a:r>
            <a:r>
              <a:rPr dirty="0" sz="1100" spc="-10">
                <a:latin typeface="Calibri"/>
                <a:cs typeface="Calibri"/>
              </a:rPr>
              <a:t>nte  d</a:t>
            </a:r>
            <a:r>
              <a:rPr dirty="0" sz="1100" spc="-5">
                <a:latin typeface="Calibri"/>
                <a:cs typeface="Calibri"/>
              </a:rPr>
              <a:t>u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</a:t>
            </a:r>
            <a:r>
              <a:rPr dirty="0" sz="1100" spc="-10">
                <a:latin typeface="Calibri"/>
                <a:cs typeface="Calibri"/>
              </a:rPr>
              <a:t>hi</a:t>
            </a:r>
            <a:r>
              <a:rPr dirty="0" sz="1100" spc="-5">
                <a:latin typeface="Calibri"/>
                <a:cs typeface="Calibri"/>
              </a:rPr>
              <a:t>s</a:t>
            </a:r>
            <a:r>
              <a:rPr dirty="0" sz="1100" spc="-90"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B)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(C)</a:t>
            </a:r>
            <a:r>
              <a:rPr dirty="0" baseline="39682" sz="1050" spc="-22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862448" y="4406251"/>
            <a:ext cx="1145540" cy="920115"/>
          </a:xfrm>
          <a:prstGeom prst="rect">
            <a:avLst/>
          </a:prstGeom>
          <a:solidFill>
            <a:srgbClr val="DEEBF7"/>
          </a:solidFill>
          <a:ln w="6350">
            <a:solidFill>
              <a:srgbClr val="5B9BD4"/>
            </a:solidFill>
          </a:ln>
        </p:spPr>
        <p:txBody>
          <a:bodyPr wrap="square" lIns="0" tIns="108585" rIns="0" bIns="0" rtlCol="0" vert="horz">
            <a:spAutoFit/>
          </a:bodyPr>
          <a:lstStyle/>
          <a:p>
            <a:pPr algn="ctr" marL="148590" marR="140335">
              <a:lnSpc>
                <a:spcPct val="101699"/>
              </a:lnSpc>
              <a:spcBef>
                <a:spcPts val="855"/>
              </a:spcBef>
            </a:pPr>
            <a:r>
              <a:rPr dirty="0" sz="1100" spc="-10">
                <a:latin typeface="Calibri"/>
                <a:cs typeface="Calibri"/>
              </a:rPr>
              <a:t>Traumatisme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 risque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d’atteinte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-95"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D)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  </a:t>
            </a:r>
            <a:r>
              <a:rPr dirty="0" baseline="39682" sz="1050" spc="-104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862448" y="5880023"/>
            <a:ext cx="1145540" cy="707390"/>
          </a:xfrm>
          <a:prstGeom prst="rect">
            <a:avLst/>
          </a:prstGeom>
          <a:solidFill>
            <a:srgbClr val="DEEBF7"/>
          </a:solidFill>
          <a:ln w="6350">
            <a:solidFill>
              <a:srgbClr val="5B9BD4"/>
            </a:solidFill>
          </a:ln>
        </p:spPr>
        <p:txBody>
          <a:bodyPr wrap="square" lIns="0" tIns="88900" rIns="0" bIns="0" rtlCol="0" vert="horz">
            <a:spAutoFit/>
          </a:bodyPr>
          <a:lstStyle/>
          <a:p>
            <a:pPr algn="ctr" marL="125095" marR="116839">
              <a:lnSpc>
                <a:spcPct val="101400"/>
              </a:lnSpc>
              <a:spcBef>
                <a:spcPts val="700"/>
              </a:spcBef>
            </a:pPr>
            <a:r>
              <a:rPr dirty="0" sz="1100" spc="-5">
                <a:latin typeface="Calibri"/>
                <a:cs typeface="Calibri"/>
              </a:rPr>
              <a:t>Âge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&gt;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65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 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-95">
                <a:latin typeface="Calibri"/>
                <a:cs typeface="Calibri"/>
              </a:rPr>
              <a:t> </a:t>
            </a:r>
            <a:r>
              <a:rPr dirty="0" baseline="39682" sz="1050" spc="-7">
                <a:solidFill>
                  <a:srgbClr val="001F5F"/>
                </a:solidFill>
                <a:latin typeface="Calibri"/>
                <a:cs typeface="Calibri"/>
              </a:rPr>
              <a:t>(</a:t>
            </a:r>
            <a:r>
              <a:rPr dirty="0" baseline="39682" sz="1050" spc="7">
                <a:solidFill>
                  <a:srgbClr val="001F5F"/>
                </a:solidFill>
                <a:latin typeface="Calibri"/>
                <a:cs typeface="Calibri"/>
              </a:rPr>
              <a:t>E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)</a:t>
            </a:r>
            <a:r>
              <a:rPr dirty="0" baseline="39682" sz="1050">
                <a:solidFill>
                  <a:srgbClr val="001F5F"/>
                </a:solidFill>
                <a:latin typeface="Calibri"/>
                <a:cs typeface="Calibri"/>
              </a:rPr>
              <a:t>  </a:t>
            </a:r>
            <a:r>
              <a:rPr dirty="0" baseline="39682" sz="1050" spc="-120">
                <a:solidFill>
                  <a:srgbClr val="001F5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6059296" y="6898893"/>
            <a:ext cx="898525" cy="1068070"/>
            <a:chOff x="6059296" y="6898893"/>
            <a:chExt cx="898525" cy="1068070"/>
          </a:xfrm>
        </p:grpSpPr>
        <p:sp>
          <p:nvSpPr>
            <p:cNvPr id="21" name="object 21"/>
            <p:cNvSpPr/>
            <p:nvPr/>
          </p:nvSpPr>
          <p:spPr>
            <a:xfrm>
              <a:off x="6065646" y="6905243"/>
              <a:ext cx="885825" cy="1055370"/>
            </a:xfrm>
            <a:custGeom>
              <a:avLst/>
              <a:gdLst/>
              <a:ahLst/>
              <a:cxnLst/>
              <a:rect l="l" t="t" r="r" b="b"/>
              <a:pathLst>
                <a:path w="885825" h="1055370">
                  <a:moveTo>
                    <a:pt x="738124" y="0"/>
                  </a:moveTo>
                  <a:lnTo>
                    <a:pt x="147574" y="0"/>
                  </a:lnTo>
                  <a:lnTo>
                    <a:pt x="100917" y="7533"/>
                  </a:lnTo>
                  <a:lnTo>
                    <a:pt x="60405" y="28508"/>
                  </a:lnTo>
                  <a:lnTo>
                    <a:pt x="28464" y="60487"/>
                  </a:lnTo>
                  <a:lnTo>
                    <a:pt x="7520" y="101031"/>
                  </a:lnTo>
                  <a:lnTo>
                    <a:pt x="0" y="147700"/>
                  </a:lnTo>
                  <a:lnTo>
                    <a:pt x="0" y="907541"/>
                  </a:lnTo>
                  <a:lnTo>
                    <a:pt x="7520" y="954198"/>
                  </a:lnTo>
                  <a:lnTo>
                    <a:pt x="28464" y="994710"/>
                  </a:lnTo>
                  <a:lnTo>
                    <a:pt x="60405" y="1026651"/>
                  </a:lnTo>
                  <a:lnTo>
                    <a:pt x="100917" y="1047595"/>
                  </a:lnTo>
                  <a:lnTo>
                    <a:pt x="147574" y="1055115"/>
                  </a:lnTo>
                  <a:lnTo>
                    <a:pt x="738124" y="1055115"/>
                  </a:lnTo>
                  <a:lnTo>
                    <a:pt x="784780" y="1047595"/>
                  </a:lnTo>
                  <a:lnTo>
                    <a:pt x="825292" y="1026651"/>
                  </a:lnTo>
                  <a:lnTo>
                    <a:pt x="857233" y="994710"/>
                  </a:lnTo>
                  <a:lnTo>
                    <a:pt x="878177" y="954198"/>
                  </a:lnTo>
                  <a:lnTo>
                    <a:pt x="885698" y="907541"/>
                  </a:lnTo>
                  <a:lnTo>
                    <a:pt x="885698" y="147700"/>
                  </a:lnTo>
                  <a:lnTo>
                    <a:pt x="878177" y="101031"/>
                  </a:lnTo>
                  <a:lnTo>
                    <a:pt x="857233" y="60487"/>
                  </a:lnTo>
                  <a:lnTo>
                    <a:pt x="825292" y="28508"/>
                  </a:lnTo>
                  <a:lnTo>
                    <a:pt x="784780" y="7533"/>
                  </a:lnTo>
                  <a:lnTo>
                    <a:pt x="738124" y="0"/>
                  </a:lnTo>
                  <a:close/>
                </a:path>
              </a:pathLst>
            </a:custGeom>
            <a:solidFill>
              <a:srgbClr val="FAE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065646" y="6905243"/>
              <a:ext cx="885825" cy="1055370"/>
            </a:xfrm>
            <a:custGeom>
              <a:avLst/>
              <a:gdLst/>
              <a:ahLst/>
              <a:cxnLst/>
              <a:rect l="l" t="t" r="r" b="b"/>
              <a:pathLst>
                <a:path w="885825" h="1055370">
                  <a:moveTo>
                    <a:pt x="0" y="147700"/>
                  </a:moveTo>
                  <a:lnTo>
                    <a:pt x="7520" y="101031"/>
                  </a:lnTo>
                  <a:lnTo>
                    <a:pt x="28464" y="60487"/>
                  </a:lnTo>
                  <a:lnTo>
                    <a:pt x="60405" y="28508"/>
                  </a:lnTo>
                  <a:lnTo>
                    <a:pt x="100917" y="7533"/>
                  </a:lnTo>
                  <a:lnTo>
                    <a:pt x="147574" y="0"/>
                  </a:lnTo>
                  <a:lnTo>
                    <a:pt x="738124" y="0"/>
                  </a:lnTo>
                  <a:lnTo>
                    <a:pt x="784780" y="7533"/>
                  </a:lnTo>
                  <a:lnTo>
                    <a:pt x="825292" y="28508"/>
                  </a:lnTo>
                  <a:lnTo>
                    <a:pt x="857233" y="60487"/>
                  </a:lnTo>
                  <a:lnTo>
                    <a:pt x="878177" y="101031"/>
                  </a:lnTo>
                  <a:lnTo>
                    <a:pt x="885698" y="147700"/>
                  </a:lnTo>
                  <a:lnTo>
                    <a:pt x="885698" y="907541"/>
                  </a:lnTo>
                  <a:lnTo>
                    <a:pt x="878177" y="954198"/>
                  </a:lnTo>
                  <a:lnTo>
                    <a:pt x="857233" y="994710"/>
                  </a:lnTo>
                  <a:lnTo>
                    <a:pt x="825292" y="1026651"/>
                  </a:lnTo>
                  <a:lnTo>
                    <a:pt x="784780" y="1047595"/>
                  </a:lnTo>
                  <a:lnTo>
                    <a:pt x="738124" y="1055115"/>
                  </a:lnTo>
                  <a:lnTo>
                    <a:pt x="147574" y="1055115"/>
                  </a:lnTo>
                  <a:lnTo>
                    <a:pt x="100917" y="1047595"/>
                  </a:lnTo>
                  <a:lnTo>
                    <a:pt x="60405" y="1026651"/>
                  </a:lnTo>
                  <a:lnTo>
                    <a:pt x="28464" y="994710"/>
                  </a:lnTo>
                  <a:lnTo>
                    <a:pt x="7520" y="954198"/>
                  </a:lnTo>
                  <a:lnTo>
                    <a:pt x="0" y="907541"/>
                  </a:lnTo>
                  <a:lnTo>
                    <a:pt x="0" y="147700"/>
                  </a:lnTo>
                  <a:close/>
                </a:path>
              </a:pathLst>
            </a:custGeom>
            <a:ln w="12700">
              <a:solidFill>
                <a:srgbClr val="EC7C3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6217920" y="6987540"/>
            <a:ext cx="580390" cy="87503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ctr" marL="12700" marR="5080">
              <a:lnSpc>
                <a:spcPct val="101699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Im</a:t>
            </a:r>
            <a:r>
              <a:rPr dirty="0" sz="1100" spc="-10">
                <a:latin typeface="Calibri"/>
                <a:cs typeface="Calibri"/>
              </a:rPr>
              <a:t>m</a:t>
            </a:r>
            <a:r>
              <a:rPr dirty="0" sz="1100" spc="-5">
                <a:latin typeface="Calibri"/>
                <a:cs typeface="Calibri"/>
              </a:rPr>
              <a:t>o</a:t>
            </a:r>
            <a:r>
              <a:rPr dirty="0" sz="1100" spc="-10">
                <a:latin typeface="Calibri"/>
                <a:cs typeface="Calibri"/>
              </a:rPr>
              <a:t>bilis  </a:t>
            </a:r>
            <a:r>
              <a:rPr dirty="0" sz="1100" spc="-5">
                <a:latin typeface="Calibri"/>
                <a:cs typeface="Calibri"/>
              </a:rPr>
              <a:t>ation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rachis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(corps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entier)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3885565" y="6898893"/>
            <a:ext cx="898525" cy="1068070"/>
            <a:chOff x="3885565" y="6898893"/>
            <a:chExt cx="898525" cy="1068070"/>
          </a:xfrm>
        </p:grpSpPr>
        <p:sp>
          <p:nvSpPr>
            <p:cNvPr id="25" name="object 25"/>
            <p:cNvSpPr/>
            <p:nvPr/>
          </p:nvSpPr>
          <p:spPr>
            <a:xfrm>
              <a:off x="3891915" y="6905243"/>
              <a:ext cx="885825" cy="1055370"/>
            </a:xfrm>
            <a:custGeom>
              <a:avLst/>
              <a:gdLst/>
              <a:ahLst/>
              <a:cxnLst/>
              <a:rect l="l" t="t" r="r" b="b"/>
              <a:pathLst>
                <a:path w="885825" h="1055370">
                  <a:moveTo>
                    <a:pt x="738124" y="0"/>
                  </a:moveTo>
                  <a:lnTo>
                    <a:pt x="147574" y="0"/>
                  </a:lnTo>
                  <a:lnTo>
                    <a:pt x="100917" y="7533"/>
                  </a:lnTo>
                  <a:lnTo>
                    <a:pt x="60405" y="28508"/>
                  </a:lnTo>
                  <a:lnTo>
                    <a:pt x="28464" y="60487"/>
                  </a:lnTo>
                  <a:lnTo>
                    <a:pt x="7520" y="101031"/>
                  </a:lnTo>
                  <a:lnTo>
                    <a:pt x="0" y="147700"/>
                  </a:lnTo>
                  <a:lnTo>
                    <a:pt x="0" y="907541"/>
                  </a:lnTo>
                  <a:lnTo>
                    <a:pt x="7520" y="954198"/>
                  </a:lnTo>
                  <a:lnTo>
                    <a:pt x="28464" y="994710"/>
                  </a:lnTo>
                  <a:lnTo>
                    <a:pt x="60405" y="1026651"/>
                  </a:lnTo>
                  <a:lnTo>
                    <a:pt x="100917" y="1047595"/>
                  </a:lnTo>
                  <a:lnTo>
                    <a:pt x="147574" y="1055115"/>
                  </a:lnTo>
                  <a:lnTo>
                    <a:pt x="738124" y="1055115"/>
                  </a:lnTo>
                  <a:lnTo>
                    <a:pt x="784780" y="1047595"/>
                  </a:lnTo>
                  <a:lnTo>
                    <a:pt x="825292" y="1026651"/>
                  </a:lnTo>
                  <a:lnTo>
                    <a:pt x="857233" y="994710"/>
                  </a:lnTo>
                  <a:lnTo>
                    <a:pt x="878177" y="954198"/>
                  </a:lnTo>
                  <a:lnTo>
                    <a:pt x="885698" y="907541"/>
                  </a:lnTo>
                  <a:lnTo>
                    <a:pt x="885698" y="147700"/>
                  </a:lnTo>
                  <a:lnTo>
                    <a:pt x="878177" y="101031"/>
                  </a:lnTo>
                  <a:lnTo>
                    <a:pt x="857233" y="60487"/>
                  </a:lnTo>
                  <a:lnTo>
                    <a:pt x="825292" y="28508"/>
                  </a:lnTo>
                  <a:lnTo>
                    <a:pt x="784780" y="7533"/>
                  </a:lnTo>
                  <a:lnTo>
                    <a:pt x="738124" y="0"/>
                  </a:lnTo>
                  <a:close/>
                </a:path>
              </a:pathLst>
            </a:custGeom>
            <a:solidFill>
              <a:srgbClr val="FAE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891915" y="6905243"/>
              <a:ext cx="885825" cy="1055370"/>
            </a:xfrm>
            <a:custGeom>
              <a:avLst/>
              <a:gdLst/>
              <a:ahLst/>
              <a:cxnLst/>
              <a:rect l="l" t="t" r="r" b="b"/>
              <a:pathLst>
                <a:path w="885825" h="1055370">
                  <a:moveTo>
                    <a:pt x="0" y="147700"/>
                  </a:moveTo>
                  <a:lnTo>
                    <a:pt x="7520" y="101031"/>
                  </a:lnTo>
                  <a:lnTo>
                    <a:pt x="28464" y="60487"/>
                  </a:lnTo>
                  <a:lnTo>
                    <a:pt x="60405" y="28508"/>
                  </a:lnTo>
                  <a:lnTo>
                    <a:pt x="100917" y="7533"/>
                  </a:lnTo>
                  <a:lnTo>
                    <a:pt x="147574" y="0"/>
                  </a:lnTo>
                  <a:lnTo>
                    <a:pt x="738124" y="0"/>
                  </a:lnTo>
                  <a:lnTo>
                    <a:pt x="784780" y="7533"/>
                  </a:lnTo>
                  <a:lnTo>
                    <a:pt x="825292" y="28508"/>
                  </a:lnTo>
                  <a:lnTo>
                    <a:pt x="857233" y="60487"/>
                  </a:lnTo>
                  <a:lnTo>
                    <a:pt x="878177" y="101031"/>
                  </a:lnTo>
                  <a:lnTo>
                    <a:pt x="885698" y="147700"/>
                  </a:lnTo>
                  <a:lnTo>
                    <a:pt x="885698" y="907541"/>
                  </a:lnTo>
                  <a:lnTo>
                    <a:pt x="878177" y="954198"/>
                  </a:lnTo>
                  <a:lnTo>
                    <a:pt x="857233" y="994710"/>
                  </a:lnTo>
                  <a:lnTo>
                    <a:pt x="825292" y="1026651"/>
                  </a:lnTo>
                  <a:lnTo>
                    <a:pt x="784780" y="1047595"/>
                  </a:lnTo>
                  <a:lnTo>
                    <a:pt x="738124" y="1055115"/>
                  </a:lnTo>
                  <a:lnTo>
                    <a:pt x="147574" y="1055115"/>
                  </a:lnTo>
                  <a:lnTo>
                    <a:pt x="100917" y="1047595"/>
                  </a:lnTo>
                  <a:lnTo>
                    <a:pt x="60405" y="1026651"/>
                  </a:lnTo>
                  <a:lnTo>
                    <a:pt x="28464" y="994710"/>
                  </a:lnTo>
                  <a:lnTo>
                    <a:pt x="7520" y="954198"/>
                  </a:lnTo>
                  <a:lnTo>
                    <a:pt x="0" y="907541"/>
                  </a:lnTo>
                  <a:lnTo>
                    <a:pt x="0" y="147700"/>
                  </a:lnTo>
                  <a:close/>
                </a:path>
              </a:pathLst>
            </a:custGeom>
            <a:ln w="12700">
              <a:solidFill>
                <a:srgbClr val="EC7C3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4035552" y="7072883"/>
            <a:ext cx="600075" cy="70358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ctr" marL="12065" marR="5080" indent="1270">
              <a:lnSpc>
                <a:spcPct val="101499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Pas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</a:t>
            </a:r>
            <a:r>
              <a:rPr dirty="0" sz="1100" spc="-5">
                <a:latin typeface="Calibri"/>
                <a:cs typeface="Calibri"/>
              </a:rPr>
              <a:t>’immobil  </a:t>
            </a:r>
            <a:r>
              <a:rPr dirty="0" sz="1100" spc="-5">
                <a:latin typeface="Calibri"/>
                <a:cs typeface="Calibri"/>
              </a:rPr>
              <a:t>isation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6007862" y="2324480"/>
            <a:ext cx="539115" cy="4580890"/>
          </a:xfrm>
          <a:custGeom>
            <a:avLst/>
            <a:gdLst/>
            <a:ahLst/>
            <a:cxnLst/>
            <a:rect l="l" t="t" r="r" b="b"/>
            <a:pathLst>
              <a:path w="539115" h="4580890">
                <a:moveTo>
                  <a:pt x="538734" y="4504563"/>
                </a:moveTo>
                <a:lnTo>
                  <a:pt x="510159" y="4504563"/>
                </a:lnTo>
                <a:lnTo>
                  <a:pt x="510159" y="1201293"/>
                </a:lnTo>
                <a:lnTo>
                  <a:pt x="510159" y="1191768"/>
                </a:lnTo>
                <a:lnTo>
                  <a:pt x="510159" y="1182243"/>
                </a:lnTo>
                <a:lnTo>
                  <a:pt x="510159" y="19050"/>
                </a:lnTo>
                <a:lnTo>
                  <a:pt x="510159" y="9525"/>
                </a:lnTo>
                <a:lnTo>
                  <a:pt x="510159" y="0"/>
                </a:lnTo>
                <a:lnTo>
                  <a:pt x="0" y="0"/>
                </a:lnTo>
                <a:lnTo>
                  <a:pt x="0" y="19050"/>
                </a:lnTo>
                <a:lnTo>
                  <a:pt x="491109" y="19050"/>
                </a:lnTo>
                <a:lnTo>
                  <a:pt x="491109" y="1182243"/>
                </a:lnTo>
                <a:lnTo>
                  <a:pt x="0" y="1182243"/>
                </a:lnTo>
                <a:lnTo>
                  <a:pt x="0" y="1201293"/>
                </a:lnTo>
                <a:lnTo>
                  <a:pt x="491109" y="1201293"/>
                </a:lnTo>
                <a:lnTo>
                  <a:pt x="491109" y="4504563"/>
                </a:lnTo>
                <a:lnTo>
                  <a:pt x="462534" y="4504563"/>
                </a:lnTo>
                <a:lnTo>
                  <a:pt x="500634" y="4580763"/>
                </a:lnTo>
                <a:lnTo>
                  <a:pt x="532384" y="4517263"/>
                </a:lnTo>
                <a:lnTo>
                  <a:pt x="538734" y="4504563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6086855" y="1944369"/>
            <a:ext cx="304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latin typeface="Calibri"/>
                <a:cs typeface="Calibri"/>
              </a:rPr>
              <a:t>NON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089903" y="3111754"/>
            <a:ext cx="24828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10" b="1">
                <a:latin typeface="Calibri"/>
                <a:cs typeface="Calibri"/>
              </a:rPr>
              <a:t>OUI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6007861" y="6224142"/>
            <a:ext cx="539115" cy="681355"/>
          </a:xfrm>
          <a:custGeom>
            <a:avLst/>
            <a:gdLst/>
            <a:ahLst/>
            <a:cxnLst/>
            <a:rect l="l" t="t" r="r" b="b"/>
            <a:pathLst>
              <a:path w="539115" h="681354">
                <a:moveTo>
                  <a:pt x="491109" y="604901"/>
                </a:moveTo>
                <a:lnTo>
                  <a:pt x="462534" y="604901"/>
                </a:lnTo>
                <a:lnTo>
                  <a:pt x="500634" y="681101"/>
                </a:lnTo>
                <a:lnTo>
                  <a:pt x="532384" y="617601"/>
                </a:lnTo>
                <a:lnTo>
                  <a:pt x="491109" y="617601"/>
                </a:lnTo>
                <a:lnTo>
                  <a:pt x="491109" y="604901"/>
                </a:lnTo>
                <a:close/>
              </a:path>
              <a:path w="539115" h="681354">
                <a:moveTo>
                  <a:pt x="491109" y="9525"/>
                </a:moveTo>
                <a:lnTo>
                  <a:pt x="491109" y="617601"/>
                </a:lnTo>
                <a:lnTo>
                  <a:pt x="510159" y="617601"/>
                </a:lnTo>
                <a:lnTo>
                  <a:pt x="510159" y="19050"/>
                </a:lnTo>
                <a:lnTo>
                  <a:pt x="500634" y="19050"/>
                </a:lnTo>
                <a:lnTo>
                  <a:pt x="491109" y="9525"/>
                </a:lnTo>
                <a:close/>
              </a:path>
              <a:path w="539115" h="681354">
                <a:moveTo>
                  <a:pt x="538734" y="604901"/>
                </a:moveTo>
                <a:lnTo>
                  <a:pt x="510159" y="604901"/>
                </a:lnTo>
                <a:lnTo>
                  <a:pt x="510159" y="617601"/>
                </a:lnTo>
                <a:lnTo>
                  <a:pt x="532384" y="617601"/>
                </a:lnTo>
                <a:lnTo>
                  <a:pt x="538734" y="604901"/>
                </a:lnTo>
                <a:close/>
              </a:path>
              <a:path w="539115" h="681354">
                <a:moveTo>
                  <a:pt x="510159" y="0"/>
                </a:moveTo>
                <a:lnTo>
                  <a:pt x="0" y="0"/>
                </a:lnTo>
                <a:lnTo>
                  <a:pt x="0" y="19050"/>
                </a:lnTo>
                <a:lnTo>
                  <a:pt x="491109" y="19050"/>
                </a:lnTo>
                <a:lnTo>
                  <a:pt x="491109" y="9525"/>
                </a:lnTo>
                <a:lnTo>
                  <a:pt x="510159" y="9525"/>
                </a:lnTo>
                <a:lnTo>
                  <a:pt x="510159" y="0"/>
                </a:lnTo>
                <a:close/>
              </a:path>
              <a:path w="539115" h="681354">
                <a:moveTo>
                  <a:pt x="510159" y="9525"/>
                </a:moveTo>
                <a:lnTo>
                  <a:pt x="491109" y="9525"/>
                </a:lnTo>
                <a:lnTo>
                  <a:pt x="500634" y="19050"/>
                </a:lnTo>
                <a:lnTo>
                  <a:pt x="510159" y="19050"/>
                </a:lnTo>
                <a:lnTo>
                  <a:pt x="510159" y="9525"/>
                </a:lnTo>
                <a:close/>
              </a:path>
            </a:pathLst>
          </a:custGeom>
          <a:solidFill>
            <a:srgbClr val="EC7C3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 txBox="1"/>
          <p:nvPr/>
        </p:nvSpPr>
        <p:spPr>
          <a:xfrm>
            <a:off x="6086855" y="5986271"/>
            <a:ext cx="24828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10" b="1">
                <a:latin typeface="Calibri"/>
                <a:cs typeface="Calibri"/>
              </a:rPr>
              <a:t>OUI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4296664" y="4856606"/>
            <a:ext cx="565785" cy="2049145"/>
          </a:xfrm>
          <a:custGeom>
            <a:avLst/>
            <a:gdLst/>
            <a:ahLst/>
            <a:cxnLst/>
            <a:rect l="l" t="t" r="r" b="b"/>
            <a:pathLst>
              <a:path w="565785" h="2049145">
                <a:moveTo>
                  <a:pt x="565785" y="0"/>
                </a:moveTo>
                <a:lnTo>
                  <a:pt x="28575" y="0"/>
                </a:lnTo>
                <a:lnTo>
                  <a:pt x="28575" y="1367536"/>
                </a:lnTo>
                <a:lnTo>
                  <a:pt x="28575" y="1972437"/>
                </a:lnTo>
                <a:lnTo>
                  <a:pt x="0" y="1972437"/>
                </a:lnTo>
                <a:lnTo>
                  <a:pt x="38100" y="2048637"/>
                </a:lnTo>
                <a:lnTo>
                  <a:pt x="69850" y="1985137"/>
                </a:lnTo>
                <a:lnTo>
                  <a:pt x="76200" y="1972437"/>
                </a:lnTo>
                <a:lnTo>
                  <a:pt x="47625" y="1972437"/>
                </a:lnTo>
                <a:lnTo>
                  <a:pt x="47625" y="1386586"/>
                </a:lnTo>
                <a:lnTo>
                  <a:pt x="565785" y="1386586"/>
                </a:lnTo>
                <a:lnTo>
                  <a:pt x="565785" y="1377061"/>
                </a:lnTo>
                <a:lnTo>
                  <a:pt x="565785" y="1367536"/>
                </a:lnTo>
                <a:lnTo>
                  <a:pt x="47625" y="1367536"/>
                </a:lnTo>
                <a:lnTo>
                  <a:pt x="47625" y="19050"/>
                </a:lnTo>
                <a:lnTo>
                  <a:pt x="565785" y="19050"/>
                </a:lnTo>
                <a:lnTo>
                  <a:pt x="565785" y="9525"/>
                </a:lnTo>
                <a:lnTo>
                  <a:pt x="565785" y="0"/>
                </a:lnTo>
                <a:close/>
              </a:path>
            </a:pathLst>
          </a:custGeom>
          <a:solidFill>
            <a:srgbClr val="6FAC4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4" name="object 34"/>
          <p:cNvSpPr/>
          <p:nvPr/>
        </p:nvSpPr>
        <p:spPr>
          <a:xfrm>
            <a:off x="5400294" y="2670936"/>
            <a:ext cx="76200" cy="333375"/>
          </a:xfrm>
          <a:custGeom>
            <a:avLst/>
            <a:gdLst/>
            <a:ahLst/>
            <a:cxnLst/>
            <a:rect l="l" t="t" r="r" b="b"/>
            <a:pathLst>
              <a:path w="76200" h="333375">
                <a:moveTo>
                  <a:pt x="28575" y="257175"/>
                </a:moveTo>
                <a:lnTo>
                  <a:pt x="0" y="257175"/>
                </a:lnTo>
                <a:lnTo>
                  <a:pt x="38100" y="333375"/>
                </a:lnTo>
                <a:lnTo>
                  <a:pt x="69850" y="269875"/>
                </a:lnTo>
                <a:lnTo>
                  <a:pt x="28575" y="269875"/>
                </a:lnTo>
                <a:lnTo>
                  <a:pt x="28575" y="257175"/>
                </a:lnTo>
                <a:close/>
              </a:path>
              <a:path w="76200" h="333375">
                <a:moveTo>
                  <a:pt x="47625" y="0"/>
                </a:moveTo>
                <a:lnTo>
                  <a:pt x="28575" y="0"/>
                </a:lnTo>
                <a:lnTo>
                  <a:pt x="28575" y="269875"/>
                </a:lnTo>
                <a:lnTo>
                  <a:pt x="47625" y="269875"/>
                </a:lnTo>
                <a:lnTo>
                  <a:pt x="47625" y="0"/>
                </a:lnTo>
                <a:close/>
              </a:path>
              <a:path w="76200" h="333375">
                <a:moveTo>
                  <a:pt x="76200" y="257175"/>
                </a:moveTo>
                <a:lnTo>
                  <a:pt x="47625" y="257175"/>
                </a:lnTo>
                <a:lnTo>
                  <a:pt x="47625" y="269875"/>
                </a:lnTo>
                <a:lnTo>
                  <a:pt x="69850" y="269875"/>
                </a:lnTo>
                <a:lnTo>
                  <a:pt x="76200" y="257175"/>
                </a:lnTo>
                <a:close/>
              </a:path>
            </a:pathLst>
          </a:custGeom>
          <a:solidFill>
            <a:srgbClr val="6FAC4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 txBox="1"/>
          <p:nvPr/>
        </p:nvSpPr>
        <p:spPr>
          <a:xfrm>
            <a:off x="4941570" y="2697225"/>
            <a:ext cx="24828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10" b="1">
                <a:latin typeface="Calibri"/>
                <a:cs typeface="Calibri"/>
              </a:rPr>
              <a:t>OUI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4941570" y="4052823"/>
            <a:ext cx="304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latin typeface="Calibri"/>
                <a:cs typeface="Calibri"/>
              </a:rPr>
              <a:t>NON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5400294" y="4026534"/>
            <a:ext cx="76200" cy="381000"/>
          </a:xfrm>
          <a:custGeom>
            <a:avLst/>
            <a:gdLst/>
            <a:ahLst/>
            <a:cxnLst/>
            <a:rect l="l" t="t" r="r" b="b"/>
            <a:pathLst>
              <a:path w="76200" h="381000">
                <a:moveTo>
                  <a:pt x="28575" y="304418"/>
                </a:moveTo>
                <a:lnTo>
                  <a:pt x="0" y="304418"/>
                </a:lnTo>
                <a:lnTo>
                  <a:pt x="38100" y="380618"/>
                </a:lnTo>
                <a:lnTo>
                  <a:pt x="69850" y="317118"/>
                </a:lnTo>
                <a:lnTo>
                  <a:pt x="28575" y="317118"/>
                </a:lnTo>
                <a:lnTo>
                  <a:pt x="28575" y="304418"/>
                </a:lnTo>
                <a:close/>
              </a:path>
              <a:path w="76200" h="381000">
                <a:moveTo>
                  <a:pt x="47625" y="0"/>
                </a:moveTo>
                <a:lnTo>
                  <a:pt x="28575" y="0"/>
                </a:lnTo>
                <a:lnTo>
                  <a:pt x="28575" y="317118"/>
                </a:lnTo>
                <a:lnTo>
                  <a:pt x="47625" y="317118"/>
                </a:lnTo>
                <a:lnTo>
                  <a:pt x="47625" y="0"/>
                </a:lnTo>
                <a:close/>
              </a:path>
              <a:path w="76200" h="381000">
                <a:moveTo>
                  <a:pt x="76200" y="304418"/>
                </a:moveTo>
                <a:lnTo>
                  <a:pt x="47625" y="304418"/>
                </a:lnTo>
                <a:lnTo>
                  <a:pt x="47625" y="317118"/>
                </a:lnTo>
                <a:lnTo>
                  <a:pt x="69850" y="317118"/>
                </a:lnTo>
                <a:lnTo>
                  <a:pt x="76200" y="304418"/>
                </a:lnTo>
                <a:close/>
              </a:path>
            </a:pathLst>
          </a:custGeom>
          <a:solidFill>
            <a:srgbClr val="6FAC4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5399913" y="5325998"/>
            <a:ext cx="76200" cy="549910"/>
          </a:xfrm>
          <a:custGeom>
            <a:avLst/>
            <a:gdLst/>
            <a:ahLst/>
            <a:cxnLst/>
            <a:rect l="l" t="t" r="r" b="b"/>
            <a:pathLst>
              <a:path w="76200" h="549910">
                <a:moveTo>
                  <a:pt x="28501" y="473440"/>
                </a:moveTo>
                <a:lnTo>
                  <a:pt x="0" y="473583"/>
                </a:lnTo>
                <a:lnTo>
                  <a:pt x="38481" y="549529"/>
                </a:lnTo>
                <a:lnTo>
                  <a:pt x="69798" y="486156"/>
                </a:lnTo>
                <a:lnTo>
                  <a:pt x="28575" y="486156"/>
                </a:lnTo>
                <a:lnTo>
                  <a:pt x="28501" y="473440"/>
                </a:lnTo>
                <a:close/>
              </a:path>
              <a:path w="76200" h="549910">
                <a:moveTo>
                  <a:pt x="47552" y="473345"/>
                </a:moveTo>
                <a:lnTo>
                  <a:pt x="28501" y="473440"/>
                </a:lnTo>
                <a:lnTo>
                  <a:pt x="28575" y="486156"/>
                </a:lnTo>
                <a:lnTo>
                  <a:pt x="47625" y="486029"/>
                </a:lnTo>
                <a:lnTo>
                  <a:pt x="47552" y="473345"/>
                </a:lnTo>
                <a:close/>
              </a:path>
              <a:path w="76200" h="549910">
                <a:moveTo>
                  <a:pt x="76200" y="473201"/>
                </a:moveTo>
                <a:lnTo>
                  <a:pt x="47552" y="473345"/>
                </a:lnTo>
                <a:lnTo>
                  <a:pt x="47625" y="486029"/>
                </a:lnTo>
                <a:lnTo>
                  <a:pt x="28575" y="486156"/>
                </a:lnTo>
                <a:lnTo>
                  <a:pt x="69798" y="486156"/>
                </a:lnTo>
                <a:lnTo>
                  <a:pt x="76200" y="473201"/>
                </a:lnTo>
                <a:close/>
              </a:path>
              <a:path w="76200" h="549910">
                <a:moveTo>
                  <a:pt x="44831" y="0"/>
                </a:moveTo>
                <a:lnTo>
                  <a:pt x="25781" y="126"/>
                </a:lnTo>
                <a:lnTo>
                  <a:pt x="28501" y="473440"/>
                </a:lnTo>
                <a:lnTo>
                  <a:pt x="47552" y="473345"/>
                </a:lnTo>
                <a:lnTo>
                  <a:pt x="44831" y="0"/>
                </a:lnTo>
                <a:close/>
              </a:path>
            </a:pathLst>
          </a:custGeom>
          <a:solidFill>
            <a:srgbClr val="6FAC4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 txBox="1"/>
          <p:nvPr/>
        </p:nvSpPr>
        <p:spPr>
          <a:xfrm>
            <a:off x="4941570" y="5353049"/>
            <a:ext cx="24828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10" b="1">
                <a:latin typeface="Calibri"/>
                <a:cs typeface="Calibri"/>
              </a:rPr>
              <a:t>OUI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2" name="object 4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40" name="object 40"/>
          <p:cNvSpPr txBox="1"/>
          <p:nvPr/>
        </p:nvSpPr>
        <p:spPr>
          <a:xfrm>
            <a:off x="4415790" y="4512309"/>
            <a:ext cx="304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latin typeface="Calibri"/>
                <a:cs typeface="Calibri"/>
              </a:rPr>
              <a:t>NON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15790" y="5986271"/>
            <a:ext cx="3048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 b="1">
                <a:latin typeface="Calibri"/>
                <a:cs typeface="Calibri"/>
              </a:rPr>
              <a:t>NON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20090" y="540384"/>
            <a:ext cx="6112510" cy="1059180"/>
          </a:xfrm>
          <a:prstGeom prst="rect">
            <a:avLst/>
          </a:prstGeom>
          <a:ln w="12700">
            <a:solidFill>
              <a:srgbClr val="5B9BD4"/>
            </a:solidFill>
          </a:ln>
        </p:spPr>
        <p:txBody>
          <a:bodyPr wrap="square" lIns="0" tIns="45085" rIns="0" bIns="0" rtlCol="0" vert="horz">
            <a:spAutoFit/>
          </a:bodyPr>
          <a:lstStyle/>
          <a:p>
            <a:pPr marL="282575" indent="-186055">
              <a:lnSpc>
                <a:spcPct val="100000"/>
              </a:lnSpc>
              <a:spcBef>
                <a:spcPts val="355"/>
              </a:spcBef>
              <a:buAutoNum type="alphaUcParenBoth"/>
              <a:tabLst>
                <a:tab pos="283210" algn="l"/>
              </a:tabLst>
            </a:pPr>
            <a:r>
              <a:rPr dirty="0" sz="1000" spc="-5" b="1">
                <a:latin typeface="Calibri"/>
                <a:cs typeface="Calibri"/>
              </a:rPr>
              <a:t>Victime</a:t>
            </a:r>
            <a:r>
              <a:rPr dirty="0" sz="100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dont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les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réponses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sont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qualifiées</a:t>
            </a:r>
            <a:r>
              <a:rPr dirty="0" sz="1000" b="1">
                <a:latin typeface="Calibri"/>
                <a:cs typeface="Calibri"/>
              </a:rPr>
              <a:t> de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NON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fiables: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Présence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d’une détresse vitale.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Altération du niveau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conscience.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Non,-coopération,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difficultés de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communication.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>
                <a:latin typeface="Calibri"/>
                <a:cs typeface="Calibri"/>
              </a:rPr>
              <a:t>Influence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l’alcool</a:t>
            </a:r>
            <a:r>
              <a:rPr dirty="0" sz="1000" spc="-5">
                <a:latin typeface="Calibri"/>
                <a:cs typeface="Calibri"/>
              </a:rPr>
              <a:t> ou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d’autres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drogues.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3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Présence d’une</a:t>
            </a:r>
            <a:r>
              <a:rPr dirty="0" sz="1000">
                <a:latin typeface="Calibri"/>
                <a:cs typeface="Calibri"/>
              </a:rPr>
              <a:t> atteinte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traumatique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sévère.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20090" y="1744344"/>
            <a:ext cx="6112510" cy="1059180"/>
          </a:xfrm>
          <a:prstGeom prst="rect">
            <a:avLst/>
          </a:prstGeom>
          <a:ln w="12700">
            <a:solidFill>
              <a:srgbClr val="5B9BD4"/>
            </a:solidFill>
          </a:ln>
        </p:spPr>
        <p:txBody>
          <a:bodyPr wrap="square" lIns="0" tIns="45085" rIns="0" bIns="0" rtlCol="0" vert="horz">
            <a:spAutoFit/>
          </a:bodyPr>
          <a:lstStyle/>
          <a:p>
            <a:pPr marL="276860" indent="-180340">
              <a:lnSpc>
                <a:spcPct val="100000"/>
              </a:lnSpc>
              <a:spcBef>
                <a:spcPts val="355"/>
              </a:spcBef>
              <a:buAutoNum type="alphaUcParenBoth" startAt="2"/>
              <a:tabLst>
                <a:tab pos="277495" algn="l"/>
              </a:tabLst>
            </a:pPr>
            <a:r>
              <a:rPr dirty="0" sz="1000" spc="-5" b="1">
                <a:latin typeface="Calibri"/>
                <a:cs typeface="Calibri"/>
              </a:rPr>
              <a:t>Signes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d’atteinte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du</a:t>
            </a:r>
            <a:r>
              <a:rPr dirty="0" sz="1000" spc="-5" b="1">
                <a:latin typeface="Calibri"/>
                <a:cs typeface="Calibri"/>
              </a:rPr>
              <a:t> rachis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Douleur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spontanée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siégeant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au </a:t>
            </a:r>
            <a:r>
              <a:rPr dirty="0" sz="1000" spc="-5">
                <a:latin typeface="Calibri"/>
                <a:cs typeface="Calibri"/>
              </a:rPr>
              <a:t>niveau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du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rachis.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1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Douleur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du</a:t>
            </a:r>
            <a:r>
              <a:rPr dirty="0" sz="1000" spc="-5">
                <a:latin typeface="Calibri"/>
                <a:cs typeface="Calibri"/>
              </a:rPr>
              <a:t> rachis</a:t>
            </a:r>
            <a:r>
              <a:rPr dirty="0" sz="1000">
                <a:latin typeface="Calibri"/>
                <a:cs typeface="Calibri"/>
              </a:rPr>
              <a:t> à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 </a:t>
            </a:r>
            <a:r>
              <a:rPr dirty="0" sz="1000" spc="-5">
                <a:latin typeface="Calibri"/>
                <a:cs typeface="Calibri"/>
              </a:rPr>
              <a:t>mobilisation, </a:t>
            </a:r>
            <a:r>
              <a:rPr dirty="0" sz="1000">
                <a:latin typeface="Calibri"/>
                <a:cs typeface="Calibri"/>
              </a:rPr>
              <a:t>à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 </a:t>
            </a:r>
            <a:r>
              <a:rPr dirty="0" sz="1000" spc="-5">
                <a:latin typeface="Calibri"/>
                <a:cs typeface="Calibri"/>
              </a:rPr>
              <a:t>marche.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>
                <a:latin typeface="Calibri"/>
                <a:cs typeface="Calibri"/>
              </a:rPr>
              <a:t>Raideur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 la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nuque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empêchant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tourner la</a:t>
            </a:r>
            <a:r>
              <a:rPr dirty="0" sz="1000">
                <a:latin typeface="Calibri"/>
                <a:cs typeface="Calibri"/>
              </a:rPr>
              <a:t> tête.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Douleur </a:t>
            </a:r>
            <a:r>
              <a:rPr dirty="0" sz="1000">
                <a:latin typeface="Calibri"/>
                <a:cs typeface="Calibri"/>
              </a:rPr>
              <a:t>à la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palpation prudente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du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rachis.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3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Déformation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évidente du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rachis.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20090" y="2955924"/>
            <a:ext cx="6112510" cy="1249680"/>
          </a:xfrm>
          <a:prstGeom prst="rect">
            <a:avLst/>
          </a:prstGeom>
          <a:ln w="12700">
            <a:solidFill>
              <a:srgbClr val="5B9BD4"/>
            </a:solidFill>
          </a:ln>
        </p:spPr>
        <p:txBody>
          <a:bodyPr wrap="square" lIns="0" tIns="45720" rIns="0" bIns="0" rtlCol="0" vert="horz">
            <a:spAutoFit/>
          </a:bodyPr>
          <a:lstStyle/>
          <a:p>
            <a:pPr marL="272415" indent="-175895">
              <a:lnSpc>
                <a:spcPct val="100000"/>
              </a:lnSpc>
              <a:spcBef>
                <a:spcPts val="360"/>
              </a:spcBef>
              <a:buAutoNum type="alphaUcParenBoth" startAt="3"/>
              <a:tabLst>
                <a:tab pos="273050" algn="l"/>
              </a:tabLst>
            </a:pPr>
            <a:r>
              <a:rPr dirty="0" sz="1000" b="1">
                <a:latin typeface="Calibri"/>
                <a:cs typeface="Calibri"/>
              </a:rPr>
              <a:t>Signes</a:t>
            </a:r>
            <a:r>
              <a:rPr dirty="0" sz="1000" spc="-5" b="1">
                <a:latin typeface="Calibri"/>
                <a:cs typeface="Calibri"/>
              </a:rPr>
              <a:t> d’atteinte </a:t>
            </a:r>
            <a:r>
              <a:rPr dirty="0" sz="1000" b="1">
                <a:latin typeface="Calibri"/>
                <a:cs typeface="Calibri"/>
              </a:rPr>
              <a:t>de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la</a:t>
            </a:r>
            <a:r>
              <a:rPr dirty="0" sz="1000" spc="-5" b="1">
                <a:latin typeface="Calibri"/>
                <a:cs typeface="Calibri"/>
              </a:rPr>
              <a:t> moelle épinière</a:t>
            </a:r>
            <a:endParaRPr sz="1000">
              <a:latin typeface="Calibri"/>
              <a:cs typeface="Calibri"/>
            </a:endParaRPr>
          </a:p>
          <a:p>
            <a:pPr lvl="1" marL="554990" marR="165100" indent="-229235">
              <a:lnSpc>
                <a:spcPct val="101499"/>
              </a:lnSpc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Perte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diminution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force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musculaire ou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>
                <a:latin typeface="Calibri"/>
                <a:cs typeface="Calibri"/>
              </a:rPr>
              <a:t> la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motricité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mains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des pieds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(difficulté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serrer 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mains,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 bouger les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orteils,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 bouger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un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 </a:t>
            </a:r>
            <a:r>
              <a:rPr dirty="0" sz="1000">
                <a:latin typeface="Calibri"/>
                <a:cs typeface="Calibri"/>
              </a:rPr>
              <a:t>plusieurs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membres).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Perte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une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diminution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 </a:t>
            </a:r>
            <a:r>
              <a:rPr dirty="0" sz="1000" spc="-5">
                <a:latin typeface="Calibri"/>
                <a:cs typeface="Calibri"/>
              </a:rPr>
              <a:t>sensibilité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des membres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supérieurs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(mains)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inférieurs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(pied).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Engourdissement,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sensations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 </a:t>
            </a:r>
            <a:r>
              <a:rPr dirty="0" sz="1000" spc="-5">
                <a:latin typeface="Calibri"/>
                <a:cs typeface="Calibri"/>
              </a:rPr>
              <a:t>décharges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électriques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au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niveau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membres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(paresthésie),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Perte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des urines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 des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matières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fécales.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Érection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chez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l’homme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(victime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inconsciente,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victime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trouvée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déshabillée).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74825" y="5340095"/>
            <a:ext cx="1476375" cy="155575"/>
          </a:xfrm>
          <a:custGeom>
            <a:avLst/>
            <a:gdLst/>
            <a:ahLst/>
            <a:cxnLst/>
            <a:rect l="l" t="t" r="r" b="b"/>
            <a:pathLst>
              <a:path w="1476375" h="155575">
                <a:moveTo>
                  <a:pt x="1475994" y="0"/>
                </a:moveTo>
                <a:lnTo>
                  <a:pt x="0" y="0"/>
                </a:lnTo>
                <a:lnTo>
                  <a:pt x="0" y="155448"/>
                </a:lnTo>
                <a:lnTo>
                  <a:pt x="1475994" y="155448"/>
                </a:lnTo>
                <a:lnTo>
                  <a:pt x="1475994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20090" y="4358004"/>
            <a:ext cx="6112510" cy="2026920"/>
          </a:xfrm>
          <a:prstGeom prst="rect">
            <a:avLst/>
          </a:prstGeom>
          <a:ln w="12700">
            <a:solidFill>
              <a:srgbClr val="5B9BD4"/>
            </a:solidFill>
          </a:ln>
        </p:spPr>
        <p:txBody>
          <a:bodyPr wrap="square" lIns="0" tIns="45720" rIns="0" bIns="0" rtlCol="0" vert="horz">
            <a:spAutoFit/>
          </a:bodyPr>
          <a:lstStyle/>
          <a:p>
            <a:pPr marL="285115" indent="-188595">
              <a:lnSpc>
                <a:spcPct val="100000"/>
              </a:lnSpc>
              <a:spcBef>
                <a:spcPts val="360"/>
              </a:spcBef>
              <a:buAutoNum type="alphaUcParenBoth" startAt="4"/>
              <a:tabLst>
                <a:tab pos="285750" algn="l"/>
              </a:tabLst>
            </a:pPr>
            <a:r>
              <a:rPr dirty="0" sz="1000" spc="-5" b="1">
                <a:latin typeface="Calibri"/>
                <a:cs typeface="Calibri"/>
              </a:rPr>
              <a:t>Traumatismes</a:t>
            </a:r>
            <a:r>
              <a:rPr dirty="0" sz="1000" b="1">
                <a:latin typeface="Calibri"/>
                <a:cs typeface="Calibri"/>
              </a:rPr>
              <a:t> à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haut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risque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du</a:t>
            </a:r>
            <a:r>
              <a:rPr dirty="0" sz="1000" spc="-5" b="1">
                <a:latin typeface="Calibri"/>
                <a:cs typeface="Calibri"/>
              </a:rPr>
              <a:t> rachis</a:t>
            </a:r>
            <a:endParaRPr sz="1000">
              <a:latin typeface="Calibri"/>
              <a:cs typeface="Calibri"/>
            </a:endParaRPr>
          </a:p>
          <a:p>
            <a:pPr lvl="1" marL="554990" marR="320040" indent="-229235">
              <a:lnSpc>
                <a:spcPct val="101499"/>
              </a:lnSpc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Chute sur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tête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d’une hauteur</a:t>
            </a:r>
            <a:r>
              <a:rPr dirty="0" sz="1000">
                <a:latin typeface="Calibri"/>
                <a:cs typeface="Calibri"/>
              </a:rPr>
              <a:t> &gt; 1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mètre</a:t>
            </a:r>
            <a:r>
              <a:rPr dirty="0" sz="1000" spc="-5">
                <a:latin typeface="Calibri"/>
                <a:cs typeface="Calibri"/>
              </a:rPr>
              <a:t> comme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lors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d’un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plongeon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(rachis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cervical)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chute sur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les </a:t>
            </a:r>
            <a:r>
              <a:rPr dirty="0" sz="1000" spc="-2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pieds ou </a:t>
            </a:r>
            <a:r>
              <a:rPr dirty="0" sz="1000">
                <a:latin typeface="Calibri"/>
                <a:cs typeface="Calibri"/>
              </a:rPr>
              <a:t>les</a:t>
            </a:r>
            <a:r>
              <a:rPr dirty="0" sz="1000" spc="-5">
                <a:latin typeface="Calibri"/>
                <a:cs typeface="Calibri"/>
              </a:rPr>
              <a:t> fesses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d’une hauteur</a:t>
            </a:r>
            <a:r>
              <a:rPr dirty="0" sz="1000">
                <a:latin typeface="Calibri"/>
                <a:cs typeface="Calibri"/>
              </a:rPr>
              <a:t> &gt;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3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mètres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(rachis dorso-lombo-sacré).</a:t>
            </a:r>
            <a:endParaRPr sz="1000">
              <a:latin typeface="Calibri"/>
              <a:cs typeface="Calibri"/>
            </a:endParaRPr>
          </a:p>
          <a:p>
            <a:pPr lvl="1" marL="554990" marR="95250" indent="-229235">
              <a:lnSpc>
                <a:spcPct val="101499"/>
              </a:lnSpc>
              <a:spcBef>
                <a:spcPts val="1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Passager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d’un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véhicule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accidenté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à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grande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vitesse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(voies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rapides,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autoroutes,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vitesse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&gt;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40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km/h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avec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arrêt </a:t>
            </a:r>
            <a:r>
              <a:rPr dirty="0" sz="1000" spc="-2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brutal </a:t>
            </a:r>
            <a:r>
              <a:rPr dirty="0" sz="1000">
                <a:latin typeface="Calibri"/>
                <a:cs typeface="Calibri"/>
              </a:rPr>
              <a:t>contre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un obstacle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sur une courte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distance </a:t>
            </a:r>
            <a:r>
              <a:rPr dirty="0" sz="1000">
                <a:latin typeface="Calibri"/>
                <a:cs typeface="Calibri"/>
              </a:rPr>
              <a:t>&lt;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10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m, déformation </a:t>
            </a:r>
            <a:r>
              <a:rPr dirty="0" sz="1000" spc="-5">
                <a:latin typeface="Calibri"/>
                <a:cs typeface="Calibri"/>
              </a:rPr>
              <a:t>de l’habitacle).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Absence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port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ceinture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sécurité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(et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déclenchement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des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airbags).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1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Retournement</a:t>
            </a:r>
            <a:r>
              <a:rPr dirty="0" sz="1000" spc="-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d’un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véhicule.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>
                <a:latin typeface="Calibri"/>
                <a:cs typeface="Calibri"/>
              </a:rPr>
              <a:t>Victime </a:t>
            </a:r>
            <a:r>
              <a:rPr dirty="0" sz="1000" spc="-5">
                <a:latin typeface="Calibri"/>
                <a:cs typeface="Calibri"/>
              </a:rPr>
              <a:t>éjectée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d’un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véhicule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lors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 </a:t>
            </a:r>
            <a:r>
              <a:rPr dirty="0" sz="1000">
                <a:latin typeface="Calibri"/>
                <a:cs typeface="Calibri"/>
              </a:rPr>
              <a:t>la </a:t>
            </a:r>
            <a:r>
              <a:rPr dirty="0" sz="1000" spc="-5">
                <a:latin typeface="Calibri"/>
                <a:cs typeface="Calibri"/>
              </a:rPr>
              <a:t>collision.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>
                <a:latin typeface="Calibri"/>
                <a:cs typeface="Calibri"/>
              </a:rPr>
              <a:t>Accidents </a:t>
            </a:r>
            <a:r>
              <a:rPr dirty="0" sz="1000" spc="-5">
                <a:latin typeface="Calibri"/>
                <a:cs typeface="Calibri"/>
              </a:rPr>
              <a:t>avec </a:t>
            </a:r>
            <a:r>
              <a:rPr dirty="0" sz="1000">
                <a:latin typeface="Calibri"/>
                <a:cs typeface="Calibri"/>
              </a:rPr>
              <a:t>des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véhicules </a:t>
            </a:r>
            <a:r>
              <a:rPr dirty="0" sz="1000">
                <a:latin typeface="Calibri"/>
                <a:cs typeface="Calibri"/>
              </a:rPr>
              <a:t>à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moteur de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loisirs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(jet-ski,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quad, </a:t>
            </a:r>
            <a:r>
              <a:rPr dirty="0" sz="1000">
                <a:latin typeface="Calibri"/>
                <a:cs typeface="Calibri"/>
              </a:rPr>
              <a:t>kart…).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Collision</a:t>
            </a:r>
            <a:r>
              <a:rPr dirty="0" sz="1000">
                <a:latin typeface="Calibri"/>
                <a:cs typeface="Calibri"/>
              </a:rPr>
              <a:t> avec</a:t>
            </a:r>
            <a:r>
              <a:rPr dirty="0" sz="1000" spc="-5">
                <a:latin typeface="Calibri"/>
                <a:cs typeface="Calibri"/>
              </a:rPr>
              <a:t> un </a:t>
            </a:r>
            <a:r>
              <a:rPr dirty="0" sz="1000">
                <a:latin typeface="Calibri"/>
                <a:cs typeface="Calibri"/>
              </a:rPr>
              <a:t>2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roues (conducteur ou passager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du </a:t>
            </a:r>
            <a:r>
              <a:rPr dirty="0" sz="1000">
                <a:latin typeface="Calibri"/>
                <a:cs typeface="Calibri"/>
              </a:rPr>
              <a:t>2 </a:t>
            </a:r>
            <a:r>
              <a:rPr dirty="0" sz="1000" spc="-5">
                <a:latin typeface="Calibri"/>
                <a:cs typeface="Calibri"/>
              </a:rPr>
              <a:t>roues).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1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Piéton</a:t>
            </a:r>
            <a:r>
              <a:rPr dirty="0" sz="1000" spc="-2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renversé.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Chute</a:t>
            </a:r>
            <a:r>
              <a:rPr dirty="0" sz="1000" spc="-2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cheval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(jockey)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7" name="object 7"/>
          <p:cNvSpPr txBox="1"/>
          <p:nvPr/>
        </p:nvSpPr>
        <p:spPr>
          <a:xfrm>
            <a:off x="720090" y="6537325"/>
            <a:ext cx="6112510" cy="784860"/>
          </a:xfrm>
          <a:prstGeom prst="rect">
            <a:avLst/>
          </a:prstGeom>
          <a:ln w="12700">
            <a:solidFill>
              <a:srgbClr val="5B9BD4"/>
            </a:solidFill>
          </a:ln>
        </p:spPr>
        <p:txBody>
          <a:bodyPr wrap="square" lIns="0" tIns="46355" rIns="0" bIns="0" rtlCol="0" vert="horz">
            <a:spAutoFit/>
          </a:bodyPr>
          <a:lstStyle/>
          <a:p>
            <a:pPr marL="267335" indent="-170815">
              <a:lnSpc>
                <a:spcPct val="100000"/>
              </a:lnSpc>
              <a:spcBef>
                <a:spcPts val="365"/>
              </a:spcBef>
              <a:buAutoNum type="alphaUcParenBoth" startAt="5"/>
              <a:tabLst>
                <a:tab pos="267970" algn="l"/>
              </a:tabLst>
            </a:pPr>
            <a:r>
              <a:rPr dirty="0" sz="1000" spc="-5" b="1">
                <a:latin typeface="Calibri"/>
                <a:cs typeface="Calibri"/>
              </a:rPr>
              <a:t>Antécédents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à</a:t>
            </a:r>
            <a:r>
              <a:rPr dirty="0" sz="1000" spc="-2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risque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15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Traumatisme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vertébral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ancien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(fracture,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luxation)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2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 spc="-5">
                <a:latin typeface="Calibri"/>
                <a:cs typeface="Calibri"/>
              </a:rPr>
              <a:t>Chirurgie</a:t>
            </a:r>
            <a:r>
              <a:rPr dirty="0" sz="1000" spc="-2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colonne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vertébrale.</a:t>
            </a:r>
            <a:endParaRPr sz="1000">
              <a:latin typeface="Calibri"/>
              <a:cs typeface="Calibri"/>
            </a:endParaRPr>
          </a:p>
          <a:p>
            <a:pPr lvl="1" marL="554990" indent="-229235">
              <a:lnSpc>
                <a:spcPct val="100000"/>
              </a:lnSpc>
              <a:spcBef>
                <a:spcPts val="30"/>
              </a:spcBef>
              <a:buFont typeface="Wingdings"/>
              <a:buChar char=""/>
              <a:tabLst>
                <a:tab pos="554990" algn="l"/>
              </a:tabLst>
            </a:pPr>
            <a:r>
              <a:rPr dirty="0" sz="1000">
                <a:latin typeface="Calibri"/>
                <a:cs typeface="Calibri"/>
              </a:rPr>
              <a:t>Maladie</a:t>
            </a:r>
            <a:r>
              <a:rPr dirty="0" sz="1000" spc="-5">
                <a:latin typeface="Calibri"/>
                <a:cs typeface="Calibri"/>
              </a:rPr>
              <a:t> de</a:t>
            </a:r>
            <a:r>
              <a:rPr dirty="0" sz="1000">
                <a:latin typeface="Calibri"/>
                <a:cs typeface="Calibri"/>
              </a:rPr>
              <a:t> la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colonne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vertébrale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os qui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qui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fragilise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colonne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vertébrale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(ostéoporose)</a:t>
            </a:r>
            <a:endParaRPr sz="1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[01FT03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755900" y="760730"/>
            <a:ext cx="204406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L’écoute</a:t>
            </a:r>
            <a:r>
              <a:rPr dirty="0" spc="-60"/>
              <a:t> </a:t>
            </a:r>
            <a:r>
              <a:rPr dirty="0" spc="-5"/>
              <a:t>active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45561"/>
            <a:ext cx="6155690" cy="287655"/>
            <a:chOff x="701040" y="284556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4556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267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22491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Indications</a:t>
            </a:r>
            <a:r>
              <a:rPr dirty="0" sz="1600" spc="-1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</a:pPr>
            <a:r>
              <a:rPr dirty="0" sz="1100" spc="-10">
                <a:latin typeface="Calibri"/>
                <a:cs typeface="Calibri"/>
              </a:rPr>
              <a:t>L’écoute</a:t>
            </a:r>
            <a:r>
              <a:rPr dirty="0" sz="1100" spc="-5">
                <a:latin typeface="Calibri"/>
                <a:cs typeface="Calibri"/>
              </a:rPr>
              <a:t> active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consiste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reformulation afin de s’assurer que l’on a compris au mieux le message de son interlocuteur et de lui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démontrer.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ts val="1350"/>
              </a:lnSpc>
              <a:spcBef>
                <a:spcPts val="35"/>
              </a:spcBef>
            </a:pPr>
            <a:r>
              <a:rPr dirty="0" sz="1100" spc="-5">
                <a:latin typeface="Calibri"/>
                <a:cs typeface="Calibri"/>
              </a:rPr>
              <a:t>Pratiquer l’écoute active, c’est adopter une attitude ouverte et bienveillante en laissant l’autre </a:t>
            </a:r>
            <a:r>
              <a:rPr dirty="0" sz="1100">
                <a:latin typeface="Calibri"/>
                <a:cs typeface="Calibri"/>
              </a:rPr>
              <a:t>s’exprimer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jugement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alliance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positive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 marR="10795">
              <a:lnSpc>
                <a:spcPct val="109800"/>
              </a:lnSpc>
              <a:spcBef>
                <a:spcPts val="1435"/>
              </a:spcBef>
            </a:pPr>
            <a:r>
              <a:rPr dirty="0" sz="1100" spc="-5">
                <a:latin typeface="Calibri"/>
                <a:cs typeface="Calibri"/>
              </a:rPr>
              <a:t>Pour la mise en pratique de l’écoute active, il est utile de s’appuyer sur les 4 (</a:t>
            </a:r>
            <a:r>
              <a:rPr dirty="0" sz="1000" spc="-5" b="1">
                <a:latin typeface="Calibri"/>
                <a:cs typeface="Calibri"/>
              </a:rPr>
              <a:t>Recontextualiser, </a:t>
            </a:r>
            <a:r>
              <a:rPr dirty="0" sz="1000" b="1">
                <a:latin typeface="Calibri"/>
                <a:cs typeface="Calibri"/>
              </a:rPr>
              <a:t>Reformuler, 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Renforcer,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Résumer).</a:t>
            </a:r>
            <a:endParaRPr sz="1000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51509" y="3765867"/>
          <a:ext cx="6285230" cy="5652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01420"/>
                <a:gridCol w="5083809"/>
              </a:tblGrid>
              <a:tr h="1155954">
                <a:tc>
                  <a:txBody>
                    <a:bodyPr/>
                    <a:lstStyle/>
                    <a:p>
                      <a:pPr algn="ctr" marL="36195">
                        <a:lnSpc>
                          <a:spcPts val="1045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Recontextualiser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ts val="1045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Remettre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dans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contexte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associer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 que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dit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aux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conditions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de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 marR="168910">
                        <a:lnSpc>
                          <a:spcPts val="1450"/>
                        </a:lnSpc>
                        <a:spcBef>
                          <a:spcPts val="6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survenue.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Il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s'agit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d'aider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préciser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situation,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posant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questions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ouvertes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556895">
                        <a:lnSpc>
                          <a:spcPct val="100000"/>
                        </a:lnSpc>
                        <a:spcBef>
                          <a:spcPts val="855"/>
                        </a:spcBef>
                      </a:pPr>
                      <a:r>
                        <a:rPr dirty="0" sz="1100" spc="-5" i="1">
                          <a:latin typeface="Calibri"/>
                          <a:cs typeface="Calibri"/>
                        </a:rPr>
                        <a:t>« J'ai</a:t>
                      </a:r>
                      <a:r>
                        <a:rPr dirty="0" sz="1100" spc="34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mal"/  </a:t>
                      </a:r>
                      <a:r>
                        <a:rPr dirty="0" sz="1100" spc="9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"Pouvez-vous</a:t>
                      </a:r>
                      <a:r>
                        <a:rPr dirty="0" sz="1100" spc="58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me  </a:t>
                      </a:r>
                      <a:r>
                        <a:rPr dirty="0" sz="1100" spc="9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dire</a:t>
                      </a:r>
                      <a:r>
                        <a:rPr dirty="0" sz="1100" spc="59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où</a:t>
                      </a:r>
                      <a:r>
                        <a:rPr dirty="0" sz="1100" spc="59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vous  </a:t>
                      </a:r>
                      <a:r>
                        <a:rPr dirty="0" sz="1100" spc="9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avez</a:t>
                      </a:r>
                      <a:r>
                        <a:rPr dirty="0" sz="1100" spc="58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mal</a:t>
                      </a:r>
                      <a:r>
                        <a:rPr dirty="0" sz="1100" spc="59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exactement</a:t>
                      </a:r>
                      <a:r>
                        <a:rPr dirty="0" sz="1100" spc="2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?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»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556895">
                        <a:lnSpc>
                          <a:spcPct val="100000"/>
                        </a:lnSpc>
                        <a:spcBef>
                          <a:spcPts val="25"/>
                        </a:spcBef>
                        <a:tabLst>
                          <a:tab pos="759460" algn="l"/>
                        </a:tabLst>
                      </a:pPr>
                      <a:r>
                        <a:rPr dirty="0" sz="1100" spc="-5" i="1">
                          <a:latin typeface="Calibri"/>
                          <a:cs typeface="Calibri"/>
                        </a:rPr>
                        <a:t>«	C'est</a:t>
                      </a:r>
                      <a:r>
                        <a:rPr dirty="0" sz="1100" spc="29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grave"</a:t>
                      </a:r>
                      <a:r>
                        <a:rPr dirty="0" sz="1100" spc="5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/</a:t>
                      </a:r>
                      <a:r>
                        <a:rPr dirty="0" sz="1100" spc="54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</a:t>
                      </a:r>
                      <a:r>
                        <a:rPr dirty="0" sz="1100" spc="5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Qu'est-ce</a:t>
                      </a:r>
                      <a:r>
                        <a:rPr dirty="0" sz="1100" spc="5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100" spc="54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vous</a:t>
                      </a:r>
                      <a:r>
                        <a:rPr dirty="0" sz="1100" spc="54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fait</a:t>
                      </a:r>
                      <a:r>
                        <a:rPr dirty="0" sz="1100" spc="54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dire</a:t>
                      </a:r>
                      <a:r>
                        <a:rPr dirty="0" sz="1100" spc="5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100" spc="5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c'est</a:t>
                      </a:r>
                      <a:r>
                        <a:rPr dirty="0" sz="1100" spc="5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grave</a:t>
                      </a:r>
                      <a:r>
                        <a:rPr dirty="0" sz="1100" spc="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?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»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  <a:tabLst>
                          <a:tab pos="5083175" algn="l"/>
                        </a:tabLst>
                      </a:pPr>
                      <a:r>
                        <a:rPr dirty="0" u="sng" sz="1100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                                                     </a:t>
                      </a:r>
                      <a:r>
                        <a:rPr dirty="0" u="sng" sz="1100" spc="-8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spc="-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«</a:t>
                      </a:r>
                      <a:r>
                        <a:rPr dirty="0" u="sng" sz="1100" spc="10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spc="-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J'ai peur" /</a:t>
                      </a:r>
                      <a:r>
                        <a:rPr dirty="0" u="sng" sz="1100" spc="10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spc="-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" Quand, de</a:t>
                      </a:r>
                      <a:r>
                        <a:rPr dirty="0" u="sng" sz="1100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spc="-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quoi, de qui</a:t>
                      </a:r>
                      <a:r>
                        <a:rPr dirty="0" u="sng" sz="1100" spc="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spc="-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avez-vous</a:t>
                      </a:r>
                      <a:r>
                        <a:rPr dirty="0" u="sng" sz="1100" spc="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spc="-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peur?</a:t>
                      </a:r>
                      <a:r>
                        <a:rPr dirty="0" u="sng" sz="1100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100" spc="-5" i="1">
                          <a:uFill>
                            <a:solidFill>
                              <a:srgbClr val="BEBEBE"/>
                            </a:solidFill>
                          </a:uFill>
                          <a:latin typeface="Calibri"/>
                          <a:cs typeface="Calibri"/>
                        </a:rPr>
                        <a:t>»	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/>
                </a:tc>
              </a:tr>
              <a:tr h="1777428">
                <a:tc>
                  <a:txBody>
                    <a:bodyPr/>
                    <a:lstStyle/>
                    <a:p>
                      <a:pPr algn="ctr" marL="35560">
                        <a:lnSpc>
                          <a:spcPts val="122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Reformuler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ts val="122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S'assurer qu'on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 bien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compris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voulu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dire,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lui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demandant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de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clarifier le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sens 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certains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éléments.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 marR="144780">
                        <a:lnSpc>
                          <a:spcPct val="109800"/>
                        </a:lnSpc>
                        <a:spcBef>
                          <a:spcPts val="80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Relancer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l’échange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partir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 mots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utilisés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 :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"Je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ne sens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plus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mon 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pied"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/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"Vous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ne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sentez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plus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votre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pied?"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"Quand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je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respire,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j'ai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mal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poitrine"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/ </a:t>
                      </a:r>
                      <a:r>
                        <a:rPr dirty="0" sz="1100" spc="-2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</a:t>
                      </a:r>
                      <a:r>
                        <a:rPr dirty="0" sz="11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poitrine?"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 marR="113030">
                        <a:lnSpc>
                          <a:spcPct val="109800"/>
                        </a:lnSpc>
                        <a:spcBef>
                          <a:spcPts val="80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Reprendre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les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propos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 personne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en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commençant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1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"Si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je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comprends bien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..." / </a:t>
                      </a:r>
                      <a:r>
                        <a:rPr dirty="0" sz="1100" spc="-229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 En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somme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..." /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Ce que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vous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me dites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c'est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..."</a:t>
                      </a:r>
                      <a:r>
                        <a:rPr dirty="0" sz="1100" spc="3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répétant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 résumant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ensuite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 qu'elle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dit.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891538">
                <a:tc>
                  <a:txBody>
                    <a:bodyPr/>
                    <a:lstStyle/>
                    <a:p>
                      <a:pPr algn="ctr" marL="36830">
                        <a:lnSpc>
                          <a:spcPts val="131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Renforcer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ts val="1310"/>
                        </a:lnSpc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Demander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nécessaire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approfondissements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afin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d'avoir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plus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d'éléments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 marR="175895">
                        <a:lnSpc>
                          <a:spcPct val="109500"/>
                        </a:lnSpc>
                        <a:spcBef>
                          <a:spcPts val="5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point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vue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l'autre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Comment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pourriez-vous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faire?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Quelle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solution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pouvez-vous </a:t>
                      </a:r>
                      <a:r>
                        <a:rPr dirty="0" sz="1100" spc="-23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trouver?"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 marR="337185">
                        <a:lnSpc>
                          <a:spcPct val="109800"/>
                        </a:lnSpc>
                        <a:spcBef>
                          <a:spcPts val="80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Renforcer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positivement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permet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d'augmenter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probabilité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son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comportement soit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adapté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acceptable.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C'est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intervention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cherche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développer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participation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active</a:t>
                      </a:r>
                      <a:r>
                        <a:rPr dirty="0" sz="11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personne,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améliorer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collaboration.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37795">
                        <a:lnSpc>
                          <a:spcPct val="100000"/>
                        </a:lnSpc>
                        <a:spcBef>
                          <a:spcPts val="93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Renforcer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fait,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action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Super!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Vous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voyez,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vous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réussissez</a:t>
                      </a:r>
                      <a:r>
                        <a:rPr dirty="0" sz="1100" spc="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..."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37795">
                        <a:lnSpc>
                          <a:spcPct val="100000"/>
                        </a:lnSpc>
                        <a:spcBef>
                          <a:spcPts val="93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Renforcer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qualités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 :</a:t>
                      </a:r>
                      <a:r>
                        <a:rPr dirty="0" sz="11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"Vous</a:t>
                      </a:r>
                      <a:r>
                        <a:rPr dirty="0" sz="1100" spc="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avez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bonnes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ressources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pour..."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827341">
                <a:tc>
                  <a:txBody>
                    <a:bodyPr/>
                    <a:lstStyle/>
                    <a:p>
                      <a:pPr algn="ctr" marL="36830">
                        <a:lnSpc>
                          <a:spcPts val="131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Résumer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12700">
                      <a:solidFill>
                        <a:srgbClr val="BEBEBE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6045">
                        <a:lnSpc>
                          <a:spcPts val="131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Confirmer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l'interlocuteur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qu'il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bien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été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écouté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compris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synthétisant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 marR="232410">
                        <a:lnSpc>
                          <a:spcPct val="109500"/>
                        </a:lnSpc>
                        <a:spcBef>
                          <a:spcPts val="5"/>
                        </a:spcBef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situation.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Ceci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contribue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apaiser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relation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permet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mieux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comprendre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faire avancer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situation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06045">
                        <a:lnSpc>
                          <a:spcPts val="1275"/>
                        </a:lnSpc>
                        <a:spcBef>
                          <a:spcPts val="930"/>
                        </a:spcBef>
                      </a:pPr>
                      <a:r>
                        <a:rPr dirty="0" sz="1100" spc="-5" i="1">
                          <a:latin typeface="Calibri"/>
                          <a:cs typeface="Calibri"/>
                        </a:rPr>
                        <a:t>"</a:t>
                      </a:r>
                      <a:r>
                        <a:rPr dirty="0" sz="11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j'ai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bien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compris...", "si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je résume</a:t>
                      </a:r>
                      <a:r>
                        <a:rPr dirty="0" sz="11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situation</a:t>
                      </a:r>
                      <a:r>
                        <a:rPr dirty="0" sz="110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i="1">
                          <a:latin typeface="Calibri"/>
                          <a:cs typeface="Calibri"/>
                        </a:rPr>
                        <a:t>..."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T w="12700">
                      <a:solidFill>
                        <a:srgbClr val="BEBEBE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746759" y="3933570"/>
            <a:ext cx="1038225" cy="857250"/>
          </a:xfrm>
          <a:custGeom>
            <a:avLst/>
            <a:gdLst/>
            <a:ahLst/>
            <a:cxnLst/>
            <a:rect l="l" t="t" r="r" b="b"/>
            <a:pathLst>
              <a:path w="1038225" h="857250">
                <a:moveTo>
                  <a:pt x="1038225" y="0"/>
                </a:moveTo>
                <a:lnTo>
                  <a:pt x="0" y="0"/>
                </a:lnTo>
                <a:lnTo>
                  <a:pt x="519112" y="857250"/>
                </a:lnTo>
                <a:lnTo>
                  <a:pt x="1038225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746759" y="5111495"/>
            <a:ext cx="1038225" cy="857250"/>
          </a:xfrm>
          <a:custGeom>
            <a:avLst/>
            <a:gdLst/>
            <a:ahLst/>
            <a:cxnLst/>
            <a:rect l="l" t="t" r="r" b="b"/>
            <a:pathLst>
              <a:path w="1038225" h="857250">
                <a:moveTo>
                  <a:pt x="1038225" y="0"/>
                </a:moveTo>
                <a:lnTo>
                  <a:pt x="0" y="0"/>
                </a:lnTo>
                <a:lnTo>
                  <a:pt x="519112" y="857250"/>
                </a:lnTo>
                <a:lnTo>
                  <a:pt x="1038225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746759" y="6901306"/>
            <a:ext cx="1038225" cy="857250"/>
          </a:xfrm>
          <a:custGeom>
            <a:avLst/>
            <a:gdLst/>
            <a:ahLst/>
            <a:cxnLst/>
            <a:rect l="l" t="t" r="r" b="b"/>
            <a:pathLst>
              <a:path w="1038225" h="857250">
                <a:moveTo>
                  <a:pt x="1038225" y="0"/>
                </a:moveTo>
                <a:lnTo>
                  <a:pt x="0" y="0"/>
                </a:lnTo>
                <a:lnTo>
                  <a:pt x="519112" y="857249"/>
                </a:lnTo>
                <a:lnTo>
                  <a:pt x="1038225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746759" y="8792590"/>
            <a:ext cx="1038225" cy="857885"/>
          </a:xfrm>
          <a:custGeom>
            <a:avLst/>
            <a:gdLst/>
            <a:ahLst/>
            <a:cxnLst/>
            <a:rect l="l" t="t" r="r" b="b"/>
            <a:pathLst>
              <a:path w="1038225" h="857884">
                <a:moveTo>
                  <a:pt x="1038225" y="0"/>
                </a:moveTo>
                <a:lnTo>
                  <a:pt x="0" y="0"/>
                </a:lnTo>
                <a:lnTo>
                  <a:pt x="519112" y="857300"/>
                </a:lnTo>
                <a:lnTo>
                  <a:pt x="1038225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554355"/>
            <a:chOff x="701040" y="541019"/>
            <a:chExt cx="6155690" cy="554355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548005"/>
            </a:xfrm>
            <a:custGeom>
              <a:avLst/>
              <a:gdLst/>
              <a:ahLst/>
              <a:cxnLst/>
              <a:rect l="l" t="t" r="r" b="b"/>
              <a:pathLst>
                <a:path w="6155690" h="548005">
                  <a:moveTo>
                    <a:pt x="6155436" y="0"/>
                  </a:moveTo>
                  <a:lnTo>
                    <a:pt x="0" y="0"/>
                  </a:lnTo>
                  <a:lnTo>
                    <a:pt x="0" y="266700"/>
                  </a:lnTo>
                  <a:lnTo>
                    <a:pt x="0" y="547878"/>
                  </a:lnTo>
                  <a:lnTo>
                    <a:pt x="6155436" y="547878"/>
                  </a:lnTo>
                  <a:lnTo>
                    <a:pt x="6155436" y="26670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0888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163571"/>
            <a:ext cx="6155690" cy="287020"/>
            <a:chOff x="701040" y="216357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1635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44398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510787"/>
            <a:ext cx="6155690" cy="287655"/>
            <a:chOff x="701040" y="351078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51078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7919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50461"/>
            <a:ext cx="6155690" cy="287020"/>
            <a:chOff x="701040" y="395046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95046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3087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249163"/>
            <a:ext cx="6155690" cy="822325"/>
            <a:chOff x="701040" y="5249163"/>
            <a:chExt cx="6155690" cy="822325"/>
          </a:xfrm>
        </p:grpSpPr>
        <p:sp>
          <p:nvSpPr>
            <p:cNvPr id="15" name="object 15"/>
            <p:cNvSpPr/>
            <p:nvPr/>
          </p:nvSpPr>
          <p:spPr>
            <a:xfrm>
              <a:off x="701040" y="5249163"/>
              <a:ext cx="6155690" cy="816610"/>
            </a:xfrm>
            <a:custGeom>
              <a:avLst/>
              <a:gdLst/>
              <a:ahLst/>
              <a:cxnLst/>
              <a:rect l="l" t="t" r="r" b="b"/>
              <a:pathLst>
                <a:path w="6155690" h="816610">
                  <a:moveTo>
                    <a:pt x="6155436" y="535698"/>
                  </a:moveTo>
                  <a:lnTo>
                    <a:pt x="0" y="535698"/>
                  </a:lnTo>
                  <a:lnTo>
                    <a:pt x="0" y="816102"/>
                  </a:lnTo>
                  <a:lnTo>
                    <a:pt x="6155436" y="816102"/>
                  </a:lnTo>
                  <a:lnTo>
                    <a:pt x="6155436" y="535698"/>
                  </a:lnTo>
                  <a:close/>
                </a:path>
                <a:path w="6155690" h="816610">
                  <a:moveTo>
                    <a:pt x="6155436" y="0"/>
                  </a:moveTo>
                  <a:lnTo>
                    <a:pt x="0" y="0"/>
                  </a:lnTo>
                  <a:lnTo>
                    <a:pt x="0" y="267462"/>
                  </a:lnTo>
                  <a:lnTo>
                    <a:pt x="0" y="535686"/>
                  </a:lnTo>
                  <a:lnTo>
                    <a:pt x="6155436" y="535686"/>
                  </a:lnTo>
                  <a:lnTo>
                    <a:pt x="6155436" y="26746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0652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671561"/>
            <a:ext cx="6155690" cy="287020"/>
            <a:chOff x="701040" y="7671561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67156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95197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492810"/>
            <a:ext cx="6155690" cy="9543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 marR="76835">
              <a:lnSpc>
                <a:spcPct val="11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une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plaie pénétrante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isolée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du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thorax,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du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ou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la </a:t>
            </a:r>
            <a:r>
              <a:rPr dirty="0" sz="1600" spc="-35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tête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immobiliser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respecter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 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reçues 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mobilisation.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r>
              <a:rPr dirty="0" sz="1600" spc="-3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particuliers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agitée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non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coopérante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agitée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coopérante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(intoxication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alcoolique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enfant…)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refuse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 </a:t>
            </a:r>
            <a:r>
              <a:rPr dirty="0" sz="1100" spc="-5">
                <a:latin typeface="Calibri"/>
                <a:cs typeface="Calibri"/>
              </a:rPr>
              <a:t> confortable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2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-5">
                <a:latin typeface="Calibri"/>
                <a:cs typeface="Calibri"/>
              </a:rPr>
              <a:t> un avis 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qui présente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déformation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préexistante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la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colonne</a:t>
            </a:r>
            <a:endParaRPr sz="1600">
              <a:latin typeface="Calibri Light"/>
              <a:cs typeface="Calibri Light"/>
            </a:endParaRPr>
          </a:p>
          <a:p>
            <a:pPr marL="19050" marR="313055">
              <a:lnSpc>
                <a:spcPts val="2120"/>
              </a:lnSpc>
              <a:spcBef>
                <a:spcPts val="9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vertébrale (cyphose,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scoliose…), victime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très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âgée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(déformations liées à </a:t>
            </a:r>
            <a:r>
              <a:rPr dirty="0" sz="1600" spc="-34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l’ostéoporose)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025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âgée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préexistante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contre-productive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(augmentation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aggravation</a:t>
            </a:r>
            <a:r>
              <a:rPr dirty="0" sz="1100" spc="-5">
                <a:latin typeface="Calibri"/>
                <a:cs typeface="Calibri"/>
              </a:rPr>
              <a:t> des signes 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lésion).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Il est alors nécessaire de respecter 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et la déformation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 et l’immobiliser dans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Seul le matelas immobilisateur à dépression permet de réaliser cette immobilisation et garder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Traumatisme grave et suspicion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lésion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rachis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l’enfant</a:t>
            </a:r>
            <a:endParaRPr sz="1600">
              <a:latin typeface="Calibri Light"/>
              <a:cs typeface="Calibri Light"/>
            </a:endParaRPr>
          </a:p>
          <a:p>
            <a:pPr algn="just" marL="247650" marR="15240" indent="-228600">
              <a:lnSpc>
                <a:spcPct val="117300"/>
              </a:lnSpc>
              <a:spcBef>
                <a:spcPts val="9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 l’enfant a perdu connaissance, conserver la stabilisation en ligne du rachis cervical pour assurer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voies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079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l’aspiration des </a:t>
            </a:r>
            <a:r>
              <a:rPr dirty="0" sz="1100" spc="-10">
                <a:latin typeface="Calibri"/>
                <a:cs typeface="Calibri"/>
              </a:rPr>
              <a:t>sécrétions, débris, </a:t>
            </a:r>
            <a:r>
              <a:rPr dirty="0" sz="1100" spc="-5">
                <a:latin typeface="Calibri"/>
                <a:cs typeface="Calibri"/>
              </a:rPr>
              <a:t>sangs et vomissures à l’aide d’un aspirateur de mucosité doit se </a:t>
            </a:r>
            <a:r>
              <a:rPr dirty="0" sz="1100" spc="10">
                <a:latin typeface="Calibri"/>
                <a:cs typeface="Calibri"/>
              </a:rPr>
              <a:t>faire 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conservant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ligne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016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 l’enfant dans son siège d’automobile (coque) si c’est possible (pas de déformation de la coque).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l’aide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rembourrage ;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 relever un enfant suspect d’une lésion du rachis et qui est allongé au sol, utiliser comme chez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 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l’adulte,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877059"/>
            <a:ext cx="6155690" cy="287655"/>
            <a:chOff x="701040" y="187705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8770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1582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929381"/>
            <a:ext cx="6155690" cy="287655"/>
            <a:chOff x="701040" y="292938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92938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2105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91439"/>
            <a:ext cx="6155690" cy="95065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247650" marR="12700">
              <a:lnSpc>
                <a:spcPct val="1170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enfants)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transfert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l’immobilisation </a:t>
            </a:r>
            <a:r>
              <a:rPr dirty="0" sz="1100" spc="-5">
                <a:latin typeface="Calibri"/>
                <a:cs typeface="Calibri"/>
              </a:rPr>
              <a:t>ultérieure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lors de l’immobilisation, une attention particulière doit être portée au maintien en ligne du </a:t>
            </a:r>
            <a:r>
              <a:rPr dirty="0" sz="1100">
                <a:latin typeface="Calibri"/>
                <a:cs typeface="Calibri"/>
              </a:rPr>
              <a:t>rachis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cervical.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positionnés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restreindre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>
                <a:latin typeface="Calibri"/>
                <a:cs typeface="Calibri"/>
              </a:rPr>
              <a:t> cervical.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Relevage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 immobilisation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Choix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moyen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stabilisation</a:t>
            </a:r>
            <a:r>
              <a:rPr dirty="0" sz="1100" spc="-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rachis</a:t>
            </a:r>
            <a:endParaRPr sz="1100">
              <a:latin typeface="Calibri"/>
              <a:cs typeface="Calibri"/>
            </a:endParaRPr>
          </a:p>
          <a:p>
            <a:pPr marL="19939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La stabilisation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-5">
                <a:latin typeface="Calibri"/>
                <a:cs typeface="Calibri"/>
              </a:rPr>
              <a:t> 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3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coopérante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206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rachis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l’axe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restriction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mouvements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rachis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restriction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à 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 immobilisateur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(MID)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à 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7048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L’usage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conseillé.</a:t>
            </a:r>
            <a:endParaRPr sz="1100">
              <a:latin typeface="Calibri"/>
              <a:cs typeface="Calibri"/>
            </a:endParaRPr>
          </a:p>
          <a:p>
            <a:pPr algn="just" marL="704850" marR="1206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 collier cervical peut encore être utilisé pour restreindre les mouvements du rachis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de l’extraction ou du relevage d’une victime si la stabilisation de la tête par un sauveteur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s’annonce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aléatoire.</a:t>
            </a:r>
            <a:endParaRPr sz="1100">
              <a:latin typeface="Calibri"/>
              <a:cs typeface="Calibri"/>
            </a:endParaRPr>
          </a:p>
          <a:p>
            <a:pPr algn="just" marL="7048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>
                <a:latin typeface="Calibri"/>
                <a:cs typeface="Calibri"/>
              </a:rPr>
              <a:t> 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contre-indication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voies aériennes,</a:t>
            </a:r>
            <a:endParaRPr sz="1100">
              <a:latin typeface="Calibri"/>
              <a:cs typeface="Calibri"/>
            </a:endParaRPr>
          </a:p>
          <a:p>
            <a:pPr algn="just" lvl="2" marL="1162050" marR="15875" indent="-228600">
              <a:lnSpc>
                <a:spcPct val="116799"/>
              </a:lnSpc>
              <a:spcBef>
                <a:spcPts val="10"/>
              </a:spcBef>
              <a:buFont typeface="Wingdings"/>
              <a:buChar char=""/>
              <a:tabLst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une déformation préexistante du rachis cervical (dans ce cas, maintenir la tête dans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où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trouve).</a:t>
            </a:r>
            <a:endParaRPr sz="1100">
              <a:latin typeface="Calibri"/>
              <a:cs typeface="Calibri"/>
            </a:endParaRPr>
          </a:p>
          <a:p>
            <a:pPr algn="just" marL="7048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positionné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desserré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réalisée,</a:t>
            </a:r>
            <a:endParaRPr sz="1100">
              <a:latin typeface="Calibri"/>
              <a:cs typeface="Calibri"/>
            </a:endParaRPr>
          </a:p>
          <a:p>
            <a:pPr lvl="2" marL="933450" marR="1141730">
              <a:lnSpc>
                <a:spcPct val="116799"/>
              </a:lnSpc>
              <a:spcBef>
                <a:spcPts val="1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resserré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une nouvelle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(transfert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brancard).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réévaluer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immobilisation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colonne vertébrale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entier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qui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marR="13970" indent="-229235">
              <a:lnSpc>
                <a:spcPct val="117000"/>
              </a:lnSpc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transfert sur le </a:t>
            </a:r>
            <a:r>
              <a:rPr dirty="0" sz="1100" spc="-10">
                <a:latin typeface="Calibri"/>
                <a:cs typeface="Calibri"/>
              </a:rPr>
              <a:t>brancard </a:t>
            </a:r>
            <a:r>
              <a:rPr dirty="0" sz="1100" spc="-5">
                <a:latin typeface="Calibri"/>
                <a:cs typeface="Calibri"/>
              </a:rPr>
              <a:t>à l’hôpital. Les blocs de tête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être utilisés pour restreindre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 </a:t>
            </a:r>
            <a:r>
              <a:rPr dirty="0" sz="1100">
                <a:latin typeface="Calibri"/>
                <a:cs typeface="Calibri"/>
              </a:rPr>
              <a:t>cervical </a:t>
            </a:r>
            <a:r>
              <a:rPr dirty="0" sz="1100" spc="-5">
                <a:latin typeface="Calibri"/>
                <a:cs typeface="Calibri"/>
              </a:rPr>
              <a:t>à l’intérieur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matelas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7048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desserrer.</a:t>
            </a:r>
            <a:endParaRPr sz="1100">
              <a:latin typeface="Calibri"/>
              <a:cs typeface="Calibri"/>
            </a:endParaRPr>
          </a:p>
          <a:p>
            <a:pPr algn="just" marL="704850" marR="1206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Le MID permet aussi d’immobiliser les victimes dans la position adaptée à leur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>
                <a:latin typeface="Calibri"/>
                <a:cs typeface="Calibri"/>
              </a:rPr>
              <a:t>(demi-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 pour une détresse</a:t>
            </a:r>
            <a:r>
              <a:rPr dirty="0" sz="1100">
                <a:latin typeface="Calibri"/>
                <a:cs typeface="Calibri"/>
              </a:rPr>
              <a:t> respiratoire).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exceptionnellement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d’indisponibilité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884679"/>
            <a:ext cx="6155690" cy="287020"/>
            <a:chOff x="701040" y="188467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88467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1650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1439"/>
            <a:ext cx="6155690" cy="6101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62050" marR="13970" indent="-228600">
              <a:lnSpc>
                <a:spcPct val="117300"/>
              </a:lnSpc>
              <a:spcBef>
                <a:spcPts val="10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MID,</a:t>
            </a:r>
            <a:endParaRPr sz="1100">
              <a:latin typeface="Calibri"/>
              <a:cs typeface="Calibri"/>
            </a:endParaRPr>
          </a:p>
          <a:p>
            <a:pPr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en 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contre-indications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1619250" indent="-229235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1619250" algn="l"/>
                <a:tab pos="16198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 préexistante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vertébrale,</a:t>
            </a:r>
            <a:endParaRPr sz="1100">
              <a:latin typeface="Calibri"/>
              <a:cs typeface="Calibri"/>
            </a:endParaRPr>
          </a:p>
          <a:p>
            <a:pPr lvl="1" marL="1619250" marR="15875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1619250" algn="l"/>
                <a:tab pos="1619885" algn="l"/>
              </a:tabLst>
            </a:pP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(détresse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Choix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technique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relevage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relevage d’une 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allongée sur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 sol</a:t>
            </a:r>
            <a:endParaRPr sz="1100">
              <a:latin typeface="Calibri"/>
              <a:cs typeface="Calibri"/>
            </a:endParaRPr>
          </a:p>
          <a:p>
            <a:pPr marL="247650" marR="1143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il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préférable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restreindre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endParaRPr sz="1100">
              <a:latin typeface="Calibri"/>
              <a:cs typeface="Calibri"/>
            </a:endParaRPr>
          </a:p>
          <a:p>
            <a:pPr marL="247650" marR="1333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cervical.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chargé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transfert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moyen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d’immobilisation.</a:t>
            </a:r>
            <a:endParaRPr sz="1100">
              <a:latin typeface="Calibri"/>
              <a:cs typeface="Calibri"/>
            </a:endParaRPr>
          </a:p>
          <a:p>
            <a:pPr marL="247650" marR="17780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précédentes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2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endParaRPr sz="1100">
              <a:latin typeface="Calibri"/>
              <a:cs typeface="Calibri"/>
            </a:endParaRPr>
          </a:p>
          <a:p>
            <a:pPr marL="247650" marR="18415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5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située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endroit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difficile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d’accès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(endroit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exigu,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véhicule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accidenté…)</a:t>
            </a:r>
            <a:endParaRPr sz="1100">
              <a:latin typeface="Calibri"/>
              <a:cs typeface="Calibri"/>
            </a:endParaRPr>
          </a:p>
          <a:p>
            <a:pPr marL="247650" marR="1397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entier,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d’extraction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dédiés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 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cervico-thoracique.</a:t>
            </a:r>
            <a:endParaRPr sz="1100">
              <a:latin typeface="Calibri"/>
              <a:cs typeface="Calibri"/>
            </a:endParaRPr>
          </a:p>
          <a:p>
            <a:pPr marL="247650" marR="12700">
              <a:lnSpc>
                <a:spcPts val="1540"/>
              </a:lnSpc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difficile</a:t>
            </a:r>
            <a:r>
              <a:rPr dirty="0" sz="1100" spc="-5">
                <a:latin typeface="Calibri"/>
                <a:cs typeface="Calibri"/>
              </a:rPr>
              <a:t> 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manœuvre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d’extraction,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est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restreindre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cervico-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40"/>
              </a:spcBef>
            </a:pPr>
            <a:r>
              <a:rPr dirty="0" sz="1100" spc="-5">
                <a:latin typeface="Calibri"/>
                <a:cs typeface="Calibri"/>
              </a:rPr>
              <a:t>thoracique.</a:t>
            </a:r>
            <a:endParaRPr sz="1100">
              <a:latin typeface="Calibri"/>
              <a:cs typeface="Calibri"/>
            </a:endParaRPr>
          </a:p>
          <a:p>
            <a:pPr marL="247650" marR="1587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d’indication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entier,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coopération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s’allonger sur</a:t>
            </a:r>
            <a:r>
              <a:rPr dirty="0" sz="1100">
                <a:latin typeface="Calibri"/>
                <a:cs typeface="Calibri"/>
              </a:rPr>
              <a:t> le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 marL="247650" marR="1714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d’atteinte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[08AC07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94305" y="760730"/>
            <a:ext cx="31661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Traumatisme</a:t>
            </a:r>
            <a:r>
              <a:rPr dirty="0" spc="-2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du thorax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694173"/>
            <a:ext cx="6155690" cy="287655"/>
            <a:chOff x="701040" y="469417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69417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9753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477507"/>
            <a:ext cx="6155690" cy="287020"/>
            <a:chOff x="701040" y="6477507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647750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7579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8515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plaie. Ces signes permettent de suspecter des lésions </a:t>
            </a:r>
            <a:r>
              <a:rPr dirty="0" sz="1100" spc="-10">
                <a:latin typeface="Calibri"/>
                <a:cs typeface="Calibri"/>
              </a:rPr>
              <a:t>pouvant </a:t>
            </a:r>
            <a:r>
              <a:rPr dirty="0" sz="1100" spc="-5">
                <a:latin typeface="Calibri"/>
                <a:cs typeface="Calibri"/>
              </a:rPr>
              <a:t>mettre rapidement en jeu la vie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fractures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sternum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intrathoraciques.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 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choc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côtes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(projectiles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blanche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perforant)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décélération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brusque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intrathoraciques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viennent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s’écraser sur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côtes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</a:t>
            </a:r>
            <a:r>
              <a:rPr dirty="0" sz="1100" spc="-10">
                <a:latin typeface="Calibri"/>
                <a:cs typeface="Calibri"/>
              </a:rPr>
              <a:t> (blast).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due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l’existence 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côtes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cassées,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pneumothorax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hémothorax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poumons,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rupture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trachée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bronches.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>
                <a:latin typeface="Calibri"/>
                <a:cs typeface="Calibri"/>
              </a:rPr>
              <a:t> voire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L’expression du mécanisme : un traumatisme parfois violent, direct au niveau du thorax (coup, choc)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(décélération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0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Si 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s’exprimer,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plaindre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spontanée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siégeant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émission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crachats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rouge.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9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À l’examen,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trouver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palpation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côtes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(vérifier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contusion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soulèvement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nette du thorax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720849"/>
            <a:ext cx="6155690" cy="287655"/>
            <a:chOff x="701040" y="1720849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7208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0020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2200"/>
            <a:ext cx="6155690" cy="24523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incessante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crachats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rouge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(polytraumatisme).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d’installer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 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 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[08PR07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94305" y="760730"/>
            <a:ext cx="31661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Traumatisme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du thorax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2994151"/>
            <a:ext cx="6155690" cy="287655"/>
            <a:chOff x="701040" y="299415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29941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2753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605790" y="1378711"/>
            <a:ext cx="6357620" cy="56286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perdu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114300" marR="1193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 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victime, consciente,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une détresse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vitale</a:t>
            </a:r>
            <a:endParaRPr sz="1600">
              <a:latin typeface="Calibri Light"/>
              <a:cs typeface="Calibri Light"/>
            </a:endParaRPr>
          </a:p>
          <a:p>
            <a:pPr marL="1143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ne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pas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apparente</a:t>
            </a:r>
            <a:endParaRPr sz="1600">
              <a:latin typeface="Calibri Light"/>
              <a:cs typeface="Calibri Light"/>
            </a:endParaRPr>
          </a:p>
          <a:p>
            <a:pPr marL="342900" marR="119380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;</a:t>
            </a:r>
            <a:endParaRPr sz="1100">
              <a:latin typeface="Calibri"/>
              <a:cs typeface="Calibri"/>
            </a:endParaRPr>
          </a:p>
          <a:p>
            <a:pPr marL="3429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Cette 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transport.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dénuder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193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intimité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l’exposer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  <a:p>
            <a:pPr marL="342900" marR="120014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(installation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</a:t>
            </a:r>
            <a:r>
              <a:rPr dirty="0" sz="1100">
                <a:latin typeface="Calibri"/>
                <a:cs typeface="Calibri"/>
              </a:rPr>
              <a:t>assise, </a:t>
            </a:r>
            <a:r>
              <a:rPr dirty="0" sz="1100" spc="-5">
                <a:latin typeface="Calibri"/>
                <a:cs typeface="Calibri"/>
              </a:rPr>
              <a:t>PLS)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administrer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inhalation,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12509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occlusif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absence, 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vent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transmettre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brutale.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900">
              <a:latin typeface="Calibri"/>
              <a:cs typeface="Calibri"/>
            </a:endParaRPr>
          </a:p>
          <a:p>
            <a:pPr marL="114300" marR="118745">
              <a:lnSpc>
                <a:spcPct val="1014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thorax,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20090" y="965225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707390" y="9721088"/>
            <a:ext cx="6140450" cy="320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72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232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l’espèce,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pansement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non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occlusif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doit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permettre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sortie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l’air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piégé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thorax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plaie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2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empêcher</a:t>
            </a:r>
            <a:r>
              <a:rPr dirty="0" sz="900" spc="2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pénétration.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[08AC08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34464" y="760730"/>
            <a:ext cx="368490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Traumatisme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des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membres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626353"/>
            <a:ext cx="6155690" cy="287655"/>
            <a:chOff x="701040" y="562635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56263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90753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442200"/>
            <a:ext cx="6155690" cy="287020"/>
            <a:chOff x="701040" y="7442200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7442200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7226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8545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d’atteintes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l’entorse, </a:t>
            </a:r>
            <a:r>
              <a:rPr dirty="0" sz="1100" spc="-5">
                <a:latin typeface="Calibri"/>
                <a:cs typeface="Calibri"/>
              </a:rPr>
              <a:t>qui est une lésion traumatique avec élongation, déchirure ou arrachement d’un ou plusieurs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ligaments à la suite d’un mouvement exagéré ou forcé de l’articulation (faux </a:t>
            </a:r>
            <a:r>
              <a:rPr dirty="0" sz="1100">
                <a:latin typeface="Calibri"/>
                <a:cs typeface="Calibri"/>
              </a:rPr>
              <a:t>mouvement), </a:t>
            </a:r>
            <a:r>
              <a:rPr dirty="0" sz="1100" spc="-5">
                <a:latin typeface="Calibri"/>
                <a:cs typeface="Calibri"/>
              </a:rPr>
              <a:t>créant 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transitoire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extrémités osseuses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entorse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s’accompagner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arrachement osseux.</a:t>
            </a:r>
            <a:endParaRPr sz="1100">
              <a:latin typeface="Calibri"/>
              <a:cs typeface="Calibri"/>
            </a:endParaRPr>
          </a:p>
          <a:p>
            <a:pPr algn="just" marL="247650" marR="1714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 luxation, </a:t>
            </a:r>
            <a:r>
              <a:rPr dirty="0" sz="1100" spc="-5">
                <a:latin typeface="Calibri"/>
                <a:cs typeface="Calibri"/>
              </a:rPr>
              <a:t>qui est une </a:t>
            </a:r>
            <a:r>
              <a:rPr dirty="0" sz="1100">
                <a:latin typeface="Calibri"/>
                <a:cs typeface="Calibri"/>
              </a:rPr>
              <a:t>lésion </a:t>
            </a:r>
            <a:r>
              <a:rPr dirty="0" sz="1100" spc="-5">
                <a:latin typeface="Calibri"/>
                <a:cs typeface="Calibri"/>
              </a:rPr>
              <a:t>traumatique d’une articulation avec perte complète et permanente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rapports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articulaires normaux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(l’articulation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déboîtée)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Les deux extrémités des </a:t>
            </a:r>
            <a:r>
              <a:rPr dirty="0" sz="1100">
                <a:latin typeface="Calibri"/>
                <a:cs typeface="Calibri"/>
              </a:rPr>
              <a:t>os </a:t>
            </a:r>
            <a:r>
              <a:rPr dirty="0" sz="1100" spc="-5">
                <a:latin typeface="Calibri"/>
                <a:cs typeface="Calibri"/>
              </a:rPr>
              <a:t>ne sont plus au contact l’une de l’autre. Ce déplacement s’accompagne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lésion,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ligaments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maintenaient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l’articulation.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luxation</a:t>
            </a:r>
            <a:r>
              <a:rPr dirty="0" sz="1100" spc="-5">
                <a:latin typeface="Calibri"/>
                <a:cs typeface="Calibri"/>
              </a:rPr>
              <a:t> s’accompagne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nerfs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vaisseaux.</a:t>
            </a:r>
            <a:endParaRPr sz="1100">
              <a:latin typeface="Calibri"/>
              <a:cs typeface="Calibri"/>
            </a:endParaRPr>
          </a:p>
          <a:p>
            <a:pPr algn="just" marL="247650" marR="2655570" indent="-228600">
              <a:lnSpc>
                <a:spcPts val="215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 fracture, </a:t>
            </a:r>
            <a:r>
              <a:rPr dirty="0" sz="1100" spc="-5">
                <a:latin typeface="Calibri"/>
                <a:cs typeface="Calibri"/>
              </a:rPr>
              <a:t>qui est une rupture totale ou partielle de l’os.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409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n’existe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visibles,</a:t>
            </a:r>
            <a:endParaRPr sz="1100">
              <a:latin typeface="Calibri"/>
              <a:cs typeface="Calibri"/>
            </a:endParaRPr>
          </a:p>
          <a:p>
            <a:pPr algn="just" lvl="1" marL="704850" marR="15875" indent="-229235">
              <a:lnSpc>
                <a:spcPct val="101800"/>
              </a:lnSpc>
              <a:spcBef>
                <a:spcPts val="60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compliquée lorsqu’il existe des lésions des structures adjacentes (nerfs, ligaments, muscles,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(fracture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déplacée.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Courier New"/>
              <a:buChar char="o"/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Mécanisme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activités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sport,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travail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loisir,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agression.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survenir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 se situe à l’endroit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flexion,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 pénétration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blessures par</a:t>
            </a:r>
            <a:r>
              <a:rPr dirty="0" sz="1100">
                <a:latin typeface="Calibri"/>
                <a:cs typeface="Calibri"/>
              </a:rPr>
              <a:t> arme </a:t>
            </a:r>
            <a:r>
              <a:rPr dirty="0" sz="1100" spc="-5">
                <a:latin typeface="Calibri"/>
                <a:cs typeface="Calibri"/>
              </a:rPr>
              <a:t>à feu.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Gonflement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(hématome),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nerfs ;</a:t>
            </a:r>
            <a:endParaRPr sz="1100">
              <a:latin typeface="Calibri"/>
              <a:cs typeface="Calibri"/>
            </a:endParaRPr>
          </a:p>
          <a:p>
            <a:pPr algn="just" marL="247650" marR="1651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perçoit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fourmillements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atteint.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disparition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orteils.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plaie,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 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fracture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hémorragique.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 </a:t>
            </a:r>
            <a:r>
              <a:rPr dirty="0" sz="1100" spc="-5">
                <a:latin typeface="Calibri"/>
                <a:cs typeface="Calibri"/>
              </a:rPr>
              <a:t> circulatoire.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778249"/>
            <a:ext cx="6155690" cy="287655"/>
            <a:chOff x="701040" y="377824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7782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0594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4891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choc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violent…).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s’exprimer,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plaindre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perception 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craquement 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l’endroit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palpation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l’impossibilité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l’examen,</a:t>
            </a:r>
            <a:r>
              <a:rPr dirty="0" sz="1100">
                <a:latin typeface="Calibri"/>
                <a:cs typeface="Calibri"/>
              </a:rPr>
              <a:t> 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visible, une manifestation douloureuse lors de la palpation ou de la mobilisation de la victime doit faire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suspecter une fracture.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 la </a:t>
            </a:r>
            <a:r>
              <a:rPr dirty="0" sz="1100" spc="-10">
                <a:latin typeface="Calibri"/>
                <a:cs typeface="Calibri"/>
              </a:rPr>
              <a:t>plupart </a:t>
            </a:r>
            <a:r>
              <a:rPr dirty="0" sz="1100" spc="-5">
                <a:latin typeface="Calibri"/>
                <a:cs typeface="Calibri"/>
              </a:rPr>
              <a:t>des lésions des os et des articulations sont évidentes, elles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être parfois plus </a:t>
            </a:r>
            <a:r>
              <a:rPr dirty="0" sz="1100" spc="-10">
                <a:latin typeface="Calibri"/>
                <a:cs typeface="Calibri"/>
              </a:rPr>
              <a:t>difficiles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confirmé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l’examen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radiographique.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d’empêcher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d’immobiliser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>
                <a:latin typeface="Calibri"/>
                <a:cs typeface="Calibri"/>
              </a:rPr>
              <a:t> avec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 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 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[08PR08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09-2019]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34464" y="760730"/>
            <a:ext cx="368490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Traumatisme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des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membres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7189977"/>
            <a:ext cx="6155690" cy="287655"/>
            <a:chOff x="701040" y="7189977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71899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747115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8072373"/>
            <a:ext cx="6155690" cy="287020"/>
            <a:chOff x="701040" y="807237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80723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35279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200861"/>
            <a:ext cx="6155690" cy="8036559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</a:t>
            </a:r>
            <a:r>
              <a:rPr dirty="0" sz="1100" spc="-5">
                <a:latin typeface="Calibri"/>
                <a:cs typeface="Calibri"/>
              </a:rPr>
              <a:t> 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:</a:t>
            </a:r>
            <a:endParaRPr sz="1100">
              <a:latin typeface="Calibri"/>
              <a:cs typeface="Calibri"/>
            </a:endParaRPr>
          </a:p>
          <a:p>
            <a:pPr lvl="1" marL="704850" marR="118618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convient d’indiquer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bouger.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l’atteinte 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supérieur.</a:t>
            </a:r>
            <a:endParaRPr sz="1100">
              <a:latin typeface="Calibri"/>
              <a:cs typeface="Calibri"/>
            </a:endParaRPr>
          </a:p>
          <a:p>
            <a:pPr marL="704850" marR="1587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alors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d’indiquer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situées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au-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L’application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fracture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ouverte,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externe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déformation.</a:t>
            </a:r>
            <a:endParaRPr sz="1100">
              <a:latin typeface="Calibri"/>
              <a:cs typeface="Calibri"/>
            </a:endParaRPr>
          </a:p>
          <a:p>
            <a:pPr marL="704850" marR="1714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réalignement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douloureux,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demande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corps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 :</a:t>
            </a:r>
            <a:endParaRPr sz="1100">
              <a:latin typeface="Calibri"/>
              <a:cs typeface="Calibri"/>
            </a:endParaRPr>
          </a:p>
          <a:p>
            <a:pPr lvl="1" marL="704850" marR="1397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 et 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pourrait aggraver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massif,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garrot).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Courier New"/>
              <a:buChar char="o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perdu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 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victime, consciente,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une détresse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vitale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20320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abondant,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consécutif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hémorragie </a:t>
            </a:r>
            <a:r>
              <a:rPr dirty="0" sz="1100">
                <a:latin typeface="Calibri"/>
                <a:cs typeface="Calibri"/>
              </a:rPr>
              <a:t>externe</a:t>
            </a:r>
            <a:r>
              <a:rPr dirty="0" sz="1100" spc="-5">
                <a:latin typeface="Calibri"/>
                <a:cs typeface="Calibri"/>
              </a:rPr>
              <a:t> 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190"/>
              </a:spcBef>
              <a:buClr>
                <a:srgbClr val="404040"/>
              </a:buClr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blessé.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[08AC09</a:t>
            </a:r>
            <a:r>
              <a:rPr dirty="0" sz="1600" spc="-2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46200" y="759968"/>
            <a:ext cx="4865370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33170" marR="5080" indent="-1221105">
              <a:lnSpc>
                <a:spcPct val="101899"/>
              </a:lnSpc>
              <a:spcBef>
                <a:spcPts val="35"/>
              </a:spcBef>
            </a:pPr>
            <a:r>
              <a:rPr dirty="0" spc="-10">
                <a:solidFill>
                  <a:srgbClr val="7E7E7E"/>
                </a:solidFill>
              </a:rPr>
              <a:t>Traumatisme </a:t>
            </a:r>
            <a:r>
              <a:rPr dirty="0" spc="-5">
                <a:solidFill>
                  <a:srgbClr val="7E7E7E"/>
                </a:solidFill>
              </a:rPr>
              <a:t>de la</a:t>
            </a:r>
            <a:r>
              <a:rPr dirty="0">
                <a:solidFill>
                  <a:srgbClr val="7E7E7E"/>
                </a:solidFill>
              </a:rPr>
              <a:t> face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et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 spc="2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la face </a:t>
            </a:r>
            <a:r>
              <a:rPr dirty="0" spc="-57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antérieure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du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cou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86303"/>
            <a:ext cx="6155690" cy="287020"/>
            <a:chOff x="701040" y="268630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686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66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738625"/>
            <a:ext cx="6155690" cy="287020"/>
            <a:chOff x="701040" y="373862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73862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0190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527038"/>
            <a:ext cx="6155690" cy="287655"/>
            <a:chOff x="701040" y="6527038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527038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80821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77698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079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Ensemble des signes dus à une ou plusieurs lésions secondaires à une atteinte traumatique de la face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la face antérieure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 traumatismes de la face et de la face antérieure du cou sont la </a:t>
            </a:r>
            <a:r>
              <a:rPr dirty="0" sz="1100">
                <a:latin typeface="Calibri"/>
                <a:cs typeface="Calibri"/>
              </a:rPr>
              <a:t>conséquence </a:t>
            </a:r>
            <a:r>
              <a:rPr dirty="0" sz="1100" spc="-5">
                <a:latin typeface="Calibri"/>
                <a:cs typeface="Calibri"/>
              </a:rPr>
              <a:t>le plus souvent d’un </a:t>
            </a:r>
            <a:r>
              <a:rPr dirty="0" sz="1100">
                <a:latin typeface="Calibri"/>
                <a:cs typeface="Calibri"/>
              </a:rPr>
              <a:t>choc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(éléments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contondants)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(arme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blanche,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feu)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 algn="just" marL="19050" marR="1143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antérieure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fréquents.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peuvent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isolés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ou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Ils 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6900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obstruction des voies aériennes provoquée par une inhalation d’un corps étranger ou de sang,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mandibule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désinsertion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post-traumatique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larynx)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hémorragie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extériorisée.</a:t>
            </a:r>
            <a:endParaRPr sz="1100">
              <a:latin typeface="Calibri"/>
              <a:cs typeface="Calibri"/>
            </a:endParaRPr>
          </a:p>
          <a:p>
            <a:pPr marL="247650" marR="14604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fonctionnelle,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séquelles </a:t>
            </a:r>
            <a:r>
              <a:rPr dirty="0" sz="1100" spc="-5">
                <a:latin typeface="Calibri"/>
                <a:cs typeface="Calibri"/>
              </a:rPr>
              <a:t>esthétiques.</a:t>
            </a:r>
            <a:endParaRPr sz="1100">
              <a:latin typeface="Calibri"/>
              <a:cs typeface="Calibri"/>
            </a:endParaRPr>
          </a:p>
          <a:p>
            <a:pPr marL="247650" marR="1714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antérieure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traumatisme crânien.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plaindre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 à avaler.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 d’urgence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vitale,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face,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œdème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(œdème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paupières)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 de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face,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 plaies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face,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face, </a:t>
            </a:r>
            <a:r>
              <a:rPr dirty="0" sz="1100" spc="-5">
                <a:latin typeface="Calibri"/>
                <a:cs typeface="Calibri"/>
              </a:rPr>
              <a:t>du nez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mandibule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nez ou 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20090" y="896111"/>
            <a:ext cx="4678045" cy="352425"/>
            <a:chOff x="720090" y="896111"/>
            <a:chExt cx="4678045" cy="3524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20090" y="896111"/>
              <a:ext cx="3729354" cy="352044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316475" y="896111"/>
              <a:ext cx="1081608" cy="352044"/>
            </a:xfrm>
            <a:prstGeom prst="rect">
              <a:avLst/>
            </a:prstGeom>
          </p:spPr>
        </p:pic>
      </p:grpSp>
      <p:sp>
        <p:nvSpPr>
          <p:cNvPr id="5" name="object 5"/>
          <p:cNvSpPr txBox="1"/>
          <p:nvPr/>
        </p:nvSpPr>
        <p:spPr>
          <a:xfrm>
            <a:off x="707390" y="1304797"/>
            <a:ext cx="611568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pagination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331213" y="1571243"/>
            <a:ext cx="1779270" cy="170180"/>
          </a:xfrm>
          <a:custGeom>
            <a:avLst/>
            <a:gdLst/>
            <a:ahLst/>
            <a:cxnLst/>
            <a:rect l="l" t="t" r="r" b="b"/>
            <a:pathLst>
              <a:path w="1779270" h="170180">
                <a:moveTo>
                  <a:pt x="1778762" y="0"/>
                </a:moveTo>
                <a:lnTo>
                  <a:pt x="0" y="0"/>
                </a:lnTo>
                <a:lnTo>
                  <a:pt x="0" y="170179"/>
                </a:lnTo>
                <a:lnTo>
                  <a:pt x="1778762" y="170179"/>
                </a:lnTo>
                <a:lnTo>
                  <a:pt x="1778762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/>
          <p:nvPr/>
        </p:nvSpPr>
        <p:spPr>
          <a:xfrm>
            <a:off x="3779011" y="1571243"/>
            <a:ext cx="924560" cy="170180"/>
          </a:xfrm>
          <a:custGeom>
            <a:avLst/>
            <a:gdLst/>
            <a:ahLst/>
            <a:cxnLst/>
            <a:rect l="l" t="t" r="r" b="b"/>
            <a:pathLst>
              <a:path w="924560" h="170180">
                <a:moveTo>
                  <a:pt x="924560" y="0"/>
                </a:moveTo>
                <a:lnTo>
                  <a:pt x="0" y="0"/>
                </a:lnTo>
                <a:lnTo>
                  <a:pt x="0" y="170179"/>
                </a:lnTo>
                <a:lnTo>
                  <a:pt x="924560" y="170179"/>
                </a:lnTo>
                <a:lnTo>
                  <a:pt x="924560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707390" y="1551939"/>
            <a:ext cx="52019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808080"/>
                </a:solidFill>
                <a:latin typeface="Calibri"/>
                <a:cs typeface="Calibri"/>
              </a:rPr>
              <a:t>apports</a:t>
            </a:r>
            <a:r>
              <a:rPr dirty="0" sz="1100" spc="135">
                <a:solidFill>
                  <a:srgbClr val="80808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808080"/>
                </a:solidFill>
                <a:latin typeface="Calibri"/>
                <a:cs typeface="Calibri"/>
              </a:rPr>
              <a:t>de</a:t>
            </a:r>
            <a:r>
              <a:rPr dirty="0" sz="1100" spc="135">
                <a:solidFill>
                  <a:srgbClr val="80808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808080"/>
                </a:solidFill>
                <a:latin typeface="Calibri"/>
                <a:cs typeface="Calibri"/>
              </a:rPr>
              <a:t>connaissances</a:t>
            </a:r>
            <a:r>
              <a:rPr dirty="0" sz="1100" spc="135">
                <a:solidFill>
                  <a:srgbClr val="808080"/>
                </a:solidFill>
                <a:latin typeface="Calibri"/>
                <a:cs typeface="Calibri"/>
              </a:rPr>
              <a:t> </a:t>
            </a:r>
            <a:r>
              <a:rPr dirty="0" sz="1100">
                <a:solidFill>
                  <a:srgbClr val="808080"/>
                </a:solidFill>
                <a:latin typeface="Calibri"/>
                <a:cs typeface="Calibri"/>
              </a:rPr>
              <a:t>(AC),</a:t>
            </a:r>
            <a:r>
              <a:rPr dirty="0" sz="1100" spc="140">
                <a:solidFill>
                  <a:srgbClr val="80808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00AFEF"/>
                </a:solidFill>
                <a:latin typeface="Calibri"/>
                <a:cs typeface="Calibri"/>
              </a:rPr>
              <a:t>procédures</a:t>
            </a:r>
            <a:r>
              <a:rPr dirty="0" sz="1100" spc="140">
                <a:solidFill>
                  <a:srgbClr val="00AFEF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00AFEF"/>
                </a:solidFill>
                <a:latin typeface="Calibri"/>
                <a:cs typeface="Calibri"/>
              </a:rPr>
              <a:t>(PR)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C45811"/>
                </a:solidFill>
                <a:latin typeface="Calibri"/>
                <a:cs typeface="Calibri"/>
              </a:rPr>
              <a:t>fiches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945632" y="1571243"/>
            <a:ext cx="892175" cy="170180"/>
          </a:xfrm>
          <a:prstGeom prst="rect">
            <a:avLst/>
          </a:prstGeom>
          <a:solidFill>
            <a:srgbClr val="FAE3D4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solidFill>
                  <a:srgbClr val="C45811"/>
                </a:solidFill>
                <a:latin typeface="Calibri"/>
                <a:cs typeface="Calibri"/>
              </a:rPr>
              <a:t>techniques</a:t>
            </a:r>
            <a:r>
              <a:rPr dirty="0" sz="1100" spc="95">
                <a:solidFill>
                  <a:srgbClr val="C45811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C45811"/>
                </a:solidFill>
                <a:latin typeface="Calibri"/>
                <a:cs typeface="Calibri"/>
              </a:rPr>
              <a:t>(FT)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1722627"/>
            <a:ext cx="6137275" cy="60960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correspondantes,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signalées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PSE①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obligatoirement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enseignées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PSE1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celles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 PSE②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obligatoirement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enseignées en PSE2.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Les fiches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date d’actualisation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plus récente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2223770" y="2405887"/>
            <a:ext cx="478155" cy="177800"/>
          </a:xfrm>
          <a:custGeom>
            <a:avLst/>
            <a:gdLst/>
            <a:ahLst/>
            <a:cxnLst/>
            <a:rect l="l" t="t" r="r" b="b"/>
            <a:pathLst>
              <a:path w="478155" h="177800">
                <a:moveTo>
                  <a:pt x="477774" y="0"/>
                </a:moveTo>
                <a:lnTo>
                  <a:pt x="0" y="0"/>
                </a:lnTo>
                <a:lnTo>
                  <a:pt x="0" y="177546"/>
                </a:lnTo>
                <a:lnTo>
                  <a:pt x="477774" y="177546"/>
                </a:lnTo>
                <a:lnTo>
                  <a:pt x="477774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4098544" y="2609341"/>
            <a:ext cx="718185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modif</a:t>
            </a:r>
            <a:r>
              <a:rPr dirty="0" sz="1100">
                <a:latin typeface="Calibri"/>
                <a:cs typeface="Calibri"/>
              </a:rPr>
              <a:t>i</a:t>
            </a:r>
            <a:r>
              <a:rPr dirty="0" sz="1100" spc="-5">
                <a:latin typeface="Calibri"/>
                <a:cs typeface="Calibri"/>
              </a:rPr>
              <a:t>cati</a:t>
            </a:r>
            <a:r>
              <a:rPr dirty="0" sz="1100">
                <a:latin typeface="Calibri"/>
                <a:cs typeface="Calibri"/>
              </a:rPr>
              <a:t>o</a:t>
            </a:r>
            <a:r>
              <a:rPr dirty="0" sz="1100" spc="-5">
                <a:latin typeface="Calibri"/>
                <a:cs typeface="Calibri"/>
              </a:rPr>
              <a:t>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852415" y="2597404"/>
            <a:ext cx="199643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surlignée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(attention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7390" y="2357830"/>
            <a:ext cx="4537075" cy="6286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surlignée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XX-XXXX,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intégralement.</a:t>
            </a:r>
            <a:endParaRPr sz="1100">
              <a:latin typeface="Calibri"/>
              <a:cs typeface="Calibri"/>
            </a:endParaRPr>
          </a:p>
          <a:p>
            <a:pPr marL="241300" marR="118808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surlignée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XX-XXXX,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l’objet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supprimés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pas signalés)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90" y="3217976"/>
            <a:ext cx="6136640" cy="720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51700"/>
              </a:lnSpc>
              <a:spcBef>
                <a:spcPts val="100"/>
              </a:spcBef>
              <a:tabLst>
                <a:tab pos="6022975" algn="l"/>
              </a:tabLst>
            </a:pPr>
            <a:r>
              <a:rPr dirty="0" sz="1000">
                <a:latin typeface="Calibri"/>
                <a:cs typeface="Calibri"/>
                <a:hlinkClick r:id="rId4" action="ppaction://hlinksldjump"/>
              </a:rPr>
              <a:t>PREFA</a:t>
            </a:r>
            <a:r>
              <a:rPr dirty="0" sz="1000" spc="-5">
                <a:latin typeface="Calibri"/>
                <a:cs typeface="Calibri"/>
                <a:hlinkClick r:id="rId4" action="ppaction://hlinksldjump"/>
              </a:rPr>
              <a:t>C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000" spc="-50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  <a:hlinkClick r:id="rId4" action="ppaction://hlinksldjump"/>
              </a:rPr>
              <a:t>	</a:t>
            </a:r>
            <a:r>
              <a:rPr dirty="0" sz="1000" spc="55"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4" action="ppaction://hlinksldjump"/>
              </a:rPr>
              <a:t>2 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  <a:hlinkClick r:id="rId5" action="ppaction://hlinksldjump"/>
              </a:rPr>
              <a:t>SOM</a:t>
            </a:r>
            <a:r>
              <a:rPr dirty="0" sz="1000" spc="-10">
                <a:latin typeface="Calibri"/>
                <a:cs typeface="Calibri"/>
                <a:hlinkClick r:id="rId5" action="ppaction://hlinksldjump"/>
              </a:rPr>
              <a:t>M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AIRE</a:t>
            </a:r>
            <a:r>
              <a:rPr dirty="0" sz="1000" spc="-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ET</a:t>
            </a:r>
            <a:r>
              <a:rPr dirty="0" sz="1000" spc="-10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 spc="-5">
                <a:latin typeface="Calibri"/>
                <a:cs typeface="Calibri"/>
                <a:hlinkClick r:id="rId5" action="ppaction://hlinksldjump"/>
              </a:rPr>
              <a:t>CO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N</a:t>
            </a:r>
            <a:r>
              <a:rPr dirty="0" sz="1000" spc="-10">
                <a:latin typeface="Calibri"/>
                <a:cs typeface="Calibri"/>
                <a:hlinkClick r:id="rId5" action="ppaction://hlinksldjump"/>
              </a:rPr>
              <a:t>T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EN</a:t>
            </a:r>
            <a:r>
              <a:rPr dirty="0" sz="1000" spc="-10">
                <a:latin typeface="Calibri"/>
                <a:cs typeface="Calibri"/>
                <a:hlinkClick r:id="rId5" action="ppaction://hlinksldjump"/>
              </a:rPr>
              <a:t>U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S</a:t>
            </a:r>
            <a:r>
              <a:rPr dirty="0" sz="1000" spc="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 spc="-5">
                <a:latin typeface="Calibri"/>
                <a:cs typeface="Calibri"/>
                <a:hlinkClick r:id="rId5" action="ppaction://hlinksldjump"/>
              </a:rPr>
              <a:t>D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E</a:t>
            </a:r>
            <a:r>
              <a:rPr dirty="0" sz="1000" spc="-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 spc="-5">
                <a:latin typeface="Calibri"/>
                <a:cs typeface="Calibri"/>
                <a:hlinkClick r:id="rId5" action="ppaction://hlinksldjump"/>
              </a:rPr>
              <a:t>FORM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ATI</a:t>
            </a:r>
            <a:r>
              <a:rPr dirty="0" sz="1000" spc="-5">
                <a:latin typeface="Calibri"/>
                <a:cs typeface="Calibri"/>
                <a:hlinkClick r:id="rId5" action="ppaction://hlinksldjump"/>
              </a:rPr>
              <a:t>O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N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 spc="-10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  <a:hlinkClick r:id="rId5" action="ppaction://hlinksldjump"/>
              </a:rPr>
              <a:t>	</a:t>
            </a:r>
            <a:r>
              <a:rPr dirty="0" sz="1000" spc="55"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000">
                <a:latin typeface="Calibri"/>
                <a:cs typeface="Calibri"/>
                <a:hlinkClick r:id="rId5" action="ppaction://hlinksldjump"/>
              </a:rPr>
              <a:t>3 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01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ATTI</a:t>
            </a:r>
            <a:r>
              <a:rPr dirty="0" sz="1000" spc="-5">
                <a:latin typeface="Calibri"/>
                <a:cs typeface="Calibri"/>
              </a:rPr>
              <a:t>T</a:t>
            </a:r>
            <a:r>
              <a:rPr dirty="0" sz="1000">
                <a:latin typeface="Calibri"/>
                <a:cs typeface="Calibri"/>
              </a:rPr>
              <a:t>UDE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ET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C</a:t>
            </a:r>
            <a:r>
              <a:rPr dirty="0" sz="1000" spc="-5">
                <a:latin typeface="Calibri"/>
                <a:cs typeface="Calibri"/>
              </a:rPr>
              <a:t>O</a:t>
            </a:r>
            <a:r>
              <a:rPr dirty="0" sz="1000">
                <a:latin typeface="Calibri"/>
                <a:cs typeface="Calibri"/>
              </a:rPr>
              <a:t>M</a:t>
            </a:r>
            <a:r>
              <a:rPr dirty="0" sz="1000" spc="-10">
                <a:latin typeface="Calibri"/>
                <a:cs typeface="Calibri"/>
              </a:rPr>
              <a:t>P</a:t>
            </a:r>
            <a:r>
              <a:rPr dirty="0" sz="1000" spc="-5">
                <a:latin typeface="Calibri"/>
                <a:cs typeface="Calibri"/>
              </a:rPr>
              <a:t>O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10">
                <a:latin typeface="Calibri"/>
                <a:cs typeface="Calibri"/>
              </a:rPr>
              <a:t>T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MEN</a:t>
            </a:r>
            <a:r>
              <a:rPr dirty="0" sz="1000" spc="20">
                <a:latin typeface="Calibri"/>
                <a:cs typeface="Calibri"/>
              </a:rPr>
              <a:t>T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9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01040" y="4010659"/>
            <a:ext cx="6155690" cy="246379"/>
          </a:xfrm>
          <a:custGeom>
            <a:avLst/>
            <a:gdLst/>
            <a:ahLst/>
            <a:cxnLst/>
            <a:rect l="l" t="t" r="r" b="b"/>
            <a:pathLst>
              <a:path w="6155690" h="246379">
                <a:moveTo>
                  <a:pt x="6155436" y="0"/>
                </a:moveTo>
                <a:lnTo>
                  <a:pt x="0" y="0"/>
                </a:lnTo>
                <a:lnTo>
                  <a:pt x="0" y="246126"/>
                </a:lnTo>
                <a:lnTo>
                  <a:pt x="6155436" y="24612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1287017" y="4010659"/>
            <a:ext cx="49974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31115">
              <a:lnSpc>
                <a:spcPts val="1265"/>
              </a:lnSpc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12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2022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07390" y="3991101"/>
            <a:ext cx="613600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78865" algn="l"/>
                <a:tab pos="597852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[01AC01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6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Le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ci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t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oyen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d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S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écurité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Ci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v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ile</a:t>
            </a:r>
            <a:r>
              <a:rPr dirty="0" sz="1100" spc="4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6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6" action="ppaction://hlinksldjump"/>
              </a:rPr>
              <a:t>10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701040" y="4256785"/>
            <a:ext cx="6155690" cy="494030"/>
          </a:xfrm>
          <a:custGeom>
            <a:avLst/>
            <a:gdLst/>
            <a:ahLst/>
            <a:cxnLst/>
            <a:rect l="l" t="t" r="r" b="b"/>
            <a:pathLst>
              <a:path w="6155690" h="494029">
                <a:moveTo>
                  <a:pt x="6155436" y="0"/>
                </a:moveTo>
                <a:lnTo>
                  <a:pt x="0" y="0"/>
                </a:lnTo>
                <a:lnTo>
                  <a:pt x="0" y="246888"/>
                </a:lnTo>
                <a:lnTo>
                  <a:pt x="0" y="493776"/>
                </a:lnTo>
                <a:lnTo>
                  <a:pt x="6155436" y="493776"/>
                </a:lnTo>
                <a:lnTo>
                  <a:pt x="6155436" y="246888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701040" y="4180585"/>
            <a:ext cx="6155690" cy="57023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9050" marR="17780">
              <a:lnSpc>
                <a:spcPts val="1939"/>
              </a:lnSpc>
              <a:spcBef>
                <a:spcPts val="90"/>
              </a:spcBef>
              <a:tabLst>
                <a:tab pos="598487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[01AC02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11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2021]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7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Enj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u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x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t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pr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i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ncipe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s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2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7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12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[01AC03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11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2021]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8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At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t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itude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t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comportement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d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u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secouri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ste</a:t>
            </a:r>
            <a:r>
              <a:rPr dirty="0" sz="1100" spc="-14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8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15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1040" y="4750561"/>
            <a:ext cx="6155690" cy="494030"/>
          </a:xfrm>
          <a:prstGeom prst="rect">
            <a:avLst/>
          </a:prstGeom>
          <a:solidFill>
            <a:srgbClr val="DEEAF6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8487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[01PR01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/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11-2021]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PSE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9" action="ppaction://hlinksldjump"/>
              </a:rPr>
              <a:t>①</a:t>
            </a:r>
            <a:r>
              <a:rPr dirty="0" sz="1100" spc="25">
                <a:solidFill>
                  <a:srgbClr val="47A4D7"/>
                </a:solidFill>
                <a:latin typeface="Cambria Math"/>
                <a:cs typeface="Cambria Math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L’abord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relationnel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en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pratique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9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18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  <a:tabLst>
                <a:tab pos="598487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[01PR02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/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11-2021]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PSE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0" action="ppaction://hlinksldjump"/>
              </a:rPr>
              <a:t>①</a:t>
            </a:r>
            <a:r>
              <a:rPr dirty="0" sz="1100" spc="25">
                <a:solidFill>
                  <a:srgbClr val="47A4D7"/>
                </a:solidFill>
                <a:latin typeface="Cambria Math"/>
                <a:cs typeface="Cambria Math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Intervenir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auprès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d’un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enfant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0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0" action="ppaction://hlinksldjump"/>
              </a:rPr>
              <a:t>20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1040" y="5244591"/>
            <a:ext cx="6155690" cy="246379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8487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[01AC04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/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11-2021]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PSE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11" action="ppaction://hlinksldjump"/>
              </a:rPr>
              <a:t>①</a:t>
            </a:r>
            <a:r>
              <a:rPr dirty="0" sz="1100" spc="25">
                <a:solidFill>
                  <a:srgbClr val="7E7E7E"/>
                </a:solidFill>
                <a:latin typeface="Cambria Math"/>
                <a:cs typeface="Cambria Math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Préservation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du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potentiel</a:t>
            </a:r>
            <a:r>
              <a:rPr dirty="0" sz="1100" spc="2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mental</a:t>
            </a:r>
            <a:r>
              <a:rPr dirty="0" sz="1100" spc="280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du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secouriste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1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1" action="ppaction://hlinksldjump"/>
              </a:rPr>
              <a:t>22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1040" y="5490717"/>
            <a:ext cx="6155690" cy="1157605"/>
          </a:xfrm>
          <a:prstGeom prst="rect">
            <a:avLst/>
          </a:prstGeom>
          <a:solidFill>
            <a:srgbClr val="FAE3D4"/>
          </a:solidFill>
        </p:spPr>
        <p:txBody>
          <a:bodyPr wrap="square" lIns="0" tIns="0" rIns="0" bIns="0" rtlCol="0" vert="horz">
            <a:spAutoFit/>
          </a:bodyPr>
          <a:lstStyle/>
          <a:p>
            <a:pPr algn="just" marL="19050">
              <a:lnSpc>
                <a:spcPts val="1265"/>
              </a:lnSpc>
              <a:tabLst>
                <a:tab pos="598487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[01FT01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/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11-2021]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PSE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2" action="ppaction://hlinksldjump"/>
              </a:rPr>
              <a:t>①</a:t>
            </a:r>
            <a:r>
              <a:rPr dirty="0" sz="1100" spc="25">
                <a:solidFill>
                  <a:srgbClr val="FD9100"/>
                </a:solidFill>
                <a:latin typeface="Cambria Math"/>
                <a:cs typeface="Cambria Math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Évaluation</a:t>
            </a:r>
            <a:r>
              <a:rPr dirty="0" sz="1100" spc="2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de</a:t>
            </a:r>
            <a:r>
              <a:rPr dirty="0" sz="1100" spc="1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l’impact</a:t>
            </a:r>
            <a:r>
              <a:rPr dirty="0" sz="1100" spc="1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psychologique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2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26</a:t>
            </a:r>
            <a:endParaRPr sz="1100">
              <a:latin typeface="Calibri"/>
              <a:cs typeface="Calibri"/>
            </a:endParaRPr>
          </a:p>
          <a:p>
            <a:pPr algn="just" marL="19050" marR="17780">
              <a:lnSpc>
                <a:spcPct val="147300"/>
              </a:lnSpc>
              <a:tabLst>
                <a:tab pos="598487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[01FT02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3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Stabilise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l’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é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tat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psy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h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-p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hysi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logique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d’un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v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im</a:t>
            </a:r>
            <a:r>
              <a:rPr dirty="0" sz="1100" spc="12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e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3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27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[01FT03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4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L’écout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active</a:t>
            </a:r>
            <a:r>
              <a:rPr dirty="0" sz="1100" spc="-5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4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29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[01FT04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5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La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respiration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contrôlé</a:t>
            </a:r>
            <a:r>
              <a:rPr dirty="0" sz="1100" spc="7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5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31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[01FT05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6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La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f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ocalisatio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n/déf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ocalisat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tention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nell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e</a:t>
            </a:r>
            <a:r>
              <a:rPr dirty="0" sz="1100" spc="-14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6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33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6704838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594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02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BILA</a:t>
            </a:r>
            <a:r>
              <a:rPr dirty="0" sz="1000" spc="-5">
                <a:latin typeface="Calibri"/>
                <a:cs typeface="Calibri"/>
              </a:rPr>
              <a:t>N</a:t>
            </a:r>
            <a:r>
              <a:rPr dirty="0" sz="1000">
                <a:latin typeface="Calibri"/>
                <a:cs typeface="Calibri"/>
              </a:rPr>
              <a:t>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105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35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701040" y="6956043"/>
            <a:ext cx="6155690" cy="247015"/>
          </a:xfrm>
          <a:custGeom>
            <a:avLst/>
            <a:gdLst/>
            <a:ahLst/>
            <a:cxnLst/>
            <a:rect l="l" t="t" r="r" b="b"/>
            <a:pathLst>
              <a:path w="6155690" h="247015">
                <a:moveTo>
                  <a:pt x="6155436" y="0"/>
                </a:moveTo>
                <a:lnTo>
                  <a:pt x="0" y="0"/>
                </a:lnTo>
                <a:lnTo>
                  <a:pt x="0" y="246887"/>
                </a:lnTo>
                <a:lnTo>
                  <a:pt x="6155436" y="246887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 txBox="1"/>
          <p:nvPr/>
        </p:nvSpPr>
        <p:spPr>
          <a:xfrm>
            <a:off x="1283208" y="6956043"/>
            <a:ext cx="51244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34925">
              <a:lnSpc>
                <a:spcPts val="1265"/>
              </a:lnSpc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12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2022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07390" y="6936485"/>
            <a:ext cx="613600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78865" algn="l"/>
                <a:tab pos="597852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[02AC01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17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Généralit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é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s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u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r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les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bilans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7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7" action="ppaction://hlinksldjump"/>
              </a:rPr>
              <a:t>36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01040" y="7202931"/>
            <a:ext cx="6155690" cy="246379"/>
          </a:xfrm>
          <a:custGeom>
            <a:avLst/>
            <a:gdLst/>
            <a:ahLst/>
            <a:cxnLst/>
            <a:rect l="l" t="t" r="r" b="b"/>
            <a:pathLst>
              <a:path w="6155690" h="246379">
                <a:moveTo>
                  <a:pt x="6155436" y="0"/>
                </a:moveTo>
                <a:lnTo>
                  <a:pt x="0" y="0"/>
                </a:lnTo>
                <a:lnTo>
                  <a:pt x="0" y="246125"/>
                </a:lnTo>
                <a:lnTo>
                  <a:pt x="6155436" y="246125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707390" y="7183373"/>
            <a:ext cx="5848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[02PR01</a:t>
            </a:r>
            <a:r>
              <a:rPr dirty="0" sz="1100" spc="-5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/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283208" y="7202931"/>
            <a:ext cx="499745" cy="17018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7305">
              <a:lnSpc>
                <a:spcPts val="1265"/>
              </a:lnSpc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2022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766823" y="7183373"/>
            <a:ext cx="507682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18710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8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Premier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reg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a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r</a:t>
            </a:r>
            <a:r>
              <a:rPr dirty="0" sz="1100" spc="4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d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8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8" action="ppaction://hlinksldjump"/>
              </a:rPr>
              <a:t>37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701040" y="7449057"/>
            <a:ext cx="6155690" cy="2391410"/>
            <a:chOff x="701040" y="7449057"/>
            <a:chExt cx="6155690" cy="2391410"/>
          </a:xfrm>
        </p:grpSpPr>
        <p:sp>
          <p:nvSpPr>
            <p:cNvPr id="33" name="object 33"/>
            <p:cNvSpPr/>
            <p:nvPr/>
          </p:nvSpPr>
          <p:spPr>
            <a:xfrm>
              <a:off x="701040" y="7449057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279398" y="7449057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5">
                  <a:moveTo>
                    <a:pt x="500126" y="0"/>
                  </a:moveTo>
                  <a:lnTo>
                    <a:pt x="0" y="0"/>
                  </a:lnTo>
                  <a:lnTo>
                    <a:pt x="0" y="170688"/>
                  </a:lnTo>
                  <a:lnTo>
                    <a:pt x="500126" y="170688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701040" y="7695945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7"/>
                  </a:lnTo>
                  <a:lnTo>
                    <a:pt x="6155436" y="24688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279398" y="7695945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5">
                  <a:moveTo>
                    <a:pt x="500126" y="0"/>
                  </a:moveTo>
                  <a:lnTo>
                    <a:pt x="0" y="0"/>
                  </a:lnTo>
                  <a:lnTo>
                    <a:pt x="0" y="170687"/>
                  </a:lnTo>
                  <a:lnTo>
                    <a:pt x="500126" y="170687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01040" y="7942833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7"/>
                  </a:lnTo>
                  <a:lnTo>
                    <a:pt x="6155436" y="24688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279398" y="7942833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5">
                  <a:moveTo>
                    <a:pt x="500126" y="0"/>
                  </a:moveTo>
                  <a:lnTo>
                    <a:pt x="0" y="0"/>
                  </a:lnTo>
                  <a:lnTo>
                    <a:pt x="0" y="170687"/>
                  </a:lnTo>
                  <a:lnTo>
                    <a:pt x="500126" y="170687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01040" y="8189721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7"/>
                  </a:lnTo>
                  <a:lnTo>
                    <a:pt x="6155436" y="24688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279398" y="8189721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5">
                  <a:moveTo>
                    <a:pt x="500126" y="0"/>
                  </a:moveTo>
                  <a:lnTo>
                    <a:pt x="0" y="0"/>
                  </a:lnTo>
                  <a:lnTo>
                    <a:pt x="0" y="170687"/>
                  </a:lnTo>
                  <a:lnTo>
                    <a:pt x="500126" y="170687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701040" y="8436609"/>
              <a:ext cx="6155690" cy="246379"/>
            </a:xfrm>
            <a:custGeom>
              <a:avLst/>
              <a:gdLst/>
              <a:ahLst/>
              <a:cxnLst/>
              <a:rect l="l" t="t" r="r" b="b"/>
              <a:pathLst>
                <a:path w="6155690" h="246379">
                  <a:moveTo>
                    <a:pt x="6155436" y="0"/>
                  </a:moveTo>
                  <a:lnTo>
                    <a:pt x="0" y="0"/>
                  </a:lnTo>
                  <a:lnTo>
                    <a:pt x="0" y="246380"/>
                  </a:lnTo>
                  <a:lnTo>
                    <a:pt x="6155436" y="24638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701040" y="8682989"/>
              <a:ext cx="6155690" cy="741045"/>
            </a:xfrm>
            <a:custGeom>
              <a:avLst/>
              <a:gdLst/>
              <a:ahLst/>
              <a:cxnLst/>
              <a:rect l="l" t="t" r="r" b="b"/>
              <a:pathLst>
                <a:path w="6155690" h="741045">
                  <a:moveTo>
                    <a:pt x="6155436" y="493788"/>
                  </a:moveTo>
                  <a:lnTo>
                    <a:pt x="0" y="493788"/>
                  </a:lnTo>
                  <a:lnTo>
                    <a:pt x="0" y="740664"/>
                  </a:lnTo>
                  <a:lnTo>
                    <a:pt x="6155436" y="740664"/>
                  </a:lnTo>
                  <a:lnTo>
                    <a:pt x="6155436" y="493788"/>
                  </a:lnTo>
                  <a:close/>
                </a:path>
                <a:path w="6155690" h="741045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0" y="493776"/>
                  </a:lnTo>
                  <a:lnTo>
                    <a:pt x="6155436" y="493776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263395" y="9176765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5">
                  <a:moveTo>
                    <a:pt x="500126" y="0"/>
                  </a:moveTo>
                  <a:lnTo>
                    <a:pt x="0" y="0"/>
                  </a:lnTo>
                  <a:lnTo>
                    <a:pt x="0" y="170687"/>
                  </a:lnTo>
                  <a:lnTo>
                    <a:pt x="500126" y="170687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01040" y="9423653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263395" y="9423653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5">
                  <a:moveTo>
                    <a:pt x="500126" y="0"/>
                  </a:moveTo>
                  <a:lnTo>
                    <a:pt x="0" y="0"/>
                  </a:lnTo>
                  <a:lnTo>
                    <a:pt x="0" y="170688"/>
                  </a:lnTo>
                  <a:lnTo>
                    <a:pt x="500126" y="170688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701040" y="9670541"/>
              <a:ext cx="6155690" cy="170180"/>
            </a:xfrm>
            <a:custGeom>
              <a:avLst/>
              <a:gdLst/>
              <a:ahLst/>
              <a:cxnLst/>
              <a:rect l="l" t="t" r="r" b="b"/>
              <a:pathLst>
                <a:path w="6155690" h="170179">
                  <a:moveTo>
                    <a:pt x="6155436" y="0"/>
                  </a:moveTo>
                  <a:lnTo>
                    <a:pt x="0" y="0"/>
                  </a:lnTo>
                  <a:lnTo>
                    <a:pt x="0" y="169925"/>
                  </a:lnTo>
                  <a:lnTo>
                    <a:pt x="6155436" y="16992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/>
          <p:nvPr/>
        </p:nvSpPr>
        <p:spPr>
          <a:xfrm>
            <a:off x="707390" y="7349946"/>
            <a:ext cx="6136005" cy="2494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47200"/>
              </a:lnSpc>
              <a:spcBef>
                <a:spcPts val="100"/>
              </a:spcBef>
              <a:tabLst>
                <a:tab pos="597852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[02PR02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9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19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Deuxiè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me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regard</a:t>
            </a:r>
            <a:r>
              <a:rPr dirty="0" sz="1100" spc="-4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9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9" action="ppaction://hlinksldjump"/>
              </a:rPr>
              <a:t>38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[02PR03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20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20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Tr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oisième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regard</a:t>
            </a:r>
            <a:r>
              <a:rPr dirty="0" sz="1100" spc="50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0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0" action="ppaction://hlinksldjump"/>
              </a:rPr>
              <a:t>39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[02PR04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21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Quatrième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regard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6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1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1" action="ppaction://hlinksldjump"/>
              </a:rPr>
              <a:t>40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[02PR05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22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22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Surveillan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ce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d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la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v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i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c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t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ime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80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2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2" action="ppaction://hlinksldjump"/>
              </a:rPr>
              <a:t>42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[02PR06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23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Tran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smission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d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u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b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ilan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20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3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3" action="ppaction://hlinksldjump"/>
              </a:rPr>
              <a:t>43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[02FT01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4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Re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nement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à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de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ux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co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uriste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s</a:t>
            </a:r>
            <a:r>
              <a:rPr dirty="0" sz="1100" spc="-14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4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44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[02FT02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5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Re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nement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à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seco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riste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3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5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46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[02FT03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6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Évaluati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on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la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f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ncti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espiratoire</a:t>
            </a:r>
            <a:r>
              <a:rPr dirty="0" sz="1100" spc="-6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6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47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[02FT04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7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Évaluati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on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la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f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ncti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on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circu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atoire</a:t>
            </a:r>
            <a:r>
              <a:rPr dirty="0" sz="1100" spc="12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7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49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[02FT05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06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2018]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8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M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esur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gly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c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émie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capillaire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8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52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593090" y="518413"/>
            <a:ext cx="6384290" cy="4256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Calibri Light"/>
              <a:cs typeface="Calibri Light"/>
            </a:endParaRPr>
          </a:p>
          <a:p>
            <a:pPr marL="127000">
              <a:lnSpc>
                <a:spcPct val="100000"/>
              </a:lnSpc>
            </a:pPr>
            <a:r>
              <a:rPr dirty="0" sz="1200" spc="-5">
                <a:latin typeface="Calibri"/>
                <a:cs typeface="Calibri"/>
              </a:rPr>
              <a:t>Le</a:t>
            </a:r>
            <a:r>
              <a:rPr dirty="0" sz="1200" spc="-20">
                <a:latin typeface="Calibri"/>
                <a:cs typeface="Calibri"/>
              </a:rPr>
              <a:t> </a:t>
            </a:r>
            <a:r>
              <a:rPr dirty="0" sz="1200" spc="-5">
                <a:latin typeface="Calibri"/>
                <a:cs typeface="Calibri"/>
              </a:rPr>
              <a:t>secouriste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veillera</a:t>
            </a:r>
            <a:r>
              <a:rPr dirty="0" sz="1200" spc="-10">
                <a:latin typeface="Calibri"/>
                <a:cs typeface="Calibri"/>
              </a:rPr>
              <a:t> </a:t>
            </a:r>
            <a:r>
              <a:rPr dirty="0" sz="1200">
                <a:latin typeface="Calibri"/>
                <a:cs typeface="Calibri"/>
              </a:rPr>
              <a:t>à</a:t>
            </a:r>
            <a:r>
              <a:rPr dirty="0" sz="1200" spc="-15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ne</a:t>
            </a:r>
            <a:r>
              <a:rPr dirty="0" sz="1200" spc="-10" b="1">
                <a:latin typeface="Calibri"/>
                <a:cs typeface="Calibri"/>
              </a:rPr>
              <a:t> </a:t>
            </a:r>
            <a:r>
              <a:rPr dirty="0" sz="1200" spc="-5" b="1">
                <a:latin typeface="Calibri"/>
                <a:cs typeface="Calibri"/>
              </a:rPr>
              <a:t>pas</a:t>
            </a:r>
            <a:r>
              <a:rPr dirty="0" sz="1200" spc="-15" b="1">
                <a:latin typeface="Calibri"/>
                <a:cs typeface="Calibri"/>
              </a:rPr>
              <a:t> </a:t>
            </a:r>
            <a:r>
              <a:rPr dirty="0" sz="1200" b="1">
                <a:latin typeface="Calibri"/>
                <a:cs typeface="Calibri"/>
              </a:rPr>
              <a:t>:</a:t>
            </a:r>
            <a:endParaRPr sz="12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830"/>
              </a:spcBef>
              <a:buSzPct val="81818"/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Conseiller,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proposer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solutions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j’étais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place...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devriez...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20"/>
              </a:spcBef>
              <a:buSzPct val="81818"/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Juger</a:t>
            </a:r>
            <a:r>
              <a:rPr dirty="0" sz="1100" spc="6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négativement,</a:t>
            </a:r>
            <a:r>
              <a:rPr dirty="0" sz="1100" spc="6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critiquer</a:t>
            </a:r>
            <a:r>
              <a:rPr dirty="0" sz="1100" spc="6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7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avez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tort...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ridicule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...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n’auriez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dû…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endParaRPr sz="1100">
              <a:latin typeface="Calibri"/>
              <a:cs typeface="Calibri"/>
            </a:endParaRPr>
          </a:p>
          <a:p>
            <a:pPr marL="35560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C'est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n'importe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quoi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355600" marR="132080" indent="-228600">
              <a:lnSpc>
                <a:spcPct val="116799"/>
              </a:lnSpc>
              <a:buSzPct val="81818"/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Rationaliser,</a:t>
            </a:r>
            <a:r>
              <a:rPr dirty="0" sz="1100" spc="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raisonner</a:t>
            </a:r>
            <a:r>
              <a:rPr dirty="0" sz="1100" spc="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4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enfin,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réfléchissez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!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L’expérience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prouve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que...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savez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 </a:t>
            </a:r>
            <a:r>
              <a:rPr dirty="0" sz="1100" spc="-5">
                <a:latin typeface="Calibri"/>
                <a:cs typeface="Calibri"/>
              </a:rPr>
              <a:t> 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n'est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29"/>
              </a:spcBef>
              <a:buSzPct val="81818"/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Menacer,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faire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chantage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 vous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avertis...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cela...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355600" marR="132080" indent="-228600">
              <a:lnSpc>
                <a:spcPct val="116799"/>
              </a:lnSpc>
              <a:buSzPct val="81818"/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Culpabiliser,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faire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morale</a:t>
            </a:r>
            <a:r>
              <a:rPr dirty="0" sz="1100" spc="2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rouliez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Pensez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entourage… »,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Ça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vaut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état…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c'est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votre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idée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...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-5">
                <a:solidFill>
                  <a:srgbClr val="FF6600"/>
                </a:solidFill>
                <a:latin typeface="Calibri"/>
                <a:cs typeface="Calibri"/>
              </a:rPr>
              <a:t>,</a:t>
            </a:r>
            <a:r>
              <a:rPr dirty="0" sz="1100" spc="114">
                <a:solidFill>
                  <a:srgbClr val="FF66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endParaRPr sz="1100">
              <a:latin typeface="Calibri"/>
              <a:cs typeface="Calibri"/>
            </a:endParaRPr>
          </a:p>
          <a:p>
            <a:pPr marL="3556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auriez pu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vigilant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...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355600" marR="133350" indent="-228600">
              <a:lnSpc>
                <a:spcPts val="1550"/>
              </a:lnSpc>
              <a:spcBef>
                <a:spcPts val="85"/>
              </a:spcBef>
              <a:buSzPct val="81818"/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Rabaisser,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ridiculiser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ferait...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comprenez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 »,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faites pas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douillet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130"/>
              </a:spcBef>
              <a:buSzPct val="81818"/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10" b="1">
                <a:latin typeface="Calibri"/>
                <a:cs typeface="Calibri"/>
              </a:rPr>
              <a:t>Pratiquer</a:t>
            </a:r>
            <a:r>
              <a:rPr dirty="0" sz="1100" spc="12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une</a:t>
            </a:r>
            <a:r>
              <a:rPr dirty="0" sz="1100" spc="114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pseudo-analyse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114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parce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manquez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confiance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vous...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endParaRPr sz="1100">
              <a:latin typeface="Calibri"/>
              <a:cs typeface="Calibri"/>
            </a:endParaRPr>
          </a:p>
          <a:p>
            <a:pPr marL="3556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« Votre crise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d'angoisse,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ça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venir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votre enfance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355600" marR="132715" indent="-228600">
              <a:lnSpc>
                <a:spcPct val="116799"/>
              </a:lnSpc>
              <a:spcBef>
                <a:spcPts val="5"/>
              </a:spcBef>
              <a:buSzPct val="81818"/>
              <a:buFont typeface="Symbol"/>
              <a:buChar char=""/>
              <a:tabLst>
                <a:tab pos="355600" algn="l"/>
              </a:tabLst>
            </a:pPr>
            <a:r>
              <a:rPr dirty="0" sz="1100" spc="-10" b="1">
                <a:latin typeface="Calibri"/>
                <a:cs typeface="Calibri"/>
              </a:rPr>
              <a:t>Consoler,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minimiser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exagérez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problème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ça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passer...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10">
                <a:latin typeface="Calibri"/>
                <a:cs typeface="Calibri"/>
              </a:rPr>
              <a:t>perdue </a:t>
            </a:r>
            <a:r>
              <a:rPr dirty="0" sz="1100" spc="-5">
                <a:latin typeface="Calibri"/>
                <a:cs typeface="Calibri"/>
              </a:rPr>
              <a:t>dix de retrouvées », « Ce n’est pas grave », « Ce n'est que du matériel », « Vous avez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Estimez-vous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heureux, </a:t>
            </a:r>
            <a:r>
              <a:rPr dirty="0" sz="1100">
                <a:latin typeface="Calibri"/>
                <a:cs typeface="Calibri"/>
              </a:rPr>
              <a:t>vous</a:t>
            </a:r>
            <a:r>
              <a:rPr dirty="0" sz="1100" spc="-5">
                <a:latin typeface="Calibri"/>
                <a:cs typeface="Calibri"/>
              </a:rPr>
              <a:t> auriez</a:t>
            </a:r>
            <a:r>
              <a:rPr dirty="0" sz="1100">
                <a:latin typeface="Calibri"/>
                <a:cs typeface="Calibri"/>
              </a:rPr>
              <a:t> pu…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355600" indent="-228600">
              <a:lnSpc>
                <a:spcPct val="100000"/>
              </a:lnSpc>
              <a:spcBef>
                <a:spcPts val="229"/>
              </a:spcBef>
              <a:buSzPct val="81818"/>
              <a:buFont typeface="Symbol"/>
              <a:buChar char=""/>
              <a:tabLst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Parler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soi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ça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m'est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arrivé</a:t>
            </a:r>
            <a:r>
              <a:rPr dirty="0" baseline="10101" sz="1650" spc="-7">
                <a:latin typeface="Calibri"/>
                <a:cs typeface="Calibri"/>
              </a:rPr>
              <a:t>́</a:t>
            </a:r>
            <a:r>
              <a:rPr dirty="0" sz="1100" spc="-5">
                <a:latin typeface="Calibri"/>
                <a:cs typeface="Calibri"/>
              </a:rPr>
              <a:t>...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j’étais...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endParaRPr sz="1100">
              <a:latin typeface="Calibri"/>
              <a:cs typeface="Calibri"/>
            </a:endParaRPr>
          </a:p>
          <a:p>
            <a:pPr algn="just" marL="355600" indent="-228600">
              <a:lnSpc>
                <a:spcPct val="100000"/>
              </a:lnSpc>
              <a:spcBef>
                <a:spcPts val="220"/>
              </a:spcBef>
              <a:buSzPct val="81818"/>
              <a:buFont typeface="Symbol"/>
              <a:buChar char=""/>
              <a:tabLst>
                <a:tab pos="355600" algn="l"/>
              </a:tabLst>
            </a:pPr>
            <a:r>
              <a:rPr dirty="0" sz="1100" spc="-5" b="1">
                <a:latin typeface="Calibri"/>
                <a:cs typeface="Calibri"/>
              </a:rPr>
              <a:t>Faire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comparaisons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untel,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!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491995"/>
            <a:ext cx="6155690" cy="287655"/>
            <a:chOff x="701040" y="149199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49199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7734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99820"/>
            <a:ext cx="6155690" cy="22161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47650" marR="12065" indent="-228600">
              <a:lnSpc>
                <a:spcPct val="117000"/>
              </a:lnSpc>
              <a:spcBef>
                <a:spcPts val="9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atteinte de l’œil objectivée par une anomalie des mouvements de l’œil, la </a:t>
            </a:r>
            <a:r>
              <a:rPr dirty="0" sz="1100" spc="-10">
                <a:latin typeface="Calibri"/>
                <a:cs typeface="Calibri"/>
              </a:rPr>
              <a:t>présence </a:t>
            </a:r>
            <a:r>
              <a:rPr dirty="0" sz="1100" spc="-5">
                <a:latin typeface="Calibri"/>
                <a:cs typeface="Calibri"/>
              </a:rPr>
              <a:t>de sang sous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cornée, une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 de la </a:t>
            </a:r>
            <a:r>
              <a:rPr dirty="0" sz="1100" spc="-10">
                <a:latin typeface="Calibri"/>
                <a:cs typeface="Calibri"/>
              </a:rPr>
              <a:t>pupille,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plaie de l’œil avec ou sans corps étranger </a:t>
            </a:r>
            <a:r>
              <a:rPr dirty="0" sz="1100">
                <a:latin typeface="Calibri"/>
                <a:cs typeface="Calibri"/>
              </a:rPr>
              <a:t>intraoculaire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désinsertion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fracture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lutter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une</a:t>
            </a:r>
            <a:r>
              <a:rPr dirty="0" sz="1100" spc="-5">
                <a:latin typeface="Calibri"/>
                <a:cs typeface="Calibri"/>
              </a:rPr>
              <a:t> éventuelle lésion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[08PR09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09-2019]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46200" y="759968"/>
            <a:ext cx="486219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33170" marR="5080" indent="-1221105">
              <a:lnSpc>
                <a:spcPct val="101899"/>
              </a:lnSpc>
              <a:spcBef>
                <a:spcPts val="35"/>
              </a:spcBef>
            </a:pPr>
            <a:r>
              <a:rPr dirty="0" spc="-10">
                <a:solidFill>
                  <a:srgbClr val="47A4D7"/>
                </a:solidFill>
              </a:rPr>
              <a:t>Traumatisme </a:t>
            </a:r>
            <a:r>
              <a:rPr dirty="0" spc="-5">
                <a:solidFill>
                  <a:srgbClr val="47A4D7"/>
                </a:solidFill>
              </a:rPr>
              <a:t>de la</a:t>
            </a:r>
            <a:r>
              <a:rPr dirty="0">
                <a:solidFill>
                  <a:srgbClr val="47A4D7"/>
                </a:solidFill>
              </a:rPr>
              <a:t> face</a:t>
            </a:r>
            <a:r>
              <a:rPr dirty="0" spc="-5">
                <a:solidFill>
                  <a:srgbClr val="47A4D7"/>
                </a:solidFill>
              </a:rPr>
              <a:t> et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la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face </a:t>
            </a:r>
            <a:r>
              <a:rPr dirty="0" spc="-57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antérieure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du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cou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691381"/>
            <a:ext cx="6155690" cy="287020"/>
            <a:chOff x="701040" y="369138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69138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9717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/>
          <p:nvPr/>
        </p:nvSpPr>
        <p:spPr>
          <a:xfrm>
            <a:off x="701040" y="5431281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701040" y="1782063"/>
            <a:ext cx="6155690" cy="389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Plaie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face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l’exception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éraflures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fait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abondamment,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manuelle.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située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du cou, veiller à ne pas comprimer la trachée de la victime. Maintenir la compression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contre-appui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Laisser les corps étrangers en place même s’ils sont </a:t>
            </a:r>
            <a:r>
              <a:rPr dirty="0" sz="1100">
                <a:latin typeface="Calibri"/>
                <a:cs typeface="Calibri"/>
              </a:rPr>
              <a:t>transfixiants, </a:t>
            </a:r>
            <a:r>
              <a:rPr dirty="0" sz="1100" spc="-5">
                <a:latin typeface="Calibri"/>
                <a:cs typeface="Calibri"/>
              </a:rPr>
              <a:t>sauf s’ils entraînent une obstruction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 aériennes.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Atteinte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traumatique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l’œil</a:t>
            </a:r>
            <a:endParaRPr sz="1600">
              <a:latin typeface="Calibri Light"/>
              <a:cs typeface="Calibri Light"/>
            </a:endParaRPr>
          </a:p>
          <a:p>
            <a:pPr algn="just" marL="247650" marR="12700" indent="-228600">
              <a:lnSpc>
                <a:spcPct val="117000"/>
              </a:lnSpc>
              <a:spcBef>
                <a:spcPts val="9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minimiser les mouvements des yeux en demandant à la victime de ne pas </a:t>
            </a:r>
            <a:r>
              <a:rPr dirty="0" sz="1100" spc="-10">
                <a:latin typeface="Calibri"/>
                <a:cs typeface="Calibri"/>
              </a:rPr>
              <a:t>bouger,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10">
                <a:latin typeface="Calibri"/>
                <a:cs typeface="Calibri"/>
              </a:rPr>
              <a:t>fermer </a:t>
            </a:r>
            <a:r>
              <a:rPr dirty="0" sz="1100" spc="-5">
                <a:latin typeface="Calibri"/>
                <a:cs typeface="Calibri"/>
              </a:rPr>
              <a:t>les yeux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éventuelle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l’œil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appuyer)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yeux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des compresses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stériles et seulement s’il n’existe pas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 pourrait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oculaire.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Traumatisme</a:t>
            </a:r>
            <a:r>
              <a:rPr dirty="0" sz="1600" spc="-3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dentaire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01040" y="571245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707390" y="5807963"/>
            <a:ext cx="895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Symbol"/>
                <a:cs typeface="Symbol"/>
              </a:rPr>
              <a:t></a:t>
            </a:r>
            <a:endParaRPr sz="1100">
              <a:latin typeface="Symbol"/>
              <a:cs typeface="Symbo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948689" y="5819901"/>
            <a:ext cx="489585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tenir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plaie,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dentaire.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701040" y="6175755"/>
            <a:ext cx="6155690" cy="287020"/>
            <a:chOff x="701040" y="6175755"/>
            <a:chExt cx="6155690" cy="287020"/>
          </a:xfrm>
        </p:grpSpPr>
        <p:sp>
          <p:nvSpPr>
            <p:cNvPr id="17" name="object 17"/>
            <p:cNvSpPr/>
            <p:nvPr/>
          </p:nvSpPr>
          <p:spPr>
            <a:xfrm>
              <a:off x="701040" y="617575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64561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701040" y="7958073"/>
            <a:ext cx="6155690" cy="287020"/>
            <a:chOff x="701040" y="7958073"/>
            <a:chExt cx="6155690" cy="287020"/>
          </a:xfrm>
        </p:grpSpPr>
        <p:sp>
          <p:nvSpPr>
            <p:cNvPr id="20" name="object 20"/>
            <p:cNvSpPr/>
            <p:nvPr/>
          </p:nvSpPr>
          <p:spPr>
            <a:xfrm>
              <a:off x="701040" y="79580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01040" y="823849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701040" y="6153150"/>
            <a:ext cx="6155690" cy="25774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Fracture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face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(mandibule,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maxillaire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supérieur, os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du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nez)</a:t>
            </a:r>
            <a:endParaRPr sz="1600">
              <a:latin typeface="Calibri Light"/>
              <a:cs typeface="Calibri Light"/>
            </a:endParaRPr>
          </a:p>
          <a:p>
            <a:pPr marL="19050" marR="1905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s’écouler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encombrer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détresse respiratoire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-5">
                <a:latin typeface="Calibri"/>
                <a:cs typeface="Calibri"/>
              </a:rPr>
              <a:t>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sur le côté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</a:t>
            </a:r>
            <a:r>
              <a:rPr dirty="0" sz="1100" spc="10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 marL="19050" marR="1841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mineur,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 extériorisée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tous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[08FT01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06-2018]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18511" y="760730"/>
            <a:ext cx="29171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Contention</a:t>
            </a:r>
            <a:r>
              <a:rPr dirty="0" spc="-5"/>
              <a:t> </a:t>
            </a:r>
            <a:r>
              <a:rPr dirty="0" spc="-10"/>
              <a:t>pelvienne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209035"/>
            <a:ext cx="6155690" cy="287655"/>
            <a:chOff x="701040" y="320903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2090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49021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992115"/>
            <a:ext cx="6155690" cy="287655"/>
            <a:chOff x="701040" y="499211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99211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2735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950203"/>
            <a:ext cx="6155690" cy="287655"/>
            <a:chOff x="701040" y="595020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9502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23138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643890" y="1378711"/>
            <a:ext cx="6278245" cy="7070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76200" marR="8191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contention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pelvienne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après 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médecin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marR="825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(hémorragie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interne)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obtenu.</a:t>
            </a: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pelvienne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préinstallée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l'attente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762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En réalisant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circonférentielle,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pelvienne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04800" marR="7937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iliaques,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fragments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osseux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 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lésée,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augmentation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intraabdominale.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60"/>
              </a:spcBef>
              <a:buFont typeface="Courier New"/>
              <a:buChar char="o"/>
            </a:pP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762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pelvienne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improvisée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(drap…)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n'est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762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sauveteurs)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fesses,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trochanters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reposer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au sol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marR="825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symphyse.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couper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l'intérieur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marR="8128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3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sécuriser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fermeture.</a:t>
            </a: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l'hôpital.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20090" y="979170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681990" y="9870439"/>
            <a:ext cx="313690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tension appropriée</a:t>
            </a:r>
            <a:r>
              <a:rPr dirty="0" sz="900" i="1">
                <a:latin typeface="Calibri"/>
                <a:cs typeface="Calibri"/>
              </a:rPr>
              <a:t> est </a:t>
            </a:r>
            <a:r>
              <a:rPr dirty="0" sz="900" spc="-5" i="1">
                <a:latin typeface="Calibri"/>
                <a:cs typeface="Calibri"/>
              </a:rPr>
              <a:t>définie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selon </a:t>
            </a:r>
            <a:r>
              <a:rPr dirty="0" sz="900" i="1">
                <a:latin typeface="Calibri"/>
                <a:cs typeface="Calibri"/>
              </a:rPr>
              <a:t>le type </a:t>
            </a:r>
            <a:r>
              <a:rPr dirty="0" sz="900" spc="-5" i="1">
                <a:latin typeface="Calibri"/>
                <a:cs typeface="Calibri"/>
              </a:rPr>
              <a:t>de ceinture utilisé.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839721"/>
            <a:ext cx="6155690" cy="287655"/>
            <a:chOff x="701040" y="183972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8397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12089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8413"/>
            <a:ext cx="6155690" cy="2545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pelvienne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livre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bassin. </a:t>
            </a:r>
            <a:r>
              <a:rPr dirty="0" sz="1100" spc="-5">
                <a:latin typeface="Calibri"/>
                <a:cs typeface="Calibri"/>
              </a:rPr>
              <a:t> Mise en place pour d'autres types de fractures, elle ne présente pas </a:t>
            </a:r>
            <a:r>
              <a:rPr dirty="0" sz="1100" spc="-10">
                <a:latin typeface="Calibri"/>
                <a:cs typeface="Calibri"/>
              </a:rPr>
              <a:t>d'effet </a:t>
            </a:r>
            <a:r>
              <a:rPr dirty="0" sz="1100" spc="-5">
                <a:latin typeface="Calibri"/>
                <a:cs typeface="Calibri"/>
              </a:rPr>
              <a:t>secondaire si les conditions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respectées.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 minutes.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circonférentielle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elle prend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côtés,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trochanters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 avant,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symphyse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pubienne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fois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intempestif.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11250" y="759968"/>
            <a:ext cx="533590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926465" marR="5080" indent="-91440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Immobilisation </a:t>
            </a:r>
            <a:r>
              <a:rPr dirty="0"/>
              <a:t>d’un</a:t>
            </a:r>
            <a:r>
              <a:rPr dirty="0" spc="5"/>
              <a:t> </a:t>
            </a:r>
            <a:r>
              <a:rPr dirty="0" spc="-5"/>
              <a:t>membre</a:t>
            </a:r>
            <a:r>
              <a:rPr dirty="0" spc="5"/>
              <a:t> </a:t>
            </a:r>
            <a:r>
              <a:rPr dirty="0" spc="-5"/>
              <a:t>au moyen </a:t>
            </a:r>
            <a:r>
              <a:rPr dirty="0" spc="-570"/>
              <a:t> </a:t>
            </a:r>
            <a:r>
              <a:rPr dirty="0" spc="-5"/>
              <a:t>d’une attelle</a:t>
            </a:r>
            <a:r>
              <a:rPr dirty="0" spc="-10"/>
              <a:t> </a:t>
            </a:r>
            <a:r>
              <a:rPr dirty="0" spc="-5"/>
              <a:t>à dépression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103117"/>
            <a:ext cx="6155690" cy="287655"/>
            <a:chOff x="701040" y="310311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1031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3842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85513"/>
            <a:ext cx="6155690" cy="287020"/>
            <a:chOff x="701040" y="398551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98551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659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319773"/>
            <a:ext cx="6155690" cy="287655"/>
            <a:chOff x="701040" y="631977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31977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60095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759447"/>
            <a:ext cx="6155690" cy="287020"/>
            <a:chOff x="701040" y="675944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67594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0398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782063"/>
            <a:ext cx="6155690" cy="5538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l’avant-bras</a:t>
            </a:r>
            <a:r>
              <a:rPr dirty="0" sz="1100" spc="2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jambe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inférieur.</a:t>
            </a:r>
            <a:endParaRPr sz="1100">
              <a:latin typeface="Calibri"/>
              <a:cs typeface="Calibri"/>
            </a:endParaRPr>
          </a:p>
          <a:p>
            <a:pPr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éloignement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corps.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et prévient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dépression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étanche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polystyrène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expansé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vanne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d’admission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(entrée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sortie)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laquelle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s’adapte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d’aspiration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Elle n’est utilisée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pompe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 manuelle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principe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(traumatisme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l’épaule),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écharpe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Immobilisation du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membre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inférieur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9" name="object 2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1061466" y="739419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7600645"/>
            <a:ext cx="6142355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blessé, après réalignement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 au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 et </a:t>
            </a:r>
            <a:r>
              <a:rPr dirty="0" sz="1100" spc="5">
                <a:latin typeface="Calibri"/>
                <a:cs typeface="Calibri"/>
              </a:rPr>
              <a:t>sous-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jacentes au 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de l’attelle.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1466" y="811656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8323274"/>
            <a:ext cx="6141085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préparer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répartissant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d’admission d’air.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61466" y="8839200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07390" y="9045650"/>
            <a:ext cx="6137275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quelques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061466" y="9562338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707390" y="9797288"/>
            <a:ext cx="61429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d’englober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sous-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5989" y="520699"/>
            <a:ext cx="53340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jacentes.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813053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047241"/>
            <a:ext cx="293751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133883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1574037"/>
            <a:ext cx="52819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gouttière.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186562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2100580"/>
            <a:ext cx="57003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soutiennent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1466" y="239217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701040" y="3606037"/>
            <a:ext cx="6155690" cy="287020"/>
            <a:chOff x="701040" y="3606037"/>
            <a:chExt cx="6155690" cy="287020"/>
          </a:xfrm>
        </p:grpSpPr>
        <p:sp>
          <p:nvSpPr>
            <p:cNvPr id="11" name="object 11"/>
            <p:cNvSpPr/>
            <p:nvPr/>
          </p:nvSpPr>
          <p:spPr>
            <a:xfrm>
              <a:off x="701040" y="360603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38864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701040" y="4734559"/>
            <a:ext cx="6155690" cy="287020"/>
            <a:chOff x="701040" y="4734559"/>
            <a:chExt cx="6155690" cy="287020"/>
          </a:xfrm>
        </p:grpSpPr>
        <p:sp>
          <p:nvSpPr>
            <p:cNvPr id="14" name="object 14"/>
            <p:cNvSpPr/>
            <p:nvPr/>
          </p:nvSpPr>
          <p:spPr>
            <a:xfrm>
              <a:off x="701040" y="473455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01040" y="50149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701040" y="2591002"/>
            <a:ext cx="6155690" cy="336931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valve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déconnecter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 d’aspiration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Immobilisation du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membre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supérieur</a:t>
            </a:r>
            <a:endParaRPr sz="1600">
              <a:latin typeface="Calibri Light"/>
              <a:cs typeface="Calibri Light"/>
            </a:endParaRPr>
          </a:p>
          <a:p>
            <a:pPr marL="19050" marR="1841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principe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inférieur,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Immobilisation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l’épaule</a:t>
            </a:r>
            <a:endParaRPr sz="1600">
              <a:latin typeface="Calibri Light"/>
              <a:cs typeface="Calibri Light"/>
            </a:endParaRPr>
          </a:p>
          <a:p>
            <a:pPr marL="19050" marR="1841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d’immobiliser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éloignement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rapport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corps.</a:t>
            </a:r>
            <a:endParaRPr sz="1100">
              <a:latin typeface="Calibri"/>
              <a:cs typeface="Calibri"/>
            </a:endParaRPr>
          </a:p>
          <a:p>
            <a:pPr marL="19050" marR="795020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dépression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Enfant</a:t>
            </a:r>
            <a:r>
              <a:rPr dirty="0" sz="1100" spc="-10">
                <a:latin typeface="Calibri"/>
                <a:cs typeface="Calibri"/>
              </a:rPr>
              <a:t>).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secouristes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17" name="object 17"/>
          <p:cNvSpPr txBox="1"/>
          <p:nvPr/>
        </p:nvSpPr>
        <p:spPr>
          <a:xfrm>
            <a:off x="1061466" y="603326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07390" y="6268211"/>
            <a:ext cx="18783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blessé.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61466" y="655980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7390" y="6766254"/>
            <a:ext cx="6139180" cy="141986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plier 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partiellement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vanne,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rouler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l’écharpe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branches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montante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oblique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 du côté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 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introduire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branche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montante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vanne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1466" y="8285733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8520176"/>
            <a:ext cx="24879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1466" y="8812529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9009836"/>
            <a:ext cx="4566285" cy="62992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l’écharpe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roulée</a:t>
            </a:r>
            <a:r>
              <a:rPr dirty="0" sz="1100" spc="-5">
                <a:latin typeface="Calibri"/>
                <a:cs typeface="Calibri"/>
              </a:rPr>
              <a:t>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écarter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branches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oblique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61466" y="973835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8319"/>
            <a:ext cx="37395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position.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81991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701040" y="1829815"/>
            <a:ext cx="6155690" cy="287655"/>
            <a:chOff x="701040" y="1829815"/>
            <a:chExt cx="6155690" cy="287655"/>
          </a:xfrm>
        </p:grpSpPr>
        <p:sp>
          <p:nvSpPr>
            <p:cNvPr id="5" name="object 5"/>
            <p:cNvSpPr/>
            <p:nvPr/>
          </p:nvSpPr>
          <p:spPr>
            <a:xfrm>
              <a:off x="701040" y="18298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211099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701040" y="2882137"/>
            <a:ext cx="6155690" cy="287655"/>
            <a:chOff x="701040" y="2882137"/>
            <a:chExt cx="6155690" cy="287655"/>
          </a:xfrm>
        </p:grpSpPr>
        <p:sp>
          <p:nvSpPr>
            <p:cNvPr id="8" name="object 8"/>
            <p:cNvSpPr/>
            <p:nvPr/>
          </p:nvSpPr>
          <p:spPr>
            <a:xfrm>
              <a:off x="701040" y="28821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31633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701040" y="1018742"/>
            <a:ext cx="6155690" cy="32905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fermer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valve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déconnecter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dispositif d’aspiration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 une mobilisation de </a:t>
            </a:r>
            <a:r>
              <a:rPr dirty="0" sz="1100">
                <a:latin typeface="Calibri"/>
                <a:cs typeface="Calibri"/>
              </a:rPr>
              <a:t>celui-ci </a:t>
            </a:r>
            <a:r>
              <a:rPr dirty="0" sz="1100" spc="-5">
                <a:latin typeface="Calibri"/>
                <a:cs typeface="Calibri"/>
              </a:rPr>
              <a:t>si la procédure de mise en place n’est pas respectée et entraîner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et complications.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correcte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segment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n’apparaît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(circulation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aval </a:t>
            </a:r>
            <a:r>
              <a:rPr dirty="0" sz="1100" spc="-5">
                <a:latin typeface="Calibri"/>
                <a:cs typeface="Calibri"/>
              </a:rPr>
              <a:t>correcte).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[08FT03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11250" y="759968"/>
            <a:ext cx="533590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062355" marR="5080" indent="-105029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Immobilisation </a:t>
            </a:r>
            <a:r>
              <a:rPr dirty="0"/>
              <a:t>d’un</a:t>
            </a:r>
            <a:r>
              <a:rPr dirty="0" spc="5"/>
              <a:t> </a:t>
            </a:r>
            <a:r>
              <a:rPr dirty="0" spc="-5"/>
              <a:t>membre</a:t>
            </a:r>
            <a:r>
              <a:rPr dirty="0" spc="5"/>
              <a:t> </a:t>
            </a:r>
            <a:r>
              <a:rPr dirty="0" spc="-5"/>
              <a:t>au moyen </a:t>
            </a:r>
            <a:r>
              <a:rPr dirty="0" spc="-570"/>
              <a:t> </a:t>
            </a:r>
            <a:r>
              <a:rPr dirty="0" spc="-5"/>
              <a:t>d’une attelle</a:t>
            </a:r>
            <a:r>
              <a:rPr dirty="0" spc="-15"/>
              <a:t> </a:t>
            </a:r>
            <a:r>
              <a:rPr dirty="0" spc="-5"/>
              <a:t>modulable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86303"/>
            <a:ext cx="6155690" cy="287020"/>
            <a:chOff x="701040" y="268630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686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66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567937"/>
            <a:ext cx="6155690" cy="287655"/>
            <a:chOff x="701040" y="356793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5679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8491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470393"/>
            <a:ext cx="6155690" cy="287655"/>
            <a:chOff x="701040" y="747039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4703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7515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910067"/>
            <a:ext cx="6155690" cy="287020"/>
            <a:chOff x="701040" y="791006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91006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1904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782063"/>
            <a:ext cx="6155690" cy="74479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 attelles modulables sont utilisées pour assurer l’immobilisation du coude, de </a:t>
            </a:r>
            <a:r>
              <a:rPr dirty="0" sz="1100">
                <a:latin typeface="Calibri"/>
                <a:cs typeface="Calibri"/>
              </a:rPr>
              <a:t>l’avant-bras </a:t>
            </a:r>
            <a:r>
              <a:rPr dirty="0" sz="1100" spc="-5">
                <a:latin typeface="Calibri"/>
                <a:cs typeface="Calibri"/>
              </a:rPr>
              <a:t>et du poignet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supérieur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modulable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d’attelles,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attelles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Kramer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>
              <a:lnSpc>
                <a:spcPct val="1014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tiges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soudées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plastifiées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d’échelle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malléables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adaptables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-5">
                <a:latin typeface="Calibri"/>
                <a:cs typeface="Calibri"/>
              </a:rPr>
              <a:t> 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fracturé.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plusieurs longueurs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largeurs.</a:t>
            </a:r>
            <a:endParaRPr sz="1100">
              <a:latin typeface="Calibri"/>
              <a:cs typeface="Calibri"/>
            </a:endParaRPr>
          </a:p>
          <a:p>
            <a:pPr marL="247650" marR="13335">
              <a:lnSpc>
                <a:spcPct val="1020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habillage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préalable,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traumatisantes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d’éviter </a:t>
            </a:r>
            <a:r>
              <a:rPr dirty="0" sz="1100" spc="-5">
                <a:latin typeface="Calibri"/>
                <a:cs typeface="Calibri"/>
              </a:rPr>
              <a:t> un contact 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métal.</a:t>
            </a:r>
            <a:endParaRPr sz="1100">
              <a:latin typeface="Calibri"/>
              <a:cs typeface="Calibri"/>
            </a:endParaRPr>
          </a:p>
          <a:p>
            <a:pPr marL="247650" marR="1767205" indent="-228600">
              <a:lnSpc>
                <a:spcPts val="2140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modulables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alliage,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doublées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(type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Aluform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R) 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4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 armature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aluminium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alliage,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 rembourrage assuré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épaisse,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polystyrène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lavable,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 bords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rabattables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gouttière,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 de fixation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 </a:t>
            </a:r>
            <a:r>
              <a:rPr dirty="0" sz="1100">
                <a:latin typeface="Calibri"/>
                <a:cs typeface="Calibri"/>
              </a:rPr>
              <a:t>autoagrippant.</a:t>
            </a:r>
            <a:endParaRPr sz="1100">
              <a:latin typeface="Calibri"/>
              <a:cs typeface="Calibri"/>
            </a:endParaRPr>
          </a:p>
          <a:p>
            <a:pPr marL="240665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l’âge.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Immobilisation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l’aide d’une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attelle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 i="1">
                <a:solidFill>
                  <a:srgbClr val="7E7E7E"/>
                </a:solidFill>
                <a:latin typeface="Calibri Light"/>
                <a:cs typeface="Calibri Light"/>
              </a:rPr>
              <a:t>Kramer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20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Kramer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poignet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main.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Elles ne sont utilisées qu’en l’absence de matériel plus adapté pour les traumatismes du membre inférieur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genou.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cas,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utilisées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deux, placées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 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solidarisées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 elles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prévenir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membre.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0699"/>
            <a:ext cx="364997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78714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993596"/>
            <a:ext cx="6141720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réalignement,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place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150952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1708606"/>
            <a:ext cx="6141720" cy="102870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convenable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segment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d’englober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sous-jacentes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rembourrer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espaces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permanent,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283565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3070606"/>
            <a:ext cx="40195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1466" y="336219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701040" y="4364227"/>
            <a:ext cx="6155690" cy="287655"/>
            <a:chOff x="701040" y="4364227"/>
            <a:chExt cx="6155690" cy="287655"/>
          </a:xfrm>
        </p:grpSpPr>
        <p:sp>
          <p:nvSpPr>
            <p:cNvPr id="11" name="object 11"/>
            <p:cNvSpPr/>
            <p:nvPr/>
          </p:nvSpPr>
          <p:spPr>
            <a:xfrm>
              <a:off x="701040" y="43642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46454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701040" y="3568649"/>
            <a:ext cx="6155690" cy="16046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0" marR="15875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écharpe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simple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supérieur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Immobilisation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membre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supérieur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d’une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attelle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modulable</a:t>
            </a:r>
            <a:endParaRPr sz="1600">
              <a:latin typeface="Calibri Light"/>
              <a:cs typeface="Calibri Light"/>
            </a:endParaRPr>
          </a:p>
          <a:p>
            <a:pPr marL="19050" marR="449580">
              <a:lnSpc>
                <a:spcPct val="1474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modulable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secouristes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14" name="object 14"/>
          <p:cNvSpPr txBox="1"/>
          <p:nvPr/>
        </p:nvSpPr>
        <p:spPr>
          <a:xfrm>
            <a:off x="1061466" y="5246877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90" y="5451804"/>
            <a:ext cx="6141085" cy="419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7300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réalignement,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place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61466" y="596925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7390" y="6168084"/>
            <a:ext cx="6142355" cy="8318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(longueur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convenable)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forme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attendue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segment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d’englober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sous-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jacentes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côtés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gouttière.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1466" y="7098538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7333488"/>
            <a:ext cx="54476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1466" y="762507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90" y="7823910"/>
            <a:ext cx="5260975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autoagrippantes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écharpe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8413"/>
            <a:ext cx="6155690" cy="8305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Immobilisation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membre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inférieur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d’une attelle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modulable</a:t>
            </a:r>
            <a:endParaRPr sz="1600">
              <a:latin typeface="Calibri Light"/>
              <a:cs typeface="Calibri Light"/>
            </a:endParaRPr>
          </a:p>
          <a:p>
            <a:pPr marL="19050" marR="495934">
              <a:lnSpc>
                <a:spcPct val="1473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modulable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réalisée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466" y="142189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1628596"/>
            <a:ext cx="6141085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réalignement,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place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466" y="2145283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2379471"/>
            <a:ext cx="475234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(longueur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convenable)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attendue.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1466" y="2671825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2876753"/>
            <a:ext cx="6140450" cy="419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7300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quelques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progressive,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 de l’attelle.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466" y="339420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3600653"/>
            <a:ext cx="6142990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d’englober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sous-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jacentes.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61466" y="411657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90" y="4351527"/>
            <a:ext cx="43287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61466" y="464311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01040" y="6045453"/>
            <a:ext cx="6155690" cy="287655"/>
            <a:chOff x="701040" y="6045453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0454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32663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7097776"/>
            <a:ext cx="6155690" cy="287655"/>
            <a:chOff x="701040" y="7097776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7097776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73789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4849317"/>
            <a:ext cx="6155690" cy="36753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0" marR="18415" indent="-228600">
              <a:lnSpc>
                <a:spcPct val="116900"/>
              </a:lnSpc>
              <a:spcBef>
                <a:spcPts val="1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côtés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d’extrémité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gouttière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soutiennent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 de 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sangles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autoagrippantes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 réalisation d’une immobilisation d’un membre traumatisé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l’aide </a:t>
            </a:r>
            <a:r>
              <a:rPr dirty="0" sz="1100" spc="-5">
                <a:latin typeface="Calibri"/>
                <a:cs typeface="Calibri"/>
              </a:rPr>
              <a:t>d’une attelle peut provoquer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particulier.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correcte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segment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n’apparaît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(circulation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aval </a:t>
            </a:r>
            <a:r>
              <a:rPr dirty="0" sz="1100" spc="-5">
                <a:latin typeface="Calibri"/>
                <a:cs typeface="Calibri"/>
              </a:rPr>
              <a:t>correcte).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[01FT04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64588" y="760730"/>
            <a:ext cx="32296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La</a:t>
            </a:r>
            <a:r>
              <a:rPr dirty="0" spc="-10"/>
              <a:t> </a:t>
            </a:r>
            <a:r>
              <a:rPr dirty="0" spc="-5"/>
              <a:t>respiration contrôlée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378711"/>
            <a:ext cx="6155690" cy="8656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Indications et justifications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9800"/>
              </a:lnSpc>
              <a:spcBef>
                <a:spcPts val="1430"/>
              </a:spcBef>
            </a:pPr>
            <a:r>
              <a:rPr dirty="0" sz="1100" spc="-5">
                <a:latin typeface="Calibri"/>
                <a:cs typeface="Calibri"/>
              </a:rPr>
              <a:t>La respiration contribue à l’équilibre physiologique et psychologique.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La fonction respiratoire est la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seule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 fonction qui soit à la fois volontaire et involontaire. Outre le fait que la respiration nous 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soit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indispensable 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pour vivre,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de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par son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possible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contrôle volontaire, elle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permet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de réguler nos états internes via son action 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sur</a:t>
            </a:r>
            <a:r>
              <a:rPr dirty="0" sz="1100" spc="9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le</a:t>
            </a:r>
            <a:r>
              <a:rPr dirty="0" sz="1100" spc="9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système</a:t>
            </a:r>
            <a:r>
              <a:rPr dirty="0" sz="1100" spc="9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nerveux</a:t>
            </a:r>
            <a:r>
              <a:rPr dirty="0" sz="1100" spc="9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autonome</a:t>
            </a:r>
            <a:r>
              <a:rPr dirty="0" sz="1100" spc="9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:</a:t>
            </a:r>
            <a:r>
              <a:rPr dirty="0" sz="1100" spc="9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branche</a:t>
            </a:r>
            <a:r>
              <a:rPr dirty="0" sz="1100" spc="9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orthosympathique</a:t>
            </a:r>
            <a:r>
              <a:rPr dirty="0" sz="1100" spc="9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(l’accélérateur),</a:t>
            </a:r>
            <a:r>
              <a:rPr dirty="0" sz="1100" spc="9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branche</a:t>
            </a:r>
            <a:r>
              <a:rPr dirty="0" sz="1100" spc="9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parasympathique 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(le</a:t>
            </a:r>
            <a:r>
              <a:rPr dirty="0" sz="1100" spc="-1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frein).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905"/>
              </a:spcBef>
            </a:pP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Par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l’effet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conjugué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d’une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meilleure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oxygénation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sanguine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et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de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réflexes</a:t>
            </a:r>
            <a:r>
              <a:rPr dirty="0" sz="1100" spc="18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neurovégétatifs,</a:t>
            </a:r>
            <a:r>
              <a:rPr dirty="0" sz="1100" spc="17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en</a:t>
            </a:r>
            <a:r>
              <a:rPr dirty="0" sz="1100" spc="17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contrôlant </a:t>
            </a:r>
            <a:r>
              <a:rPr dirty="0" sz="1100" spc="-23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notre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manière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de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respirer,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nous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pouvons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 agir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sur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notre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niveau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 de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vigilance.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En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prolongeant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le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temps </a:t>
            </a:r>
            <a:r>
              <a:rPr dirty="0" sz="1100" spc="-23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d’expiration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 (3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temps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d’expiration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 minimum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pour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1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temps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d’inspiration),</a:t>
            </a:r>
            <a:r>
              <a:rPr dirty="0" sz="1100" spc="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cela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favorise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333333"/>
                </a:solidFill>
                <a:latin typeface="Calibri"/>
                <a:cs typeface="Calibri"/>
              </a:rPr>
              <a:t>la</a:t>
            </a:r>
            <a:r>
              <a:rPr dirty="0" sz="1100" spc="22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détente</a:t>
            </a:r>
            <a:r>
              <a:rPr dirty="0" sz="1100" spc="24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;</a:t>
            </a:r>
            <a:r>
              <a:rPr dirty="0" sz="1100" spc="24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et 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lorsque le temps d’inspiration est augmenté, suivi d’une expiration brève (3 temps sur l’inspiration pour 1 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temps</a:t>
            </a:r>
            <a:r>
              <a:rPr dirty="0" sz="1100" spc="5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d’expiration), 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c’est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 un effet dynamisant</a:t>
            </a:r>
            <a:r>
              <a:rPr dirty="0" sz="1100">
                <a:solidFill>
                  <a:srgbClr val="333333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333333"/>
                </a:solidFill>
                <a:latin typeface="Calibri"/>
                <a:cs typeface="Calibri"/>
              </a:rPr>
              <a:t>qui est induit.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Lors d’une action de secours à personne, et donc en </a:t>
            </a:r>
            <a:r>
              <a:rPr dirty="0" sz="1100" spc="-10">
                <a:latin typeface="Calibri"/>
                <a:cs typeface="Calibri"/>
              </a:rPr>
              <a:t>situation </a:t>
            </a:r>
            <a:r>
              <a:rPr dirty="0" sz="1100" spc="-5">
                <a:latin typeface="Calibri"/>
                <a:cs typeface="Calibri"/>
              </a:rPr>
              <a:t>de stress, la respiration chez la victime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perturbée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superficielle,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L’objectif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 dans ce contexte, sera donc d’induire une respiration relaxante pour se détendre et se calmer.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applicable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 pour </a:t>
            </a:r>
            <a:r>
              <a:rPr dirty="0" sz="1100">
                <a:latin typeface="Calibri"/>
                <a:cs typeface="Calibri"/>
              </a:rPr>
              <a:t>lui-même,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son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employés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4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respiration</a:t>
            </a:r>
            <a:r>
              <a:rPr dirty="0" sz="1100" spc="15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complète</a:t>
            </a:r>
            <a:r>
              <a:rPr dirty="0" sz="1100" spc="16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consiste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(successivement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simultanément)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étages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scapulaire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(ventre,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épaules)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29"/>
              </a:spcBef>
            </a:pPr>
            <a:r>
              <a:rPr dirty="0" sz="1100" spc="-5" b="1" i="1">
                <a:latin typeface="Calibri"/>
                <a:cs typeface="Calibri"/>
              </a:rPr>
              <a:t>«</a:t>
            </a:r>
            <a:r>
              <a:rPr dirty="0" sz="1100" b="1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inspirez,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ventre se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gonfle, 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thorax se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dilate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épaules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 soulèvent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expirez,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épaules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s’abaissent,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thorax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i="1">
                <a:latin typeface="Calibri"/>
                <a:cs typeface="Calibri"/>
              </a:rPr>
              <a:t> vide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i="1">
                <a:latin typeface="Calibri"/>
                <a:cs typeface="Calibri"/>
              </a:rPr>
              <a:t> votre</a:t>
            </a:r>
            <a:r>
              <a:rPr dirty="0" sz="1100" spc="-5" i="1">
                <a:latin typeface="Calibri"/>
                <a:cs typeface="Calibri"/>
              </a:rPr>
              <a:t> ventre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rentre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247650" marR="20320" indent="-228600">
              <a:lnSpc>
                <a:spcPct val="116799"/>
              </a:lnSpc>
              <a:spcBef>
                <a:spcPts val="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respiration</a:t>
            </a:r>
            <a:r>
              <a:rPr dirty="0" sz="1100" spc="2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abdominale</a:t>
            </a:r>
            <a:r>
              <a:rPr dirty="0" sz="1100" spc="3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rentrer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expirer,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épaules.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Placez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 main sur </a:t>
            </a:r>
            <a:r>
              <a:rPr dirty="0" sz="1100" i="1">
                <a:latin typeface="Calibri"/>
                <a:cs typeface="Calibri"/>
              </a:rPr>
              <a:t>votre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ventre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 Inspirer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lentement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profondément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gonflant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ventre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</a:t>
            </a:r>
            <a:r>
              <a:rPr dirty="0" sz="1100" spc="-10" i="1">
                <a:latin typeface="Calibri"/>
                <a:cs typeface="Calibri"/>
              </a:rPr>
              <a:t>Expirez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profondément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bouche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rentrant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ventre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relaxer,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volontaire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7000"/>
              </a:lnSpc>
              <a:spcBef>
                <a:spcPts val="6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faudra</a:t>
            </a:r>
            <a:r>
              <a:rPr dirty="0" sz="1100" spc="-5">
                <a:latin typeface="Calibri"/>
                <a:cs typeface="Calibri"/>
              </a:rPr>
              <a:t> donc insister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d’activer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système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parasympathique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(relâchement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ralentissement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pulsations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anxiogènes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sympathique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(décharge </a:t>
            </a:r>
            <a:r>
              <a:rPr dirty="0" sz="1100" spc="-5">
                <a:latin typeface="Calibri"/>
                <a:cs typeface="Calibri"/>
              </a:rPr>
              <a:t> d’adrénaline,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accélération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musculaire).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d’expiration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3, 4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5 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 d’inspiration.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6799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inspiratoires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expiratoires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soient</a:t>
            </a:r>
            <a:r>
              <a:rPr dirty="0" sz="1100">
                <a:latin typeface="Calibri"/>
                <a:cs typeface="Calibri"/>
              </a:rPr>
              <a:t> identiques,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expiration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(dynamisante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>
                <a:latin typeface="Calibri"/>
                <a:cs typeface="Calibri"/>
              </a:rPr>
              <a:t> effet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inverse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celui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recherché) par un mécanisme réflexe. En cas de difficulté, demander à la personne de se concentrer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l’expiration,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l’inspiration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 automatiquement.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6799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L’association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d’images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relatives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détente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d’accentuer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l’effet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relaxant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musique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mots 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relax »,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 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[08FT04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94663" y="759968"/>
            <a:ext cx="5568950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749935" marR="5080" indent="-73787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Immobilisation</a:t>
            </a:r>
            <a:r>
              <a:rPr dirty="0"/>
              <a:t> d’un</a:t>
            </a:r>
            <a:r>
              <a:rPr dirty="0" spc="5"/>
              <a:t> </a:t>
            </a:r>
            <a:r>
              <a:rPr dirty="0" spc="-5"/>
              <a:t>membre</a:t>
            </a:r>
            <a:r>
              <a:rPr dirty="0" spc="10"/>
              <a:t> </a:t>
            </a:r>
            <a:r>
              <a:rPr dirty="0" spc="-5"/>
              <a:t>inférieur</a:t>
            </a:r>
            <a:r>
              <a:rPr dirty="0" spc="5"/>
              <a:t> </a:t>
            </a:r>
            <a:r>
              <a:rPr dirty="0" spc="-5"/>
              <a:t>au </a:t>
            </a:r>
            <a:r>
              <a:rPr dirty="0" spc="-575"/>
              <a:t> </a:t>
            </a:r>
            <a:r>
              <a:rPr dirty="0" spc="-5"/>
              <a:t>moyen </a:t>
            </a:r>
            <a:r>
              <a:rPr dirty="0"/>
              <a:t>d’une</a:t>
            </a:r>
            <a:r>
              <a:rPr dirty="0" spc="-5"/>
              <a:t> attelle</a:t>
            </a:r>
            <a:r>
              <a:rPr dirty="0" spc="-10"/>
              <a:t> </a:t>
            </a:r>
            <a:r>
              <a:rPr dirty="0" spc="-5"/>
              <a:t>à</a:t>
            </a:r>
            <a:r>
              <a:rPr dirty="0" spc="-10"/>
              <a:t> </a:t>
            </a:r>
            <a:r>
              <a:rPr dirty="0"/>
              <a:t>traction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113529"/>
            <a:ext cx="6155690" cy="287020"/>
            <a:chOff x="701040" y="411352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11352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3939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242305"/>
            <a:ext cx="6155690" cy="287020"/>
            <a:chOff x="701040" y="524230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2423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5227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8694419"/>
            <a:ext cx="6155690" cy="287655"/>
            <a:chOff x="701040" y="869441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86944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9755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7645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traumatismes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2/3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jambe.</a:t>
            </a:r>
            <a:endParaRPr sz="1100">
              <a:latin typeface="Calibri"/>
              <a:cs typeface="Calibri"/>
            </a:endParaRPr>
          </a:p>
          <a:p>
            <a:pPr marL="19050" marR="2693670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Elles </a:t>
            </a:r>
            <a:r>
              <a:rPr dirty="0" sz="1100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réaligné.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(préférer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L’attelle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prévient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 marR="2090420">
              <a:lnSpc>
                <a:spcPct val="1473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L’attelle décrite ici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l’attelle à traction pneumatique dite de </a:t>
            </a:r>
            <a:r>
              <a:rPr dirty="0" sz="1100" spc="-5" i="1">
                <a:latin typeface="Calibri"/>
                <a:cs typeface="Calibri"/>
              </a:rPr>
              <a:t>Donway</a:t>
            </a:r>
            <a:r>
              <a:rPr dirty="0" sz="1100" spc="-5">
                <a:latin typeface="Calibri"/>
                <a:cs typeface="Calibri"/>
              </a:rPr>
              <a:t>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partie </a:t>
            </a:r>
            <a:r>
              <a:rPr dirty="0" sz="1100" spc="-10">
                <a:latin typeface="Calibri"/>
                <a:cs typeface="Calibri"/>
              </a:rPr>
              <a:t>supérieure </a:t>
            </a:r>
            <a:r>
              <a:rPr dirty="0" sz="1100" spc="-5">
                <a:latin typeface="Calibri"/>
                <a:cs typeface="Calibri"/>
              </a:rPr>
              <a:t>constituée de deux </a:t>
            </a:r>
            <a:r>
              <a:rPr dirty="0" sz="1100">
                <a:latin typeface="Calibri"/>
                <a:cs typeface="Calibri"/>
              </a:rPr>
              <a:t>barres </a:t>
            </a:r>
            <a:r>
              <a:rPr dirty="0" sz="1100" spc="-5">
                <a:latin typeface="Calibri"/>
                <a:cs typeface="Calibri"/>
              </a:rPr>
              <a:t>métalliques réunies par deux sangles, dont l’une,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rembourrée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réglable,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 l’anneau de blocage du bassin, et l’autre,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large,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comporte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079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métallique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semelle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auto-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agrippantes,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large </a:t>
            </a:r>
            <a:r>
              <a:rPr dirty="0" sz="1100" spc="-5">
                <a:latin typeface="Calibri"/>
                <a:cs typeface="Calibri"/>
              </a:rPr>
              <a:t>sangle réglable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soutenir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jambe,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 pompe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tube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creux constituant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247650" marR="1270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L’engagement des deux barres supérieures dans les </a:t>
            </a:r>
            <a:r>
              <a:rPr dirty="0" sz="1100" spc="-10">
                <a:latin typeface="Calibri"/>
                <a:cs typeface="Calibri"/>
              </a:rPr>
              <a:t>branches </a:t>
            </a:r>
            <a:r>
              <a:rPr dirty="0" sz="1100">
                <a:latin typeface="Calibri"/>
                <a:cs typeface="Calibri"/>
              </a:rPr>
              <a:t>creuses </a:t>
            </a:r>
            <a:r>
              <a:rPr dirty="0" sz="1100" spc="-5">
                <a:latin typeface="Calibri"/>
                <a:cs typeface="Calibri"/>
              </a:rPr>
              <a:t>du « U » réalise deux vérins, </a:t>
            </a:r>
            <a:r>
              <a:rPr dirty="0" sz="1100" spc="-10">
                <a:latin typeface="Calibri"/>
                <a:cs typeface="Calibri"/>
              </a:rPr>
              <a:t>qui, </a:t>
            </a:r>
            <a:r>
              <a:rPr dirty="0" sz="1100" spc="-5">
                <a:latin typeface="Calibri"/>
                <a:cs typeface="Calibri"/>
              </a:rPr>
              <a:t> commandés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créée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pompe,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 </a:t>
            </a:r>
            <a:r>
              <a:rPr dirty="0" sz="1100" spc="-5">
                <a:latin typeface="Calibri"/>
                <a:cs typeface="Calibri"/>
              </a:rPr>
              <a:t> un dynamomètre.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soupape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excessive.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formés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entraînés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utilisation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1061466" y="9500615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9734803"/>
            <a:ext cx="1980564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réaliser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 du bassin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746708"/>
            <a:ext cx="6138545" cy="621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pied 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tendu 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1466" y="1466849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90" y="1672793"/>
            <a:ext cx="6141085" cy="2641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715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l’anneau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bloque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remontant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attacher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serrer,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réclinant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génitaux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l’homme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préparer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engageant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branches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 »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membre inférieur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régler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longueur de l’attelle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mettre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zéro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dynamomètre 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fixer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support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pied,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bandes</a:t>
            </a:r>
            <a:r>
              <a:rPr dirty="0" sz="1100">
                <a:latin typeface="Calibri"/>
                <a:cs typeface="Calibri"/>
              </a:rPr>
              <a:t> autoagrippantes</a:t>
            </a:r>
            <a:r>
              <a:rPr dirty="0" sz="1100" spc="-5">
                <a:latin typeface="Calibri"/>
                <a:cs typeface="Calibri"/>
              </a:rPr>
              <a:t> disposées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14986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pompe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prescrite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kg. </a:t>
            </a:r>
            <a:r>
              <a:rPr dirty="0" sz="1100" spc="-5">
                <a:latin typeface="Calibri"/>
                <a:cs typeface="Calibri"/>
              </a:rPr>
              <a:t> L’aiguille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>
                <a:latin typeface="Calibri"/>
                <a:cs typeface="Calibri"/>
              </a:rPr>
              <a:t> se </a:t>
            </a:r>
            <a:r>
              <a:rPr dirty="0" sz="1100" spc="-5">
                <a:latin typeface="Calibri"/>
                <a:cs typeface="Calibri"/>
              </a:rPr>
              <a:t>trouve </a:t>
            </a:r>
            <a:r>
              <a:rPr dirty="0" sz="1100">
                <a:latin typeface="Calibri"/>
                <a:cs typeface="Calibri"/>
              </a:rPr>
              <a:t>alors</a:t>
            </a:r>
            <a:r>
              <a:rPr dirty="0" sz="1100" spc="-5">
                <a:latin typeface="Calibri"/>
                <a:cs typeface="Calibri"/>
              </a:rPr>
              <a:t>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cadran.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466" y="4413757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4647945"/>
            <a:ext cx="243014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relâcher alors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-5">
                <a:latin typeface="Calibri"/>
                <a:cs typeface="Calibri"/>
              </a:rPr>
              <a:t> membre.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466" y="4940299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1040" y="6153657"/>
            <a:ext cx="6155690" cy="287655"/>
            <a:chOff x="701040" y="6153657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61536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64348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7793481"/>
            <a:ext cx="6155690" cy="287655"/>
            <a:chOff x="701040" y="7793481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779348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80746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701040" y="5137860"/>
            <a:ext cx="6155690" cy="428625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>
                <a:latin typeface="Calibri"/>
                <a:cs typeface="Calibri"/>
              </a:rPr>
              <a:t>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d’appuyer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verrouiller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 installation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l’attelle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relâcher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purgeant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circuit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excessive du foyer de fracture si la procédure de mise en place n’est pas respectée et entraîner </a:t>
            </a:r>
            <a:r>
              <a:rPr dirty="0" sz="1100" spc="-10">
                <a:latin typeface="Calibri"/>
                <a:cs typeface="Calibri"/>
              </a:rPr>
              <a:t>douleur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chaussures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spéciales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(montagne),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desserrer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chaussures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place de l’attelle. Les risques de gelures engendrées par les chaussures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>
                <a:latin typeface="Calibri"/>
                <a:cs typeface="Calibri"/>
              </a:rPr>
              <a:t>augmentés </a:t>
            </a:r>
            <a:r>
              <a:rPr dirty="0" sz="1100" spc="-5">
                <a:latin typeface="Calibri"/>
                <a:cs typeface="Calibri"/>
              </a:rPr>
              <a:t>par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l’anneau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 du bassin.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correcte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segment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sous-jacentes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n’apparaît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(circulation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aval </a:t>
            </a:r>
            <a:r>
              <a:rPr dirty="0" sz="1100" spc="-5">
                <a:latin typeface="Calibri"/>
                <a:cs typeface="Calibri"/>
              </a:rPr>
              <a:t>correcte)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Clr>
                <a:srgbClr val="404040"/>
              </a:buClr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 n’y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testiculaire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l’homme.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[08FT05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31417" y="759968"/>
            <a:ext cx="5694680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610360" marR="5080" indent="-1598295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Immobilisation </a:t>
            </a:r>
            <a:r>
              <a:rPr dirty="0"/>
              <a:t>d’un</a:t>
            </a:r>
            <a:r>
              <a:rPr dirty="0" spc="5"/>
              <a:t> </a:t>
            </a:r>
            <a:r>
              <a:rPr dirty="0" spc="-5"/>
              <a:t>membre</a:t>
            </a:r>
            <a:r>
              <a:rPr dirty="0"/>
              <a:t> </a:t>
            </a:r>
            <a:r>
              <a:rPr dirty="0" spc="-5"/>
              <a:t>supérieur</a:t>
            </a:r>
            <a:r>
              <a:rPr dirty="0" spc="5"/>
              <a:t> </a:t>
            </a:r>
            <a:r>
              <a:rPr dirty="0" spc="-5"/>
              <a:t>au </a:t>
            </a:r>
            <a:r>
              <a:rPr dirty="0" spc="-575"/>
              <a:t> </a:t>
            </a:r>
            <a:r>
              <a:rPr dirty="0" spc="-5"/>
              <a:t>moyen d’écharpes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56991"/>
            <a:ext cx="6155690" cy="287020"/>
            <a:chOff x="701040" y="285699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8569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374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738625"/>
            <a:ext cx="6155690" cy="287020"/>
            <a:chOff x="701040" y="373862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73862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0190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284215"/>
            <a:ext cx="6155690" cy="287655"/>
            <a:chOff x="701040" y="528421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2842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56539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723889"/>
            <a:ext cx="6155690" cy="287020"/>
            <a:chOff x="701040" y="5723889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572388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0043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782063"/>
            <a:ext cx="6155690" cy="63563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Une immobilisation du membre supérieur au moyen </a:t>
            </a:r>
            <a:r>
              <a:rPr dirty="0" sz="1100" spc="-10">
                <a:latin typeface="Calibri"/>
                <a:cs typeface="Calibri"/>
              </a:rPr>
              <a:t>d’écharpes </a:t>
            </a:r>
            <a:r>
              <a:rPr dirty="0" sz="1100" spc="-5">
                <a:latin typeface="Calibri"/>
                <a:cs typeface="Calibri"/>
              </a:rPr>
              <a:t>est nécessaire chaque fois qu’une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être mobilisée et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moyens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appropriés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(attelle</a:t>
            </a:r>
            <a:r>
              <a:rPr dirty="0" sz="1100" spc="-5">
                <a:latin typeface="Calibri"/>
                <a:cs typeface="Calibri"/>
              </a:rPr>
              <a:t> modulable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 à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dépression) ne sont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disponibles.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bloque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et prévient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écharpe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triangulaire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extensible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(coton,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toile,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papier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non-tissé).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 longueur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1,2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20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convention,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l’opposé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dénommées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chefs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Traumatisme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 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main,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poignet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l’avant-bras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écharpe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simple</a:t>
            </a:r>
            <a:r>
              <a:rPr dirty="0" sz="1100" spc="-5">
                <a:latin typeface="Calibri"/>
                <a:cs typeface="Calibri"/>
              </a:rPr>
              <a:t>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engager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pointes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 ;</a:t>
            </a:r>
            <a:endParaRPr sz="1100">
              <a:latin typeface="Calibri"/>
              <a:cs typeface="Calibri"/>
            </a:endParaRPr>
          </a:p>
          <a:p>
            <a:pPr marL="247650" marR="15240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perpendiculaire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 à immobiliser.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ajuster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 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fixer l’écharpe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nouant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placée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>
                <a:latin typeface="Calibri"/>
                <a:cs typeface="Calibri"/>
              </a:rPr>
              <a:t> en </a:t>
            </a:r>
            <a:r>
              <a:rPr dirty="0" sz="1100" spc="-5">
                <a:latin typeface="Calibri"/>
                <a:cs typeface="Calibri"/>
              </a:rPr>
              <a:t>tortillant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ruban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adhésif.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542285"/>
            <a:ext cx="6155690" cy="287020"/>
            <a:chOff x="701040" y="2542285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54228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82270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731511"/>
            <a:ext cx="6155690" cy="287020"/>
            <a:chOff x="701040" y="473151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73151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0119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613399"/>
            <a:ext cx="6155690" cy="287655"/>
            <a:chOff x="701040" y="561339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61339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89457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18413"/>
            <a:ext cx="6155690" cy="61150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Traumatisme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écharpe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simple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contre-écharpe</a:t>
            </a:r>
            <a:r>
              <a:rPr dirty="0" sz="1100" spc="-5">
                <a:latin typeface="Calibri"/>
                <a:cs typeface="Calibri"/>
              </a:rPr>
              <a:t>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soutenir l’avant-bras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écharpe simple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deuxième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r>
              <a:rPr dirty="0" sz="1100" spc="-5" i="1">
                <a:latin typeface="Calibri"/>
                <a:cs typeface="Calibri"/>
              </a:rPr>
              <a:t>contre-écharpe</a:t>
            </a:r>
            <a:r>
              <a:rPr dirty="0" sz="1100" spc="-5">
                <a:latin typeface="Calibri"/>
                <a:cs typeface="Calibri"/>
              </a:rPr>
              <a:t>)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 le coude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l’aisselle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contre-écharpe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nœud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</a:t>
            </a:r>
            <a:r>
              <a:rPr dirty="0" sz="1100">
                <a:latin typeface="Calibri"/>
                <a:cs typeface="Calibri"/>
              </a:rPr>
              <a:t> en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l’aisselle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torsader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plaqué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Traumatisme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l’épaule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(clavicule,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omoplate)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écharpe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oblique</a:t>
            </a:r>
            <a:r>
              <a:rPr dirty="0" sz="1100" spc="-5">
                <a:latin typeface="Calibri"/>
                <a:cs typeface="Calibri"/>
              </a:rPr>
              <a:t>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nouer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englobant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coude en </a:t>
            </a:r>
            <a:r>
              <a:rPr dirty="0" sz="1100">
                <a:latin typeface="Calibri"/>
                <a:cs typeface="Calibri"/>
              </a:rPr>
              <a:t>avant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ruban adhésif.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Si le traumatisme de l’épaule provoque une déformation importante (bras écarté du corps), placer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rembourrage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(tissu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roulé)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l’articulation.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tenter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778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provisoire,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celui-ci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et complications.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correcte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[08FT06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086866" y="760730"/>
            <a:ext cx="538289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Immobilisation générale</a:t>
            </a:r>
            <a:r>
              <a:rPr dirty="0"/>
              <a:t> sur</a:t>
            </a:r>
            <a:r>
              <a:rPr dirty="0" spc="5"/>
              <a:t> </a:t>
            </a:r>
            <a:r>
              <a:rPr dirty="0" spc="-5"/>
              <a:t>un</a:t>
            </a:r>
            <a:r>
              <a:rPr dirty="0"/>
              <a:t> </a:t>
            </a:r>
            <a:r>
              <a:rPr dirty="0" spc="-5"/>
              <a:t>plan </a:t>
            </a:r>
            <a:r>
              <a:rPr dirty="0" spc="-10"/>
              <a:t>dur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117595"/>
            <a:ext cx="6155690" cy="287655"/>
            <a:chOff x="701040" y="311759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1175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3987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99229"/>
            <a:ext cx="6155690" cy="287655"/>
            <a:chOff x="701040" y="399922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9992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804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912609"/>
            <a:ext cx="6155690" cy="287020"/>
            <a:chOff x="701040" y="691260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69126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1930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351521"/>
            <a:ext cx="6155690" cy="287020"/>
            <a:chOff x="701040" y="7351521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3515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6319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628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outil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essentiellement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extraction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endroit difficile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d'accès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(endroit exigu,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 accidenté…).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immobiliser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du</a:t>
            </a:r>
            <a:r>
              <a:rPr dirty="0" sz="1100">
                <a:latin typeface="Calibri"/>
                <a:cs typeface="Calibri"/>
              </a:rPr>
              <a:t> rachis.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 dur 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1430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rectangulaire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1,85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longueur.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PVC,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radiotransparent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L’absorption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décontamination et 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germes infectieux.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équipé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poignées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portage.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L’immobilisateur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coussin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tête, fixé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 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 latéraux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allongée sur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dos</a:t>
            </a:r>
            <a:endParaRPr sz="1600">
              <a:latin typeface="Calibri Light"/>
              <a:cs typeface="Calibri Light"/>
            </a:endParaRPr>
          </a:p>
          <a:p>
            <a:pPr algn="just" marL="19050" marR="1841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L’usage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référence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 dispositif d’immobilisation du </a:t>
            </a:r>
            <a:r>
              <a:rPr dirty="0" sz="1100">
                <a:latin typeface="Calibri"/>
                <a:cs typeface="Calibri"/>
              </a:rPr>
              <a:t>rachis.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20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l'absence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d’installation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Bien qu’entraînant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risque de mobilisation de la victime plus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élevé, la technique de roulement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au sol à trois secouristes (décrite ci-dessous) est utilisable si les techniques précédentes ne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 être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contrôlées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avant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débuter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 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 fait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 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433527"/>
            <a:ext cx="4584700" cy="806450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24130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12700" marR="5080">
              <a:lnSpc>
                <a:spcPts val="2140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 un 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131368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 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520393"/>
            <a:ext cx="6139815" cy="1812289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palmaire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celle-ci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aucun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remettre,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825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rembourrage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d’épaisseur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(coussin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 ou couverture roulée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prépositionner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(équipé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l’immobilisateur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tête)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 au retournement.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343153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 3 doivent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3637991"/>
            <a:ext cx="6138545" cy="1209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alignés.</a:t>
            </a:r>
            <a:endParaRPr sz="1100">
              <a:latin typeface="Calibri"/>
              <a:cs typeface="Calibri"/>
            </a:endParaRPr>
          </a:p>
          <a:p>
            <a:pPr marL="241300" marR="698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bloquée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4945633"/>
            <a:ext cx="5434330" cy="75946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1er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Êtes-vous prêts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 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5740603"/>
            <a:ext cx="6140450" cy="100584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eux.</a:t>
            </a:r>
            <a:endParaRPr sz="1100">
              <a:latin typeface="Calibri"/>
              <a:cs typeface="Calibri"/>
            </a:endParaRPr>
          </a:p>
          <a:p>
            <a:pPr marL="241300" marR="698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Lors de 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garder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tendus et utiliser le poids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leur</a:t>
            </a:r>
            <a:r>
              <a:rPr dirty="0" sz="1100">
                <a:latin typeface="Calibri"/>
                <a:cs typeface="Calibri"/>
              </a:rPr>
              <a:t> corps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donner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mouvement.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1466" y="684479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7079741"/>
            <a:ext cx="468376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466" y="7371333"/>
            <a:ext cx="5434330" cy="66484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examinent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rapidement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qu’elle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côté.</a:t>
            </a:r>
            <a:endParaRPr sz="1100">
              <a:latin typeface="Calibri"/>
              <a:cs typeface="Calibri"/>
            </a:endParaRPr>
          </a:p>
          <a:p>
            <a:pPr marL="19050" marR="3326765">
              <a:lnSpc>
                <a:spcPct val="147300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Glissez le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plan dur 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 </a:t>
            </a:r>
            <a:r>
              <a:rPr dirty="0" sz="1100" spc="-229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90" y="8071307"/>
            <a:ext cx="6136640" cy="817244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inclinaison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plaquer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maintiennent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position. 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positionné.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indiquer quand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en place.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61466" y="8987789"/>
            <a:ext cx="5434330" cy="41719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poser…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Posez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7390" y="9432746"/>
            <a:ext cx="6139815" cy="6286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repositionner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l’axe-tête-cou-tronc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499820"/>
            <a:ext cx="6136640" cy="189865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solidariser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 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sangle-araignée,</a:t>
            </a:r>
            <a:endParaRPr sz="1100">
              <a:latin typeface="Calibri"/>
              <a:cs typeface="Calibri"/>
            </a:endParaRPr>
          </a:p>
          <a:p>
            <a:pPr lvl="1" marL="698500" marR="508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cuisses, juste au-dessus des genoux.</a:t>
            </a:r>
            <a:endParaRPr sz="1100">
              <a:latin typeface="Calibri"/>
              <a:cs typeface="Calibri"/>
            </a:endParaRPr>
          </a:p>
          <a:p>
            <a:pPr marL="469900" marR="5080">
              <a:lnSpc>
                <a:spcPct val="1020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complétée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s’aidant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 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jambes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solidariser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plaçant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 sangles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frontale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mentonnière.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249808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fin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manœuvre,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 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peuvent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701040" y="3100831"/>
            <a:ext cx="6155690" cy="287020"/>
            <a:chOff x="701040" y="3100831"/>
            <a:chExt cx="6155690" cy="287020"/>
          </a:xfrm>
        </p:grpSpPr>
        <p:sp>
          <p:nvSpPr>
            <p:cNvPr id="5" name="object 5"/>
            <p:cNvSpPr/>
            <p:nvPr/>
          </p:nvSpPr>
          <p:spPr>
            <a:xfrm>
              <a:off x="701040" y="310083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33812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701040" y="2733039"/>
            <a:ext cx="6155690" cy="2570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 allongée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sur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le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ventre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qui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doit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être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installée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sur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plan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dur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secouriste, placé à la tête de la victime, en trépied, genou </a:t>
            </a:r>
            <a:r>
              <a:rPr dirty="0" sz="1100">
                <a:latin typeface="Calibri"/>
                <a:cs typeface="Calibri"/>
              </a:rPr>
              <a:t>relevé </a:t>
            </a:r>
            <a:r>
              <a:rPr dirty="0" sz="1100" spc="-5">
                <a:latin typeface="Calibri"/>
                <a:cs typeface="Calibri"/>
              </a:rPr>
              <a:t>côté retournement et genou au sol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 prolongement de l’épaule côté retournement de la victime, afin d’anticiper la position finale,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retournement de la victime. Il maintient la tête de la victime avec deux mains (prise </a:t>
            </a:r>
            <a:r>
              <a:rPr dirty="0" sz="1100">
                <a:latin typeface="Calibri"/>
                <a:cs typeface="Calibri"/>
              </a:rPr>
              <a:t>occipito-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frontale)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 1)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19050" marR="2355850">
              <a:lnSpc>
                <a:spcPts val="2140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  <p:sp>
        <p:nvSpPr>
          <p:cNvPr id="8" name="object 8"/>
          <p:cNvSpPr txBox="1"/>
          <p:nvPr/>
        </p:nvSpPr>
        <p:spPr>
          <a:xfrm>
            <a:off x="1061466" y="537717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 secouristes 2 et 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5583630"/>
            <a:ext cx="6141720" cy="1827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6985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remettre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(paume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rembourrage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quatre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centimètres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d’épaisseur (coussin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autre moyen)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(équipé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 du retournement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 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genoux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 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1466" y="7510017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1er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Êtes-vous prêts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8332723"/>
            <a:ext cx="465391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(perpendiculaire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sol).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466" y="862431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8830767"/>
            <a:ext cx="6137910" cy="621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effectuera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moindre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ramener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neutre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ordonner 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61466" y="9550145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Dégagez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le plan-dur…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492200"/>
            <a:ext cx="533908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leurs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 hors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 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contre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indiquer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dégagé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1023365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701040" y="2069083"/>
            <a:ext cx="6155690" cy="287655"/>
            <a:chOff x="701040" y="2069083"/>
            <a:chExt cx="6155690" cy="287655"/>
          </a:xfrm>
        </p:grpSpPr>
        <p:sp>
          <p:nvSpPr>
            <p:cNvPr id="5" name="object 5"/>
            <p:cNvSpPr/>
            <p:nvPr/>
          </p:nvSpPr>
          <p:spPr>
            <a:xfrm>
              <a:off x="701040" y="20690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235026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643890" y="1476451"/>
            <a:ext cx="6265545" cy="24980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04800" marR="69850" indent="-228600">
              <a:lnSpc>
                <a:spcPct val="117000"/>
              </a:lnSpc>
              <a:spcBef>
                <a:spcPts val="10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précédemment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position allongée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4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debout</a:t>
            </a:r>
            <a:endParaRPr sz="1600">
              <a:latin typeface="Calibri Light"/>
              <a:cs typeface="Calibri Light"/>
            </a:endParaRPr>
          </a:p>
          <a:p>
            <a:pPr marL="76200" marR="685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d’installation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debout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8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lésion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 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04800" marR="6540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tête-cou-tronc,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pendant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</a:t>
            </a:r>
            <a:endParaRPr sz="1100">
              <a:latin typeface="Calibri"/>
              <a:cs typeface="Calibri"/>
            </a:endParaRPr>
          </a:p>
          <a:p>
            <a:pPr marL="3048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>
                <a:latin typeface="Calibri"/>
                <a:cs typeface="Calibri"/>
              </a:rPr>
              <a:t> celle-ci.</a:t>
            </a: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466" y="404799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4246828"/>
            <a:ext cx="5455285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</a:t>
            </a:r>
            <a:r>
              <a:rPr dirty="0" sz="1100">
                <a:latin typeface="Calibri"/>
                <a:cs typeface="Calibri"/>
              </a:rPr>
              <a:t> du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 dur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 dans sa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plan dur.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1466" y="4981447"/>
            <a:ext cx="5434330" cy="17145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5180533"/>
            <a:ext cx="5783580" cy="839469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face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secouriste 1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 l’avant-bras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l’aisselle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optimal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>
                <a:latin typeface="Calibri"/>
                <a:cs typeface="Calibri"/>
              </a:rPr>
              <a:t> main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relayer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466" y="611860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6317437"/>
            <a:ext cx="5783580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 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optimal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poursuivre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61466" y="7052817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 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2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basculer…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Basculez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trois 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90" y="7846771"/>
            <a:ext cx="6139815" cy="61341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allonger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basculant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accompagnant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d’allongement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lâcher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61466" y="8559545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Si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retrouvée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position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debout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casquée,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il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convient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720090" y="963015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694690" y="8757615"/>
            <a:ext cx="6167755" cy="127190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540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53365" algn="l"/>
                <a:tab pos="2540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laissant 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54000" marR="2095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53365" algn="l"/>
                <a:tab pos="2540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 cervical,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Calibri"/>
              <a:cs typeface="Calibri"/>
            </a:endParaRPr>
          </a:p>
          <a:p>
            <a:pPr marL="25400" marR="17780">
              <a:lnSpc>
                <a:spcPct val="114399"/>
              </a:lnSpc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7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grand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nombre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cas,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i="1">
                <a:latin typeface="Calibri"/>
                <a:cs typeface="Calibri"/>
              </a:rPr>
              <a:t> victimes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mettent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debout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après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avoir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effectué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chute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spc="19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après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accident</a:t>
            </a:r>
            <a:r>
              <a:rPr dirty="0" sz="900" spc="2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9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circulation. </a:t>
            </a:r>
            <a:r>
              <a:rPr dirty="0" sz="900" i="1">
                <a:latin typeface="Calibri"/>
                <a:cs typeface="Calibri"/>
              </a:rPr>
              <a:t>Si</a:t>
            </a:r>
            <a:r>
              <a:rPr dirty="0" sz="900" spc="-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-5" i="1">
                <a:latin typeface="Calibri"/>
                <a:cs typeface="Calibri"/>
              </a:rPr>
              <a:t> 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suspecte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traumatisme du </a:t>
            </a:r>
            <a:r>
              <a:rPr dirty="0" sz="900" i="1">
                <a:latin typeface="Calibri"/>
                <a:cs typeface="Calibri"/>
              </a:rPr>
              <a:t>rachis,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il </a:t>
            </a:r>
            <a:r>
              <a:rPr dirty="0" sz="900" i="1">
                <a:latin typeface="Calibri"/>
                <a:cs typeface="Calibri"/>
              </a:rPr>
              <a:t>est </a:t>
            </a:r>
            <a:r>
              <a:rPr dirty="0" sz="900" spc="-5" i="1">
                <a:latin typeface="Calibri"/>
                <a:cs typeface="Calibri"/>
              </a:rPr>
              <a:t>nécessaire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l’allonger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utilisant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 plan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dur.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/>
          <p:nvPr/>
        </p:nvSpPr>
        <p:spPr>
          <a:xfrm>
            <a:off x="701040" y="3107689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56590" y="517651"/>
            <a:ext cx="6252210" cy="28371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Transfert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plan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dur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sur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 MID</a:t>
            </a:r>
            <a:endParaRPr sz="1600">
              <a:latin typeface="Calibri Light"/>
              <a:cs typeface="Calibri Light"/>
            </a:endParaRPr>
          </a:p>
          <a:p>
            <a:pPr marL="635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n'est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obligatoire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quelques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sangler.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déposer 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 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49300" marR="6858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49300" algn="l"/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5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20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centimètres,</a:t>
            </a:r>
            <a:endParaRPr sz="1100">
              <a:latin typeface="Calibri"/>
              <a:cs typeface="Calibri"/>
            </a:endParaRPr>
          </a:p>
          <a:p>
            <a:pPr lvl="1" marL="7493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49300" algn="l"/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un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 de 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endParaRPr sz="1100">
              <a:latin typeface="Calibri"/>
              <a:cs typeface="Calibri"/>
            </a:endParaRPr>
          </a:p>
          <a:p>
            <a:pPr lvl="1" marL="749300" marR="68580" indent="-229235">
              <a:lnSpc>
                <a:spcPct val="116799"/>
              </a:lnSpc>
              <a:buFont typeface="Courier New"/>
              <a:buChar char="o"/>
              <a:tabLst>
                <a:tab pos="749300" algn="l"/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4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20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centimètres,</a:t>
            </a:r>
            <a:endParaRPr sz="1100">
              <a:latin typeface="Calibri"/>
              <a:cs typeface="Calibri"/>
            </a:endParaRPr>
          </a:p>
          <a:p>
            <a:pPr lvl="1" marL="749300" marR="68580" indent="-229235">
              <a:lnSpc>
                <a:spcPct val="116799"/>
              </a:lnSpc>
              <a:spcBef>
                <a:spcPts val="10"/>
              </a:spcBef>
              <a:buFont typeface="Courier New"/>
              <a:buChar char="o"/>
              <a:tabLst>
                <a:tab pos="749300" algn="l"/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Immobilisation d’une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sur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plan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dur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338886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1061466" y="349630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3731259"/>
            <a:ext cx="204723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tête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mains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1466" y="402285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 et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4229303"/>
            <a:ext cx="4309110" cy="61341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72415" indent="-26035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72415" algn="l"/>
                <a:tab pos="273050" algn="l"/>
              </a:tabLst>
            </a:pPr>
            <a:r>
              <a:rPr dirty="0" sz="1100" spc="-5">
                <a:latin typeface="Calibri"/>
                <a:cs typeface="Calibri"/>
              </a:rPr>
              <a:t>solidariser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plaçant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 frontale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mentonnière.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466" y="4941823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peuvent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701040" y="7366761"/>
            <a:ext cx="6155690" cy="287655"/>
            <a:chOff x="701040" y="7366761"/>
            <a:chExt cx="6155690" cy="287655"/>
          </a:xfrm>
        </p:grpSpPr>
        <p:sp>
          <p:nvSpPr>
            <p:cNvPr id="14" name="object 14"/>
            <p:cNvSpPr/>
            <p:nvPr/>
          </p:nvSpPr>
          <p:spPr>
            <a:xfrm>
              <a:off x="701040" y="736676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01040" y="764794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701040" y="8324595"/>
            <a:ext cx="6155690" cy="287655"/>
            <a:chOff x="701040" y="8324595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832459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860602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701040" y="5147766"/>
            <a:ext cx="6155690" cy="480758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algn="just" marL="24765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solidariser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sangle-araignée,</a:t>
            </a:r>
            <a:endParaRPr sz="1100">
              <a:latin typeface="Calibri"/>
              <a:cs typeface="Calibri"/>
            </a:endParaRPr>
          </a:p>
          <a:p>
            <a:pPr algn="just" lvl="1" marL="704850" marR="12065" indent="-229235">
              <a:lnSpc>
                <a:spcPct val="117000"/>
              </a:lnSpc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-5">
                <a:latin typeface="Calibri"/>
                <a:cs typeface="Calibri"/>
              </a:rPr>
              <a:t> 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-5">
                <a:latin typeface="Calibri"/>
                <a:cs typeface="Calibri"/>
              </a:rPr>
              <a:t> du thorax,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bassin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cuisses,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s’aidant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roulée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placé</a:t>
            </a:r>
            <a:r>
              <a:rPr dirty="0" sz="1100" spc="-5">
                <a:latin typeface="Calibri"/>
                <a:cs typeface="Calibri"/>
              </a:rPr>
              <a:t> entre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  <a:p>
            <a:pPr marL="19050" marR="1714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l'hôpital,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l'hôpital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conditionnée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d'immobilisation.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l'hôpital.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Idéalement,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transfert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809625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non-respect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sangles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serrées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 immobilisée,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 spontané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 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 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 sur</a:t>
            </a:r>
            <a:r>
              <a:rPr dirty="0" sz="1100">
                <a:latin typeface="Calibri"/>
                <a:cs typeface="Calibri"/>
              </a:rPr>
              <a:t>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peut respirer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gêne,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malgré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Clr>
                <a:srgbClr val="404040"/>
              </a:buClr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278</a:t>
            </a:fld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[08FT07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06-2018]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89505" y="759968"/>
            <a:ext cx="377634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700" marR="5080" indent="25019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Immobilisation générale </a:t>
            </a:r>
            <a:r>
              <a:rPr dirty="0"/>
              <a:t> </a:t>
            </a:r>
            <a:r>
              <a:rPr dirty="0" spc="-5"/>
              <a:t>sur</a:t>
            </a:r>
            <a:r>
              <a:rPr dirty="0" spc="-10"/>
              <a:t> </a:t>
            </a:r>
            <a:r>
              <a:rPr dirty="0" spc="-5"/>
              <a:t>un matelas à</a:t>
            </a:r>
            <a:r>
              <a:rPr dirty="0" spc="-10"/>
              <a:t> dépression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596893"/>
            <a:ext cx="6155690" cy="287655"/>
            <a:chOff x="701040" y="359689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5968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8780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896103"/>
            <a:ext cx="6155690" cy="287020"/>
            <a:chOff x="701040" y="489610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8961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1767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332471"/>
            <a:ext cx="6155690" cy="287655"/>
            <a:chOff x="701040" y="733247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33247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61365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80994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(MID)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(demi-assise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transfert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l'hôpital.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En immobilisant le corps entier d’une victime, le MID permet de respecter son axe </a:t>
            </a:r>
            <a:r>
              <a:rPr dirty="0" sz="1100">
                <a:latin typeface="Calibri"/>
                <a:cs typeface="Calibri"/>
              </a:rPr>
              <a:t>tête-cou-tronc </a:t>
            </a:r>
            <a:r>
              <a:rPr dirty="0" sz="1100" spc="-5">
                <a:latin typeface="Calibri"/>
                <a:cs typeface="Calibri"/>
              </a:rPr>
              <a:t>et limite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 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 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outre d’immobiliser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polystyrène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expansé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robinet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régler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saisie (poignées)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Il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qu’avec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pompe d’aspiration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Son principe de fonctionnement consiste, une fois la victime installée sur le </a:t>
            </a:r>
            <a:r>
              <a:rPr dirty="0" sz="1100">
                <a:latin typeface="Calibri"/>
                <a:cs typeface="Calibri"/>
              </a:rPr>
              <a:t>matelas,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10">
                <a:latin typeface="Calibri"/>
                <a:cs typeface="Calibri"/>
              </a:rPr>
              <a:t>aspirer </a:t>
            </a:r>
            <a:r>
              <a:rPr dirty="0" sz="1100" spc="-5">
                <a:latin typeface="Calibri"/>
                <a:cs typeface="Calibri"/>
              </a:rPr>
              <a:t>l’air contenu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l’enveloppe étanche. Cette aspiration provoque une solidarisation des petites billes qui rigidifie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moulant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ce qui provoque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immobilisation.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</a:t>
            </a:r>
            <a:r>
              <a:rPr dirty="0" sz="1100">
                <a:latin typeface="Calibri"/>
                <a:cs typeface="Calibri"/>
              </a:rPr>
              <a:t> en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quatre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équipiers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porteurs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exceptionnellement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Préalablement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dure.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bâche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être mise 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coupure.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répartir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désolidarisent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rigidifier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modérément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7060438"/>
            <a:ext cx="6155690" cy="287655"/>
            <a:chOff x="701040" y="7060438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7060438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734161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7651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50165">
              <a:lnSpc>
                <a:spcPct val="100000"/>
              </a:lnSpc>
              <a:spcBef>
                <a:spcPts val="1160"/>
              </a:spcBef>
            </a:pPr>
            <a:r>
              <a:rPr dirty="0" sz="1100" spc="-5" b="1">
                <a:latin typeface="Calibri"/>
                <a:cs typeface="Calibri"/>
              </a:rPr>
              <a:t>En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pratique :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Respiration</a:t>
            </a:r>
            <a:r>
              <a:rPr dirty="0" sz="1600" spc="-3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complète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 Inspirez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étages,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 </a:t>
            </a:r>
            <a:r>
              <a:rPr dirty="0" sz="1100" spc="-10">
                <a:latin typeface="Calibri"/>
                <a:cs typeface="Calibri"/>
              </a:rPr>
              <a:t>Expirez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profondément,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 Vous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pouvez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approfondir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votre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détente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laissant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venir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images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signifiant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c’est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laissez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venir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l’inspiration,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recommencez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exercice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prenant 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votre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votre </a:t>
            </a:r>
            <a:r>
              <a:rPr dirty="0" sz="1100" spc="-5">
                <a:latin typeface="Calibri"/>
                <a:cs typeface="Calibri"/>
              </a:rPr>
              <a:t>détente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 bien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Respiration</a:t>
            </a:r>
            <a:r>
              <a:rPr dirty="0" sz="1600" spc="-4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abdominale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 Placez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 sur votre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 </a:t>
            </a:r>
            <a:r>
              <a:rPr dirty="0" sz="1100" spc="-10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profondément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gonflant votre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Expirez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profondément</a:t>
            </a:r>
            <a:r>
              <a:rPr dirty="0" sz="1100">
                <a:latin typeface="Calibri"/>
                <a:cs typeface="Calibri"/>
              </a:rPr>
              <a:t> par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rentrant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 Répétez l’exercice, en prenant des inspirations et des expirations amples et profondes. Respirez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gonflant votre ventre comme un ballon et en essayant que </a:t>
            </a:r>
            <a:r>
              <a:rPr dirty="0" sz="1100">
                <a:latin typeface="Calibri"/>
                <a:cs typeface="Calibri"/>
              </a:rPr>
              <a:t>votre </a:t>
            </a:r>
            <a:r>
              <a:rPr dirty="0" sz="1100" spc="-10">
                <a:latin typeface="Calibri"/>
                <a:cs typeface="Calibri"/>
              </a:rPr>
              <a:t>poitrine </a:t>
            </a:r>
            <a:r>
              <a:rPr dirty="0" sz="1100" spc="-5">
                <a:latin typeface="Calibri"/>
                <a:cs typeface="Calibri"/>
              </a:rPr>
              <a:t>bouge le moins </a:t>
            </a:r>
            <a:r>
              <a:rPr dirty="0" sz="1100" spc="-10">
                <a:latin typeface="Calibri"/>
                <a:cs typeface="Calibri"/>
              </a:rPr>
              <a:t>possible… </a:t>
            </a:r>
            <a:r>
              <a:rPr dirty="0" sz="1100" spc="-5">
                <a:latin typeface="Calibri"/>
                <a:cs typeface="Calibri"/>
              </a:rPr>
              <a:t> Inspirez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calmement…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Expirez tranquillement…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 Tout en gonflant puis en rentrant votre ventre, vous laisser venir à l’inspiration et à l’expiration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images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détente…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couleurs…, musiques…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pensées…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induites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Respiration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abdominale,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autre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exemple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inspiré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retenez</a:t>
            </a:r>
            <a:r>
              <a:rPr dirty="0" sz="1100">
                <a:latin typeface="Calibri"/>
                <a:cs typeface="Calibri"/>
              </a:rPr>
              <a:t> l’air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poumons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(maximum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« </a:t>
            </a:r>
            <a:r>
              <a:rPr dirty="0" sz="1100" spc="-10">
                <a:latin typeface="Calibri"/>
                <a:cs typeface="Calibri"/>
              </a:rPr>
              <a:t>Expirez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d’effort,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 comme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ballon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dégonfle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 </a:t>
            </a:r>
            <a:r>
              <a:rPr dirty="0" sz="1100">
                <a:latin typeface="Calibri"/>
                <a:cs typeface="Calibri"/>
              </a:rPr>
              <a:t>temps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Continuez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exercice,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</a:t>
            </a:r>
            <a:r>
              <a:rPr dirty="0" sz="1100">
                <a:latin typeface="Calibri"/>
                <a:cs typeface="Calibri"/>
              </a:rPr>
              <a:t> 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amplement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rentrez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mouvement… 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bien…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La pathologie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contre-indiquer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9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 contrôlée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contrôlée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(complète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abdominale)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406137"/>
            <a:ext cx="6155690" cy="287020"/>
            <a:chOff x="701040" y="4406137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440613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6865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6539991"/>
            <a:ext cx="6155690" cy="287020"/>
            <a:chOff x="701040" y="653999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65399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8204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28319"/>
            <a:ext cx="6155690" cy="7437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couverture de survie.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cela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rapprocher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marL="704850" marR="10795">
              <a:lnSpc>
                <a:spcPct val="101400"/>
              </a:lnSpc>
              <a:spcBef>
                <a:spcPts val="215"/>
              </a:spcBef>
            </a:pP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replacer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tête 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rigidification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dernier.</a:t>
            </a:r>
            <a:endParaRPr sz="1100">
              <a:latin typeface="Calibri"/>
              <a:cs typeface="Calibri"/>
            </a:endParaRPr>
          </a:p>
          <a:p>
            <a:pPr marL="704850" marR="12065">
              <a:lnSpc>
                <a:spcPct val="1018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restreindre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rachis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matelas.</a:t>
            </a:r>
            <a:endParaRPr sz="1100">
              <a:latin typeface="Calibri"/>
              <a:cs typeface="Calibri"/>
            </a:endParaRPr>
          </a:p>
          <a:p>
            <a:pPr marL="704850" marR="11430">
              <a:lnSpc>
                <a:spcPct val="1018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appuyer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sommet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l’aspiration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entraînerait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flexion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-5">
                <a:latin typeface="Calibri"/>
                <a:cs typeface="Calibri"/>
              </a:rPr>
              <a:t> la tête.</a:t>
            </a:r>
            <a:endParaRPr sz="1100">
              <a:latin typeface="Calibri"/>
              <a:cs typeface="Calibri"/>
            </a:endParaRPr>
          </a:p>
          <a:p>
            <a:pPr lvl="1" marL="704850" marR="13335" indent="-229235">
              <a:lnSpc>
                <a:spcPct val="117300"/>
              </a:lnSpc>
              <a:spcBef>
                <a:spcPts val="9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latéraux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s’aidant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maintien.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l’air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d’aspiration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déconnecter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 d’aspiration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sangles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2000"/>
              </a:lnSpc>
              <a:spcBef>
                <a:spcPts val="11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rigidité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surveillée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permanence.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celle-ci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(piqûre,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déchirure…)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nuit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 générale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 marR="12700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victime-matelas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8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 et après l’avoir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arrimé.</a:t>
            </a:r>
            <a:endParaRPr sz="1100">
              <a:latin typeface="Calibri"/>
              <a:cs typeface="Calibri"/>
            </a:endParaRPr>
          </a:p>
          <a:p>
            <a:pPr marL="19050" marR="1206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mètres,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rigidifié,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-5">
                <a:latin typeface="Calibri"/>
                <a:cs typeface="Calibri"/>
              </a:rPr>
              <a:t> le soutenant sur</a:t>
            </a:r>
            <a:r>
              <a:rPr dirty="0" sz="1100">
                <a:latin typeface="Calibri"/>
                <a:cs typeface="Calibri"/>
              </a:rPr>
              <a:t> les </a:t>
            </a:r>
            <a:r>
              <a:rPr dirty="0" sz="1100" spc="-5">
                <a:latin typeface="Calibri"/>
                <a:cs typeface="Calibri"/>
              </a:rPr>
              <a:t>côtés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qu’il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en son milieu.</a:t>
            </a:r>
            <a:endParaRPr sz="1100">
              <a:latin typeface="Calibri"/>
              <a:cs typeface="Calibri"/>
            </a:endParaRPr>
          </a:p>
          <a:p>
            <a:pPr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épanchement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(hémorragie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reprise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hémorragie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externe…) peut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ce type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ni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 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matelas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[08FT08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1072" y="760730"/>
            <a:ext cx="512953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Maintien</a:t>
            </a:r>
            <a:r>
              <a:rPr dirty="0" spc="-10"/>
              <a:t> </a:t>
            </a:r>
            <a:r>
              <a:rPr dirty="0" spc="-5"/>
              <a:t>de la</a:t>
            </a:r>
            <a:r>
              <a:rPr dirty="0"/>
              <a:t> </a:t>
            </a:r>
            <a:r>
              <a:rPr dirty="0" spc="-5"/>
              <a:t>tête</a:t>
            </a:r>
            <a:r>
              <a:rPr dirty="0" spc="-10"/>
              <a:t> </a:t>
            </a:r>
            <a:r>
              <a:rPr dirty="0"/>
              <a:t>en</a:t>
            </a:r>
            <a:r>
              <a:rPr dirty="0" spc="-5"/>
              <a:t> position </a:t>
            </a:r>
            <a:r>
              <a:rPr dirty="0" spc="-10"/>
              <a:t>neutre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70707"/>
            <a:ext cx="6155690" cy="287655"/>
            <a:chOff x="701040" y="28707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707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51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752341"/>
            <a:ext cx="6155690" cy="287655"/>
            <a:chOff x="701040" y="375234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7523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0335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464049"/>
            <a:ext cx="6155690" cy="287655"/>
            <a:chOff x="701040" y="446404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4640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7452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903723"/>
            <a:ext cx="6155690" cy="287020"/>
            <a:chOff x="701040" y="4903723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9037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518439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7263129"/>
            <a:ext cx="6155690" cy="287655"/>
            <a:chOff x="701040" y="7263129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72631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75443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7457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recommandé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nuque ou du dos de la victime est suspecté, dans </a:t>
            </a:r>
            <a:r>
              <a:rPr dirty="0" sz="1100">
                <a:latin typeface="Calibri"/>
                <a:cs typeface="Calibri"/>
              </a:rPr>
              <a:t>l’attente </a:t>
            </a:r>
            <a:r>
              <a:rPr dirty="0" sz="1100" spc="-5">
                <a:latin typeface="Calibri"/>
                <a:cs typeface="Calibri"/>
              </a:rPr>
              <a:t>d’une éventuelle immobilisation complète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l’axe tête-cou-tronc.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 maintien de la tête peut être interrompu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avoir demandé à la victime de ne pas </a:t>
            </a:r>
            <a:r>
              <a:rPr dirty="0" sz="1100">
                <a:latin typeface="Calibri"/>
                <a:cs typeface="Calibri"/>
              </a:rPr>
              <a:t>bouger </a:t>
            </a:r>
            <a:r>
              <a:rPr dirty="0" sz="1100" spc="-5">
                <a:latin typeface="Calibri"/>
                <a:cs typeface="Calibri"/>
              </a:rPr>
              <a:t>la tête et </a:t>
            </a:r>
            <a:r>
              <a:rPr dirty="0" sz="1100" spc="-1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 cette dernière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allongée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plat dos,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 et coopérante.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 maintien de la tête du blessé en position neutre, dans l’alignement du tronc, limite les mouvements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intempestifs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>
                <a:latin typeface="Calibri"/>
                <a:cs typeface="Calibri"/>
              </a:rPr>
              <a:t> cervical</a:t>
            </a:r>
            <a:r>
              <a:rPr dirty="0" sz="1100" spc="-5">
                <a:latin typeface="Calibri"/>
                <a:cs typeface="Calibri"/>
              </a:rPr>
              <a:t>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allongée sur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dos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genoux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appui,</a:t>
            </a:r>
            <a:r>
              <a:rPr dirty="0" sz="1100">
                <a:latin typeface="Calibri"/>
                <a:cs typeface="Calibri"/>
              </a:rPr>
              <a:t> avec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l’axe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replacer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tronc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 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regarde droit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 général, 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l'immobilisation complète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debout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assise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replacer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l’axe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tronc,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soulageant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regarde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l’axe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(ACT,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552191"/>
            <a:ext cx="6155690" cy="287655"/>
            <a:chOff x="701040" y="255219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55219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83336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8413"/>
            <a:ext cx="6155690" cy="2595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sera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tête</a:t>
            </a:r>
            <a:r>
              <a:rPr dirty="0" sz="1100" spc="-5">
                <a:latin typeface="Calibri"/>
                <a:cs typeface="Calibri"/>
              </a:rPr>
              <a:t> 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déplacement déclenche ou</a:t>
            </a:r>
            <a:r>
              <a:rPr dirty="0" sz="1100">
                <a:latin typeface="Calibri"/>
                <a:cs typeface="Calibri"/>
              </a:rPr>
              <a:t> aggrave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(fourmillements,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décharges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électriques)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inférieurs.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[08FT09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98777" y="760730"/>
            <a:ext cx="47586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Pose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/>
              <a:t> </a:t>
            </a:r>
            <a:r>
              <a:rPr dirty="0" spc="-5"/>
              <a:t>l’attelle</a:t>
            </a:r>
            <a:r>
              <a:rPr dirty="0"/>
              <a:t> </a:t>
            </a:r>
            <a:r>
              <a:rPr dirty="0" spc="-5"/>
              <a:t>cervico-thoracique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70707"/>
            <a:ext cx="6155690" cy="287655"/>
            <a:chOff x="701040" y="28707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707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51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23029"/>
            <a:ext cx="6155690" cy="287655"/>
            <a:chOff x="701040" y="392302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9230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042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/>
          <p:nvPr/>
        </p:nvSpPr>
        <p:spPr>
          <a:xfrm>
            <a:off x="701040" y="6331965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701040" y="1378711"/>
            <a:ext cx="6155690" cy="5200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L’attelle cervico-thoracique (ACT) est un moyen qui permet d’immobiliser la tête, la nuque et le dos 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pour </a:t>
            </a:r>
            <a:r>
              <a:rPr dirty="0" sz="1100" spc="-5">
                <a:latin typeface="Calibri"/>
                <a:cs typeface="Calibri"/>
              </a:rPr>
              <a:t> assurer son dégagement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son extraction.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L’ACT est </a:t>
            </a:r>
            <a:r>
              <a:rPr dirty="0" sz="1100">
                <a:latin typeface="Calibri"/>
                <a:cs typeface="Calibri"/>
              </a:rPr>
              <a:t>mise </a:t>
            </a:r>
            <a:r>
              <a:rPr dirty="0" sz="1100" spc="-5">
                <a:latin typeface="Calibri"/>
                <a:cs typeface="Calibri"/>
              </a:rPr>
              <a:t>en place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avoir placé un collier cervical pour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 une restriction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 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Lorsqu’un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mobilisation du rachis pendant une manœuvre d’extraction de la victime (victime incarcérée). Malgré tout,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elle-même</a:t>
            </a:r>
            <a:r>
              <a:rPr dirty="0" sz="1100" spc="-5">
                <a:latin typeface="Calibri"/>
                <a:cs typeface="Calibri"/>
              </a:rPr>
              <a:t> 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rachis.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ACT,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corset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semi-rigide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hauteur),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(corset)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relié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rabat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immobilise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 sangles thoraciques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rangement.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01040" y="661314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1061466" y="6720585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La mise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d’une </a:t>
            </a:r>
            <a:r>
              <a:rPr dirty="0" sz="1100" i="1">
                <a:latin typeface="Calibri"/>
                <a:cs typeface="Calibri"/>
              </a:rPr>
              <a:t>ACT</a:t>
            </a:r>
            <a:r>
              <a:rPr dirty="0" sz="1100" spc="-5" i="1">
                <a:latin typeface="Calibri"/>
                <a:cs typeface="Calibri"/>
              </a:rPr>
              <a:t> nécessite trois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intervenants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707390" y="6926274"/>
            <a:ext cx="6139180" cy="89344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préférence,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 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061466" y="789330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 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707390" y="8099500"/>
            <a:ext cx="6137275" cy="4178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7000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 regard.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1466" y="861593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 et 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8814765"/>
            <a:ext cx="545465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décoller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dossier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examiner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1466" y="934592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 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9552381"/>
            <a:ext cx="6136640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insérer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dossier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siège,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 et 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739088"/>
            <a:ext cx="6142990" cy="519176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centrer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l’ACT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corset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(partie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bandes </a:t>
            </a:r>
            <a:r>
              <a:rPr dirty="0" sz="1100" spc="-5">
                <a:latin typeface="Calibri"/>
                <a:cs typeface="Calibri"/>
              </a:rPr>
              <a:t> thoraciques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-5">
                <a:latin typeface="Calibri"/>
                <a:cs typeface="Calibri"/>
              </a:rPr>
              <a:t> contact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1016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corset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attachant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35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l’abdomen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trop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grande.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femme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enceinte,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mois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grossesse,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serrée 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l’abdomen.</a:t>
            </a:r>
            <a:endParaRPr sz="1100">
              <a:latin typeface="Calibri"/>
              <a:cs typeface="Calibri"/>
            </a:endParaRPr>
          </a:p>
          <a:p>
            <a:pPr marL="241300" marR="762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 serrée 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attacher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1333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-5">
                <a:latin typeface="Calibri"/>
                <a:cs typeface="Calibri"/>
              </a:rPr>
              <a:t> éventuellement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croisées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pubis,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n’y 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traumatisme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du bassin.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En 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suspicion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fracture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serrer alors l’ensemble des sangles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1079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combler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l’espace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postérieure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ts val="1550"/>
              </a:lnSpc>
              <a:spcBef>
                <a:spcPts val="85"/>
              </a:spcBef>
            </a:pPr>
            <a:r>
              <a:rPr dirty="0" sz="1100" spc="-5">
                <a:latin typeface="Calibri"/>
                <a:cs typeface="Calibri"/>
              </a:rPr>
              <a:t>L’une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 cervical.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Les doigts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241300" marR="1206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resserrer,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 glisse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déplacement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relevage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1466" y="602945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À la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fin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la manœuvre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701040" y="7628127"/>
            <a:ext cx="6155690" cy="287020"/>
            <a:chOff x="701040" y="762812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762812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790854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656590" y="6228283"/>
            <a:ext cx="6253480" cy="384302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algn="just" marL="2921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921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le maintien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92100" marR="6604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une fois dans l'ACT, l'extraction de la victime peut être effectuée, </a:t>
            </a:r>
            <a:r>
              <a:rPr dirty="0" sz="1100">
                <a:latin typeface="Calibri"/>
                <a:cs typeface="Calibri"/>
              </a:rPr>
              <a:t>éventuellement </a:t>
            </a:r>
            <a:r>
              <a:rPr dirty="0" sz="1100" spc="-5">
                <a:latin typeface="Calibri"/>
                <a:cs typeface="Calibri"/>
              </a:rPr>
              <a:t>à l'aide d'un plan </a:t>
            </a:r>
            <a:r>
              <a:rPr dirty="0" sz="1100" spc="-10">
                <a:latin typeface="Calibri"/>
                <a:cs typeface="Calibri"/>
              </a:rPr>
              <a:t>dur. </a:t>
            </a:r>
            <a:r>
              <a:rPr dirty="0" sz="1100" spc="-5">
                <a:latin typeface="Calibri"/>
                <a:cs typeface="Calibri"/>
              </a:rPr>
              <a:t> 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MID.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les membres inférieurs par deux secouristes. Le troisième secouriste peut aider à cette manœuvre.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Retrait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l’ACT</a:t>
            </a:r>
            <a:endParaRPr sz="1600">
              <a:latin typeface="Calibri Light"/>
              <a:cs typeface="Calibri Light"/>
            </a:endParaRPr>
          </a:p>
          <a:p>
            <a:pPr marL="63500" marR="679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(difficultés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respiratoires),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sangles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49300" marR="68580" indent="-229235">
              <a:lnSpc>
                <a:spcPct val="116799"/>
              </a:lnSpc>
              <a:buFont typeface="Courier New"/>
              <a:buChar char="o"/>
              <a:tabLst>
                <a:tab pos="749300" algn="l"/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5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retirant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soulevée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centimètres,</a:t>
            </a:r>
            <a:endParaRPr sz="1100">
              <a:latin typeface="Calibri"/>
              <a:cs typeface="Calibri"/>
            </a:endParaRPr>
          </a:p>
          <a:p>
            <a:pPr lvl="1" marL="7493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49300" algn="l"/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un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 de 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endParaRPr sz="1100">
              <a:latin typeface="Calibri"/>
              <a:cs typeface="Calibri"/>
            </a:endParaRPr>
          </a:p>
          <a:p>
            <a:pPr lvl="1" marL="749300" marR="68580" indent="-229235">
              <a:lnSpc>
                <a:spcPct val="116799"/>
              </a:lnSpc>
              <a:buFont typeface="Courier New"/>
              <a:buChar char="o"/>
              <a:tabLst>
                <a:tab pos="749300" algn="l"/>
                <a:tab pos="7499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4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retirant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soulevée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centimètres.</a:t>
            </a:r>
            <a:endParaRPr sz="11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Si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181097"/>
            <a:ext cx="6155690" cy="287020"/>
            <a:chOff x="701040" y="218109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18109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46151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2642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difficile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rachis.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réfléchis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99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serrées,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cage thoracique et est donc susceptible d’aggraver une détresse respiratoire. Son utilisation doit 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r>
              <a:rPr dirty="0" sz="1100">
                <a:latin typeface="Calibri"/>
                <a:cs typeface="Calibri"/>
              </a:rPr>
              <a:t> L’ACT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10">
                <a:latin typeface="Calibri"/>
                <a:cs typeface="Calibri"/>
              </a:rPr>
              <a:t>utiliser</a:t>
            </a:r>
            <a:r>
              <a:rPr dirty="0" sz="1100" spc="-5">
                <a:latin typeface="Calibri"/>
                <a:cs typeface="Calibri"/>
              </a:rPr>
              <a:t>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 tête de la victime est parfaitement maintenue et l’immobilisation du rachis est assurée pour l’extraction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L’ACT est retirée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posée sur </a:t>
            </a:r>
            <a:r>
              <a:rPr dirty="0" sz="1100">
                <a:latin typeface="Calibri"/>
                <a:cs typeface="Calibri"/>
              </a:rPr>
              <a:t>le MID.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[08FT10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14295" y="760730"/>
            <a:ext cx="33280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Pose</a:t>
            </a:r>
            <a:r>
              <a:rPr dirty="0" spc="-10"/>
              <a:t> </a:t>
            </a:r>
            <a:r>
              <a:rPr dirty="0" spc="-5"/>
              <a:t>d’un collier</a:t>
            </a:r>
            <a:r>
              <a:rPr dirty="0" spc="-10"/>
              <a:t> </a:t>
            </a:r>
            <a:r>
              <a:rPr dirty="0" spc="-5"/>
              <a:t>cervical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043425"/>
            <a:ext cx="6155690" cy="287655"/>
            <a:chOff x="701040" y="404342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04342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3246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096001"/>
            <a:ext cx="6155690" cy="287655"/>
            <a:chOff x="701040" y="509600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0960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3771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807709"/>
            <a:ext cx="6155690" cy="287655"/>
            <a:chOff x="701040" y="580770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80770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0888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/>
          <p:nvPr/>
        </p:nvSpPr>
        <p:spPr>
          <a:xfrm>
            <a:off x="701040" y="6247383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70">
                <a:moveTo>
                  <a:pt x="6155436" y="0"/>
                </a:moveTo>
                <a:lnTo>
                  <a:pt x="0" y="0"/>
                </a:lnTo>
                <a:lnTo>
                  <a:pt x="0" y="280415"/>
                </a:lnTo>
                <a:lnTo>
                  <a:pt x="6155436" y="280415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01040" y="1378711"/>
            <a:ext cx="6155690" cy="5116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 collier cervical est mis en place </a:t>
            </a:r>
            <a:r>
              <a:rPr dirty="0" sz="1100">
                <a:latin typeface="Calibri"/>
                <a:cs typeface="Calibri"/>
              </a:rPr>
              <a:t>aussi </a:t>
            </a:r>
            <a:r>
              <a:rPr dirty="0" sz="1100" spc="-5">
                <a:latin typeface="Calibri"/>
                <a:cs typeface="Calibri"/>
              </a:rPr>
              <a:t>bien chez l’adulte que chez l’enfant suspect d'un traumatisme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restriction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mobilisation de la victime, si la stabilisation du </a:t>
            </a:r>
            <a:r>
              <a:rPr dirty="0" sz="1100">
                <a:latin typeface="Calibri"/>
                <a:cs typeface="Calibri"/>
              </a:rPr>
              <a:t>rachis </a:t>
            </a:r>
            <a:r>
              <a:rPr dirty="0" sz="1100" spc="-5">
                <a:latin typeface="Calibri"/>
                <a:cs typeface="Calibri"/>
              </a:rPr>
              <a:t>par une technique manuelle ne peut pas être réalisée,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aléatoire.</a:t>
            </a:r>
            <a:endParaRPr sz="1100">
              <a:latin typeface="Calibri"/>
              <a:cs typeface="Calibri"/>
            </a:endParaRPr>
          </a:p>
          <a:p>
            <a:pPr algn="just" marL="19050" marR="59690">
              <a:lnSpc>
                <a:spcPts val="1939"/>
              </a:lnSpc>
              <a:spcBef>
                <a:spcPts val="165"/>
              </a:spcBef>
            </a:pPr>
            <a:r>
              <a:rPr dirty="0" sz="1100" spc="-5">
                <a:latin typeface="Calibri"/>
                <a:cs typeface="Calibri"/>
              </a:rPr>
              <a:t>La mise en place du collier cervical est réalisée après installation de la tête de la victime en position neutre.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allongée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ventre,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collier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 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459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contre-indication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préexistante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143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En limitant les mouvements du 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cervical,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 diminue le 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d’apparition ou d’aggravation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lésion de la moelle épinière lors de la manipulation d’une victime porteuse d’une </a:t>
            </a:r>
            <a:r>
              <a:rPr dirty="0" sz="1100" spc="5">
                <a:latin typeface="Calibri"/>
                <a:cs typeface="Calibri"/>
              </a:rPr>
              <a:t>lésion </a:t>
            </a:r>
            <a:r>
              <a:rPr dirty="0" sz="1100" spc="-5">
                <a:latin typeface="Calibri"/>
                <a:cs typeface="Calibri"/>
              </a:rPr>
              <a:t>du rachis 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moelle épinière.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allongée sur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dos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701040" y="6527800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1061466" y="663524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707390" y="6870191"/>
            <a:ext cx="395351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61466" y="716178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7390" y="7360615"/>
            <a:ext cx="6141720" cy="233553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hauteur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distance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sépare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sternum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fait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 utilisé.</a:t>
            </a:r>
            <a:endParaRPr sz="1100">
              <a:latin typeface="Calibri"/>
              <a:cs typeface="Calibri"/>
            </a:endParaRPr>
          </a:p>
          <a:p>
            <a:pPr marL="241300" marR="825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autoagrippantes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</a:t>
            </a:r>
            <a:r>
              <a:rPr dirty="0" sz="1100">
                <a:latin typeface="Calibri"/>
                <a:cs typeface="Calibri"/>
              </a:rPr>
              <a:t>avant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 </a:t>
            </a: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menton-sternum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(selon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98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réévaluer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collier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701040" y="1204721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701040" y="520699"/>
            <a:ext cx="6155690" cy="931544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9050" marR="14604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n’empêche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de sa mobilisation dans les opérations d’extraction ou pour l’installer sur un dispositif d’immobilisation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assise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01040" y="148513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1061466" y="1592579"/>
            <a:ext cx="5434330" cy="17145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1791664"/>
            <a:ext cx="386016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 de préférence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derrière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232282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701040" y="4139437"/>
            <a:ext cx="6155690" cy="287655"/>
            <a:chOff x="701040" y="413943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1394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4206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860793"/>
            <a:ext cx="6155690" cy="287655"/>
            <a:chOff x="701040" y="686079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8607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1419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2521661"/>
            <a:ext cx="6155690" cy="622744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</a:t>
            </a:r>
            <a:r>
              <a:rPr dirty="0" sz="1100">
                <a:latin typeface="Calibri"/>
                <a:cs typeface="Calibri"/>
              </a:rPr>
              <a:t>avant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 </a:t>
            </a:r>
            <a:r>
              <a:rPr dirty="0" sz="1100" spc="-5">
                <a:latin typeface="Calibri"/>
                <a:cs typeface="Calibri"/>
              </a:rPr>
              <a:t>d’obtenir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menton-sternum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entourer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bandes</a:t>
            </a:r>
            <a:r>
              <a:rPr dirty="0" sz="1100">
                <a:latin typeface="Calibri"/>
                <a:cs typeface="Calibri"/>
              </a:rPr>
              <a:t> autoagrippantes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réévaluer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collier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 aggravation ou l’apparition d’un traumatisme de la moelle épinière peut survenir si une restriction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 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assurée.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Si le 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 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taille adaptée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cou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sont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latéralité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 mise en place du collier cervical n’est pas systématique, car il peut entraîner des complications, comme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obstruction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 des vaisseaux du cou avec aggravation d’un traumatisme crânien ou des complications locales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 d’immobilisation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l’ACT.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;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positionné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 :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 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clavicules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mandibule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relâché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liberté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réévaluée.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[08FT11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21332" y="760730"/>
            <a:ext cx="351345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Réalignement</a:t>
            </a:r>
            <a:r>
              <a:rPr dirty="0" spc="-20"/>
              <a:t> </a:t>
            </a:r>
            <a:r>
              <a:rPr dirty="0" spc="-5"/>
              <a:t>de</a:t>
            </a:r>
            <a:r>
              <a:rPr dirty="0" spc="-15"/>
              <a:t> </a:t>
            </a:r>
            <a:r>
              <a:rPr dirty="0" spc="-5"/>
              <a:t>membre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117595"/>
            <a:ext cx="6155690" cy="287655"/>
            <a:chOff x="701040" y="311759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1175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3987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909819"/>
            <a:ext cx="6155690" cy="287655"/>
            <a:chOff x="701040" y="490981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90981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1912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621781"/>
            <a:ext cx="6155690" cy="287020"/>
            <a:chOff x="701040" y="5621781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62178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902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060693"/>
            <a:ext cx="6155690" cy="287655"/>
            <a:chOff x="701040" y="6060693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0606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3418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7705852"/>
            <a:ext cx="6155690" cy="287020"/>
            <a:chOff x="701040" y="7705852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770585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79862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82581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En l’absence de médecin, on peut être amené, sur avis médical, à réaligner un avant-bras ou une jambe </a:t>
            </a:r>
            <a:r>
              <a:rPr dirty="0" sz="1100" spc="-10">
                <a:latin typeface="Calibri"/>
                <a:cs typeface="Calibri"/>
              </a:rPr>
              <a:t>qui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fracture</a:t>
            </a:r>
            <a:r>
              <a:rPr dirty="0" sz="1100" spc="-5">
                <a:latin typeface="Calibri"/>
                <a:cs typeface="Calibri"/>
              </a:rPr>
              <a:t> fermée,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réalignement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insensible)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déformation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présence </a:t>
            </a:r>
            <a:r>
              <a:rPr dirty="0" sz="1100" spc="-5">
                <a:latin typeface="Calibri"/>
                <a:cs typeface="Calibri"/>
              </a:rPr>
              <a:t>d’une déformation angulaire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d’un membre fracturé peut entraîner une complication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nerveuse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obstacle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 spécifique.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199390" indent="-139700">
              <a:lnSpc>
                <a:spcPct val="100000"/>
              </a:lnSpc>
              <a:spcBef>
                <a:spcPts val="625"/>
              </a:spcBef>
              <a:buChar char="•"/>
              <a:tabLst>
                <a:tab pos="200025" algn="l"/>
              </a:tabLst>
            </a:pP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nerveuse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199390" indent="-139700">
              <a:lnSpc>
                <a:spcPct val="100000"/>
              </a:lnSpc>
              <a:spcBef>
                <a:spcPts val="625"/>
              </a:spcBef>
              <a:buChar char="•"/>
              <a:tabLst>
                <a:tab pos="200025" algn="l"/>
              </a:tabLst>
            </a:pPr>
            <a:r>
              <a:rPr dirty="0" sz="1100" spc="-5">
                <a:latin typeface="Calibri"/>
                <a:cs typeface="Calibri"/>
              </a:rPr>
              <a:t>mettre en place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attelle.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Fracture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fermée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 l’avant-bras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-5">
                <a:latin typeface="Calibri"/>
                <a:cs typeface="Calibri"/>
              </a:rPr>
              <a:t> doit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l’articulation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Fracture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fermée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jambe</a:t>
            </a:r>
            <a:endParaRPr sz="1600">
              <a:latin typeface="Calibri Light"/>
              <a:cs typeface="Calibri Light"/>
            </a:endParaRPr>
          </a:p>
          <a:p>
            <a:pPr algn="just" marL="19050" marR="1551305">
              <a:lnSpc>
                <a:spcPct val="147400"/>
              </a:lnSpc>
              <a:spcBef>
                <a:spcPts val="525"/>
              </a:spcBef>
            </a:pPr>
            <a:r>
              <a:rPr dirty="0" sz="1100" spc="-5">
                <a:latin typeface="Calibri"/>
                <a:cs typeface="Calibri"/>
              </a:rPr>
              <a:t>Cette technique nécessite que le secouriste soit assisté d’une seconde personne.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l’assiste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celle-ci</a:t>
            </a:r>
            <a:r>
              <a:rPr dirty="0" sz="1100" spc="-5">
                <a:latin typeface="Calibri"/>
                <a:cs typeface="Calibri"/>
              </a:rPr>
              <a:t> saisisse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bloque.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jambe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exerçant une traction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322829"/>
            <a:ext cx="6155690" cy="287655"/>
            <a:chOff x="701040" y="232282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3228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6040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2825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réalignement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résistance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réalignement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devient intolérable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réalignement,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(hématome,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vaisseau)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neurologiques (perte de la sensibilité ou de la motricité) peuvent apparaître. Dans ce cas, un nouvel </a:t>
            </a:r>
            <a:r>
              <a:rPr dirty="0" sz="1100">
                <a:latin typeface="Calibri"/>
                <a:cs typeface="Calibri"/>
              </a:rPr>
              <a:t>avis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réalignement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 est possible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 sans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 un moyen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 spécifique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atténuation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complications.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[01FT05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79525" marR="5080" indent="-101219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La</a:t>
            </a:r>
            <a:r>
              <a:rPr dirty="0" spc="25"/>
              <a:t> </a:t>
            </a:r>
            <a:r>
              <a:rPr dirty="0" spc="-10"/>
              <a:t>focalisation/défocalisation </a:t>
            </a:r>
            <a:r>
              <a:rPr dirty="0" spc="-575"/>
              <a:t> </a:t>
            </a:r>
            <a:r>
              <a:rPr dirty="0" spc="-5"/>
              <a:t>attentionnelle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419347"/>
            <a:ext cx="6155690" cy="287020"/>
            <a:chOff x="701040" y="3419347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4193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6997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782063"/>
            <a:ext cx="6155690" cy="7891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Indications</a:t>
            </a:r>
            <a:r>
              <a:rPr dirty="0" sz="1600" spc="-1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Les techniques de focalisation et de défocalisation de l’attention sont d’excellents outils de régulation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stress.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vulnérabilité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outre,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 de l’attention entraîne progressivement toute une série </a:t>
            </a:r>
            <a:r>
              <a:rPr dirty="0" sz="1100" spc="-10">
                <a:latin typeface="Calibri"/>
                <a:cs typeface="Calibri"/>
              </a:rPr>
              <a:t>d’autres </a:t>
            </a:r>
            <a:r>
              <a:rPr dirty="0" sz="1100" spc="-5">
                <a:latin typeface="Calibri"/>
                <a:cs typeface="Calibri"/>
              </a:rPr>
              <a:t>conséquences cliniquement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significatives. </a:t>
            </a:r>
            <a:r>
              <a:rPr dirty="0" sz="1100" spc="-5">
                <a:latin typeface="Calibri"/>
                <a:cs typeface="Calibri"/>
              </a:rPr>
              <a:t>Le secouriste pourra donc travailler à orienter l’attention de la victime sur des éléments 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favoriseront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déroulement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Focalisation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attentionnelle</a:t>
            </a:r>
            <a:endParaRPr sz="1600">
              <a:latin typeface="Calibri Light"/>
              <a:cs typeface="Calibri Light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Cette technique est déjà naturellement utilisée, au travers de </a:t>
            </a:r>
            <a:r>
              <a:rPr dirty="0" sz="1100" spc="-5" b="1">
                <a:latin typeface="Calibri"/>
                <a:cs typeface="Calibri"/>
              </a:rPr>
              <a:t>certaines questions posées dans le cadre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 bilan secouriste</a:t>
            </a:r>
            <a:r>
              <a:rPr dirty="0" sz="1100" spc="-5">
                <a:latin typeface="Calibri"/>
                <a:cs typeface="Calibri"/>
              </a:rPr>
              <a:t>, telles que : la date de naissance, les coordonnées, les antécédents et traitements,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chercher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papiers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constituent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tâches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attentionnelles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distractives.</a:t>
            </a:r>
            <a:endParaRPr sz="1100">
              <a:latin typeface="Calibri"/>
              <a:cs typeface="Calibri"/>
            </a:endParaRPr>
          </a:p>
          <a:p>
            <a:pPr algn="just" marL="247650" marR="11430" indent="-228600">
              <a:lnSpc>
                <a:spcPct val="116799"/>
              </a:lnSpc>
              <a:spcBef>
                <a:spcPts val="77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dernières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-5">
                <a:latin typeface="Calibri"/>
                <a:cs typeface="Calibri"/>
              </a:rPr>
              <a:t>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renforcées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implication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directe</a:t>
            </a:r>
            <a:r>
              <a:rPr dirty="0" sz="1100" spc="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24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24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victime</a:t>
            </a:r>
            <a:r>
              <a:rPr dirty="0" sz="1100" spc="23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dans 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certaines actions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  <a:buFont typeface="Symbol"/>
              <a:buChar char=""/>
            </a:pPr>
            <a:endParaRPr sz="1250">
              <a:latin typeface="Calibri"/>
              <a:cs typeface="Calibri"/>
            </a:endParaRPr>
          </a:p>
          <a:p>
            <a:pPr marL="469265" marR="15875" indent="31115">
              <a:lnSpc>
                <a:spcPct val="101400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Mettez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ventre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comptez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combien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votre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ventre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spc="18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soulève</a:t>
            </a:r>
            <a:r>
              <a:rPr dirty="0" sz="1100" spc="19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spc="1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30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secondes 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demande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maintenir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…</a:t>
            </a:r>
            <a:r>
              <a:rPr dirty="0" sz="1100" i="1">
                <a:latin typeface="Calibri"/>
                <a:cs typeface="Calibri"/>
              </a:rPr>
              <a:t> ce </a:t>
            </a:r>
            <a:r>
              <a:rPr dirty="0" sz="1100" spc="-5" i="1">
                <a:latin typeface="Calibri"/>
                <a:cs typeface="Calibri"/>
              </a:rPr>
              <a:t>pansement,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cette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poche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froid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…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 marR="13335">
              <a:lnSpc>
                <a:spcPct val="101800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allez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surveiller,</a:t>
            </a:r>
            <a:r>
              <a:rPr dirty="0" sz="1100" spc="16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l’aide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cet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appareil,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votre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fréquence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cardiaque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15" i="1">
                <a:latin typeface="Calibri"/>
                <a:cs typeface="Calibri"/>
              </a:rPr>
              <a:t>et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signaler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lorsque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cette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dernière passera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dessous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100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7000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tâches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attentionnelles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l’incitant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exemple </a:t>
            </a:r>
            <a:r>
              <a:rPr dirty="0" sz="1100" spc="-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parler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d’un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sujet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extérieur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l’intervention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loisirs,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vacances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Plus </a:t>
            </a:r>
            <a:r>
              <a:rPr dirty="0" sz="1100" spc="-10">
                <a:latin typeface="Calibri"/>
                <a:cs typeface="Calibri"/>
              </a:rPr>
              <a:t>spécifiquement, </a:t>
            </a:r>
            <a:r>
              <a:rPr dirty="0" sz="1100" spc="-5" b="1">
                <a:latin typeface="Calibri"/>
                <a:cs typeface="Calibri"/>
              </a:rPr>
              <a:t>des tâches d’ancrage </a:t>
            </a:r>
            <a:r>
              <a:rPr dirty="0" sz="1100" spc="-5">
                <a:latin typeface="Calibri"/>
                <a:cs typeface="Calibri"/>
              </a:rPr>
              <a:t>peuvent être réalisées. Au préalable de la mise en œuvre,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tâches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bilan,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exercices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stabilisation émotionnelle.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00">
              <a:latin typeface="Calibri"/>
              <a:cs typeface="Calibri"/>
            </a:endParaRPr>
          </a:p>
          <a:p>
            <a:pPr algn="just" marL="247650" marR="18415">
              <a:lnSpc>
                <a:spcPct val="102400"/>
              </a:lnSpc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tâches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capacité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tâches nécessitant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ressources cognitives que</a:t>
            </a:r>
            <a:r>
              <a:rPr dirty="0" sz="1100">
                <a:latin typeface="Calibri"/>
                <a:cs typeface="Calibri"/>
              </a:rPr>
              <a:t> d’autres.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815"/>
              </a:spcBef>
            </a:pPr>
            <a:r>
              <a:rPr dirty="0" sz="1100" spc="-5" b="1">
                <a:latin typeface="Calibri"/>
                <a:cs typeface="Calibri"/>
              </a:rPr>
              <a:t>Exemples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tâches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d’implication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physique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(selon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capacités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victime)</a:t>
            </a:r>
            <a:r>
              <a:rPr dirty="0" sz="1100" spc="2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930"/>
              </a:spcBef>
            </a:pPr>
            <a:r>
              <a:rPr dirty="0" sz="1100" spc="-5" i="1">
                <a:latin typeface="Calibri"/>
                <a:cs typeface="Calibri"/>
              </a:rPr>
              <a:t>« Serrez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poings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durant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5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secondes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relâchez,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puis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recommencez »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Contractez 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bras droit,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puis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gauche,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alternativement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9265" marR="16510">
              <a:lnSpc>
                <a:spcPct val="101400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Contractez</a:t>
            </a:r>
            <a:r>
              <a:rPr dirty="0" sz="1100" spc="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gauche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</a:t>
            </a:r>
            <a:r>
              <a:rPr dirty="0" sz="1100" spc="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main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droite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;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gauche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droite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;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5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 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gauche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 6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droite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… montez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jusqu’à 10,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puis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redescendez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alternance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13839" y="760730"/>
            <a:ext cx="45256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Retrait</a:t>
            </a:r>
            <a:r>
              <a:rPr dirty="0" spc="-15"/>
              <a:t> </a:t>
            </a:r>
            <a:r>
              <a:rPr dirty="0" spc="-5"/>
              <a:t>d’un casque de</a:t>
            </a:r>
            <a:r>
              <a:rPr dirty="0" spc="-15"/>
              <a:t> </a:t>
            </a:r>
            <a:r>
              <a:rPr dirty="0" spc="-5"/>
              <a:t>protection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023107"/>
            <a:ext cx="6155690" cy="287655"/>
            <a:chOff x="701040" y="30231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0231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3042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04741"/>
            <a:ext cx="6155690" cy="287655"/>
            <a:chOff x="701040" y="390474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90474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1859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616449"/>
            <a:ext cx="6155690" cy="287655"/>
            <a:chOff x="701040" y="461644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6164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8976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/>
          <p:nvPr/>
        </p:nvSpPr>
        <p:spPr>
          <a:xfrm>
            <a:off x="701040" y="5327649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7"/>
                </a:lnTo>
                <a:lnTo>
                  <a:pt x="6155436" y="281177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701040" y="1378711"/>
            <a:ext cx="6155690" cy="4196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 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présent.</a:t>
            </a:r>
            <a:endParaRPr sz="1100">
              <a:latin typeface="Calibri"/>
              <a:cs typeface="Calibri"/>
            </a:endParaRPr>
          </a:p>
          <a:p>
            <a:pPr marL="19050" marR="1778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permettre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respiration, 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occasionner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deux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secouristes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701040" y="560882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 txBox="1"/>
          <p:nvPr/>
        </p:nvSpPr>
        <p:spPr>
          <a:xfrm>
            <a:off x="1061466" y="571626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chargé du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retrait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casque,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707390" y="5951219"/>
            <a:ext cx="6140450" cy="91566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 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genoux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éloigné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reculer.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plaquant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l’alignement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tronc.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61466" y="6965188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7390" y="7164019"/>
            <a:ext cx="6139180" cy="143573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s’installer,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trépied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détacher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mentonnière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(casque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jugulaire)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déverrouiller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fixation</a:t>
            </a:r>
            <a:r>
              <a:rPr dirty="0" sz="1100" spc="-5">
                <a:latin typeface="Calibri"/>
                <a:cs typeface="Calibri"/>
              </a:rPr>
              <a:t>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 du menton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visière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nuque,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98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crochet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appuyé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genou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relevé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 ainsi fermement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 dans l’axe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corps.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61466" y="869822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07390" y="8933179"/>
            <a:ext cx="6140450" cy="1137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 latérales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2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 glisser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d’arrière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décoller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limitant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tête,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accrocher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5989" y="520699"/>
            <a:ext cx="3417570" cy="466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105917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dès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l’arrêt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 retrait,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294130"/>
            <a:ext cx="6137910" cy="6362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repositionner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crâne.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repositionnement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chute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200355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701040" y="3013201"/>
            <a:ext cx="6155690" cy="287655"/>
            <a:chOff x="701040" y="3013201"/>
            <a:chExt cx="6155690" cy="287655"/>
          </a:xfrm>
        </p:grpSpPr>
        <p:sp>
          <p:nvSpPr>
            <p:cNvPr id="7" name="object 7"/>
            <p:cNvSpPr/>
            <p:nvPr/>
          </p:nvSpPr>
          <p:spPr>
            <a:xfrm>
              <a:off x="701040" y="30132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32943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7114539"/>
            <a:ext cx="6155690" cy="287020"/>
            <a:chOff x="701040" y="7114539"/>
            <a:chExt cx="6155690" cy="287020"/>
          </a:xfrm>
        </p:grpSpPr>
        <p:sp>
          <p:nvSpPr>
            <p:cNvPr id="10" name="object 10"/>
            <p:cNvSpPr/>
            <p:nvPr/>
          </p:nvSpPr>
          <p:spPr>
            <a:xfrm>
              <a:off x="701040" y="71145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739495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8412988"/>
            <a:ext cx="6155690" cy="287655"/>
            <a:chOff x="701040" y="8412988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8412988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86944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701040" y="2202382"/>
            <a:ext cx="6155690" cy="6772909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complètement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latéro-latérale)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secouriste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isolé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extrêmement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visière</a:t>
            </a:r>
            <a:r>
              <a:rPr dirty="0" sz="1100" spc="-5">
                <a:latin typeface="Calibri"/>
                <a:cs typeface="Calibri"/>
              </a:rPr>
              <a:t> du casque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968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détacher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mentonnière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jugulaire),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déverrouiller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fixation</a:t>
            </a:r>
            <a:r>
              <a:rPr dirty="0" sz="1100" spc="-5">
                <a:latin typeface="Calibri"/>
                <a:cs typeface="Calibri"/>
              </a:rPr>
              <a:t>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menton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-5">
                <a:latin typeface="Calibri"/>
                <a:cs typeface="Calibri"/>
              </a:rPr>
              <a:t> main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tête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éloigné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reculer.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l’axe,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mentonnière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nez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accrocher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et simultanément déposer délicatement la tête sur le sol en la gardant le plus possible </a:t>
            </a:r>
            <a:r>
              <a:rPr dirty="0" sz="1100" spc="-1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 l’axe.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3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mobilisation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entraîner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séquelles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exceptionnel,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seulement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[08FT13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441955" y="760730"/>
            <a:ext cx="267208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Application</a:t>
            </a:r>
            <a:r>
              <a:rPr dirty="0" spc="-20"/>
              <a:t> </a:t>
            </a:r>
            <a:r>
              <a:rPr dirty="0" spc="-5"/>
              <a:t>de</a:t>
            </a:r>
            <a:r>
              <a:rPr dirty="0" spc="-20"/>
              <a:t> </a:t>
            </a:r>
            <a:r>
              <a:rPr dirty="0" spc="-10"/>
              <a:t>froid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06293"/>
            <a:ext cx="6155690" cy="287020"/>
            <a:chOff x="701040" y="26062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6062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8867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17239"/>
            <a:ext cx="6155690" cy="287655"/>
            <a:chOff x="701040" y="33172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3172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5984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758943"/>
            <a:ext cx="6155690" cy="287020"/>
            <a:chOff x="701040" y="4758943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475894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0393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887719"/>
            <a:ext cx="6155690" cy="287020"/>
            <a:chOff x="701040" y="5887719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58877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1681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7234935"/>
            <a:ext cx="6155690" cy="287655"/>
            <a:chOff x="701040" y="7234935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72349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75161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8182864"/>
            <a:ext cx="6155690" cy="287020"/>
            <a:chOff x="701040" y="8182864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8182864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846353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593090" y="1378711"/>
            <a:ext cx="6376670" cy="782383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270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55600" indent="-139065">
              <a:lnSpc>
                <a:spcPct val="100000"/>
              </a:lnSpc>
              <a:spcBef>
                <a:spcPts val="625"/>
              </a:spcBef>
              <a:buChar char="•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un 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articulations,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139065">
              <a:lnSpc>
                <a:spcPct val="100000"/>
              </a:lnSpc>
              <a:spcBef>
                <a:spcPts val="625"/>
              </a:spcBef>
              <a:buChar char="•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piqûre </a:t>
            </a:r>
            <a:r>
              <a:rPr dirty="0" sz="1100" spc="-5">
                <a:latin typeface="Calibri"/>
                <a:cs typeface="Calibri"/>
              </a:rPr>
              <a:t>d’insecte.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270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L’application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d’atténuer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270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L’application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froid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de 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mélangée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cubes ou pilée)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avec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tailles.</a:t>
            </a:r>
            <a:endParaRPr sz="110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bombes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cryogènes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réservées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270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L’application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s’étendre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au-delà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douloureuse.</a:t>
            </a:r>
            <a:endParaRPr sz="1100">
              <a:latin typeface="Calibri"/>
              <a:cs typeface="Calibri"/>
            </a:endParaRPr>
          </a:p>
          <a:p>
            <a:pPr marL="127000" marR="1308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d’application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excéder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vingt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moitié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d’inconfort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utilisant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l’eau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glace</a:t>
            </a:r>
            <a:endParaRPr sz="1600">
              <a:latin typeface="Calibri Light"/>
              <a:cs typeface="Calibri Light"/>
            </a:endParaRPr>
          </a:p>
          <a:p>
            <a:pPr marL="355600" marR="132080" indent="-228600">
              <a:lnSpc>
                <a:spcPct val="116799"/>
              </a:lnSpc>
              <a:spcBef>
                <a:spcPts val="9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remplir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sachet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vessie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ajouter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glaçons,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pilée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neige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chasser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excédent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4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hermétiquement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(serviette,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torchon) et</a:t>
            </a:r>
            <a:r>
              <a:rPr dirty="0" sz="1100">
                <a:latin typeface="Calibri"/>
                <a:cs typeface="Calibri"/>
              </a:rPr>
              <a:t> l’appliquer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utilisant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compresse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chimique</a:t>
            </a:r>
            <a:endParaRPr sz="1600">
              <a:latin typeface="Calibri Light"/>
              <a:cs typeface="Calibri Light"/>
            </a:endParaRPr>
          </a:p>
          <a:p>
            <a:pPr marL="3556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générer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conformément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constructeur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(serviette,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torchon)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270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L’application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 est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proscrite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chez une 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a perdu connaissance.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720090" y="965225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681990" y="9721088"/>
            <a:ext cx="6191885" cy="320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72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202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L’air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est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excellent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isolant.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C’est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pourquoi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il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convient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chasser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vessie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sac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contenant</a:t>
            </a:r>
            <a:r>
              <a:rPr dirty="0" sz="900" spc="4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source</a:t>
            </a:r>
            <a:r>
              <a:rPr dirty="0" sz="900" spc="8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froid</a:t>
            </a:r>
            <a:r>
              <a:rPr dirty="0" sz="900" spc="5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afin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d’en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améliorer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l’efficacité.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9" name="object 2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593341"/>
            <a:ext cx="6155690" cy="287655"/>
            <a:chOff x="701040" y="1593341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59334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8747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33527"/>
            <a:ext cx="6155690" cy="1892300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application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petites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cloques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cartonnée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touche.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l’application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L’application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désagréments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[08FT14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783590" y="760730"/>
            <a:ext cx="598678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Emballage</a:t>
            </a:r>
            <a:r>
              <a:rPr dirty="0" spc="-5"/>
              <a:t> au</a:t>
            </a:r>
            <a:r>
              <a:rPr dirty="0"/>
              <a:t> </a:t>
            </a:r>
            <a:r>
              <a:rPr dirty="0" spc="-5"/>
              <a:t>moyen</a:t>
            </a:r>
            <a:r>
              <a:rPr dirty="0"/>
              <a:t> d’un </a:t>
            </a:r>
            <a:r>
              <a:rPr dirty="0" spc="-5"/>
              <a:t>pansement </a:t>
            </a:r>
            <a:r>
              <a:rPr dirty="0" spc="-10"/>
              <a:t>stérile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3604513"/>
            <a:ext cx="6155690" cy="287020"/>
            <a:chOff x="701040" y="3604513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360451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38849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969255"/>
            <a:ext cx="6155690" cy="287655"/>
            <a:chOff x="701040" y="496925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496925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525068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5680455"/>
            <a:ext cx="6155690" cy="287655"/>
            <a:chOff x="701040" y="5680455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56804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59616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6562852"/>
            <a:ext cx="6155690" cy="287020"/>
            <a:chOff x="701040" y="6562852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656285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68432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701040" y="8121141"/>
            <a:ext cx="6155690" cy="287020"/>
            <a:chOff x="701040" y="8121141"/>
            <a:chExt cx="6155690" cy="287020"/>
          </a:xfrm>
        </p:grpSpPr>
        <p:sp>
          <p:nvSpPr>
            <p:cNvPr id="27" name="object 27"/>
            <p:cNvSpPr/>
            <p:nvPr/>
          </p:nvSpPr>
          <p:spPr>
            <a:xfrm>
              <a:off x="701040" y="812114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01040" y="840155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567690" y="1378711"/>
            <a:ext cx="6403340" cy="81184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52400" marR="13398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52400" marR="129539">
              <a:lnSpc>
                <a:spcPct val="101800"/>
              </a:lnSpc>
              <a:spcBef>
                <a:spcPts val="1130"/>
              </a:spcBef>
            </a:pPr>
            <a:r>
              <a:rPr dirty="0" sz="1100" spc="-10">
                <a:latin typeface="Calibri"/>
                <a:cs typeface="Calibri"/>
              </a:rPr>
              <a:t>L’emballage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accroît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souillures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déperdition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chaleur.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5240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pansement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stérile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pour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brûlures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 i="1">
                <a:solidFill>
                  <a:srgbClr val="7E7E7E"/>
                </a:solidFill>
                <a:latin typeface="Calibri Light"/>
                <a:cs typeface="Calibri Light"/>
              </a:rPr>
              <a:t>type SSA</a:t>
            </a:r>
            <a:endParaRPr sz="1600">
              <a:latin typeface="Calibri Light"/>
              <a:cs typeface="Calibri Light"/>
            </a:endParaRPr>
          </a:p>
          <a:p>
            <a:pPr marL="152400" marR="126364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 pansement stérile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 spc="-5">
                <a:latin typeface="Calibri"/>
                <a:cs typeface="Calibri"/>
              </a:rPr>
              <a:t> du service de santé des armées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(</a:t>
            </a:r>
            <a:r>
              <a:rPr dirty="0" sz="1100" spc="5" i="1">
                <a:latin typeface="Calibri"/>
                <a:cs typeface="Calibri"/>
              </a:rPr>
              <a:t>type </a:t>
            </a:r>
            <a:r>
              <a:rPr dirty="0" sz="1100" spc="-5" i="1">
                <a:latin typeface="Calibri"/>
                <a:cs typeface="Calibri"/>
              </a:rPr>
              <a:t>SSA</a:t>
            </a:r>
            <a:r>
              <a:rPr dirty="0" sz="1100" spc="-5">
                <a:latin typeface="Calibri"/>
                <a:cs typeface="Calibri"/>
              </a:rPr>
              <a:t>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format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60 x 80 cm,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argentée alvéolée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imprégnée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Métalline</a:t>
            </a:r>
            <a:r>
              <a:rPr dirty="0" baseline="39682" sz="1050">
                <a:latin typeface="Symbol"/>
                <a:cs typeface="Symbol"/>
              </a:rPr>
              <a:t></a:t>
            </a:r>
            <a:r>
              <a:rPr dirty="0" baseline="39682" sz="1050" spc="112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10">
                <a:latin typeface="Calibri"/>
                <a:cs typeface="Calibri"/>
              </a:rPr>
              <a:t>quatre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rubans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l’attacher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draps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champs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stériles</a:t>
            </a:r>
            <a:endParaRPr sz="1600">
              <a:latin typeface="Calibri Light"/>
              <a:cs typeface="Calibri Light"/>
            </a:endParaRPr>
          </a:p>
          <a:p>
            <a:pPr marL="1524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52400" marR="1301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doigts,</a:t>
            </a:r>
            <a:r>
              <a:rPr dirty="0" sz="1100" spc="-5">
                <a:latin typeface="Calibri"/>
                <a:cs typeface="Calibri"/>
              </a:rPr>
              <a:t> 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gants,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entrera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-5">
                <a:latin typeface="Calibri"/>
                <a:cs typeface="Calibri"/>
              </a:rPr>
              <a:t> zone lésée.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Avec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pansement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stérile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pour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brûlures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 i="1">
                <a:solidFill>
                  <a:srgbClr val="7E7E7E"/>
                </a:solidFill>
                <a:latin typeface="Calibri Light"/>
                <a:cs typeface="Calibri Light"/>
              </a:rPr>
              <a:t>type SSA</a:t>
            </a:r>
            <a:endParaRPr sz="1600">
              <a:latin typeface="Calibri Light"/>
              <a:cs typeface="Calibri Light"/>
            </a:endParaRPr>
          </a:p>
          <a:p>
            <a:pPr marL="38100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ouvrir l’emballage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>
                <a:latin typeface="Calibri"/>
                <a:cs typeface="Calibri"/>
              </a:rPr>
              <a:t> et</a:t>
            </a:r>
            <a:r>
              <a:rPr dirty="0" sz="1100" spc="-5">
                <a:latin typeface="Calibri"/>
                <a:cs typeface="Calibri"/>
              </a:rPr>
              <a:t> sortir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pochette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papier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pochette papier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sortir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 stérile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10">
                <a:latin typeface="Calibri"/>
                <a:cs typeface="Calibri"/>
              </a:rPr>
              <a:t>déplier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argentée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argentée alvéolée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brûlure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attacher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rubans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>
                <a:latin typeface="Calibri"/>
                <a:cs typeface="Calibri"/>
              </a:rPr>
              <a:t> effet.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Avec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drap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ou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champ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stérile</a:t>
            </a:r>
            <a:endParaRPr sz="1600">
              <a:latin typeface="Calibri Light"/>
              <a:cs typeface="Calibri Light"/>
            </a:endParaRPr>
          </a:p>
          <a:p>
            <a:pPr marL="3810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saisissant 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10">
                <a:latin typeface="Calibri"/>
                <a:cs typeface="Calibri"/>
              </a:rPr>
              <a:t>déployer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 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dessus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marR="12890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 ne touche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vêtements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maintenir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ruban adhésif.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668779"/>
            <a:ext cx="6155690" cy="287655"/>
            <a:chOff x="701040" y="166877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66877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95021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171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stérile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sauveteur,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 protégés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La 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entièrement recouverte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[08FT15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27427" y="760730"/>
            <a:ext cx="34982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Maintien</a:t>
            </a:r>
            <a:r>
              <a:rPr dirty="0" spc="-20"/>
              <a:t> </a:t>
            </a:r>
            <a:r>
              <a:rPr dirty="0" spc="-5"/>
              <a:t>d’un</a:t>
            </a:r>
            <a:r>
              <a:rPr dirty="0" spc="-20"/>
              <a:t> </a:t>
            </a:r>
            <a:r>
              <a:rPr dirty="0" spc="-10"/>
              <a:t>pansement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112517"/>
            <a:ext cx="6155690" cy="287655"/>
            <a:chOff x="701040" y="211251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1125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393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241039"/>
            <a:ext cx="6155690" cy="287655"/>
            <a:chOff x="701040" y="32410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2410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5222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3680713"/>
            <a:ext cx="6155690" cy="287020"/>
            <a:chOff x="701040" y="3680713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368071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39611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562347"/>
            <a:ext cx="6155690" cy="287020"/>
            <a:chOff x="701040" y="456234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5623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484276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5444235"/>
            <a:ext cx="6155690" cy="287020"/>
            <a:chOff x="701040" y="5444235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544423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57246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5883147"/>
            <a:ext cx="6155690" cy="287655"/>
            <a:chOff x="701040" y="5883147"/>
            <a:chExt cx="6155690" cy="287655"/>
          </a:xfrm>
        </p:grpSpPr>
        <p:sp>
          <p:nvSpPr>
            <p:cNvPr id="24" name="object 24"/>
            <p:cNvSpPr/>
            <p:nvPr/>
          </p:nvSpPr>
          <p:spPr>
            <a:xfrm>
              <a:off x="701040" y="58831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616432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701040" y="7401052"/>
            <a:ext cx="6155690" cy="287020"/>
            <a:chOff x="701040" y="7401052"/>
            <a:chExt cx="6155690" cy="287020"/>
          </a:xfrm>
        </p:grpSpPr>
        <p:sp>
          <p:nvSpPr>
            <p:cNvPr id="27" name="object 27"/>
            <p:cNvSpPr/>
            <p:nvPr/>
          </p:nvSpPr>
          <p:spPr>
            <a:xfrm>
              <a:off x="701040" y="740105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01040" y="76814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701040" y="1378711"/>
            <a:ext cx="6155690" cy="7960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714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tubulaire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phénomène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circulaire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accroît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bandes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crêpe ou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extensibles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crêpe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extensibles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communément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utilisées.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 largeurs.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filets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mailles tubulaires</a:t>
            </a:r>
            <a:endParaRPr sz="1600">
              <a:latin typeface="Calibri Light"/>
              <a:cs typeface="Calibri Light"/>
            </a:endParaRPr>
          </a:p>
          <a:p>
            <a:pPr marL="19050" marR="1714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tubulaires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cylindres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diamètres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Maintien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bande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284605" indent="-228600">
              <a:lnSpc>
                <a:spcPts val="2140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enrouler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(segment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bandage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largement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dépasser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dimensions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pansement.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4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>
                <a:latin typeface="Calibri"/>
                <a:cs typeface="Calibri"/>
              </a:rPr>
              <a:t> avec un </a:t>
            </a:r>
            <a:r>
              <a:rPr dirty="0" sz="1100" spc="-5">
                <a:latin typeface="Calibri"/>
                <a:cs typeface="Calibri"/>
              </a:rPr>
              <a:t>morceau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ruban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adhésif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épingle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sûreté.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Maintien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filet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enfiler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chaussette,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repasser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maintien,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 </a:t>
            </a:r>
            <a:r>
              <a:rPr dirty="0" sz="1100" spc="-5">
                <a:latin typeface="Calibri"/>
                <a:cs typeface="Calibri"/>
              </a:rPr>
              <a:t> 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équiper 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retour,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n’exerce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compression.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7300"/>
              </a:lnSpc>
              <a:spcBef>
                <a:spcPts val="4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ciseaux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orifices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exemple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orifice naturel), 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s’avère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778249"/>
            <a:ext cx="6155690" cy="287655"/>
            <a:chOff x="701040" y="377824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7782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0594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8413"/>
            <a:ext cx="6155690" cy="39928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 (par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 ou filet)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brûlure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déplacer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place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doit largement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dimensions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400">
              <a:latin typeface="Calibri"/>
              <a:cs typeface="Calibri"/>
            </a:endParaRPr>
          </a:p>
          <a:p>
            <a:pPr algn="just" marL="19050" marR="12700">
              <a:lnSpc>
                <a:spcPct val="101699"/>
              </a:lnSpc>
              <a:spcBef>
                <a:spcPts val="10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crâne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rachis.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et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filet sous</a:t>
            </a:r>
            <a:r>
              <a:rPr dirty="0" sz="1100">
                <a:latin typeface="Calibri"/>
                <a:cs typeface="Calibri"/>
              </a:rPr>
              <a:t> celle-ci. </a:t>
            </a:r>
            <a:r>
              <a:rPr dirty="0" sz="1100" spc="-5">
                <a:latin typeface="Calibri"/>
                <a:cs typeface="Calibri"/>
              </a:rPr>
              <a:t>En revanche,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bande.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 progressive d’une </a:t>
            </a:r>
            <a:r>
              <a:rPr dirty="0" sz="1100" spc="-10">
                <a:latin typeface="Calibri"/>
                <a:cs typeface="Calibri"/>
              </a:rPr>
              <a:t>douleur </a:t>
            </a:r>
            <a:r>
              <a:rPr dirty="0" sz="1100" spc="-5">
                <a:latin typeface="Calibri"/>
                <a:cs typeface="Calibri"/>
              </a:rPr>
              <a:t>diffuse ou d’un saignement et de contrôler la circulation du membre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dessous du 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(pouls,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recoloration cutanée, aspect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Exceptionnellement,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pansé.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 marR="1841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entraver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aval.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ailleurs,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apparaître au niveau du 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pansé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une dizaine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minutes.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[08FT16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011932" y="760730"/>
            <a:ext cx="153416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Pansement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2994151"/>
            <a:ext cx="6155690" cy="287655"/>
            <a:chOff x="701040" y="299415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29941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2753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3705859"/>
            <a:ext cx="6155690" cy="287020"/>
            <a:chOff x="701040" y="370585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370585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39862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28886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souillures,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pansements.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pansement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adhésif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adhésif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prédécoupé,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20090" y="4340605"/>
            <a:ext cx="126873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227965" indent="-227965">
              <a:lnSpc>
                <a:spcPct val="100000"/>
              </a:lnSpc>
              <a:buFont typeface="Symbol"/>
              <a:buChar char=""/>
              <a:tabLst>
                <a:tab pos="227965" algn="l"/>
                <a:tab pos="22860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701040" y="4899913"/>
            <a:ext cx="6155690" cy="287655"/>
            <a:chOff x="701040" y="4899913"/>
            <a:chExt cx="6155690" cy="287655"/>
          </a:xfrm>
        </p:grpSpPr>
        <p:sp>
          <p:nvSpPr>
            <p:cNvPr id="20" name="object 20"/>
            <p:cNvSpPr/>
            <p:nvPr/>
          </p:nvSpPr>
          <p:spPr>
            <a:xfrm>
              <a:off x="701040" y="4899913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01040" y="51813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701040" y="6835647"/>
            <a:ext cx="6155690" cy="287655"/>
            <a:chOff x="701040" y="6835647"/>
            <a:chExt cx="6155690" cy="287655"/>
          </a:xfrm>
        </p:grpSpPr>
        <p:sp>
          <p:nvSpPr>
            <p:cNvPr id="23" name="object 23"/>
            <p:cNvSpPr/>
            <p:nvPr/>
          </p:nvSpPr>
          <p:spPr>
            <a:xfrm>
              <a:off x="701040" y="68356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701040" y="71168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701040" y="4532121"/>
            <a:ext cx="6155690" cy="42754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adhésive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irritante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(hypoallergénique).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pansement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individuel</a:t>
            </a:r>
            <a:endParaRPr sz="1600">
              <a:latin typeface="Calibri Light"/>
              <a:cs typeface="Calibri Light"/>
            </a:endParaRPr>
          </a:p>
          <a:p>
            <a:pPr algn="just" marL="19050" marR="1714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 pansement individuel est, à l’origine, conçu pour les plaies par balle. Il peut </a:t>
            </a:r>
            <a:r>
              <a:rPr dirty="0" sz="1100" spc="-10">
                <a:latin typeface="Calibri"/>
                <a:cs typeface="Calibri"/>
              </a:rPr>
              <a:t>néanmoins </a:t>
            </a:r>
            <a:r>
              <a:rPr dirty="0" sz="1100" spc="-5">
                <a:latin typeface="Calibri"/>
                <a:cs typeface="Calibri"/>
              </a:rPr>
              <a:t>être utilisé pour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</a:t>
            </a:r>
            <a:r>
              <a:rPr dirty="0" sz="1100">
                <a:latin typeface="Calibri"/>
                <a:cs typeface="Calibri"/>
              </a:rPr>
              <a:t>type </a:t>
            </a:r>
            <a:r>
              <a:rPr dirty="0" sz="1100" spc="-5">
                <a:latin typeface="Calibri"/>
                <a:cs typeface="Calibri"/>
              </a:rPr>
              <a:t>de plaie non étendue. Ce pansement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stérile. Il est contenu dans un emballage qui s’ouvre 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décollant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séparant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l’emballage.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 non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absorbantes,</a:t>
            </a:r>
            <a:r>
              <a:rPr dirty="0" sz="1100">
                <a:latin typeface="Calibri"/>
                <a:cs typeface="Calibri"/>
              </a:rPr>
              <a:t> l’une </a:t>
            </a:r>
            <a:r>
              <a:rPr dirty="0" sz="1100" spc="-5">
                <a:latin typeface="Calibri"/>
                <a:cs typeface="Calibri"/>
              </a:rPr>
              <a:t>fixe,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-5">
                <a:latin typeface="Calibri"/>
                <a:cs typeface="Calibri"/>
              </a:rPr>
              <a:t>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bande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épingle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fixation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pansement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10" i="1">
                <a:solidFill>
                  <a:srgbClr val="7E7E7E"/>
                </a:solidFill>
                <a:latin typeface="Calibri Light"/>
                <a:cs typeface="Calibri Light"/>
              </a:rPr>
              <a:t>Type</a:t>
            </a:r>
            <a:r>
              <a:rPr dirty="0" sz="1600" spc="-15" i="1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i="1">
                <a:solidFill>
                  <a:srgbClr val="7E7E7E"/>
                </a:solidFill>
                <a:latin typeface="Calibri Light"/>
                <a:cs typeface="Calibri Light"/>
              </a:rPr>
              <a:t>C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Déployé, le pansement </a:t>
            </a:r>
            <a:r>
              <a:rPr dirty="0" sz="1100" spc="-5" i="1">
                <a:latin typeface="Calibri"/>
                <a:cs typeface="Calibri"/>
              </a:rPr>
              <a:t>Type C </a:t>
            </a:r>
            <a:r>
              <a:rPr dirty="0" sz="1100" spc="-5">
                <a:latin typeface="Calibri"/>
                <a:cs typeface="Calibri"/>
              </a:rPr>
              <a:t>permet la protection d’une ou plusieurs plaies grâce à la différence de taille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compresses qu’il contient. Fermé, il se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sous la forme d’un cylindre, protégé par une enveloppe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déplié,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compose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40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(compresse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 compresse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16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x 14 cm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14 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60 cm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épingles.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421891"/>
            <a:ext cx="6155690" cy="287655"/>
            <a:chOff x="701040" y="142189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42189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7033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76981"/>
            <a:ext cx="6155690" cy="287655"/>
            <a:chOff x="701040" y="277698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7698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0581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727701"/>
            <a:ext cx="6155690" cy="287655"/>
            <a:chOff x="701040" y="472770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7277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0088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533133"/>
            <a:ext cx="6155690" cy="287655"/>
            <a:chOff x="701040" y="653313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5331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8143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344407"/>
            <a:ext cx="6155690" cy="287020"/>
            <a:chOff x="701040" y="834440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834440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62507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518413"/>
            <a:ext cx="6155690" cy="8558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doigts,</a:t>
            </a:r>
            <a:r>
              <a:rPr dirty="0" sz="1100" spc="-5">
                <a:latin typeface="Calibri"/>
                <a:cs typeface="Calibri"/>
              </a:rPr>
              <a:t> 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gants,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entrera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Avec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pansement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adhésif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choisir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dimensions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zones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autocollantes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Avec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pansement individuel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 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sortir le sachet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 et l’ouvrir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dérouler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absorbantes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9050">
              <a:lnSpc>
                <a:spcPct val="116799"/>
              </a:lnSpc>
              <a:spcBef>
                <a:spcPts val="10"/>
              </a:spcBef>
            </a:pP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balle,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d’entrée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coulisser,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point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attacher la</a:t>
            </a:r>
            <a:r>
              <a:rPr dirty="0" sz="1100">
                <a:latin typeface="Calibri"/>
                <a:cs typeface="Calibri"/>
              </a:rPr>
              <a:t> bande</a:t>
            </a:r>
            <a:r>
              <a:rPr dirty="0" sz="1100" spc="-5">
                <a:latin typeface="Calibri"/>
                <a:cs typeface="Calibri"/>
              </a:rPr>
              <a:t>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l’épingle de sûreté.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Avec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pansement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 i="1">
                <a:solidFill>
                  <a:srgbClr val="7E7E7E"/>
                </a:solidFill>
                <a:latin typeface="Calibri Light"/>
                <a:cs typeface="Calibri Light"/>
              </a:rPr>
              <a:t>Type</a:t>
            </a:r>
            <a:r>
              <a:rPr dirty="0" sz="1600" spc="-15" i="1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 i="1">
                <a:solidFill>
                  <a:srgbClr val="7E7E7E"/>
                </a:solidFill>
                <a:latin typeface="Calibri Light"/>
                <a:cs typeface="Calibri Light"/>
              </a:rPr>
              <a:t>C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 en plastique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papier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dérouler </a:t>
            </a:r>
            <a:r>
              <a:rPr dirty="0" sz="1100" spc="-5">
                <a:latin typeface="Calibri"/>
                <a:cs typeface="Calibri"/>
              </a:rPr>
              <a:t>le 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absorbantes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épingles.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absorbante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 pansement peut cacher un saignement et un bandage circulaire peut conduire à un </a:t>
            </a:r>
            <a:r>
              <a:rPr dirty="0" sz="1100">
                <a:latin typeface="Calibri"/>
                <a:cs typeface="Calibri"/>
              </a:rPr>
              <a:t>effet </a:t>
            </a:r>
            <a:r>
              <a:rPr dirty="0" sz="1100" spc="-5">
                <a:latin typeface="Calibri"/>
                <a:cs typeface="Calibri"/>
              </a:rPr>
              <a:t>garrot. Aussi, 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attentivement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progressive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diffuse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contrôler la circulation du membre en dessous du pansement </a:t>
            </a:r>
            <a:r>
              <a:rPr dirty="0" sz="1100" spc="-10">
                <a:latin typeface="Calibri"/>
                <a:cs typeface="Calibri"/>
              </a:rPr>
              <a:t>(pouls, </a:t>
            </a:r>
            <a:r>
              <a:rPr dirty="0" sz="1100" spc="-5">
                <a:latin typeface="Calibri"/>
                <a:cs typeface="Calibri"/>
              </a:rPr>
              <a:t>temps de recoloration cutanée,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aspect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peau).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Dans le cas d’un pansement du front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du cuir chevelu, la technique ne peut pas être réalisée sur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rachis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effet,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serait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entièrement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n’apparaît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bandée 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dizaine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minutes.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694690" y="520699"/>
            <a:ext cx="6189980" cy="7922259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475615" marR="40640">
              <a:lnSpc>
                <a:spcPct val="101800"/>
              </a:lnSpc>
              <a:spcBef>
                <a:spcPts val="75"/>
              </a:spcBef>
            </a:pPr>
            <a:r>
              <a:rPr dirty="0" sz="1100" spc="-5" i="1">
                <a:latin typeface="Calibri"/>
                <a:cs typeface="Calibri"/>
              </a:rPr>
              <a:t>« Concentrez-vous sur </a:t>
            </a:r>
            <a:r>
              <a:rPr dirty="0" sz="1100" i="1">
                <a:latin typeface="Calibri"/>
                <a:cs typeface="Calibri"/>
              </a:rPr>
              <a:t>votre </a:t>
            </a:r>
            <a:r>
              <a:rPr dirty="0" sz="1100" spc="-5" i="1">
                <a:latin typeface="Calibri"/>
                <a:cs typeface="Calibri"/>
              </a:rPr>
              <a:t>respiration, vous pouvez sentir l'air sur votre lèvre supérieure, </a:t>
            </a:r>
            <a:r>
              <a:rPr dirty="0" sz="1100" i="1">
                <a:latin typeface="Calibri"/>
                <a:cs typeface="Calibri"/>
              </a:rPr>
              <a:t>l’air </a:t>
            </a:r>
            <a:r>
              <a:rPr dirty="0" sz="1100" spc="-5" i="1">
                <a:latin typeface="Calibri"/>
                <a:cs typeface="Calibri"/>
              </a:rPr>
              <a:t>dans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 narines, ressentir la fraîcheur qui</a:t>
            </a:r>
            <a:r>
              <a:rPr dirty="0" sz="1100" spc="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monte dans les sinus, ressentir la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chaleur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 l'expiration, </a:t>
            </a:r>
            <a:r>
              <a:rPr dirty="0" sz="1100" spc="-10" i="1">
                <a:latin typeface="Calibri"/>
                <a:cs typeface="Calibri"/>
              </a:rPr>
              <a:t>suivre </a:t>
            </a:r>
            <a:r>
              <a:rPr dirty="0" sz="1100" spc="-5" i="1">
                <a:latin typeface="Calibri"/>
                <a:cs typeface="Calibri"/>
              </a:rPr>
              <a:t> le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mouvement</a:t>
            </a:r>
            <a:r>
              <a:rPr dirty="0" sz="1100" spc="-5" i="1">
                <a:latin typeface="Calibri"/>
                <a:cs typeface="Calibri"/>
              </a:rPr>
              <a:t> du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souffle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votre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ventre </a:t>
            </a:r>
            <a:r>
              <a:rPr dirty="0" sz="1100" spc="-5" i="1">
                <a:latin typeface="Calibri"/>
                <a:cs typeface="Calibri"/>
              </a:rPr>
              <a:t>… 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Calibri"/>
              <a:cs typeface="Calibri"/>
            </a:endParaRPr>
          </a:p>
          <a:p>
            <a:pPr marL="254000">
              <a:lnSpc>
                <a:spcPct val="100000"/>
              </a:lnSpc>
              <a:spcBef>
                <a:spcPts val="5"/>
              </a:spcBef>
            </a:pPr>
            <a:r>
              <a:rPr dirty="0" sz="1100" spc="-5" b="1">
                <a:latin typeface="Calibri"/>
                <a:cs typeface="Calibri"/>
              </a:rPr>
              <a:t>Exemples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tâches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d’implication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mentale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(selon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capacités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victime)</a:t>
            </a:r>
            <a:r>
              <a:rPr dirty="0" sz="1100" spc="2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475615" marR="42545">
              <a:lnSpc>
                <a:spcPct val="101699"/>
              </a:lnSpc>
              <a:spcBef>
                <a:spcPts val="905"/>
              </a:spcBef>
            </a:pPr>
            <a:r>
              <a:rPr dirty="0" sz="1100" spc="-5" i="1">
                <a:latin typeface="Calibri"/>
                <a:cs typeface="Calibri"/>
              </a:rPr>
              <a:t>Formuler une </a:t>
            </a:r>
            <a:r>
              <a:rPr dirty="0" sz="1100" spc="-10" i="1">
                <a:latin typeface="Calibri"/>
                <a:cs typeface="Calibri"/>
              </a:rPr>
              <a:t>phrase </a:t>
            </a:r>
            <a:r>
              <a:rPr dirty="0" sz="1100" spc="-5" i="1">
                <a:latin typeface="Calibri"/>
                <a:cs typeface="Calibri"/>
              </a:rPr>
              <a:t>qui enracine dans le présent, la dire et faire répéter à la victime à chaque </a:t>
            </a:r>
            <a:r>
              <a:rPr dirty="0" sz="1100" spc="-10" i="1">
                <a:latin typeface="Calibri"/>
                <a:cs typeface="Calibri"/>
              </a:rPr>
              <a:t>fois </a:t>
            </a:r>
            <a:r>
              <a:rPr dirty="0" sz="1100" spc="-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qu’elle </a:t>
            </a:r>
            <a:r>
              <a:rPr dirty="0" sz="1100" spc="-5" i="1">
                <a:latin typeface="Calibri"/>
                <a:cs typeface="Calibri"/>
              </a:rPr>
              <a:t>sent son niveau de stress augmenter : « </a:t>
            </a:r>
            <a:r>
              <a:rPr dirty="0" sz="1100" i="1">
                <a:latin typeface="Calibri"/>
                <a:cs typeface="Calibri"/>
              </a:rPr>
              <a:t>Nous </a:t>
            </a:r>
            <a:r>
              <a:rPr dirty="0" sz="1100" spc="-5" i="1">
                <a:latin typeface="Calibri"/>
                <a:cs typeface="Calibri"/>
              </a:rPr>
              <a:t>sommes (date) le …. </a:t>
            </a:r>
            <a:r>
              <a:rPr dirty="0" sz="1100" i="1">
                <a:latin typeface="Calibri"/>
                <a:cs typeface="Calibri"/>
              </a:rPr>
              <a:t>2020, </a:t>
            </a:r>
            <a:r>
              <a:rPr dirty="0" sz="1100" spc="-5" i="1">
                <a:latin typeface="Calibri"/>
                <a:cs typeface="Calibri"/>
              </a:rPr>
              <a:t>je suis avec un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secouriste,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suis 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sécurité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algn="just" marL="475615" marR="40005">
              <a:lnSpc>
                <a:spcPct val="101800"/>
              </a:lnSpc>
            </a:pPr>
            <a:r>
              <a:rPr dirty="0" sz="1100" spc="-5" i="1">
                <a:latin typeface="Calibri"/>
                <a:cs typeface="Calibri"/>
              </a:rPr>
              <a:t>Aider la victime à reprendre conscience du lieu où elle se situe. : « Nommer (préciser un nombre : </a:t>
            </a:r>
            <a:r>
              <a:rPr dirty="0" sz="1100" i="1">
                <a:latin typeface="Calibri"/>
                <a:cs typeface="Calibri"/>
              </a:rPr>
              <a:t>5, 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10, 15 ou </a:t>
            </a:r>
            <a:r>
              <a:rPr dirty="0" sz="1100" i="1">
                <a:latin typeface="Calibri"/>
                <a:cs typeface="Calibri"/>
              </a:rPr>
              <a:t>20)</a:t>
            </a:r>
            <a:r>
              <a:rPr dirty="0" sz="1100" spc="-5" i="1">
                <a:latin typeface="Calibri"/>
                <a:cs typeface="Calibri"/>
              </a:rPr>
              <a:t> objets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 vous voyez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algn="just" marL="47561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Comptez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rebours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depuis 100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soustrayant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 ou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7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algn="just" marL="475615" marR="2029460">
              <a:lnSpc>
                <a:spcPct val="101400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« Nommer le nom d'un pays pour chaque lettre de l’alphabet »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Nommer 5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objets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d'une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même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couleur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 </a:t>
            </a:r>
            <a:r>
              <a:rPr dirty="0" sz="1100" i="1">
                <a:latin typeface="Calibri"/>
                <a:cs typeface="Calibri"/>
              </a:rPr>
              <a:t>votre</a:t>
            </a:r>
            <a:r>
              <a:rPr dirty="0" sz="1100" spc="-5" i="1">
                <a:latin typeface="Calibri"/>
                <a:cs typeface="Calibri"/>
              </a:rPr>
              <a:t> environnement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2540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Défocalisation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attentionnelle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ou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visualisation</a:t>
            </a:r>
            <a:endParaRPr sz="1600">
              <a:latin typeface="Calibri Light"/>
              <a:cs typeface="Calibri Light"/>
            </a:endParaRPr>
          </a:p>
          <a:p>
            <a:pPr algn="just" marL="25400" marR="44450">
              <a:lnSpc>
                <a:spcPct val="101800"/>
              </a:lnSpc>
              <a:spcBef>
                <a:spcPts val="1395"/>
              </a:spcBef>
            </a:pPr>
            <a:r>
              <a:rPr dirty="0" sz="1100" spc="-5">
                <a:latin typeface="Calibri"/>
                <a:cs typeface="Calibri"/>
              </a:rPr>
              <a:t>La visualisation est une technique qui consiste très simplement à se concentrer sur des images, des lieux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événements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l'émotion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sensations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accompagnent.</a:t>
            </a:r>
            <a:endParaRPr sz="1100">
              <a:latin typeface="Calibri"/>
              <a:cs typeface="Calibri"/>
            </a:endParaRPr>
          </a:p>
          <a:p>
            <a:pPr algn="just" marL="25400" marR="42545">
              <a:lnSpc>
                <a:spcPct val="102000"/>
              </a:lnSpc>
              <a:spcBef>
                <a:spcPts val="785"/>
              </a:spcBef>
            </a:pPr>
            <a:r>
              <a:rPr dirty="0" sz="1100" spc="-10">
                <a:latin typeface="Calibri"/>
                <a:cs typeface="Calibri"/>
              </a:rPr>
              <a:t>Certaines </a:t>
            </a:r>
            <a:r>
              <a:rPr dirty="0" sz="1100" spc="-5">
                <a:latin typeface="Calibri"/>
                <a:cs typeface="Calibri"/>
              </a:rPr>
              <a:t>personnes sont plus enclines à la rêverie </a:t>
            </a:r>
            <a:r>
              <a:rPr dirty="0" sz="1100" spc="-1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à l'imagination que d'autres, mais la visualisation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représentations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représenter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l'enchaînement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d'une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scène.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visualiser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détails, 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visualisation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créatrice,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abstraite.</a:t>
            </a:r>
            <a:endParaRPr sz="1100">
              <a:latin typeface="Calibri"/>
              <a:cs typeface="Calibri"/>
            </a:endParaRPr>
          </a:p>
          <a:p>
            <a:pPr algn="just" marL="25400" marR="40005">
              <a:lnSpc>
                <a:spcPct val="101899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Cela consiste donc à imaginer un objet ou une situation ou encore une émotion qui déclencheraient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>
                <a:latin typeface="Calibri"/>
                <a:cs typeface="Calibri"/>
              </a:rPr>
              <a:t> effets </a:t>
            </a:r>
            <a:r>
              <a:rPr dirty="0" sz="1100" spc="-5">
                <a:latin typeface="Calibri"/>
                <a:cs typeface="Calibri"/>
              </a:rPr>
              <a:t>physiologiques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le </a:t>
            </a:r>
            <a:r>
              <a:rPr dirty="0" sz="1100">
                <a:latin typeface="Calibri"/>
                <a:cs typeface="Calibri"/>
              </a:rPr>
              <a:t>ferait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réalité et ainsi d’engendrer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changements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métabolisme.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apaisante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détendre.</a:t>
            </a:r>
            <a:endParaRPr sz="1100">
              <a:latin typeface="Calibri"/>
              <a:cs typeface="Calibri"/>
            </a:endParaRPr>
          </a:p>
          <a:p>
            <a:pPr algn="just" marL="25400">
              <a:lnSpc>
                <a:spcPct val="100000"/>
              </a:lnSpc>
              <a:spcBef>
                <a:spcPts val="819"/>
              </a:spcBef>
            </a:pPr>
            <a:r>
              <a:rPr dirty="0" sz="1100" spc="-5" b="1">
                <a:latin typeface="Calibri"/>
                <a:cs typeface="Calibri"/>
              </a:rPr>
              <a:t>Exemples</a:t>
            </a:r>
            <a:r>
              <a:rPr dirty="0" sz="1100" spc="-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5400" marR="43180">
              <a:lnSpc>
                <a:spcPts val="1450"/>
              </a:lnSpc>
              <a:spcBef>
                <a:spcPts val="65"/>
              </a:spcBef>
            </a:pPr>
            <a:r>
              <a:rPr dirty="0" sz="1100" spc="-5">
                <a:latin typeface="Calibri"/>
                <a:cs typeface="Calibri"/>
              </a:rPr>
              <a:t>Il s’agit de proposer à la victime d’imaginer un lieu-dit de sécurité qui sera choisi par la victime et d’utiliser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sens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 endroit.</a:t>
            </a:r>
            <a:endParaRPr sz="1100">
              <a:latin typeface="Calibri"/>
              <a:cs typeface="Calibri"/>
            </a:endParaRPr>
          </a:p>
          <a:p>
            <a:pPr algn="just" marL="475615" marR="39370">
              <a:lnSpc>
                <a:spcPct val="101800"/>
              </a:lnSpc>
              <a:spcBef>
                <a:spcPts val="835"/>
              </a:spcBef>
            </a:pPr>
            <a:r>
              <a:rPr dirty="0" sz="1100" spc="-5" i="1">
                <a:latin typeface="Calibri"/>
                <a:cs typeface="Calibri"/>
              </a:rPr>
              <a:t>« Vous pouvez par exemple vous imaginer sur une barque au milieu d'un lac calme, sur une plage au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soleil </a:t>
            </a:r>
            <a:r>
              <a:rPr dirty="0" sz="1100" i="1">
                <a:latin typeface="Calibri"/>
                <a:cs typeface="Calibri"/>
              </a:rPr>
              <a:t>ou </a:t>
            </a:r>
            <a:r>
              <a:rPr dirty="0" sz="1100" spc="-5" i="1">
                <a:latin typeface="Calibri"/>
                <a:cs typeface="Calibri"/>
              </a:rPr>
              <a:t>faire venir à </a:t>
            </a:r>
            <a:r>
              <a:rPr dirty="0" sz="1100" i="1">
                <a:latin typeface="Calibri"/>
                <a:cs typeface="Calibri"/>
              </a:rPr>
              <a:t>votre </a:t>
            </a:r>
            <a:r>
              <a:rPr dirty="0" sz="1100" spc="-5" i="1">
                <a:latin typeface="Calibri"/>
                <a:cs typeface="Calibri"/>
              </a:rPr>
              <a:t>esprit le souvenir d'un moment heureux de votre </a:t>
            </a:r>
            <a:r>
              <a:rPr dirty="0" sz="1100" i="1">
                <a:latin typeface="Calibri"/>
                <a:cs typeface="Calibri"/>
              </a:rPr>
              <a:t>vie </a:t>
            </a:r>
            <a:r>
              <a:rPr dirty="0" sz="1100" spc="-5" i="1">
                <a:latin typeface="Calibri"/>
                <a:cs typeface="Calibri"/>
              </a:rPr>
              <a:t>que vous prenez le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temps de revivre. Prenez le temps d’observer votre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image : ses couleurs,</a:t>
            </a:r>
            <a:r>
              <a:rPr dirty="0" sz="1100" spc="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ses sons, ses odeurs …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(portez </a:t>
            </a:r>
            <a:r>
              <a:rPr dirty="0" sz="1100" spc="-5" i="1">
                <a:latin typeface="Calibri"/>
                <a:cs typeface="Calibri"/>
              </a:rPr>
              <a:t>attention aux différents sens : vue, ouïe, odorat …). Imprégnez-vous de calme, de </a:t>
            </a:r>
            <a:r>
              <a:rPr dirty="0" sz="1100" i="1">
                <a:latin typeface="Calibri"/>
                <a:cs typeface="Calibri"/>
              </a:rPr>
              <a:t>sensations 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bien-être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 marL="475615" marR="43815">
              <a:lnSpc>
                <a:spcPct val="101400"/>
              </a:lnSpc>
              <a:spcBef>
                <a:spcPts val="700"/>
              </a:spcBef>
            </a:pPr>
            <a:r>
              <a:rPr dirty="0" sz="1100" spc="-5" i="1">
                <a:latin typeface="Calibri"/>
                <a:cs typeface="Calibri"/>
              </a:rPr>
              <a:t>« Imaginez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1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déplacez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vers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endroit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connaissez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bien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1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apporte </a:t>
            </a:r>
            <a:r>
              <a:rPr dirty="0" sz="1100" spc="-229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détente, calme, </a:t>
            </a:r>
            <a:r>
              <a:rPr dirty="0" sz="1100" spc="-30" i="1">
                <a:latin typeface="Calibri"/>
                <a:cs typeface="Calibri"/>
              </a:rPr>
              <a:t>sécurité.</a:t>
            </a:r>
            <a:r>
              <a:rPr dirty="0" baseline="10101" sz="1650" spc="-44" i="1">
                <a:latin typeface="Calibri"/>
                <a:cs typeface="Calibri"/>
              </a:rPr>
              <a:t>́</a:t>
            </a:r>
            <a:r>
              <a:rPr dirty="0" baseline="10101" sz="165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..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Prenez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temps qu’il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faut pour aller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endroit...</a:t>
            </a:r>
            <a:endParaRPr sz="1100">
              <a:latin typeface="Calibri"/>
              <a:cs typeface="Calibri"/>
            </a:endParaRPr>
          </a:p>
          <a:p>
            <a:pPr marL="47561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Indiquez-moi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(en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donnant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signal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»)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quand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êtes.</a:t>
            </a:r>
            <a:endParaRPr sz="1100">
              <a:latin typeface="Calibri"/>
              <a:cs typeface="Calibri"/>
            </a:endParaRPr>
          </a:p>
          <a:p>
            <a:pPr marL="47561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Imaginez</a:t>
            </a:r>
            <a:r>
              <a:rPr dirty="0" sz="1100" spc="6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cet</a:t>
            </a:r>
            <a:r>
              <a:rPr dirty="0" sz="1100" spc="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endroit,</a:t>
            </a:r>
            <a:r>
              <a:rPr dirty="0" sz="1100" spc="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7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objets</a:t>
            </a:r>
            <a:r>
              <a:rPr dirty="0" sz="1100" spc="7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7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7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</a:t>
            </a:r>
            <a:r>
              <a:rPr dirty="0" sz="1100" spc="7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voyez...,</a:t>
            </a:r>
            <a:r>
              <a:rPr dirty="0" sz="1100" spc="7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7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images...,</a:t>
            </a:r>
            <a:r>
              <a:rPr dirty="0" sz="1100" spc="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7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sons</a:t>
            </a:r>
            <a:r>
              <a:rPr dirty="0" sz="1100" spc="7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typiques,</a:t>
            </a:r>
            <a:r>
              <a:rPr dirty="0" sz="1100" spc="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8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température</a:t>
            </a:r>
            <a:endParaRPr sz="1100">
              <a:latin typeface="Calibri"/>
              <a:cs typeface="Calibri"/>
            </a:endParaRPr>
          </a:p>
          <a:p>
            <a:pPr marL="475615" marR="44450">
              <a:lnSpc>
                <a:spcPct val="101800"/>
              </a:lnSpc>
            </a:pPr>
            <a:r>
              <a:rPr dirty="0" sz="1100" spc="-5" i="1">
                <a:latin typeface="Calibri"/>
                <a:cs typeface="Calibri"/>
              </a:rPr>
              <a:t>...,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odeurs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...,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sensations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rassurent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...,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indiquent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 vous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êtes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bien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30" i="1">
                <a:latin typeface="Calibri"/>
                <a:cs typeface="Calibri"/>
              </a:rPr>
              <a:t>sécurité.</a:t>
            </a:r>
            <a:r>
              <a:rPr dirty="0" baseline="10101" sz="1650" spc="-44" i="1">
                <a:latin typeface="Calibri"/>
                <a:cs typeface="Calibri"/>
              </a:rPr>
              <a:t>́</a:t>
            </a:r>
            <a:r>
              <a:rPr dirty="0" baseline="10101" sz="16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..</a:t>
            </a:r>
            <a:endParaRPr sz="1100">
              <a:latin typeface="Calibri"/>
              <a:cs typeface="Calibri"/>
            </a:endParaRPr>
          </a:p>
          <a:p>
            <a:pPr marL="475615" marR="43180">
              <a:lnSpc>
                <a:spcPts val="1340"/>
              </a:lnSpc>
              <a:spcBef>
                <a:spcPts val="45"/>
              </a:spcBef>
            </a:pP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restez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là...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cet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endroit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agréable,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confortable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pendant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notre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équipe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travaille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sortir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[08FT17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819150" marR="5080" indent="-43942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Utilisation d’un lot membre </a:t>
            </a:r>
            <a:r>
              <a:rPr dirty="0" spc="-570"/>
              <a:t> </a:t>
            </a:r>
            <a:r>
              <a:rPr dirty="0" spc="-5"/>
              <a:t>arraché</a:t>
            </a:r>
            <a:r>
              <a:rPr dirty="0" spc="-10"/>
              <a:t> </a:t>
            </a:r>
            <a:r>
              <a:rPr dirty="0" spc="-5"/>
              <a:t>ou</a:t>
            </a:r>
            <a:r>
              <a:rPr dirty="0" spc="-10"/>
              <a:t> sectionné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86303"/>
            <a:ext cx="6155690" cy="287020"/>
            <a:chOff x="701040" y="268630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686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66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567937"/>
            <a:ext cx="6155690" cy="287655"/>
            <a:chOff x="701040" y="356793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5679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8491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162295"/>
            <a:ext cx="6155690" cy="287655"/>
            <a:chOff x="701040" y="516229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1622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44347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120635"/>
            <a:ext cx="6155690" cy="287655"/>
            <a:chOff x="701040" y="712063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1206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4018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461247"/>
            <a:ext cx="6155690" cy="287020"/>
            <a:chOff x="701040" y="8461247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84612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7416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9342881"/>
            <a:ext cx="6155690" cy="287020"/>
            <a:chOff x="701040" y="9342881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934288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96232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701040" y="1782063"/>
            <a:ext cx="6155690" cy="8293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arraché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sectionné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amputé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15">
                <a:latin typeface="Calibri"/>
                <a:cs typeface="Calibri"/>
              </a:rPr>
              <a:t>son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acheminement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71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amputé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 l’attente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réimplantation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lot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arraché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sectionné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7300"/>
              </a:lnSpc>
              <a:spcBef>
                <a:spcPts val="4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isotherme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doublé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étanche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destinée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recevoir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segment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amputé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réfrigérants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instantanés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d’ouvrir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paquet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 stérile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amputé 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isotherme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refermer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poche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réfrigérant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activé,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isotherme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 plastique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amputé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isotherme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morceau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ruban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adhésif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inscrire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l’heure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l’amputation.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l’absence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lot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«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membre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arraché ou sectionné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»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marR="12065" indent="-228600">
              <a:lnSpc>
                <a:spcPct val="116799"/>
              </a:lnSpc>
              <a:spcBef>
                <a:spcPts val="99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enveloppé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défaut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 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container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troisième sac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amputé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source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serait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gelures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compromettre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réussite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réimplantation.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sectionné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conditionné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source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515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540257"/>
            <a:ext cx="3024378" cy="352044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720090" y="540257"/>
            <a:ext cx="3871595" cy="704850"/>
            <a:chOff x="720090" y="540257"/>
            <a:chExt cx="3871595" cy="704850"/>
          </a:xfrm>
        </p:grpSpPr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20090" y="540257"/>
              <a:ext cx="1652143" cy="35204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20090" y="893063"/>
              <a:ext cx="380619" cy="35204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42415" y="893063"/>
              <a:ext cx="3549015" cy="352044"/>
            </a:xfrm>
            <a:prstGeom prst="rect">
              <a:avLst/>
            </a:prstGeom>
          </p:spPr>
        </p:pic>
      </p:grp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[09AC01</a:t>
            </a:r>
            <a:r>
              <a:rPr dirty="0" sz="1600" spc="-2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11-2021]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24686" y="760730"/>
            <a:ext cx="47034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Les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personnes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en </a:t>
            </a:r>
            <a:r>
              <a:rPr dirty="0" spc="-10">
                <a:solidFill>
                  <a:srgbClr val="7E7E7E"/>
                </a:solidFill>
              </a:rPr>
              <a:t>situation</a:t>
            </a:r>
            <a:r>
              <a:rPr dirty="0" spc="-5">
                <a:solidFill>
                  <a:srgbClr val="7E7E7E"/>
                </a:solidFill>
              </a:rPr>
              <a:t> de crise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296409"/>
            <a:ext cx="6155690" cy="287655"/>
            <a:chOff x="701040" y="429640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29640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5775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400039"/>
            <a:ext cx="6155690" cy="287020"/>
            <a:chOff x="701040" y="5400039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4000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68045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6298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états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crise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confronté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5"/>
              </a:spcBef>
            </a:pPr>
            <a:r>
              <a:rPr dirty="0" sz="1100" spc="-5">
                <a:latin typeface="Calibri"/>
                <a:cs typeface="Calibri"/>
              </a:rPr>
              <a:t>inhabituelles,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d’intensité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diverses,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traduisant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</a:t>
            </a:r>
            <a:endParaRPr sz="1100">
              <a:latin typeface="Calibri"/>
              <a:cs typeface="Calibri"/>
            </a:endParaRPr>
          </a:p>
          <a:p>
            <a:pPr marL="19050" marR="78740">
              <a:lnSpc>
                <a:spcPct val="109800"/>
              </a:lnSpc>
            </a:pPr>
            <a:r>
              <a:rPr dirty="0" sz="1100" spc="-5">
                <a:latin typeface="Calibri"/>
                <a:cs typeface="Calibri"/>
              </a:rPr>
              <a:t>manifester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établir,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extrême,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d'ébriété,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vécu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délirant,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hallucinations,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angoisse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massive,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agressif,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incontrôlable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intentions </a:t>
            </a:r>
            <a:r>
              <a:rPr dirty="0" sz="1100" spc="-10">
                <a:latin typeface="Calibri"/>
                <a:cs typeface="Calibri"/>
              </a:rPr>
              <a:t>suicidaires.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930"/>
              </a:spcBef>
            </a:pPr>
            <a:r>
              <a:rPr dirty="0" sz="1100" spc="-5">
                <a:latin typeface="Calibri"/>
                <a:cs typeface="Calibri"/>
              </a:rPr>
              <a:t>Les origines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diverses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psychiatriques.</a:t>
            </a:r>
            <a:endParaRPr sz="1100">
              <a:latin typeface="Calibri"/>
              <a:cs typeface="Calibri"/>
            </a:endParaRPr>
          </a:p>
          <a:p>
            <a:pPr marL="19050" marR="40005">
              <a:lnSpc>
                <a:spcPct val="1095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plupart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n’émane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immédiate du 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76250" marR="168910" indent="-228600">
              <a:lnSpc>
                <a:spcPct val="101800"/>
              </a:lnSpc>
              <a:spcBef>
                <a:spcPts val="965"/>
              </a:spcBef>
              <a:buFont typeface="Symbol"/>
              <a:buChar char="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l’intensité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elle-même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 son entourage</a:t>
            </a:r>
            <a:endParaRPr sz="1100">
              <a:latin typeface="Calibri"/>
              <a:cs typeface="Calibri"/>
            </a:endParaRPr>
          </a:p>
          <a:p>
            <a:pPr marL="47625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du 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exister selon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trouble.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 marR="14604">
              <a:lnSpc>
                <a:spcPct val="101899"/>
              </a:lnSpc>
            </a:pPr>
            <a:r>
              <a:rPr dirty="0" sz="1100" spc="-5">
                <a:latin typeface="Calibri"/>
                <a:cs typeface="Calibri"/>
              </a:rPr>
              <a:t>La crise est une manifestation </a:t>
            </a:r>
            <a:r>
              <a:rPr dirty="0" sz="1100" spc="-10">
                <a:latin typeface="Calibri"/>
                <a:cs typeface="Calibri"/>
              </a:rPr>
              <a:t>brusque </a:t>
            </a:r>
            <a:r>
              <a:rPr dirty="0" sz="1100" spc="-5">
                <a:latin typeface="Calibri"/>
                <a:cs typeface="Calibri"/>
              </a:rPr>
              <a:t>et intense, de durée limitée, pouvant entraîner des conséquences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néfastes.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révélatrice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rupture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d’équilibre,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aiguë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-5">
                <a:latin typeface="Calibri"/>
                <a:cs typeface="Calibri"/>
              </a:rPr>
              <a:t> par autrui.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476250" marR="13335" indent="-228600">
              <a:lnSpc>
                <a:spcPct val="101699"/>
              </a:lnSpc>
              <a:spcBef>
                <a:spcPts val="965"/>
              </a:spcBef>
              <a:buFont typeface="Symbol"/>
              <a:buChar char=""/>
              <a:tabLst>
                <a:tab pos="476250" algn="l"/>
              </a:tabLst>
            </a:pPr>
            <a:r>
              <a:rPr dirty="0" sz="1100" spc="-5" b="1">
                <a:latin typeface="Calibri"/>
                <a:cs typeface="Calibri"/>
              </a:rPr>
              <a:t>un facteur ou déclencheur </a:t>
            </a:r>
            <a:r>
              <a:rPr dirty="0" sz="1100" spc="-10" b="1">
                <a:latin typeface="Calibri"/>
                <a:cs typeface="Calibri"/>
              </a:rPr>
              <a:t>externe </a:t>
            </a:r>
            <a:r>
              <a:rPr dirty="0" sz="1100" spc="-5">
                <a:latin typeface="Calibri"/>
                <a:cs typeface="Calibri"/>
              </a:rPr>
              <a:t>: c’est-à-dire un événement stressant, voire potentiellement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traumatisant lorsqu’il expose </a:t>
            </a:r>
            <a:r>
              <a:rPr dirty="0" sz="1100" spc="-10">
                <a:latin typeface="Calibri"/>
                <a:cs typeface="Calibri"/>
              </a:rPr>
              <a:t>soudainement </a:t>
            </a:r>
            <a:r>
              <a:rPr dirty="0" sz="1100" spc="-5">
                <a:latin typeface="Calibri"/>
                <a:cs typeface="Calibri"/>
              </a:rPr>
              <a:t>la personne qui y fait face, à une atteinte à l'intégrité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physique</a:t>
            </a:r>
            <a:r>
              <a:rPr dirty="0" sz="1100" spc="-5">
                <a:latin typeface="Calibri"/>
                <a:cs typeface="Calibri"/>
              </a:rPr>
              <a:t> et/ou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mort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sienne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d’autrui)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événement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bouleversant.</a:t>
            </a:r>
            <a:endParaRPr sz="1100">
              <a:latin typeface="Calibri"/>
              <a:cs typeface="Calibri"/>
            </a:endParaRPr>
          </a:p>
          <a:p>
            <a:pPr algn="just" marL="476250" marR="18415">
              <a:lnSpc>
                <a:spcPct val="1014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publique,</a:t>
            </a:r>
            <a:r>
              <a:rPr dirty="0" sz="1100" spc="-5">
                <a:latin typeface="Calibri"/>
                <a:cs typeface="Calibri"/>
              </a:rPr>
              <a:t>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catastrophique, etc.,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auquel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va</a:t>
            </a:r>
            <a:r>
              <a:rPr dirty="0" sz="1100" spc="-5">
                <a:latin typeface="Calibri"/>
                <a:cs typeface="Calibri"/>
              </a:rPr>
              <a:t> répondre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une réaction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aiguë.</a:t>
            </a:r>
            <a:endParaRPr sz="1100">
              <a:latin typeface="Calibri"/>
              <a:cs typeface="Calibri"/>
            </a:endParaRPr>
          </a:p>
          <a:p>
            <a:pPr algn="just" marL="476250" marR="12700" indent="-228600">
              <a:lnSpc>
                <a:spcPct val="101800"/>
              </a:lnSpc>
              <a:spcBef>
                <a:spcPts val="60"/>
              </a:spcBef>
              <a:buFont typeface="Symbol"/>
              <a:buChar char=""/>
              <a:tabLst>
                <a:tab pos="476250" algn="l"/>
              </a:tabLst>
            </a:pPr>
            <a:r>
              <a:rPr dirty="0" sz="1100" spc="-5" b="1">
                <a:latin typeface="Calibri"/>
                <a:cs typeface="Calibri"/>
              </a:rPr>
              <a:t>un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facteur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ou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déclencheur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interne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dysfonctionnement interne à la personne se traduisant par des réactions inhabituelles. Il peut s’agir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dysfonctionnements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d’origine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psychiatrique,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45413" y="7844535"/>
          <a:ext cx="6299200" cy="16243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/>
                <a:gridCol w="4951095"/>
              </a:tblGrid>
              <a:tr h="1128776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68580" marR="474980">
                        <a:lnSpc>
                          <a:spcPct val="109700"/>
                        </a:lnSpc>
                      </a:pPr>
                      <a:r>
                        <a:rPr dirty="0" sz="1100" spc="-1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TROUBLES 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ORGAN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IQUES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4147185">
                        <a:lnSpc>
                          <a:spcPts val="122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Hyp</a:t>
                      </a:r>
                      <a:r>
                        <a:rPr dirty="0" sz="1000" spc="-1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gl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cém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e 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Hypoxie,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 marR="3672840">
                        <a:lnSpc>
                          <a:spcPts val="1220"/>
                        </a:lnSpc>
                      </a:pP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Hypo</a:t>
                      </a:r>
                      <a:r>
                        <a:rPr dirty="0" sz="1000" spc="-3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3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hyperthermie, </a:t>
                      </a:r>
                      <a:r>
                        <a:rPr dirty="0" sz="1000" spc="-21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Déshydratation,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ts val="1180"/>
                        </a:lnSpc>
                      </a:pP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Tumeur</a:t>
                      </a:r>
                      <a:r>
                        <a:rPr dirty="0" sz="1000" spc="-3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cérébrale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Accident</a:t>
                      </a:r>
                      <a:r>
                        <a:rPr dirty="0" sz="1000" spc="-2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Vasculaire</a:t>
                      </a:r>
                      <a:r>
                        <a:rPr dirty="0" sz="1000" spc="-2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Cérébral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b="1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…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483107">
                <a:tc>
                  <a:txBody>
                    <a:bodyPr/>
                    <a:lstStyle/>
                    <a:p>
                      <a:pPr marL="68580">
                        <a:lnSpc>
                          <a:spcPts val="1320"/>
                        </a:lnSpc>
                      </a:pP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TRAUMATISMES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PHYSIQUES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3947795">
                        <a:lnSpc>
                          <a:spcPts val="1220"/>
                        </a:lnSpc>
                        <a:spcBef>
                          <a:spcPts val="25"/>
                        </a:spcBef>
                      </a:pP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Crânien </a:t>
                      </a: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Hémorragie</a:t>
                      </a:r>
                      <a:r>
                        <a:rPr dirty="0" sz="1000" spc="-3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grave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ts val="1180"/>
                        </a:lnSpc>
                      </a:pP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Douleur</a:t>
                      </a:r>
                      <a:r>
                        <a:rPr dirty="0" sz="1000" spc="-1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intense générée</a:t>
                      </a:r>
                      <a:r>
                        <a:rPr dirty="0" sz="1000" spc="-1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par </a:t>
                      </a:r>
                      <a:r>
                        <a:rPr dirty="0" sz="1000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-5">
                          <a:solidFill>
                            <a:srgbClr val="171717"/>
                          </a:solidFill>
                          <a:latin typeface="Calibri"/>
                          <a:cs typeface="Calibri"/>
                        </a:rPr>
                        <a:t> traumatisme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45413" y="540257"/>
          <a:ext cx="6299200" cy="20040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9055"/>
                <a:gridCol w="4951095"/>
              </a:tblGrid>
              <a:tr h="88011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434"/>
                        </a:spcBef>
                      </a:pP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INTOXICATIONS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68580" marR="398145">
                        <a:lnSpc>
                          <a:spcPct val="110000"/>
                        </a:lnSpc>
                        <a:spcBef>
                          <a:spcPts val="800"/>
                        </a:spcBef>
                      </a:pP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(vol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ntaire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ou  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involontaires)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55244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4288790">
                        <a:lnSpc>
                          <a:spcPts val="122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Alcool 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u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éf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ants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Médicaments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(arrêt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brutal,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surdosage,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interactions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médicamenteuses).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prises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toxiques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sont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souvent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associées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entre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elles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(alcool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cocaïne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par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exemple)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…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11124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68580" marR="276225">
                        <a:lnSpc>
                          <a:spcPct val="109500"/>
                        </a:lnSpc>
                      </a:pPr>
                      <a:r>
                        <a:rPr dirty="0" sz="1100" spc="-1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TROUBLES 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PSYC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HIATRI</a:t>
                      </a:r>
                      <a:r>
                        <a:rPr dirty="0" sz="1100" spc="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Q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U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110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S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127635">
                        <a:lnSpc>
                          <a:spcPts val="1220"/>
                        </a:lnSpc>
                        <a:spcBef>
                          <a:spcPts val="2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ÉTATS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AIGUS</a:t>
                      </a:r>
                      <a:r>
                        <a:rPr dirty="0" sz="10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états</a:t>
                      </a:r>
                      <a:r>
                        <a:rPr dirty="0" sz="10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transitoires,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mais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parfois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peuvent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être</a:t>
                      </a:r>
                      <a:r>
                        <a:rPr dirty="0" sz="10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mode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révélation</a:t>
                      </a:r>
                      <a:r>
                        <a:rPr dirty="0" sz="10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d’une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maladie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psychiatrique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67945" marR="154940">
                        <a:lnSpc>
                          <a:spcPct val="101699"/>
                        </a:lnSpc>
                        <a:spcBef>
                          <a:spcPts val="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ÉTATS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CHRONIQUES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liés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affection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psychiatrique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permanente,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engendrant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 difficultés dans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la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vie de la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personne,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souffrances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des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troubles du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comportement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(schizophrénie,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bipolaires,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du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comportement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alimentaire,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troubles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addictifs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…)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701040" y="2696209"/>
            <a:ext cx="6155690" cy="287020"/>
            <a:chOff x="701040" y="2696209"/>
            <a:chExt cx="6155690" cy="287020"/>
          </a:xfrm>
        </p:grpSpPr>
        <p:sp>
          <p:nvSpPr>
            <p:cNvPr id="4" name="object 4"/>
            <p:cNvSpPr/>
            <p:nvPr/>
          </p:nvSpPr>
          <p:spPr>
            <a:xfrm>
              <a:off x="701040" y="26962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297662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/>
          <p:cNvGrpSpPr/>
          <p:nvPr/>
        </p:nvGrpSpPr>
        <p:grpSpPr>
          <a:xfrm>
            <a:off x="701040" y="4750561"/>
            <a:ext cx="6155690" cy="287655"/>
            <a:chOff x="701040" y="4750561"/>
            <a:chExt cx="6155690" cy="287655"/>
          </a:xfrm>
        </p:grpSpPr>
        <p:sp>
          <p:nvSpPr>
            <p:cNvPr id="7" name="object 7"/>
            <p:cNvSpPr/>
            <p:nvPr/>
          </p:nvSpPr>
          <p:spPr>
            <a:xfrm>
              <a:off x="701040" y="475056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50317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701040" y="2673603"/>
            <a:ext cx="6155690" cy="33439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 marR="1841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crise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l’allure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psychiatriques,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problème physique.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marL="19050" marR="19050">
              <a:lnSpc>
                <a:spcPct val="101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raisonnable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réalité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complexifier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confronté 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opposante,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l’agressivité,</a:t>
            </a:r>
            <a:r>
              <a:rPr dirty="0" sz="1100">
                <a:latin typeface="Calibri"/>
                <a:cs typeface="Calibri"/>
              </a:rPr>
              <a:t> voire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exposé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agressif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autrui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contraint,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conservatoire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manifestations</a:t>
            </a:r>
            <a:endParaRPr sz="1600">
              <a:latin typeface="Calibri Light"/>
              <a:cs typeface="Calibri Light"/>
            </a:endParaRPr>
          </a:p>
          <a:p>
            <a:pPr marL="19050" marR="60960">
              <a:lnSpc>
                <a:spcPct val="109500"/>
              </a:lnSpc>
              <a:spcBef>
                <a:spcPts val="1440"/>
              </a:spcBef>
            </a:pP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motif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l’intervention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victime.</a:t>
            </a:r>
            <a:endParaRPr sz="1100">
              <a:latin typeface="Calibri"/>
              <a:cs typeface="Calibri"/>
            </a:endParaRPr>
          </a:p>
          <a:p>
            <a:pPr marL="19050" marR="248285">
              <a:lnSpc>
                <a:spcPct val="1100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observant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sphères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comportementales,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cognitives.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648462" y="6129273"/>
          <a:ext cx="6215380" cy="38900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8930"/>
                <a:gridCol w="4606925"/>
              </a:tblGrid>
              <a:tr h="177545">
                <a:tc>
                  <a:txBody>
                    <a:bodyPr/>
                    <a:lstStyle/>
                    <a:p>
                      <a:pPr marL="68580">
                        <a:lnSpc>
                          <a:spcPts val="1295"/>
                        </a:lnSpc>
                      </a:pP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100" spc="-2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secouriste</a:t>
                      </a: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 observe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295"/>
                        </a:lnSpc>
                      </a:pPr>
                      <a:r>
                        <a:rPr dirty="0" sz="1100" spc="-5">
                          <a:solidFill>
                            <a:srgbClr val="808080"/>
                          </a:solidFill>
                          <a:latin typeface="Calibri"/>
                          <a:cs typeface="Calibri"/>
                        </a:rPr>
                        <a:t>Les signes et manifestations à repérer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560832"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présentation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Etat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vestimentaire inadapté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Etat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d’hygiène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manque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excès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Présence de marques,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blessures,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etc.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61594">
                <a:tc>
                  <a:txBody>
                    <a:bodyPr/>
                    <a:lstStyle/>
                    <a:p>
                      <a:pPr marL="68580" marR="60325">
                        <a:lnSpc>
                          <a:spcPts val="122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000" spc="17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signes</a:t>
                      </a:r>
                      <a:r>
                        <a:rPr dirty="0" sz="1000" spc="17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physiques</a:t>
                      </a:r>
                      <a:r>
                        <a:rPr dirty="0" sz="1000" spc="18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1000" spc="-2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physiologiques,</a:t>
                      </a:r>
                      <a:r>
                        <a:rPr dirty="0" sz="1000" spc="4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stress,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tension,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d’anxiété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: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hyperventilation, une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sensation d’étouffement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pâleur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coloration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du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visage,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 sueurs,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etc.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tremblements,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 tension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musculaire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918209">
                <a:tc>
                  <a:txBody>
                    <a:bodyPr/>
                    <a:lstStyle/>
                    <a:p>
                      <a:pPr marL="68580">
                        <a:lnSpc>
                          <a:spcPts val="118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-3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comportement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hypoactivité</a:t>
                      </a:r>
                      <a:r>
                        <a:rPr dirty="0" sz="10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0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contact</a:t>
                      </a:r>
                      <a:r>
                        <a:rPr dirty="0" sz="10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difficile,</a:t>
                      </a:r>
                      <a:r>
                        <a:rPr dirty="0" sz="10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voire</a:t>
                      </a:r>
                      <a:r>
                        <a:rPr dirty="0" sz="10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impossible</a:t>
                      </a:r>
                      <a:r>
                        <a:rPr dirty="0" sz="1000" spc="1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établir</a:t>
                      </a:r>
                      <a:r>
                        <a:rPr dirty="0" sz="1000" spc="1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000" spc="1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mutisme,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6545">
                        <a:lnSpc>
                          <a:spcPct val="100000"/>
                        </a:lnSpc>
                        <a:spcBef>
                          <a:spcPts val="19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isolement,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incapacité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à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réagir,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prostration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6545" marR="63500" indent="-228600">
                        <a:lnSpc>
                          <a:spcPct val="117000"/>
                        </a:lnSpc>
                        <a:spcBef>
                          <a:spcPts val="5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hyperactivité,</a:t>
                      </a:r>
                      <a:r>
                        <a:rPr dirty="0" sz="10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0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agitation</a:t>
                      </a:r>
                      <a:r>
                        <a:rPr dirty="0" sz="10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stérile,</a:t>
                      </a:r>
                      <a:r>
                        <a:rPr dirty="0" sz="1000" spc="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 spc="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actions</a:t>
                      </a:r>
                      <a:r>
                        <a:rPr dirty="0" sz="1000" spc="8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désordonnées,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irréfléchies,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incontrôlables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agressivité,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voire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violence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incontrôlable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65223">
                <a:tc>
                  <a:txBody>
                    <a:bodyPr/>
                    <a:lstStyle/>
                    <a:p>
                      <a:pPr marL="68580">
                        <a:lnSpc>
                          <a:spcPts val="1175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discours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discours accéléré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 ralenti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bégaiement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autre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anomalie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du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langage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discours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désorganisé,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 propos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incohérents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incapacité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penser,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à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émettre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 avis,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«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sidération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»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9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troubles de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mémoire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(amnésie)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absence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 conscience de son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état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confusion,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désorientation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perception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négative de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intentions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suicidaires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48462" y="540257"/>
          <a:ext cx="6215380" cy="11233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98930"/>
                <a:gridCol w="4606925"/>
              </a:tblGrid>
              <a:tr h="1117092">
                <a:tc>
                  <a:txBody>
                    <a:bodyPr/>
                    <a:lstStyle/>
                    <a:p>
                      <a:pPr marL="68580" marR="650875">
                        <a:lnSpc>
                          <a:spcPts val="122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L’état</a:t>
                      </a:r>
                      <a:r>
                        <a:rPr dirty="0" sz="1000" spc="-5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d’esprit</a:t>
                      </a:r>
                      <a:r>
                        <a:rPr dirty="0" sz="1000" spc="-5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1000" spc="-2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émotionnel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hyperémotivité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cris,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pleurs, panique/euphorie,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exaltation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peur intense,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fort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sentiment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d’insécurité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sentiment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colère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tendance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l’agressivité,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violence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5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perte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contrôle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soi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impulsivité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absence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d’émotion, comme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«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déconnectée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 ses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émotions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»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tristesse,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désespoir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701040" y="3279901"/>
            <a:ext cx="6155690" cy="287020"/>
            <a:chOff x="701040" y="3279901"/>
            <a:chExt cx="6155690" cy="287020"/>
          </a:xfrm>
        </p:grpSpPr>
        <p:sp>
          <p:nvSpPr>
            <p:cNvPr id="4" name="object 4"/>
            <p:cNvSpPr/>
            <p:nvPr/>
          </p:nvSpPr>
          <p:spPr>
            <a:xfrm>
              <a:off x="701040" y="327990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35603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/>
          <p:cNvGrpSpPr/>
          <p:nvPr/>
        </p:nvGrpSpPr>
        <p:grpSpPr>
          <a:xfrm>
            <a:off x="701040" y="8855964"/>
            <a:ext cx="6155690" cy="287655"/>
            <a:chOff x="701040" y="8855964"/>
            <a:chExt cx="6155690" cy="287655"/>
          </a:xfrm>
        </p:grpSpPr>
        <p:sp>
          <p:nvSpPr>
            <p:cNvPr id="7" name="object 7"/>
            <p:cNvSpPr/>
            <p:nvPr/>
          </p:nvSpPr>
          <p:spPr>
            <a:xfrm>
              <a:off x="701040" y="8855964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91371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654558" y="1644904"/>
            <a:ext cx="6202045" cy="8114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5405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retrouver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confronté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figure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94005" marR="12065" indent="-228600">
              <a:lnSpc>
                <a:spcPct val="116799"/>
              </a:lnSpc>
              <a:spcBef>
                <a:spcPts val="655"/>
              </a:spcBef>
              <a:buFont typeface="Symbol"/>
              <a:buChar char=""/>
              <a:tabLst>
                <a:tab pos="29464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inhibés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(absence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d’émotion, </a:t>
            </a:r>
            <a:r>
              <a:rPr dirty="0" sz="1100" spc="-5">
                <a:latin typeface="Calibri"/>
                <a:cs typeface="Calibri"/>
              </a:rPr>
              <a:t> sidération,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mutisme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qualifier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d’hypoactif,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manifestant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réactions</a:t>
            </a:r>
            <a:endParaRPr sz="1100">
              <a:latin typeface="Calibri"/>
              <a:cs typeface="Calibri"/>
            </a:endParaRPr>
          </a:p>
          <a:p>
            <a:pPr algn="just" marL="294005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silencieuses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294005" marR="1524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9464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extériorisées,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désinhibés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contrôlés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(hyperventilation,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hyperémotivité,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agitation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hyperactif,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 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bruyantes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111125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réactions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«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silencieuses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»</a:t>
            </a:r>
            <a:endParaRPr sz="1600">
              <a:latin typeface="Calibri Light"/>
              <a:cs typeface="Calibri Light"/>
            </a:endParaRPr>
          </a:p>
          <a:p>
            <a:pPr algn="just" marL="65405" marR="14604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bouleversant,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répond par une réaction aiguë pouvant </a:t>
            </a:r>
            <a:r>
              <a:rPr dirty="0" sz="1100" spc="-10">
                <a:latin typeface="Calibri"/>
                <a:cs typeface="Calibri"/>
              </a:rPr>
              <a:t>prendre </a:t>
            </a:r>
            <a:r>
              <a:rPr dirty="0" sz="1100" spc="-5">
                <a:latin typeface="Calibri"/>
                <a:cs typeface="Calibri"/>
              </a:rPr>
              <a:t>la forme d’un état de dissociation. Ce phénomène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protecteur se met automatiquement en place chez la victime face à un stress extrême, lui permettant de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frayeur,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déconnecter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>
                <a:latin typeface="Calibri"/>
                <a:cs typeface="Calibri"/>
              </a:rPr>
              <a:t>réalité</a:t>
            </a:r>
            <a:r>
              <a:rPr dirty="0" sz="1100" spc="-5">
                <a:latin typeface="Calibri"/>
                <a:cs typeface="Calibri"/>
              </a:rPr>
              <a:t> insupportable.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algn="just" marL="294005" marR="12700" indent="-228600">
              <a:lnSpc>
                <a:spcPct val="117000"/>
              </a:lnSpc>
              <a:buFont typeface="Symbol"/>
              <a:buChar char=""/>
              <a:tabLst>
                <a:tab pos="294640" algn="l"/>
              </a:tabLst>
            </a:pPr>
            <a:r>
              <a:rPr dirty="0" sz="1100" spc="-5">
                <a:latin typeface="Calibri"/>
                <a:cs typeface="Calibri"/>
              </a:rPr>
              <a:t>Dans certains cas, la victime présente un état de </a:t>
            </a:r>
            <a:r>
              <a:rPr dirty="0" sz="1100" spc="-5" b="1">
                <a:latin typeface="Calibri"/>
                <a:cs typeface="Calibri"/>
              </a:rPr>
              <a:t>stupeur</a:t>
            </a:r>
            <a:r>
              <a:rPr dirty="0" sz="1100" spc="-5">
                <a:latin typeface="Calibri"/>
                <a:cs typeface="Calibri"/>
              </a:rPr>
              <a:t>, une paralysie de la capacité d’agir et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volonté.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sidération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pense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plus).</a:t>
            </a:r>
            <a:r>
              <a:rPr dirty="0" sz="1100" spc="3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Elle </a:t>
            </a:r>
            <a:r>
              <a:rPr dirty="0" sz="1100" spc="-5">
                <a:latin typeface="Calibri"/>
                <a:cs typeface="Calibri"/>
              </a:rPr>
              <a:t> a un regard vide et une expression d’incompréhension totale. Elle peut demeurer immobile dans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sidération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durer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heures.</a:t>
            </a:r>
            <a:endParaRPr sz="1100">
              <a:latin typeface="Calibri"/>
              <a:cs typeface="Calibri"/>
            </a:endParaRPr>
          </a:p>
          <a:p>
            <a:pPr algn="just" marL="294005" marR="12065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94640" algn="l"/>
              </a:tabLst>
            </a:pP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sembler</a:t>
            </a:r>
            <a:r>
              <a:rPr dirty="0" sz="1100">
                <a:latin typeface="Calibri"/>
                <a:cs typeface="Calibri"/>
              </a:rPr>
              <a:t> normaux,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 révèlent être des gestes répétitifs et inutiles ou peu adaptés à la </a:t>
            </a:r>
            <a:r>
              <a:rPr dirty="0" sz="1100" spc="-10">
                <a:latin typeface="Calibri"/>
                <a:cs typeface="Calibri"/>
              </a:rPr>
              <a:t>situation </a:t>
            </a:r>
            <a:r>
              <a:rPr dirty="0" sz="1100" spc="-5">
                <a:latin typeface="Calibri"/>
                <a:cs typeface="Calibri"/>
              </a:rPr>
              <a:t>et qui sont le reflet </a:t>
            </a:r>
            <a:r>
              <a:rPr dirty="0" sz="1100" spc="-5" b="1">
                <a:latin typeface="Calibri"/>
                <a:cs typeface="Calibri"/>
              </a:rPr>
              <a:t>d’actions 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automatiques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294005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absente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rendait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</a:t>
            </a:r>
            <a:endParaRPr sz="1100">
              <a:latin typeface="Calibri"/>
              <a:cs typeface="Calibri"/>
            </a:endParaRPr>
          </a:p>
          <a:p>
            <a:pPr marL="294005" marR="1206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réalité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tragique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l’événement.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semble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écouter,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n’enregistre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 d’être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dit.</a:t>
            </a:r>
            <a:endParaRPr sz="1100">
              <a:latin typeface="Calibri"/>
              <a:cs typeface="Calibri"/>
            </a:endParaRPr>
          </a:p>
          <a:p>
            <a:pPr marL="294005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terminée,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incapable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endParaRPr sz="1100">
              <a:latin typeface="Calibri"/>
              <a:cs typeface="Calibri"/>
            </a:endParaRPr>
          </a:p>
          <a:p>
            <a:pPr marL="294005" marR="1905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conservé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souvenir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mémoire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blancs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heures,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desquelles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d’émerger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rêve.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algn="just" marL="65405" marR="14604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Dans ce type de réactions, la victime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trouve coupée de ses émotions et est incapable de les exprimer.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 l’état dissociatif est tel que la personne peut être totalement confuse et désorientée, sans notion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temps qui s’écoule, amnésique, elle </a:t>
            </a:r>
            <a:r>
              <a:rPr dirty="0" sz="1100">
                <a:latin typeface="Calibri"/>
                <a:cs typeface="Calibri"/>
              </a:rPr>
              <a:t>peut </a:t>
            </a:r>
            <a:r>
              <a:rPr dirty="0" sz="1100" spc="-5">
                <a:latin typeface="Calibri"/>
                <a:cs typeface="Calibri"/>
              </a:rPr>
              <a:t>errer sans savoir qui elle est et où elle est. Elle n’est donc pas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juger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situation.</a:t>
            </a:r>
            <a:endParaRPr sz="1100">
              <a:latin typeface="Calibri"/>
              <a:cs typeface="Calibri"/>
            </a:endParaRPr>
          </a:p>
          <a:p>
            <a:pPr algn="just" marL="65405" marR="12700">
              <a:lnSpc>
                <a:spcPct val="101699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-5">
                <a:latin typeface="Calibri"/>
                <a:cs typeface="Calibri"/>
              </a:rPr>
              <a:t> psychologique</a:t>
            </a:r>
            <a:r>
              <a:rPr dirty="0" sz="1100">
                <a:latin typeface="Calibri"/>
                <a:cs typeface="Calibri"/>
              </a:rPr>
              <a:t> aiguë,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développer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psychotraumatiques).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 une orientation vers une prise en charge psychologique spécialisée (aux urgences hospitalières,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possibilité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CUMP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d’événements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impliquant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65405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réactions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«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bruyantes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»</a:t>
            </a:r>
            <a:endParaRPr sz="1600">
              <a:latin typeface="Calibri Light"/>
              <a:cs typeface="Calibri Light"/>
            </a:endParaRPr>
          </a:p>
          <a:p>
            <a:pPr algn="just" marL="65405" marR="1270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À l’opposé des réactions précédentes, il existe certaines réactions plus « bruyantes ». La victime présente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hyperactivité (physique ou psychique) d’intensité et de durée variable et qui peut être le signe 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 </a:t>
            </a:r>
            <a:r>
              <a:rPr dirty="0" sz="1100">
                <a:latin typeface="Calibri"/>
                <a:cs typeface="Calibri"/>
              </a:rPr>
              <a:t>grave.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4015993"/>
            <a:ext cx="6155690" cy="287655"/>
            <a:chOff x="701040" y="4015993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40159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42971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6555231"/>
            <a:ext cx="6155690" cy="287655"/>
            <a:chOff x="701040" y="655523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65552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8364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567690" y="499820"/>
            <a:ext cx="6433820" cy="84937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0" marR="159385" indent="-228600">
              <a:lnSpc>
                <a:spcPct val="117000"/>
              </a:lnSpc>
              <a:spcBef>
                <a:spcPts val="95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La victime peut présenter une réaction </a:t>
            </a:r>
            <a:r>
              <a:rPr dirty="0" sz="1100" spc="-5" b="1">
                <a:latin typeface="Calibri"/>
                <a:cs typeface="Calibri"/>
              </a:rPr>
              <a:t>de fuite panique </a:t>
            </a:r>
            <a:r>
              <a:rPr dirty="0" sz="1100" spc="-5">
                <a:latin typeface="Calibri"/>
                <a:cs typeface="Calibri"/>
              </a:rPr>
              <a:t>prenant la forme d’une fuite impulsive, </a:t>
            </a:r>
            <a:r>
              <a:rPr dirty="0" sz="1100" spc="-10">
                <a:latin typeface="Calibri"/>
                <a:cs typeface="Calibri"/>
              </a:rPr>
              <a:t>non </a:t>
            </a:r>
            <a:r>
              <a:rPr dirty="0" sz="1100" spc="-5">
                <a:latin typeface="Calibri"/>
                <a:cs typeface="Calibri"/>
              </a:rPr>
              <a:t> raisonnée, éperdue, en se heurtant aux obstacles, en bousculant, renversant et piétinant autrui, et 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 savoir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 elle va.</a:t>
            </a:r>
            <a:endParaRPr sz="1100">
              <a:latin typeface="Calibri"/>
              <a:cs typeface="Calibri"/>
            </a:endParaRPr>
          </a:p>
          <a:p>
            <a:pPr algn="just" marL="381000" marR="16002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La victime présente un faciès hagard, un regard vide, et une expression d’incompréhension totale. 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cette fuite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panique pousse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affolée droit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danger.</a:t>
            </a:r>
            <a:endParaRPr sz="1100">
              <a:latin typeface="Calibri"/>
              <a:cs typeface="Calibri"/>
            </a:endParaRPr>
          </a:p>
          <a:p>
            <a:pPr algn="just" marL="381000" marR="158750">
              <a:lnSpc>
                <a:spcPct val="1169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Cette réaction est très contagieuse, et peut dégénérer, par imitation, en panique collective. Elle 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durer quelques instants, le temps de l’impulsion ; mais elle peut durer plus longtemps </a:t>
            </a:r>
            <a:r>
              <a:rPr dirty="0" sz="1100">
                <a:latin typeface="Calibri"/>
                <a:cs typeface="Calibri"/>
              </a:rPr>
              <a:t>voire </a:t>
            </a:r>
            <a:r>
              <a:rPr dirty="0" sz="1100" spc="-10">
                <a:latin typeface="Calibri"/>
                <a:cs typeface="Calibri"/>
              </a:rPr>
              <a:t>jusqu’à </a:t>
            </a:r>
            <a:r>
              <a:rPr dirty="0" sz="1100" spc="-5">
                <a:latin typeface="Calibri"/>
                <a:cs typeface="Calibri"/>
              </a:rPr>
              <a:t> épuisement physique.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algn="just" marL="381000" marR="159385" indent="-228600">
              <a:lnSpc>
                <a:spcPct val="116799"/>
              </a:lnSpc>
              <a:spcBef>
                <a:spcPts val="5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D’autres fois, la victime manifeste une </a:t>
            </a:r>
            <a:r>
              <a:rPr dirty="0" sz="1100" spc="-5" b="1">
                <a:latin typeface="Calibri"/>
                <a:cs typeface="Calibri"/>
              </a:rPr>
              <a:t>agitation désordonnée </a:t>
            </a:r>
            <a:r>
              <a:rPr dirty="0" sz="1100" spc="-5">
                <a:latin typeface="Calibri"/>
                <a:cs typeface="Calibri"/>
              </a:rPr>
              <a:t>se traduisant par un état d’excitation,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gesticulation.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propos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incohérents,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beaucoup (logorrhée).</a:t>
            </a:r>
            <a:endParaRPr sz="1100">
              <a:latin typeface="Calibri"/>
              <a:cs typeface="Calibri"/>
            </a:endParaRPr>
          </a:p>
          <a:p>
            <a:pPr algn="just" marL="381000" marR="16129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Elle ne parvient pas à fixer son attention ou à se contrôler et n’est pas en mesure de prendre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décisions.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alors </a:t>
            </a:r>
            <a:r>
              <a:rPr dirty="0" sz="1100" spc="-5">
                <a:latin typeface="Calibri"/>
                <a:cs typeface="Calibri"/>
              </a:rPr>
              <a:t>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désordonnées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irréfléchies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incontrôlables.</a:t>
            </a:r>
            <a:endParaRPr sz="1100">
              <a:latin typeface="Calibri"/>
              <a:cs typeface="Calibri"/>
            </a:endParaRPr>
          </a:p>
          <a:p>
            <a:pPr algn="just" marL="381000" marR="157480">
              <a:lnSpc>
                <a:spcPct val="117000"/>
              </a:lnSpc>
            </a:pPr>
            <a:r>
              <a:rPr dirty="0" sz="1100" spc="-5">
                <a:latin typeface="Calibri"/>
                <a:cs typeface="Calibri"/>
              </a:rPr>
              <a:t>Dans ce cas, elle risque d’être dangereuse pour </a:t>
            </a:r>
            <a:r>
              <a:rPr dirty="0" sz="1100">
                <a:latin typeface="Calibri"/>
                <a:cs typeface="Calibri"/>
              </a:rPr>
              <a:t>elle-même </a:t>
            </a:r>
            <a:r>
              <a:rPr dirty="0" sz="1100" spc="-5">
                <a:latin typeface="Calibri"/>
                <a:cs typeface="Calibri"/>
              </a:rPr>
              <a:t>et pour les autres. La terreur et l’affolement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perturbées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(elle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reconnaît pas toujours et ne les écoute pas). Cette agitation peut être éphémère (quelques minutes)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 (plusieurs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Précisions</a:t>
            </a:r>
            <a:endParaRPr sz="1600">
              <a:latin typeface="Calibri Light"/>
              <a:cs typeface="Calibri Light"/>
            </a:endParaRPr>
          </a:p>
          <a:p>
            <a:pPr algn="just" marL="3810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Il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 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charge.</a:t>
            </a:r>
            <a:endParaRPr sz="1100">
              <a:latin typeface="Calibri"/>
              <a:cs typeface="Calibri"/>
            </a:endParaRPr>
          </a:p>
          <a:p>
            <a:pPr algn="just" marL="381000" marR="159385" indent="-228600">
              <a:lnSpc>
                <a:spcPct val="117100"/>
              </a:lnSpc>
              <a:spcBef>
                <a:spcPts val="55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Les réactions de stress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se prolonger pendant quelques </a:t>
            </a:r>
            <a:r>
              <a:rPr dirty="0" sz="1100" spc="-10">
                <a:latin typeface="Calibri"/>
                <a:cs typeface="Calibri"/>
              </a:rPr>
              <a:t>heures, </a:t>
            </a:r>
            <a:r>
              <a:rPr dirty="0" sz="1100" spc="-5">
                <a:latin typeface="Calibri"/>
                <a:cs typeface="Calibri"/>
              </a:rPr>
              <a:t>voire quelques jours après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forcément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pathologiques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peuvent disparaître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naturellement, </a:t>
            </a:r>
            <a:r>
              <a:rPr dirty="0" sz="1100">
                <a:latin typeface="Calibri"/>
                <a:cs typeface="Calibri"/>
              </a:rPr>
              <a:t>telles </a:t>
            </a:r>
            <a:r>
              <a:rPr dirty="0" sz="1100" spc="-5">
                <a:latin typeface="Calibri"/>
                <a:cs typeface="Calibri"/>
              </a:rPr>
              <a:t>des 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courbatures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381000" marR="1587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Une réaction de stress semblant adaptée dans l’immédiat ne garantit pas toujours que la personne soit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indemne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toute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psychique.</a:t>
            </a:r>
            <a:endParaRPr sz="1100">
              <a:latin typeface="Calibri"/>
              <a:cs typeface="Calibri"/>
            </a:endParaRPr>
          </a:p>
          <a:p>
            <a:pPr algn="just" marL="381000" marR="15748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Dans certains cas, des manifestations inhabituelles peuvent apparaître </a:t>
            </a:r>
            <a:r>
              <a:rPr dirty="0" sz="1100">
                <a:latin typeface="Calibri"/>
                <a:cs typeface="Calibri"/>
              </a:rPr>
              <a:t>après </a:t>
            </a:r>
            <a:r>
              <a:rPr dirty="0" sz="1100" spc="-5">
                <a:latin typeface="Calibri"/>
                <a:cs typeface="Calibri"/>
              </a:rPr>
              <a:t>la fin de </a:t>
            </a:r>
            <a:r>
              <a:rPr dirty="0" sz="1100">
                <a:latin typeface="Calibri"/>
                <a:cs typeface="Calibri"/>
              </a:rPr>
              <a:t>l’événement </a:t>
            </a:r>
            <a:r>
              <a:rPr dirty="0" sz="1100" spc="-5">
                <a:latin typeface="Calibri"/>
                <a:cs typeface="Calibri"/>
              </a:rPr>
              <a:t>: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larmes, abattement,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 brève, irritabilité</a:t>
            </a:r>
            <a:r>
              <a:rPr dirty="0" baseline="10101" sz="1650" spc="-7">
                <a:latin typeface="Calibri"/>
                <a:cs typeface="Calibri"/>
              </a:rPr>
              <a:t>́</a:t>
            </a:r>
            <a:r>
              <a:rPr dirty="0" baseline="10101" sz="1650" spc="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passagère.</a:t>
            </a:r>
            <a:endParaRPr sz="1100">
              <a:latin typeface="Calibri"/>
              <a:cs typeface="Calibri"/>
            </a:endParaRPr>
          </a:p>
          <a:p>
            <a:pPr algn="just" marL="381000" marR="16192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Enfin, la blessure psychologique peut entraîner l’installation de pathologies du stress comme le trouble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l’adaptation,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stress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aigu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(TSA)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post-traumatique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(TSPT).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Autres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réactions</a:t>
            </a:r>
            <a:endParaRPr sz="1600">
              <a:latin typeface="Calibri Light"/>
              <a:cs typeface="Calibri Light"/>
            </a:endParaRPr>
          </a:p>
          <a:p>
            <a:pPr algn="just" marL="152400" marR="16129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violemment frappées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choc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compassion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perte,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algn="just" marL="152400" marR="158750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compassion,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marquée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ruminations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drame qui se joue.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 algn="just" marL="152400" marR="158115">
              <a:lnSpc>
                <a:spcPct val="101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sentiments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éprouvés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seront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fois,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plutôt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tristesse,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la colère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l’impuissance.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algn="just" marL="152400" marR="16192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Les réactions peuvent varier et parfois </a:t>
            </a:r>
            <a:r>
              <a:rPr dirty="0" sz="1100" spc="-10">
                <a:latin typeface="Calibri"/>
                <a:cs typeface="Calibri"/>
              </a:rPr>
              <a:t>donner </a:t>
            </a:r>
            <a:r>
              <a:rPr dirty="0" sz="1100" spc="-5">
                <a:latin typeface="Calibri"/>
                <a:cs typeface="Calibri"/>
              </a:rPr>
              <a:t>lieu à une décharge </a:t>
            </a:r>
            <a:r>
              <a:rPr dirty="0" sz="1100" spc="-10">
                <a:latin typeface="Calibri"/>
                <a:cs typeface="Calibri"/>
              </a:rPr>
              <a:t>brutale </a:t>
            </a:r>
            <a:r>
              <a:rPr dirty="0" sz="1100" spc="-5">
                <a:latin typeface="Calibri"/>
                <a:cs typeface="Calibri"/>
              </a:rPr>
              <a:t>de souffrance psychique et à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défense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sidération,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incompréhension,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déni,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culpabilité,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responsabilité,</a:t>
            </a:r>
            <a:r>
              <a:rPr dirty="0" sz="1100">
                <a:latin typeface="Calibri"/>
                <a:cs typeface="Calibri"/>
              </a:rPr>
              <a:t> agressivité,</a:t>
            </a:r>
            <a:r>
              <a:rPr dirty="0" sz="1100" spc="-5">
                <a:latin typeface="Calibri"/>
                <a:cs typeface="Calibri"/>
              </a:rPr>
              <a:t> etc.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[09PR01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11-2021]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879475" marR="5080" indent="-763905">
              <a:lnSpc>
                <a:spcPct val="101899"/>
              </a:lnSpc>
              <a:spcBef>
                <a:spcPts val="35"/>
              </a:spcBef>
            </a:pPr>
            <a:r>
              <a:rPr dirty="0" spc="-5">
                <a:solidFill>
                  <a:srgbClr val="47A4D7"/>
                </a:solidFill>
              </a:rPr>
              <a:t>Prise en charge d’une personne </a:t>
            </a:r>
            <a:r>
              <a:rPr dirty="0" spc="-57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en </a:t>
            </a:r>
            <a:r>
              <a:rPr dirty="0" spc="-10">
                <a:solidFill>
                  <a:srgbClr val="47A4D7"/>
                </a:solidFill>
              </a:rPr>
              <a:t>situation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de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crise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1782063"/>
            <a:ext cx="6155690" cy="74631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Principes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l’action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Abord</a:t>
            </a:r>
            <a:r>
              <a:rPr dirty="0" sz="1600" spc="-4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relationnel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de</a:t>
            </a:r>
            <a:r>
              <a:rPr dirty="0" sz="1600" spc="-4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62B1DE"/>
                </a:solidFill>
                <a:latin typeface="Calibri Light"/>
                <a:cs typeface="Calibri Light"/>
              </a:rPr>
              <a:t>la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victime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015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9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d’identifier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recueillir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transmettre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 d’informations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 sur place.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endParaRPr sz="1100">
              <a:latin typeface="Calibri"/>
              <a:cs typeface="Calibri"/>
            </a:endParaRPr>
          </a:p>
          <a:p>
            <a:pPr marL="19050" marR="2675890">
              <a:lnSpc>
                <a:spcPct val="172500"/>
              </a:lnSpc>
            </a:pP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Eléments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essentiels dans </a:t>
            </a:r>
            <a:r>
              <a:rPr dirty="0" sz="1600" spc="-5">
                <a:solidFill>
                  <a:srgbClr val="62B1DE"/>
                </a:solidFill>
                <a:latin typeface="Calibri Light"/>
                <a:cs typeface="Calibri Light"/>
              </a:rPr>
              <a:t>la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prise en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charge </a:t>
            </a:r>
            <a:r>
              <a:rPr dirty="0" sz="1600" spc="-35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Observer, rechercher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99"/>
              </a:lnSpc>
              <a:spcBef>
                <a:spcPts val="985"/>
              </a:spcBef>
            </a:pPr>
            <a:r>
              <a:rPr dirty="0" sz="1100" spc="-5">
                <a:latin typeface="Calibri"/>
                <a:cs typeface="Calibri"/>
              </a:rPr>
              <a:t>En présence d’une personne en situation de crise, le 1er regard est essentiel. L’observation et la recherche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d’éléments </a:t>
            </a:r>
            <a:r>
              <a:rPr dirty="0" sz="1100" spc="-5">
                <a:latin typeface="Calibri"/>
                <a:cs typeface="Calibri"/>
              </a:rPr>
              <a:t>auprès de la victime, de son entourage et de son environnement, doivent permettre de repérer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247650" marR="16510" indent="-228600">
              <a:lnSpc>
                <a:spcPct val="117000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l’environnement,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d'armes,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médicaments,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lettre,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d'alcool,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particularités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(environnement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inadéquat,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inhabituel/particulier)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potentiels facteurs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stress </a:t>
            </a:r>
            <a:r>
              <a:rPr dirty="0" sz="1100" spc="-5">
                <a:latin typeface="Calibri"/>
                <a:cs typeface="Calibri"/>
              </a:rPr>
              <a:t>pour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:</a:t>
            </a:r>
            <a:endParaRPr sz="1100">
              <a:latin typeface="Calibri"/>
              <a:cs typeface="Calibri"/>
            </a:endParaRPr>
          </a:p>
          <a:p>
            <a:pPr marL="469265" marR="296545">
              <a:lnSpc>
                <a:spcPct val="101800"/>
              </a:lnSpc>
              <a:spcBef>
                <a:spcPts val="200"/>
              </a:spcBef>
            </a:pPr>
            <a:r>
              <a:rPr dirty="0" sz="1100" spc="-5" i="1">
                <a:latin typeface="Calibri"/>
                <a:cs typeface="Calibri"/>
              </a:rPr>
              <a:t>L’entourage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semble-t-il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constituer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soutien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plutôt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être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source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pression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 a-t-il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éléments extérieurs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perturbants 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L’élément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20"/>
              </a:spcBef>
            </a:pPr>
            <a:r>
              <a:rPr dirty="0" sz="1100" spc="-5" i="1">
                <a:latin typeface="Calibri"/>
                <a:cs typeface="Calibri"/>
              </a:rPr>
              <a:t>Suite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quoi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caractéristiques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inhabituelle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 marR="2638425">
              <a:lnSpc>
                <a:spcPct val="101800"/>
              </a:lnSpc>
              <a:spcBef>
                <a:spcPts val="200"/>
              </a:spcBef>
            </a:pPr>
            <a:r>
              <a:rPr dirty="0" sz="1100" spc="-5" i="1">
                <a:latin typeface="Calibri"/>
                <a:cs typeface="Calibri"/>
              </a:rPr>
              <a:t>Qu’est-ce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différent/inhabituel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chez 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Depuis</a:t>
            </a:r>
            <a:r>
              <a:rPr dirty="0" sz="1100" spc="-5" i="1">
                <a:latin typeface="Calibri"/>
                <a:cs typeface="Calibri"/>
              </a:rPr>
              <a:t> quand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  <a:p>
            <a:pPr marL="469265" marR="11430">
              <a:lnSpc>
                <a:spcPts val="1340"/>
              </a:lnSpc>
              <a:spcBef>
                <a:spcPts val="45"/>
              </a:spcBef>
            </a:pPr>
            <a:r>
              <a:rPr dirty="0" sz="1100" spc="-5" i="1">
                <a:latin typeface="Calibri"/>
                <a:cs typeface="Calibri"/>
              </a:rPr>
              <a:t>Quels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sont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11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éléments</a:t>
            </a:r>
            <a:r>
              <a:rPr dirty="0" sz="1100" spc="11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paraissent</a:t>
            </a:r>
            <a:r>
              <a:rPr dirty="0" sz="1100" spc="1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inhabituels</a:t>
            </a:r>
            <a:r>
              <a:rPr dirty="0" sz="1100" spc="11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</a:t>
            </a:r>
            <a:r>
              <a:rPr dirty="0" sz="1100" spc="11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rapport</a:t>
            </a:r>
            <a:r>
              <a:rPr dirty="0" sz="1100" spc="1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aux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normes</a:t>
            </a:r>
            <a:r>
              <a:rPr dirty="0" sz="1100" spc="1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notre</a:t>
            </a:r>
            <a:r>
              <a:rPr dirty="0" sz="1100" spc="1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société/de</a:t>
            </a:r>
            <a:r>
              <a:rPr dirty="0" sz="1100" spc="12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sa </a:t>
            </a:r>
            <a:r>
              <a:rPr dirty="0" sz="1100" spc="-5" i="1">
                <a:latin typeface="Calibri"/>
                <a:cs typeface="Calibri"/>
              </a:rPr>
              <a:t> culture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4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antécédents/hospitalisations/traitements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20"/>
              </a:spcBef>
            </a:pPr>
            <a:r>
              <a:rPr dirty="0" sz="1100" spc="-5" i="1">
                <a:latin typeface="Calibri"/>
                <a:cs typeface="Calibri"/>
              </a:rPr>
              <a:t>Souffre-t-elle d’une maladie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particulière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  <a:p>
            <a:pPr marL="46926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A-t-elle déjà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été hospitalisée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oui, 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quel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contexte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  <a:p>
            <a:pPr marL="469265" marR="12065">
              <a:lnSpc>
                <a:spcPts val="1350"/>
              </a:lnSpc>
              <a:spcBef>
                <a:spcPts val="45"/>
              </a:spcBef>
            </a:pPr>
            <a:r>
              <a:rPr dirty="0" sz="1100" spc="-5" i="1">
                <a:latin typeface="Calibri"/>
                <a:cs typeface="Calibri"/>
              </a:rPr>
              <a:t>Prend-elle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traitement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oui,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l’a-t-elle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pris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prend-elle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régulièrement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ou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est-elle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rupture 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traitement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  <a:spcBef>
                <a:spcPts val="844"/>
              </a:spcBef>
            </a:pPr>
            <a:r>
              <a:rPr dirty="0" sz="1100" spc="-5">
                <a:latin typeface="Calibri"/>
                <a:cs typeface="Calibri"/>
              </a:rPr>
              <a:t>C’est à partir de cette première étape que les stratégies de 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 charge vont pouvoir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déterminées.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086857"/>
            <a:ext cx="6155690" cy="287020"/>
            <a:chOff x="701040" y="5086857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0868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53672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7651"/>
            <a:ext cx="6155690" cy="9269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Sécuriser,</a:t>
            </a:r>
            <a:r>
              <a:rPr dirty="0" sz="1600" spc="-5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protéger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 est possible :</a:t>
            </a:r>
            <a:endParaRPr sz="1100">
              <a:latin typeface="Calibri"/>
              <a:cs typeface="Calibri"/>
            </a:endParaRPr>
          </a:p>
          <a:p>
            <a:pPr algn="just" lvl="1" marL="469265" marR="12700" indent="-228600">
              <a:lnSpc>
                <a:spcPct val="101800"/>
              </a:lnSpc>
              <a:spcBef>
                <a:spcPts val="200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Choisir un lieu propice à l’échange </a:t>
            </a:r>
            <a:r>
              <a:rPr dirty="0" sz="1100">
                <a:latin typeface="Calibri"/>
                <a:cs typeface="Calibri"/>
              </a:rPr>
              <a:t>où </a:t>
            </a:r>
            <a:r>
              <a:rPr dirty="0" sz="1100" spc="-5">
                <a:latin typeface="Calibri"/>
                <a:cs typeface="Calibri"/>
              </a:rPr>
              <a:t>la personne se sentira en confiance et en sécurité, à l’écart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la source 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 et 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extérieures éventuelles (séparer l’entourage de la victime s’il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vouloir,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exacerbe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victime).</a:t>
            </a:r>
            <a:endParaRPr sz="1100">
              <a:latin typeface="Calibri"/>
              <a:cs typeface="Calibri"/>
            </a:endParaRPr>
          </a:p>
          <a:p>
            <a:pPr algn="just" lvl="1" marL="469265" marR="15240" indent="-228600">
              <a:lnSpc>
                <a:spcPts val="1340"/>
              </a:lnSpc>
              <a:spcBef>
                <a:spcPts val="45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Réduire la réaction de stress en évitant de surexposer la victime (à la vision des blessures, à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confrontation à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 environnementaux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stressants </a:t>
            </a:r>
            <a:r>
              <a:rPr dirty="0" sz="1100" spc="-10">
                <a:latin typeface="Calibri"/>
                <a:cs typeface="Calibri"/>
              </a:rPr>
              <a:t>…)</a:t>
            </a:r>
            <a:endParaRPr sz="1100">
              <a:latin typeface="Calibri"/>
              <a:cs typeface="Calibri"/>
            </a:endParaRPr>
          </a:p>
          <a:p>
            <a:pPr algn="just" lvl="1" marL="469265" indent="-229235">
              <a:lnSpc>
                <a:spcPts val="1300"/>
              </a:lnSpc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"/>
              </a:spcBef>
              <a:buChar char="o"/>
            </a:pPr>
            <a:endParaRPr sz="125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dialogue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impossibles :</a:t>
            </a:r>
            <a:endParaRPr sz="1100">
              <a:latin typeface="Calibri"/>
              <a:cs typeface="Calibri"/>
            </a:endParaRPr>
          </a:p>
          <a:p>
            <a:pPr algn="just" lvl="1" marL="469265" marR="16510" indent="-228600">
              <a:lnSpc>
                <a:spcPct val="101800"/>
              </a:lnSpc>
              <a:spcBef>
                <a:spcPts val="200"/>
              </a:spcBef>
              <a:buSzPct val="90909"/>
              <a:buFont typeface="Courier New"/>
              <a:buChar char="o"/>
              <a:tabLst>
                <a:tab pos="469900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-5">
                <a:latin typeface="Calibri"/>
                <a:cs typeface="Calibri"/>
              </a:rPr>
              <a:t>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vue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sédation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risque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d’agression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blessures.</a:t>
            </a:r>
            <a:endParaRPr sz="1100">
              <a:latin typeface="Calibri"/>
              <a:cs typeface="Calibri"/>
            </a:endParaRPr>
          </a:p>
          <a:p>
            <a:pPr algn="just" lvl="1" marL="469265" marR="16510" indent="-228600">
              <a:lnSpc>
                <a:spcPts val="1350"/>
              </a:lnSpc>
              <a:spcBef>
                <a:spcPts val="45"/>
              </a:spcBef>
              <a:buSzPct val="90909"/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Faire intervenir les forces de l’ordre en protection si la </a:t>
            </a:r>
            <a:r>
              <a:rPr dirty="0" sz="1100" spc="-10">
                <a:latin typeface="Calibri"/>
                <a:cs typeface="Calibri"/>
              </a:rPr>
              <a:t>sécurité </a:t>
            </a:r>
            <a:r>
              <a:rPr dirty="0" sz="1100" spc="-5">
                <a:latin typeface="Calibri"/>
                <a:cs typeface="Calibri"/>
              </a:rPr>
              <a:t>et la sûreté des personnes sont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compromises.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Char char="o"/>
            </a:pPr>
            <a:endParaRPr sz="9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Apaiser</a:t>
            </a:r>
            <a:r>
              <a:rPr dirty="0" sz="1600" spc="-3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la</a:t>
            </a:r>
            <a:r>
              <a:rPr dirty="0" sz="1600" spc="-3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détresse,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répondre</a:t>
            </a:r>
            <a:r>
              <a:rPr dirty="0" sz="1600" spc="-4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aux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besoins</a:t>
            </a:r>
            <a:endParaRPr sz="1600">
              <a:latin typeface="Calibri Light"/>
              <a:cs typeface="Calibri Light"/>
            </a:endParaRPr>
          </a:p>
          <a:p>
            <a:pPr algn="just" marL="19050" marR="11430">
              <a:lnSpc>
                <a:spcPct val="109800"/>
              </a:lnSpc>
              <a:spcBef>
                <a:spcPts val="880"/>
              </a:spcBef>
            </a:pPr>
            <a:r>
              <a:rPr dirty="0" sz="1100" spc="-5">
                <a:latin typeface="Calibri"/>
                <a:cs typeface="Calibri"/>
              </a:rPr>
              <a:t>Dans l’abord relationnel de la victime, le secouriste cherche à favoriser l’apaisement émotionnel</a:t>
            </a:r>
            <a:r>
              <a:rPr dirty="0" sz="1100" spc="-5" b="1">
                <a:latin typeface="Calibri"/>
                <a:cs typeface="Calibri"/>
              </a:rPr>
              <a:t>, </a:t>
            </a:r>
            <a:r>
              <a:rPr dirty="0" sz="1100" spc="-5">
                <a:latin typeface="Calibri"/>
                <a:cs typeface="Calibri"/>
              </a:rPr>
              <a:t>voir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prévenir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escalade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d’agressivité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passage </a:t>
            </a:r>
            <a:r>
              <a:rPr dirty="0" sz="1100" spc="-5">
                <a:latin typeface="Calibri"/>
                <a:cs typeface="Calibri"/>
              </a:rPr>
              <a:t> à l’acte </a:t>
            </a:r>
            <a:r>
              <a:rPr dirty="0" sz="1100">
                <a:latin typeface="Calibri"/>
                <a:cs typeface="Calibri"/>
              </a:rPr>
              <a:t>auto </a:t>
            </a:r>
            <a:r>
              <a:rPr dirty="0" sz="1100" spc="-5">
                <a:latin typeface="Calibri"/>
                <a:cs typeface="Calibri"/>
              </a:rPr>
              <a:t>ou hétéro-agressif. Cette action s’exerce dans le calme, sans précipitation ni </a:t>
            </a:r>
            <a:r>
              <a:rPr dirty="0" sz="1100" spc="-10">
                <a:latin typeface="Calibri"/>
                <a:cs typeface="Calibri"/>
              </a:rPr>
              <a:t>hésitation. </a:t>
            </a:r>
            <a:r>
              <a:rPr dirty="0" sz="1100" spc="-5">
                <a:latin typeface="Calibri"/>
                <a:cs typeface="Calibri"/>
              </a:rPr>
              <a:t>Aussi,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permet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d’engager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95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Néanmoins, lors </a:t>
            </a:r>
            <a:r>
              <a:rPr dirty="0" sz="1100" spc="-10">
                <a:latin typeface="Calibri"/>
                <a:cs typeface="Calibri"/>
              </a:rPr>
              <a:t>d’états d’agitation </a:t>
            </a:r>
            <a:r>
              <a:rPr dirty="0" sz="1100" spc="-5">
                <a:latin typeface="Calibri"/>
                <a:cs typeface="Calibri"/>
              </a:rPr>
              <a:t>incontrôlables et dangereux, l’abordage relationnel a </a:t>
            </a:r>
            <a:r>
              <a:rPr dirty="0" sz="110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limites et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sédation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traitement médicamenteux sera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Conduite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à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tenir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spécifique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9500"/>
              </a:lnSpc>
              <a:spcBef>
                <a:spcPts val="1430"/>
              </a:spcBef>
            </a:pPr>
            <a:r>
              <a:rPr dirty="0" sz="1100" spc="-5">
                <a:latin typeface="Calibri"/>
                <a:cs typeface="Calibri"/>
              </a:rPr>
              <a:t>Le secouriste devra s’adapter à la spécificité de chaque situation et de chaque personne. Il appliquera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principes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l’abord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relationnel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Lorsque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62B1DE"/>
                </a:solidFill>
                <a:latin typeface="Calibri Light"/>
                <a:cs typeface="Calibri Light"/>
              </a:rPr>
              <a:t>la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personne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présente une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réaction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type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hypoactive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(silencieuse)</a:t>
            </a:r>
            <a:endParaRPr sz="1600">
              <a:latin typeface="Calibri Light"/>
              <a:cs typeface="Calibri Light"/>
            </a:endParaRPr>
          </a:p>
          <a:p>
            <a:pPr marL="19050" marR="311785">
              <a:lnSpc>
                <a:spcPct val="110000"/>
              </a:lnSpc>
              <a:spcBef>
                <a:spcPts val="87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tâche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essentielle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orienter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sécurisants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tâches simples,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positives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 stressantes.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930"/>
              </a:spcBef>
              <a:buSzPct val="90909"/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Madame,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regardez-moi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bien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yeux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Char char=""/>
            </a:pP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buSzPct val="90909"/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25"/>
              </a:spcBef>
              <a:buSzPct val="90909"/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par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calme, bienveillante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protectrice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 Nous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sommes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là pour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lvl="1" marL="476250" marR="13335" indent="-228600">
              <a:lnSpc>
                <a:spcPct val="101800"/>
              </a:lnSpc>
              <a:buSzPct val="90909"/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soignant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langage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postures,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précaution),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bienveillant,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apaisante,</a:t>
            </a:r>
            <a:endParaRPr sz="1100">
              <a:latin typeface="Calibri"/>
              <a:cs typeface="Calibri"/>
            </a:endParaRPr>
          </a:p>
          <a:p>
            <a:pPr marL="476250">
              <a:lnSpc>
                <a:spcPct val="100000"/>
              </a:lnSpc>
              <a:spcBef>
                <a:spcPts val="25"/>
              </a:spcBef>
            </a:pPr>
            <a:r>
              <a:rPr dirty="0" sz="1100" spc="-5">
                <a:latin typeface="Calibri"/>
                <a:cs typeface="Calibri"/>
              </a:rPr>
              <a:t>…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buSzPct val="90909"/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l’ici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76250" marR="13335" indent="-228600">
              <a:lnSpc>
                <a:spcPct val="101800"/>
              </a:lnSpc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en l’aidant à </a:t>
            </a:r>
            <a:r>
              <a:rPr dirty="0" sz="1100" spc="-10">
                <a:latin typeface="Calibri"/>
                <a:cs typeface="Calibri"/>
              </a:rPr>
              <a:t>prendre </a:t>
            </a:r>
            <a:r>
              <a:rPr dirty="0" sz="1100" spc="-5">
                <a:latin typeface="Calibri"/>
                <a:cs typeface="Calibri"/>
              </a:rPr>
              <a:t>conscience que l’événement </a:t>
            </a:r>
            <a:r>
              <a:rPr dirty="0" sz="1100" spc="-10">
                <a:latin typeface="Calibri"/>
                <a:cs typeface="Calibri"/>
              </a:rPr>
              <a:t>qu’elle </a:t>
            </a:r>
            <a:r>
              <a:rPr dirty="0" sz="1100" spc="-5">
                <a:latin typeface="Calibri"/>
                <a:cs typeface="Calibri"/>
              </a:rPr>
              <a:t>vient de subir est maintenant terminé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-5">
                <a:latin typeface="Calibri"/>
                <a:cs typeface="Calibri"/>
              </a:rPr>
              <a:t>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 </a:t>
            </a:r>
            <a:r>
              <a:rPr dirty="0" sz="1100" spc="-5" i="1">
                <a:latin typeface="Calibri"/>
                <a:cs typeface="Calibri"/>
              </a:rPr>
              <a:t>: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 Maintenant,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</a:t>
            </a:r>
            <a:r>
              <a:rPr dirty="0" sz="1100" spc="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sommes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vos</a:t>
            </a:r>
            <a:r>
              <a:rPr dirty="0" sz="1100" spc="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côtés,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êtes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sécurité »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Char char="o"/>
            </a:pPr>
            <a:endParaRPr sz="1050">
              <a:latin typeface="Calibri"/>
              <a:cs typeface="Calibri"/>
            </a:endParaRPr>
          </a:p>
          <a:p>
            <a:pPr algn="just" lvl="1" marL="476250" marR="12700" indent="-228600">
              <a:lnSpc>
                <a:spcPct val="101800"/>
              </a:lnSpc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En reprenant contact avec elle-même et la réalité qui l’entoure (poser des </a:t>
            </a:r>
            <a:r>
              <a:rPr dirty="0" sz="1100" spc="-10">
                <a:latin typeface="Calibri"/>
                <a:cs typeface="Calibri"/>
              </a:rPr>
              <a:t>questions </a:t>
            </a:r>
            <a:r>
              <a:rPr dirty="0" sz="1100" spc="-5">
                <a:latin typeface="Calibri"/>
                <a:cs typeface="Calibri"/>
              </a:rPr>
              <a:t>concrètes </a:t>
            </a:r>
            <a:r>
              <a:rPr dirty="0" sz="1100" spc="-10">
                <a:latin typeface="Calibri"/>
                <a:cs typeface="Calibri"/>
              </a:rPr>
              <a:t>sur </a:t>
            </a:r>
            <a:r>
              <a:rPr dirty="0" sz="1100" spc="-5">
                <a:latin typeface="Calibri"/>
                <a:cs typeface="Calibri"/>
              </a:rPr>
              <a:t> elle, lui faire relever des éléments positifs de son environnement : </a:t>
            </a:r>
            <a:r>
              <a:rPr dirty="0" sz="1100" spc="-5" i="1">
                <a:latin typeface="Calibri"/>
                <a:cs typeface="Calibri"/>
              </a:rPr>
              <a:t>« Pouvez-vous me décrire ce que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voyez ? »,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 Concentrez-vous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dites-moi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entendez »,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 Je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demande</a:t>
            </a:r>
            <a:r>
              <a:rPr dirty="0" sz="1100" spc="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toucher </a:t>
            </a:r>
            <a:r>
              <a:rPr dirty="0" sz="1100" i="1">
                <a:latin typeface="Calibri"/>
                <a:cs typeface="Calibri"/>
              </a:rPr>
              <a:t>l’objet </a:t>
            </a:r>
            <a:r>
              <a:rPr dirty="0" sz="1100" spc="-5" i="1">
                <a:latin typeface="Calibri"/>
                <a:cs typeface="Calibri"/>
              </a:rPr>
              <a:t>que </a:t>
            </a:r>
            <a:r>
              <a:rPr dirty="0" sz="1100" i="1">
                <a:latin typeface="Calibri"/>
                <a:cs typeface="Calibri"/>
              </a:rPr>
              <a:t>vous </a:t>
            </a:r>
            <a:r>
              <a:rPr dirty="0" sz="1100" spc="-5" i="1">
                <a:latin typeface="Calibri"/>
                <a:cs typeface="Calibri"/>
              </a:rPr>
              <a:t>avez devant vous 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me dire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 que vous percevez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8319"/>
            <a:ext cx="6140450" cy="122364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241300" marR="5080" indent="-228600">
              <a:lnSpc>
                <a:spcPct val="1018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L’interroger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quoi</a:t>
            </a:r>
            <a:r>
              <a:rPr dirty="0" sz="1100" spc="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auriez-vous</a:t>
            </a:r>
            <a:r>
              <a:rPr dirty="0" sz="1100" spc="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besoin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l’immédiat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»,</a:t>
            </a:r>
            <a:r>
              <a:rPr dirty="0" sz="1100" spc="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Qu’est-ce</a:t>
            </a:r>
            <a:r>
              <a:rPr dirty="0" sz="1100" spc="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spc="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pourrait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aider ?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241300" marR="1960245" indent="-228600">
              <a:lnSpc>
                <a:spcPct val="101699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L’inviter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s’exprimer,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prix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 cognitive plutôt qu’émotionnelle, en lui posant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questions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simples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concrètes,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cherchant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redonner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active.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1907793"/>
            <a:ext cx="4185920" cy="1045844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241300" marR="5080" indent="-228600">
              <a:lnSpc>
                <a:spcPct val="1018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focalisation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présent,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indent="-229235">
              <a:lnSpc>
                <a:spcPct val="100000"/>
              </a:lnSpc>
              <a:spcBef>
                <a:spcPts val="1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La 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contrôlée</a:t>
            </a:r>
            <a:r>
              <a:rPr dirty="0" sz="1100">
                <a:latin typeface="Calibri"/>
                <a:cs typeface="Calibri"/>
              </a:rPr>
              <a:t> (cf.</a:t>
            </a:r>
            <a:r>
              <a:rPr dirty="0" sz="1100" spc="-5">
                <a:latin typeface="Calibri"/>
                <a:cs typeface="Calibri"/>
              </a:rPr>
              <a:t> 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Respiration contrôlée </a:t>
            </a:r>
            <a:r>
              <a:rPr dirty="0" sz="1100">
                <a:latin typeface="Calibri"/>
                <a:cs typeface="Calibri"/>
              </a:rPr>
              <a:t>»)</a:t>
            </a:r>
            <a:endParaRPr sz="1100">
              <a:latin typeface="Calibri"/>
              <a:cs typeface="Calibri"/>
            </a:endParaRPr>
          </a:p>
          <a:p>
            <a:pPr lvl="1" marL="698500" marR="814705" indent="-229235">
              <a:lnSpc>
                <a:spcPct val="101800"/>
              </a:lnSpc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 techniques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focalisation attentionnelle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</a:t>
            </a:r>
            <a:r>
              <a:rPr dirty="0" sz="1100" spc="-5" i="1">
                <a:latin typeface="Calibri"/>
                <a:cs typeface="Calibri"/>
              </a:rPr>
              <a:t>techniques de focalisation/défocalisation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attentionnelles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»)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701040" y="6716776"/>
            <a:ext cx="6155690" cy="287020"/>
            <a:chOff x="701040" y="6716776"/>
            <a:chExt cx="6155690" cy="287020"/>
          </a:xfrm>
        </p:grpSpPr>
        <p:sp>
          <p:nvSpPr>
            <p:cNvPr id="5" name="object 5"/>
            <p:cNvSpPr/>
            <p:nvPr/>
          </p:nvSpPr>
          <p:spPr>
            <a:xfrm>
              <a:off x="701040" y="6716776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69971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701040" y="8612123"/>
            <a:ext cx="6155690" cy="287020"/>
            <a:chOff x="701040" y="8612123"/>
            <a:chExt cx="6155690" cy="287020"/>
          </a:xfrm>
        </p:grpSpPr>
        <p:sp>
          <p:nvSpPr>
            <p:cNvPr id="8" name="object 8"/>
            <p:cNvSpPr/>
            <p:nvPr/>
          </p:nvSpPr>
          <p:spPr>
            <a:xfrm>
              <a:off x="701040" y="86121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889254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701040" y="3108706"/>
            <a:ext cx="6155690" cy="6851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Informer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l’événement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-10">
                <a:latin typeface="Calibri"/>
                <a:cs typeface="Calibri"/>
              </a:rPr>
              <a:t> seule.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Symbol"/>
              <a:buChar char=""/>
            </a:pPr>
            <a:endParaRPr sz="2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Lorsque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62B1DE"/>
                </a:solidFill>
                <a:latin typeface="Calibri Light"/>
                <a:cs typeface="Calibri Light"/>
              </a:rPr>
              <a:t>la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personne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présente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une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réaction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type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hyperactive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(bruyante)</a:t>
            </a:r>
            <a:endParaRPr sz="1600">
              <a:latin typeface="Calibri Light"/>
              <a:cs typeface="Calibri Light"/>
            </a:endParaRPr>
          </a:p>
          <a:p>
            <a:pPr algn="just" marL="24765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Établir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tenter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d’apaiser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brusques)</a:t>
            </a:r>
            <a:endParaRPr sz="1100">
              <a:latin typeface="Calibri"/>
              <a:cs typeface="Calibri"/>
            </a:endParaRPr>
          </a:p>
          <a:p>
            <a:pPr algn="just" lvl="1" marL="704850" marR="12065" indent="-229235">
              <a:lnSpc>
                <a:spcPct val="101800"/>
              </a:lnSpc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Montrer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l’agitation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s’exprimer.</a:t>
            </a:r>
            <a:endParaRPr sz="1100">
              <a:latin typeface="Calibri"/>
              <a:cs typeface="Calibri"/>
            </a:endParaRPr>
          </a:p>
          <a:p>
            <a:pPr algn="just" lvl="1" marL="704850" marR="12700" indent="-229235">
              <a:lnSpc>
                <a:spcPct val="101600"/>
              </a:lnSpc>
              <a:spcBef>
                <a:spcPts val="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a-t-il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quelque</a:t>
            </a:r>
            <a:r>
              <a:rPr dirty="0" sz="1100" spc="16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chose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je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puisse faire pour vous aider ? ».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proposition d’aide peut conduire la </a:t>
            </a:r>
            <a:r>
              <a:rPr dirty="0" sz="1100">
                <a:latin typeface="Calibri"/>
                <a:cs typeface="Calibri"/>
              </a:rPr>
              <a:t>victime </a:t>
            </a:r>
            <a:r>
              <a:rPr dirty="0" sz="1100" spc="-5">
                <a:latin typeface="Calibri"/>
                <a:cs typeface="Calibri"/>
              </a:rPr>
              <a:t>à activer </a:t>
            </a:r>
            <a:r>
              <a:rPr dirty="0" sz="1100" spc="-10">
                <a:latin typeface="Calibri"/>
                <a:cs typeface="Calibri"/>
              </a:rPr>
              <a:t>sa </a:t>
            </a:r>
            <a:r>
              <a:rPr dirty="0" sz="1100" spc="-5">
                <a:latin typeface="Calibri"/>
                <a:cs typeface="Calibri"/>
              </a:rPr>
              <a:t> réflexion,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qui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stopper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montée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reformulation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l’écoute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active </a:t>
            </a:r>
            <a:r>
              <a:rPr dirty="0" sz="1100" spc="-5">
                <a:latin typeface="Calibri"/>
                <a:cs typeface="Calibri"/>
              </a:rPr>
              <a:t>»).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d’hallucinations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incohérents,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contredire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lvl="1" marL="704850" marR="13970" indent="-229235">
              <a:lnSpc>
                <a:spcPct val="101699"/>
              </a:lnSpc>
              <a:spcBef>
                <a:spcPts val="5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secousses,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d’impatience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d’action).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exprime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proposer de réaliser des contractions alternées </a:t>
            </a:r>
            <a:r>
              <a:rPr dirty="0" sz="1100">
                <a:latin typeface="Calibri"/>
                <a:cs typeface="Calibri"/>
              </a:rPr>
              <a:t>(cf. </a:t>
            </a:r>
            <a:r>
              <a:rPr dirty="0" sz="1100" spc="-5">
                <a:latin typeface="Calibri"/>
                <a:cs typeface="Calibri"/>
              </a:rPr>
              <a:t>« </a:t>
            </a:r>
            <a:r>
              <a:rPr dirty="0" sz="1100" spc="-5" i="1">
                <a:latin typeface="Calibri"/>
                <a:cs typeface="Calibri"/>
              </a:rPr>
              <a:t>techniques de focalisation/défocalisation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attentionnelles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»)</a:t>
            </a:r>
            <a:r>
              <a:rPr dirty="0" sz="1100" spc="-5">
                <a:latin typeface="Calibri"/>
                <a:cs typeface="Calibri"/>
              </a:rPr>
              <a:t> permettant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fonction </a:t>
            </a:r>
            <a:r>
              <a:rPr dirty="0" sz="1100" spc="-10">
                <a:latin typeface="Calibri"/>
                <a:cs typeface="Calibri"/>
              </a:rPr>
              <a:t>exutoire.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ourier New"/>
              <a:buChar char="o"/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Contextes</a:t>
            </a:r>
            <a:r>
              <a:rPr dirty="0" sz="1600" spc="-3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particuliers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25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d’adapter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 agressif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/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inattendues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violences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suicidaire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exceptionnels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au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comportement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agressif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/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violent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9800"/>
              </a:lnSpc>
              <a:spcBef>
                <a:spcPts val="1425"/>
              </a:spcBef>
            </a:pPr>
            <a:r>
              <a:rPr dirty="0" sz="1100" spc="-5">
                <a:latin typeface="Calibri"/>
                <a:cs typeface="Calibri"/>
              </a:rPr>
              <a:t>Le secouriste peut se trouver confronté à des victimes présentant des comportements agressifs, voire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violents, de </a:t>
            </a:r>
            <a:r>
              <a:rPr dirty="0" sz="1100" spc="-10">
                <a:latin typeface="Calibri"/>
                <a:cs typeface="Calibri"/>
              </a:rPr>
              <a:t>nature </a:t>
            </a:r>
            <a:r>
              <a:rPr dirty="0" sz="1100" spc="-5">
                <a:latin typeface="Calibri"/>
                <a:cs typeface="Calibri"/>
              </a:rPr>
              <a:t>différente. En effet, ces </a:t>
            </a:r>
            <a:r>
              <a:rPr dirty="0" sz="1100">
                <a:latin typeface="Calibri"/>
                <a:cs typeface="Calibri"/>
              </a:rPr>
              <a:t>violences </a:t>
            </a:r>
            <a:r>
              <a:rPr dirty="0" sz="1100" spc="-5">
                <a:latin typeface="Calibri"/>
                <a:cs typeface="Calibri"/>
              </a:rPr>
              <a:t>peuvent être non intentionnelles (le fait de </a:t>
            </a:r>
            <a:r>
              <a:rPr dirty="0" sz="1100" spc="-10">
                <a:latin typeface="Calibri"/>
                <a:cs typeface="Calibri"/>
              </a:rPr>
              <a:t>personnes </a:t>
            </a:r>
            <a:r>
              <a:rPr dirty="0" sz="1100" spc="-5">
                <a:latin typeface="Calibri"/>
                <a:cs typeface="Calibri"/>
              </a:rPr>
              <a:t> en état d’irresponsabilité : patients psychiatriques, toxicomanes, personnes en état d’ivresse …), parfois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dirigées</a:t>
            </a:r>
            <a:r>
              <a:rPr dirty="0" sz="1100" spc="-5">
                <a:latin typeface="Calibri"/>
                <a:cs typeface="Calibri"/>
              </a:rPr>
              <a:t> 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elle-même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(automutilation,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intentionnelles,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direction</a:t>
            </a:r>
            <a:r>
              <a:rPr dirty="0" sz="1100">
                <a:latin typeface="Calibri"/>
                <a:cs typeface="Calibri"/>
              </a:rPr>
              <a:t> du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994275" y="1062354"/>
            <a:ext cx="2004060" cy="1932305"/>
          </a:xfrm>
          <a:custGeom>
            <a:avLst/>
            <a:gdLst/>
            <a:ahLst/>
            <a:cxnLst/>
            <a:rect l="l" t="t" r="r" b="b"/>
            <a:pathLst>
              <a:path w="2004059" h="1932305">
                <a:moveTo>
                  <a:pt x="0" y="1932304"/>
                </a:moveTo>
                <a:lnTo>
                  <a:pt x="2004059" y="1932304"/>
                </a:lnTo>
                <a:lnTo>
                  <a:pt x="2004059" y="0"/>
                </a:lnTo>
                <a:lnTo>
                  <a:pt x="0" y="0"/>
                </a:lnTo>
                <a:lnTo>
                  <a:pt x="0" y="1932304"/>
                </a:lnTo>
                <a:close/>
              </a:path>
            </a:pathLst>
          </a:custGeom>
          <a:ln w="12700">
            <a:solidFill>
              <a:srgbClr val="62B1D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5092191" y="1727504"/>
            <a:ext cx="1822450" cy="1026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R="5080">
              <a:lnSpc>
                <a:spcPct val="109400"/>
              </a:lnSpc>
              <a:spcBef>
                <a:spcPts val="100"/>
              </a:spcBef>
            </a:pPr>
            <a:r>
              <a:rPr dirty="0" sz="1000">
                <a:latin typeface="Calibri"/>
                <a:cs typeface="Calibri"/>
              </a:rPr>
              <a:t>Questionner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victime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sur </a:t>
            </a:r>
            <a:r>
              <a:rPr dirty="0" sz="1000" spc="-2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l’événement qu’elle vient de vivre, </a:t>
            </a:r>
            <a:r>
              <a:rPr dirty="0" sz="1000">
                <a:latin typeface="Calibri"/>
                <a:cs typeface="Calibri"/>
              </a:rPr>
              <a:t> en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lui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demandant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d’en</a:t>
            </a:r>
            <a:r>
              <a:rPr dirty="0" sz="1000" spc="2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faire</a:t>
            </a:r>
            <a:r>
              <a:rPr dirty="0" sz="1000" spc="2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le 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récit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et/ou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parler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ses 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émotions,</a:t>
            </a:r>
            <a:r>
              <a:rPr dirty="0" sz="1000" spc="62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aura</a:t>
            </a:r>
            <a:r>
              <a:rPr dirty="0" sz="1000" spc="62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pour</a:t>
            </a:r>
            <a:r>
              <a:rPr dirty="0" sz="1000" spc="62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effet</a:t>
            </a:r>
            <a:r>
              <a:rPr dirty="0" sz="1000" spc="62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endParaRPr sz="1000">
              <a:latin typeface="Calibri"/>
              <a:cs typeface="Calibri"/>
            </a:endParaRPr>
          </a:p>
          <a:p>
            <a:pPr algn="r" marR="5715">
              <a:lnSpc>
                <a:spcPct val="100000"/>
              </a:lnSpc>
              <a:spcBef>
                <a:spcPts val="115"/>
              </a:spcBef>
            </a:pPr>
            <a:r>
              <a:rPr dirty="0" sz="1000" spc="-5">
                <a:latin typeface="Calibri"/>
                <a:cs typeface="Calibri"/>
              </a:rPr>
              <a:t>de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5092191" y="2561132"/>
            <a:ext cx="1493520" cy="3594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09500"/>
              </a:lnSpc>
              <a:spcBef>
                <a:spcPts val="100"/>
              </a:spcBef>
              <a:tabLst>
                <a:tab pos="1209040" algn="l"/>
              </a:tabLst>
            </a:pPr>
            <a:r>
              <a:rPr dirty="0" sz="1000">
                <a:latin typeface="Calibri"/>
                <a:cs typeface="Calibri"/>
              </a:rPr>
              <a:t>ma</a:t>
            </a:r>
            <a:r>
              <a:rPr dirty="0" sz="1000" spc="-5">
                <a:latin typeface="Calibri"/>
                <a:cs typeface="Calibri"/>
              </a:rPr>
              <a:t>inte</a:t>
            </a:r>
            <a:r>
              <a:rPr dirty="0" sz="1000">
                <a:latin typeface="Calibri"/>
                <a:cs typeface="Calibri"/>
              </a:rPr>
              <a:t>ni</a:t>
            </a:r>
            <a:r>
              <a:rPr dirty="0" sz="1000" spc="-5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/ré</a:t>
            </a:r>
            <a:r>
              <a:rPr dirty="0" sz="1000" spc="-10">
                <a:latin typeface="Calibri"/>
                <a:cs typeface="Calibri"/>
              </a:rPr>
              <a:t>a</a:t>
            </a:r>
            <a:r>
              <a:rPr dirty="0" sz="1000" spc="-5">
                <a:latin typeface="Calibri"/>
                <a:cs typeface="Calibri"/>
              </a:rPr>
              <a:t>c</a:t>
            </a:r>
            <a:r>
              <a:rPr dirty="0" sz="1000">
                <a:latin typeface="Calibri"/>
                <a:cs typeface="Calibri"/>
              </a:rPr>
              <a:t>ti</a:t>
            </a:r>
            <a:r>
              <a:rPr dirty="0" sz="1000" spc="-5">
                <a:latin typeface="Calibri"/>
                <a:cs typeface="Calibri"/>
              </a:rPr>
              <a:t>v</a:t>
            </a:r>
            <a:r>
              <a:rPr dirty="0" sz="1000">
                <a:latin typeface="Calibri"/>
                <a:cs typeface="Calibri"/>
              </a:rPr>
              <a:t>er</a:t>
            </a:r>
            <a:r>
              <a:rPr dirty="0" sz="1000">
                <a:latin typeface="Calibri"/>
                <a:cs typeface="Calibri"/>
              </a:rPr>
              <a:t>	</a:t>
            </a:r>
            <a:r>
              <a:rPr dirty="0" sz="1000">
                <a:latin typeface="Calibri"/>
                <a:cs typeface="Calibri"/>
              </a:rPr>
              <a:t>l’état  </a:t>
            </a:r>
            <a:r>
              <a:rPr dirty="0" sz="1000" spc="-5">
                <a:latin typeface="Calibri"/>
                <a:cs typeface="Calibri"/>
              </a:rPr>
              <a:t>dissociation.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91504" y="1114805"/>
            <a:ext cx="602601" cy="526034"/>
          </a:xfrm>
          <a:prstGeom prst="rect">
            <a:avLst/>
          </a:prstGeom>
        </p:spPr>
      </p:pic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17651"/>
            <a:ext cx="6142355" cy="73977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Contexte</a:t>
            </a:r>
            <a:endParaRPr sz="1600">
              <a:latin typeface="Calibri Light"/>
              <a:cs typeface="Calibri Light"/>
            </a:endParaRPr>
          </a:p>
          <a:p>
            <a:pPr algn="just" marL="12700" marR="7620">
              <a:lnSpc>
                <a:spcPct val="101800"/>
              </a:lnSpc>
              <a:spcBef>
                <a:spcPts val="98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accumulation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émotionnelle,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nerveuse</a:t>
            </a:r>
            <a:r>
              <a:rPr dirty="0" sz="1100" spc="-5">
                <a:latin typeface="Calibri"/>
                <a:cs typeface="Calibri"/>
              </a:rPr>
              <a:t>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apparition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d’anxiété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d’agitation psychomotrice.</a:t>
            </a:r>
            <a:endParaRPr sz="1100">
              <a:latin typeface="Calibri"/>
              <a:cs typeface="Calibri"/>
            </a:endParaRPr>
          </a:p>
          <a:p>
            <a:pPr algn="just" marL="12700" marR="5715">
              <a:lnSpc>
                <a:spcPts val="1340"/>
              </a:lnSpc>
              <a:spcBef>
                <a:spcPts val="5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n’étant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raisonner,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alors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recul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critiquer.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Calibri"/>
              <a:cs typeface="Calibri"/>
            </a:endParaRPr>
          </a:p>
          <a:p>
            <a:pPr algn="just" marL="12700" marR="6985">
              <a:lnSpc>
                <a:spcPct val="101600"/>
              </a:lnSpc>
            </a:pPr>
            <a:r>
              <a:rPr dirty="0" sz="1100" spc="-5">
                <a:latin typeface="Calibri"/>
                <a:cs typeface="Calibri"/>
              </a:rPr>
              <a:t>Si, à ce moment, la situation n’est pas maîtrisée et le processus interrompu, alors la tension accumulée </a:t>
            </a:r>
            <a:r>
              <a:rPr dirty="0" sz="1100" spc="-10">
                <a:latin typeface="Calibri"/>
                <a:cs typeface="Calibri"/>
              </a:rPr>
              <a:t>se </a:t>
            </a:r>
            <a:r>
              <a:rPr dirty="0" sz="1100" spc="-5">
                <a:latin typeface="Calibri"/>
                <a:cs typeface="Calibri"/>
              </a:rPr>
              <a:t> libère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soulagement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 vidée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-5">
                <a:latin typeface="Calibri"/>
                <a:cs typeface="Calibri"/>
              </a:rPr>
              <a:t> énergie.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L’agressivité</a:t>
            </a:r>
            <a:endParaRPr sz="1600">
              <a:latin typeface="Calibri Light"/>
              <a:cs typeface="Calibri Light"/>
            </a:endParaRPr>
          </a:p>
          <a:p>
            <a:pPr algn="just" marL="12700" marR="5080">
              <a:lnSpc>
                <a:spcPct val="109800"/>
              </a:lnSpc>
              <a:spcBef>
                <a:spcPts val="885"/>
              </a:spcBef>
            </a:pPr>
            <a:r>
              <a:rPr dirty="0" sz="1100" spc="-5">
                <a:latin typeface="Calibri"/>
                <a:cs typeface="Calibri"/>
              </a:rPr>
              <a:t>Peut être tournée 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direction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 </a:t>
            </a:r>
            <a:r>
              <a:rPr dirty="0" sz="1100">
                <a:latin typeface="Calibri"/>
                <a:cs typeface="Calibri"/>
              </a:rPr>
              <a:t>Cet </a:t>
            </a:r>
            <a:r>
              <a:rPr dirty="0" sz="1100" spc="-5">
                <a:latin typeface="Calibri"/>
                <a:cs typeface="Calibri"/>
              </a:rPr>
              <a:t>état est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sous-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tendu par une émotion de colère dont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origines peuvent être multiples. La victime agressive est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souffre,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défend face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problème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perçoit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sait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gérer.</a:t>
            </a:r>
            <a:endParaRPr sz="11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9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agressifs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prennent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9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incivilités :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impolitesse, grossièretés …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menaçant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poing,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destruction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lancés,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</a:t>
            </a:r>
            <a:endParaRPr sz="1100">
              <a:latin typeface="Calibri"/>
              <a:cs typeface="Calibri"/>
            </a:endParaRPr>
          </a:p>
          <a:p>
            <a:pPr marL="241300" marR="327025" indent="-228600">
              <a:lnSpc>
                <a:spcPct val="101400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violence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intimidations,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insultes,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chantage,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infériorisants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dégradants,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portant atteinte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l’intégrité psychologique d’autrui, etc.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Char char=""/>
            </a:pPr>
            <a:endParaRPr sz="9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Les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signes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d’alerte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d’un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passage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à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l’acte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violent</a:t>
            </a:r>
            <a:endParaRPr sz="1600">
              <a:latin typeface="Calibri Light"/>
              <a:cs typeface="Calibri Light"/>
            </a:endParaRPr>
          </a:p>
          <a:p>
            <a:pPr marL="24130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menaçant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10">
                <a:latin typeface="Calibri"/>
                <a:cs typeface="Calibri"/>
              </a:rPr>
              <a:t>fuyant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dilatation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pupilles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pâleur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(rougissement)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raidissement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mâchoires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soupirs,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(rapide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profonde)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sueurs,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transpiration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tremblements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saccadé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agitation,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mouvements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saccadés,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tics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 postures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menaçantes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poings)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 tendance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s’approcher,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empiètement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l’espace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personnel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ts val="1315"/>
              </a:lnSpc>
              <a:spcBef>
                <a:spcPts val="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 lancés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jetés 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ts val="1914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Conduite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à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tenir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spécifique face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au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geste</a:t>
            </a:r>
            <a:r>
              <a:rPr dirty="0" sz="1600" spc="-3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violent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(coups</a:t>
            </a:r>
            <a:r>
              <a:rPr dirty="0" sz="1600" spc="-2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et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blessures,</a:t>
            </a:r>
            <a:endParaRPr sz="1600">
              <a:latin typeface="Calibri Light"/>
              <a:cs typeface="Calibri Light"/>
            </a:endParaRPr>
          </a:p>
          <a:p>
            <a:pPr marL="12700">
              <a:lnSpc>
                <a:spcPct val="100000"/>
              </a:lnSpc>
              <a:spcBef>
                <a:spcPts val="185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bousculades,</a:t>
            </a:r>
            <a:r>
              <a:rPr dirty="0" sz="1600" spc="-4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crachats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...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)</a:t>
            </a:r>
            <a:endParaRPr sz="1600">
              <a:latin typeface="Calibri Light"/>
              <a:cs typeface="Calibri Light"/>
            </a:endParaRPr>
          </a:p>
          <a:p>
            <a:pPr marL="24130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 strike="noStrike">
                <a:latin typeface="Calibri"/>
                <a:cs typeface="Calibri"/>
              </a:rPr>
              <a:t>Évaluer</a:t>
            </a:r>
            <a:r>
              <a:rPr dirty="0" sz="1100" spc="-5" strike="noStrike">
                <a:latin typeface="Calibri"/>
                <a:cs typeface="Calibri"/>
              </a:rPr>
              <a:t> la</a:t>
            </a:r>
            <a:r>
              <a:rPr dirty="0" sz="110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dangerosité</a:t>
            </a:r>
            <a:r>
              <a:rPr dirty="0" sz="1100" spc="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de la</a:t>
            </a:r>
            <a:r>
              <a:rPr dirty="0" sz="110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personne</a:t>
            </a:r>
            <a:r>
              <a:rPr dirty="0" sz="1100" strike="noStrike">
                <a:latin typeface="Calibri"/>
                <a:cs typeface="Calibri"/>
              </a:rPr>
              <a:t> et</a:t>
            </a:r>
            <a:r>
              <a:rPr dirty="0" sz="1100" spc="-5" strike="noStrike">
                <a:latin typeface="Calibri"/>
                <a:cs typeface="Calibri"/>
              </a:rPr>
              <a:t> du</a:t>
            </a:r>
            <a:r>
              <a:rPr dirty="0" sz="110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lieu</a:t>
            </a:r>
            <a:r>
              <a:rPr dirty="0" sz="1100" spc="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35989" y="7892795"/>
            <a:ext cx="4100195" cy="138684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241300" marR="7620" indent="-228600">
              <a:lnSpc>
                <a:spcPct val="101400"/>
              </a:lnSpc>
              <a:spcBef>
                <a:spcPts val="80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dangereux.</a:t>
            </a:r>
            <a:endParaRPr sz="1100">
              <a:latin typeface="Calibri"/>
              <a:cs typeface="Calibri"/>
            </a:endParaRPr>
          </a:p>
          <a:p>
            <a:pPr marL="241300" marR="8890" indent="-228600">
              <a:lnSpc>
                <a:spcPts val="1350"/>
              </a:lnSpc>
              <a:spcBef>
                <a:spcPts val="40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d’armes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obstacle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ts val="1290"/>
              </a:lnSpc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près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endParaRPr sz="1100">
              <a:latin typeface="Calibri"/>
              <a:cs typeface="Calibri"/>
            </a:endParaRPr>
          </a:p>
          <a:p>
            <a:pPr marL="241300" marR="5080">
              <a:lnSpc>
                <a:spcPct val="101400"/>
              </a:lnSpc>
              <a:spcBef>
                <a:spcPts val="10"/>
              </a:spcBef>
            </a:pPr>
            <a:r>
              <a:rPr dirty="0" sz="1100" spc="-10">
                <a:latin typeface="Calibri"/>
                <a:cs typeface="Calibri"/>
              </a:rPr>
              <a:t>fenêtre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ouverte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fuite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défenestration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(prévention du suicide notamment).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0"/>
              </a:spcBef>
              <a:buFont typeface="Courier New"/>
              <a:buChar char="o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49300" y="9435338"/>
            <a:ext cx="3433445" cy="363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l’espace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stratégie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0"/>
              </a:spcBef>
              <a:tabLst>
                <a:tab pos="4692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Veiller à 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échappatoire,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accès</a:t>
            </a:r>
            <a:r>
              <a:rPr dirty="0" sz="1100" spc="-5">
                <a:latin typeface="Calibri"/>
                <a:cs typeface="Calibri"/>
              </a:rPr>
              <a:t> 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137784" y="7656194"/>
            <a:ext cx="2004060" cy="2632075"/>
          </a:xfrm>
          <a:custGeom>
            <a:avLst/>
            <a:gdLst/>
            <a:ahLst/>
            <a:cxnLst/>
            <a:rect l="l" t="t" r="r" b="b"/>
            <a:pathLst>
              <a:path w="2004059" h="2632075">
                <a:moveTo>
                  <a:pt x="0" y="2632075"/>
                </a:moveTo>
                <a:lnTo>
                  <a:pt x="2004060" y="2632075"/>
                </a:lnTo>
                <a:lnTo>
                  <a:pt x="2004060" y="0"/>
                </a:lnTo>
                <a:lnTo>
                  <a:pt x="0" y="0"/>
                </a:lnTo>
                <a:lnTo>
                  <a:pt x="0" y="2632075"/>
                </a:lnTo>
                <a:close/>
              </a:path>
            </a:pathLst>
          </a:custGeom>
          <a:ln w="12700">
            <a:solidFill>
              <a:srgbClr val="62B1DE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5236209" y="8335771"/>
            <a:ext cx="182054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  <a:tabLst>
                <a:tab pos="333375" algn="l"/>
                <a:tab pos="1007744" algn="l"/>
                <a:tab pos="1342390" algn="l"/>
              </a:tabLst>
            </a:pPr>
            <a:r>
              <a:rPr dirty="0" sz="1000">
                <a:latin typeface="Calibri"/>
                <a:cs typeface="Calibri"/>
              </a:rPr>
              <a:t>En	</a:t>
            </a:r>
            <a:r>
              <a:rPr dirty="0" sz="1000" spc="-5">
                <a:latin typeface="Calibri"/>
                <a:cs typeface="Calibri"/>
              </a:rPr>
              <a:t>présence	de	plusieurs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956668" y="8488476"/>
            <a:ext cx="1100455" cy="3594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 indent="194310">
              <a:lnSpc>
                <a:spcPct val="109500"/>
              </a:lnSpc>
              <a:spcBef>
                <a:spcPts val="100"/>
              </a:spcBef>
              <a:tabLst>
                <a:tab pos="559435" algn="l"/>
              </a:tabLst>
            </a:pPr>
            <a:r>
              <a:rPr dirty="0" sz="1000" spc="-5">
                <a:latin typeface="Calibri"/>
                <a:cs typeface="Calibri"/>
              </a:rPr>
              <a:t>u</a:t>
            </a:r>
            <a:r>
              <a:rPr dirty="0" sz="1000">
                <a:latin typeface="Calibri"/>
                <a:cs typeface="Calibri"/>
              </a:rPr>
              <a:t>n</a:t>
            </a:r>
            <a:r>
              <a:rPr dirty="0" sz="1000">
                <a:latin typeface="Calibri"/>
                <a:cs typeface="Calibri"/>
              </a:rPr>
              <a:t>	</a:t>
            </a:r>
            <a:r>
              <a:rPr dirty="0" sz="1000" spc="-5">
                <a:latin typeface="Calibri"/>
                <a:cs typeface="Calibri"/>
              </a:rPr>
              <a:t>s</a:t>
            </a:r>
            <a:r>
              <a:rPr dirty="0" sz="1000" spc="-1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couris</a:t>
            </a:r>
            <a:r>
              <a:rPr dirty="0" sz="1000">
                <a:latin typeface="Calibri"/>
                <a:cs typeface="Calibri"/>
              </a:rPr>
              <a:t>te  </a:t>
            </a:r>
            <a:r>
              <a:rPr dirty="0" sz="1000" spc="-5">
                <a:latin typeface="Calibri"/>
                <a:cs typeface="Calibri"/>
              </a:rPr>
              <a:t>rôle</a:t>
            </a:r>
            <a:r>
              <a:rPr dirty="0" sz="1000" spc="12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d’interlocuteur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5236209" y="8488476"/>
            <a:ext cx="697865" cy="527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R="5080">
              <a:lnSpc>
                <a:spcPct val="109800"/>
              </a:lnSpc>
              <a:spcBef>
                <a:spcPts val="95"/>
              </a:spcBef>
            </a:pPr>
            <a:r>
              <a:rPr dirty="0" sz="1000">
                <a:latin typeface="Calibri"/>
                <a:cs typeface="Calibri"/>
              </a:rPr>
              <a:t>inter</a:t>
            </a:r>
            <a:r>
              <a:rPr dirty="0" sz="1000" spc="-10">
                <a:latin typeface="Calibri"/>
                <a:cs typeface="Calibri"/>
              </a:rPr>
              <a:t>v</a:t>
            </a:r>
            <a:r>
              <a:rPr dirty="0" sz="1000">
                <a:latin typeface="Calibri"/>
                <a:cs typeface="Calibri"/>
              </a:rPr>
              <a:t>enant</a:t>
            </a:r>
            <a:r>
              <a:rPr dirty="0" sz="1000" spc="-10">
                <a:latin typeface="Calibri"/>
                <a:cs typeface="Calibri"/>
              </a:rPr>
              <a:t>s</a:t>
            </a:r>
            <a:r>
              <a:rPr dirty="0" sz="1000">
                <a:latin typeface="Calibri"/>
                <a:cs typeface="Calibri"/>
              </a:rPr>
              <a:t>,  </a:t>
            </a:r>
            <a:r>
              <a:rPr dirty="0" sz="1000" spc="-5">
                <a:latin typeface="Calibri"/>
                <a:cs typeface="Calibri"/>
              </a:rPr>
              <a:t>prendra</a:t>
            </a:r>
            <a:r>
              <a:rPr dirty="0" sz="1000">
                <a:latin typeface="Calibri"/>
                <a:cs typeface="Calibri"/>
              </a:rPr>
              <a:t> le 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principal.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236209" y="9270745"/>
            <a:ext cx="59753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000" spc="-5">
                <a:latin typeface="Calibri"/>
                <a:cs typeface="Calibri"/>
              </a:rPr>
              <a:t>s’adressera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236209" y="9091218"/>
            <a:ext cx="1821814" cy="358140"/>
          </a:xfrm>
          <a:prstGeom prst="rect">
            <a:avLst/>
          </a:prstGeom>
        </p:spPr>
        <p:txBody>
          <a:bodyPr wrap="square" lIns="0" tIns="2603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04"/>
              </a:spcBef>
              <a:tabLst>
                <a:tab pos="408305" algn="l"/>
                <a:tab pos="718820" algn="l"/>
                <a:tab pos="1645285" algn="l"/>
              </a:tabLst>
            </a:pPr>
            <a:r>
              <a:rPr dirty="0" sz="1000" spc="-5">
                <a:latin typeface="Calibri"/>
                <a:cs typeface="Calibri"/>
              </a:rPr>
              <a:t>C’es</a:t>
            </a:r>
            <a:r>
              <a:rPr dirty="0" sz="1000">
                <a:latin typeface="Calibri"/>
                <a:cs typeface="Calibri"/>
              </a:rPr>
              <a:t>t</a:t>
            </a:r>
            <a:r>
              <a:rPr dirty="0" sz="1000">
                <a:latin typeface="Calibri"/>
                <a:cs typeface="Calibri"/>
              </a:rPr>
              <a:t>	</a:t>
            </a:r>
            <a:r>
              <a:rPr dirty="0" sz="1000">
                <a:latin typeface="Calibri"/>
                <a:cs typeface="Calibri"/>
              </a:rPr>
              <a:t>lui,</a:t>
            </a:r>
            <a:r>
              <a:rPr dirty="0" sz="1000">
                <a:latin typeface="Calibri"/>
                <a:cs typeface="Calibri"/>
              </a:rPr>
              <a:t>	</a:t>
            </a:r>
            <a:r>
              <a:rPr dirty="0" sz="1000">
                <a:latin typeface="Calibri"/>
                <a:cs typeface="Calibri"/>
              </a:rPr>
              <a:t>exc</a:t>
            </a:r>
            <a:r>
              <a:rPr dirty="0" sz="1000" spc="-5">
                <a:latin typeface="Calibri"/>
                <a:cs typeface="Calibri"/>
              </a:rPr>
              <a:t>lusi</a:t>
            </a:r>
            <a:r>
              <a:rPr dirty="0" sz="1000" spc="-10">
                <a:latin typeface="Calibri"/>
                <a:cs typeface="Calibri"/>
              </a:rPr>
              <a:t>v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m</a:t>
            </a:r>
            <a:r>
              <a:rPr dirty="0" sz="1000">
                <a:latin typeface="Calibri"/>
                <a:cs typeface="Calibri"/>
              </a:rPr>
              <a:t>ent,</a:t>
            </a:r>
            <a:r>
              <a:rPr dirty="0" sz="1000">
                <a:latin typeface="Calibri"/>
                <a:cs typeface="Calibri"/>
              </a:rPr>
              <a:t>	</a:t>
            </a:r>
            <a:r>
              <a:rPr dirty="0" sz="1000" spc="-5">
                <a:latin typeface="Calibri"/>
                <a:cs typeface="Calibri"/>
              </a:rPr>
              <a:t>q</a:t>
            </a:r>
            <a:r>
              <a:rPr dirty="0" sz="1000">
                <a:latin typeface="Calibri"/>
                <a:cs typeface="Calibri"/>
              </a:rPr>
              <a:t>ui</a:t>
            </a:r>
            <a:endParaRPr sz="1000">
              <a:latin typeface="Calibri"/>
              <a:cs typeface="Calibri"/>
            </a:endParaRPr>
          </a:p>
          <a:p>
            <a:pPr algn="r" marR="5080">
              <a:lnSpc>
                <a:spcPct val="100000"/>
              </a:lnSpc>
              <a:spcBef>
                <a:spcPts val="110"/>
              </a:spcBef>
              <a:tabLst>
                <a:tab pos="200660" algn="l"/>
                <a:tab pos="430530" algn="l"/>
                <a:tab pos="979169" algn="l"/>
              </a:tabLst>
            </a:pPr>
            <a:r>
              <a:rPr dirty="0" sz="1000">
                <a:latin typeface="Calibri"/>
                <a:cs typeface="Calibri"/>
              </a:rPr>
              <a:t>à	la	</a:t>
            </a:r>
            <a:r>
              <a:rPr dirty="0" sz="1000" spc="-5">
                <a:latin typeface="Calibri"/>
                <a:cs typeface="Calibri"/>
              </a:rPr>
              <a:t>victime,	</a:t>
            </a:r>
            <a:r>
              <a:rPr dirty="0" sz="1000">
                <a:latin typeface="Calibri"/>
                <a:cs typeface="Calibri"/>
              </a:rPr>
              <a:t>et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236209" y="9423450"/>
            <a:ext cx="1822450" cy="693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R="5080">
              <a:lnSpc>
                <a:spcPct val="109500"/>
              </a:lnSpc>
              <a:spcBef>
                <a:spcPts val="100"/>
              </a:spcBef>
            </a:pPr>
            <a:r>
              <a:rPr dirty="0" sz="1000">
                <a:latin typeface="Calibri"/>
                <a:cs typeface="Calibri"/>
              </a:rPr>
              <a:t>introduira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les</a:t>
            </a:r>
            <a:r>
              <a:rPr dirty="0" sz="1000">
                <a:latin typeface="Calibri"/>
                <a:cs typeface="Calibri"/>
              </a:rPr>
              <a:t> gestes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secouristes 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réalisés par ses </a:t>
            </a:r>
            <a:r>
              <a:rPr dirty="0" sz="1000">
                <a:latin typeface="Calibri"/>
                <a:cs typeface="Calibri"/>
              </a:rPr>
              <a:t>équipiers : « </a:t>
            </a:r>
            <a:r>
              <a:rPr dirty="0" sz="1000" i="1">
                <a:latin typeface="Calibri"/>
                <a:cs typeface="Calibri"/>
              </a:rPr>
              <a:t>mon 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collègue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va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évaluer</a:t>
            </a:r>
            <a:r>
              <a:rPr dirty="0" sz="1000" i="1">
                <a:latin typeface="Calibri"/>
                <a:cs typeface="Calibri"/>
              </a:rPr>
              <a:t> votre </a:t>
            </a:r>
            <a:r>
              <a:rPr dirty="0" sz="1000" spc="-21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respiration</a:t>
            </a:r>
            <a:r>
              <a:rPr dirty="0" sz="1000" spc="-10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en</a:t>
            </a:r>
            <a:r>
              <a:rPr dirty="0" sz="1000" spc="-10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…</a:t>
            </a:r>
            <a:r>
              <a:rPr dirty="0" sz="1000" spc="-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» …</a:t>
            </a:r>
            <a:endParaRPr sz="1000">
              <a:latin typeface="Calibri"/>
              <a:cs typeface="Calibri"/>
            </a:endParaRPr>
          </a:p>
        </p:txBody>
      </p:sp>
      <p:pic>
        <p:nvPicPr>
          <p:cNvPr id="12" name="object 1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835015" y="7708391"/>
            <a:ext cx="602601" cy="526288"/>
          </a:xfrm>
          <a:prstGeom prst="rect">
            <a:avLst/>
          </a:prstGeom>
        </p:spPr>
      </p:pic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896111"/>
            <a:ext cx="964056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896111"/>
            <a:ext cx="1652143" cy="35204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49300" y="520699"/>
            <a:ext cx="6101715" cy="310007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469900" marR="8890" indent="-228600">
              <a:lnSpc>
                <a:spcPct val="101800"/>
              </a:lnSpc>
              <a:spcBef>
                <a:spcPts val="75"/>
              </a:spcBef>
              <a:buFont typeface="Courier New"/>
              <a:buChar char="o"/>
              <a:tabLst>
                <a:tab pos="469265" algn="l"/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l'équipe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triangle.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 avec ce dernier.</a:t>
            </a:r>
            <a:endParaRPr sz="1100">
              <a:latin typeface="Calibri"/>
              <a:cs typeface="Calibri"/>
            </a:endParaRPr>
          </a:p>
          <a:p>
            <a:pPr marL="469900" marR="6350" indent="-228600">
              <a:lnSpc>
                <a:spcPct val="101800"/>
              </a:lnSpc>
              <a:buFont typeface="Courier New"/>
              <a:buChar char="o"/>
              <a:tabLst>
                <a:tab pos="469265" algn="l"/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S’approcher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s’annonçant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surprendre. Eviter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oppressante.</a:t>
            </a:r>
            <a:endParaRPr sz="1100">
              <a:latin typeface="Calibri"/>
              <a:cs typeface="Calibri"/>
            </a:endParaRPr>
          </a:p>
          <a:p>
            <a:pPr marL="469900" indent="-228600">
              <a:lnSpc>
                <a:spcPct val="100000"/>
              </a:lnSpc>
              <a:spcBef>
                <a:spcPts val="15"/>
              </a:spcBef>
              <a:buFont typeface="Courier New"/>
              <a:buChar char="o"/>
              <a:tabLst>
                <a:tab pos="469265" algn="l"/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50">
              <a:latin typeface="Calibri"/>
              <a:cs typeface="Calibri"/>
            </a:endParaRPr>
          </a:p>
          <a:p>
            <a:pPr algn="just" marL="241300" indent="-228600">
              <a:lnSpc>
                <a:spcPct val="100000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Aborder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69900" marR="6350" indent="-228600">
              <a:lnSpc>
                <a:spcPts val="1340"/>
              </a:lnSpc>
              <a:spcBef>
                <a:spcPts val="50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L’interlocuteur choisi sera celui qui a le meilleur contact et si un équipier suscite de l’agressivité,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 à distance.</a:t>
            </a:r>
            <a:endParaRPr sz="1100">
              <a:latin typeface="Calibri"/>
              <a:cs typeface="Calibri"/>
            </a:endParaRPr>
          </a:p>
          <a:p>
            <a:pPr algn="just" lvl="1" marL="469900" marR="6350" indent="-228600">
              <a:lnSpc>
                <a:spcPts val="1340"/>
              </a:lnSpc>
              <a:spcBef>
                <a:spcPts val="5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Eviter toute attitude agressive (éviter les bras croisés, mains sur les </a:t>
            </a:r>
            <a:r>
              <a:rPr dirty="0" sz="1100" spc="-10">
                <a:latin typeface="Calibri"/>
                <a:cs typeface="Calibri"/>
              </a:rPr>
              <a:t>hanches, </a:t>
            </a:r>
            <a:r>
              <a:rPr dirty="0" sz="1100" spc="-5">
                <a:latin typeface="Calibri"/>
                <a:cs typeface="Calibri"/>
              </a:rPr>
              <a:t>pointer du doigt...,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 pas regarder </a:t>
            </a:r>
            <a:r>
              <a:rPr dirty="0" sz="1100" spc="-10">
                <a:latin typeface="Calibri"/>
                <a:cs typeface="Calibri"/>
              </a:rPr>
              <a:t>fixement </a:t>
            </a:r>
            <a:r>
              <a:rPr dirty="0" sz="1100" spc="-5">
                <a:latin typeface="Calibri"/>
                <a:cs typeface="Calibri"/>
              </a:rPr>
              <a:t>la personne dans les </a:t>
            </a:r>
            <a:r>
              <a:rPr dirty="0" sz="1100">
                <a:latin typeface="Calibri"/>
                <a:cs typeface="Calibri"/>
              </a:rPr>
              <a:t>yeux, </a:t>
            </a:r>
            <a:r>
              <a:rPr dirty="0" sz="1100" spc="-5">
                <a:latin typeface="Calibri"/>
                <a:cs typeface="Calibri"/>
              </a:rPr>
              <a:t>mais rester vigilant en maintenant un contact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contraindre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tirer,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tenir.</a:t>
            </a:r>
            <a:endParaRPr sz="1100">
              <a:latin typeface="Calibri"/>
              <a:cs typeface="Calibri"/>
            </a:endParaRPr>
          </a:p>
          <a:p>
            <a:pPr algn="just" lvl="1" marL="469900" marR="5080" indent="-228600">
              <a:lnSpc>
                <a:spcPts val="1340"/>
              </a:lnSpc>
              <a:spcBef>
                <a:spcPts val="5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Ne pas monter le ton, se montrer calme, posé et maintenir les marques de respect </a:t>
            </a:r>
            <a:r>
              <a:rPr dirty="0" sz="1100" spc="-10">
                <a:latin typeface="Calibri"/>
                <a:cs typeface="Calibri"/>
              </a:rPr>
              <a:t>(Mme, </a:t>
            </a:r>
            <a:r>
              <a:rPr dirty="0" sz="1100" spc="-5">
                <a:latin typeface="Calibri"/>
                <a:cs typeface="Calibri"/>
              </a:rPr>
              <a:t>Mr,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vouvoiement, même si la personne a tendance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employer le tutoiement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des marques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familiarité).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fermeté,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diplomatie,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attaquer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personne agressive et violente. Eviter dans un premier temps toute contradiction pour prévenir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augmentation de </a:t>
            </a:r>
            <a:r>
              <a:rPr dirty="0" sz="1100">
                <a:latin typeface="Calibri"/>
                <a:cs typeface="Calibri"/>
              </a:rPr>
              <a:t>l’agressivité, </a:t>
            </a:r>
            <a:r>
              <a:rPr dirty="0" sz="1100" spc="-5">
                <a:latin typeface="Calibri"/>
                <a:cs typeface="Calibri"/>
              </a:rPr>
              <a:t>mais sans chercher non plus à approuver systématiquement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(rappeler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limites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cadre).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48462" y="3719576"/>
          <a:ext cx="6215380" cy="34448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03245"/>
                <a:gridCol w="3102610"/>
              </a:tblGrid>
              <a:tr h="176783">
                <a:tc>
                  <a:txBody>
                    <a:bodyPr/>
                    <a:lstStyle/>
                    <a:p>
                      <a:pPr marL="803910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Abord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relationnel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possible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32155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Abord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relationnel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impossible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3261614">
                <a:tc>
                  <a:txBody>
                    <a:bodyPr/>
                    <a:lstStyle/>
                    <a:p>
                      <a:pPr algn="just" marL="297180" indent="-228600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Maintenir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contact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verbal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indent="-228600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Laisser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s’exprimer.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marR="62230" indent="-228600">
                        <a:lnSpc>
                          <a:spcPts val="1340"/>
                        </a:lnSpc>
                        <a:spcBef>
                          <a:spcPts val="45"/>
                        </a:spcBef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Adopter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attitude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d’écoute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sans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jugement,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savoir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taire,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écouter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 jusqu’au bout et ne pas lui couper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 parole.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marR="64135" indent="-228600">
                        <a:lnSpc>
                          <a:spcPts val="1340"/>
                        </a:lnSpc>
                        <a:spcBef>
                          <a:spcPts val="20"/>
                        </a:spcBef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Montrer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l’on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perçu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l’agressivité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marR="64135" indent="-228600">
                        <a:lnSpc>
                          <a:spcPts val="1340"/>
                        </a:lnSpc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aucun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cas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accepter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qu’elle</a:t>
                      </a:r>
                      <a:r>
                        <a:rPr dirty="0" sz="1100" spc="2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s’exprime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agressivité ou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manque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respect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indent="-228600">
                        <a:lnSpc>
                          <a:spcPts val="1300"/>
                        </a:lnSpc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Utiliser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reformulation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indent="-228600">
                        <a:lnSpc>
                          <a:spcPct val="100000"/>
                        </a:lnSpc>
                        <a:spcBef>
                          <a:spcPts val="25"/>
                        </a:spcBef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Clarifier tous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 points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 désaccord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indent="-228600">
                        <a:lnSpc>
                          <a:spcPct val="100000"/>
                        </a:lnSpc>
                        <a:spcBef>
                          <a:spcPts val="20"/>
                        </a:spcBef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Chercher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à positiver le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dialogue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lvl="1" marL="525780" marR="64135" indent="-228600">
                        <a:lnSpc>
                          <a:spcPct val="101800"/>
                        </a:lnSpc>
                        <a:buFont typeface="Courier New"/>
                        <a:buChar char="o"/>
                        <a:tabLst>
                          <a:tab pos="5257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Encourager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suggérer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solution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 problème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297180" marR="62865" indent="-228600">
                        <a:lnSpc>
                          <a:spcPct val="1016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7180" algn="l"/>
                        </a:tabLst>
                      </a:pP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Analyser en permanence la </a:t>
                      </a:r>
                      <a:r>
                        <a:rPr dirty="0" sz="1100" spc="-10" strike="noStrike">
                          <a:latin typeface="Calibri"/>
                          <a:cs typeface="Calibri"/>
                        </a:rPr>
                        <a:t>situation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et appeler 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renfort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même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devenue </a:t>
                      </a:r>
                      <a:r>
                        <a:rPr dirty="0" sz="1100" spc="-235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calme,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car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cette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dernière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pourrait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100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nouveau </a:t>
                      </a:r>
                      <a:r>
                        <a:rPr dirty="0" sz="1100" spc="-235" strike="noStrike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 strike="noStrike">
                          <a:latin typeface="Calibri"/>
                          <a:cs typeface="Calibri"/>
                        </a:rPr>
                        <a:t>devenir </a:t>
                      </a:r>
                      <a:r>
                        <a:rPr dirty="0" sz="1100" spc="-5" strike="noStrike">
                          <a:latin typeface="Calibri"/>
                          <a:cs typeface="Calibri"/>
                        </a:rPr>
                        <a:t>agressive.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317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29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Mesures de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sauvegarde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67945" marR="561340">
                        <a:lnSpc>
                          <a:spcPct val="10140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Dans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situations 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crise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danger,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les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secouristes doivent se retirer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alerter.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marL="67945" marR="210820" indent="31115">
                        <a:lnSpc>
                          <a:spcPct val="10180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L’usage 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force pour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maîtriser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victime n’est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pas du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ressort du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secouriste, sauf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2 exceptions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525780" indent="-229235">
                        <a:lnSpc>
                          <a:spcPct val="100000"/>
                        </a:lnSpc>
                        <a:spcBef>
                          <a:spcPts val="30"/>
                        </a:spcBef>
                        <a:buChar char="-"/>
                        <a:tabLst>
                          <a:tab pos="525780" algn="l"/>
                          <a:tab pos="526415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préserver sa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propre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intégrité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525780" marR="154305" indent="-228600">
                        <a:lnSpc>
                          <a:spcPts val="1340"/>
                        </a:lnSpc>
                        <a:spcBef>
                          <a:spcPts val="45"/>
                        </a:spcBef>
                        <a:buChar char="-"/>
                        <a:tabLst>
                          <a:tab pos="525780" algn="l"/>
                          <a:tab pos="526415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dans la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mesure du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possible pour limiter </a:t>
                      </a:r>
                      <a:r>
                        <a:rPr dirty="0" sz="1100" spc="-229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danger manifestement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grave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imminent.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701040" y="7316469"/>
            <a:ext cx="6155690" cy="287655"/>
            <a:chOff x="701040" y="7316469"/>
            <a:chExt cx="6155690" cy="287655"/>
          </a:xfrm>
        </p:grpSpPr>
        <p:sp>
          <p:nvSpPr>
            <p:cNvPr id="5" name="object 5"/>
            <p:cNvSpPr/>
            <p:nvPr/>
          </p:nvSpPr>
          <p:spPr>
            <a:xfrm>
              <a:off x="701040" y="731646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75976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701040" y="7293864"/>
            <a:ext cx="6155690" cy="2665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morts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inattendues</a:t>
            </a:r>
            <a:endParaRPr sz="1600">
              <a:latin typeface="Calibri Light"/>
              <a:cs typeface="Calibri Light"/>
            </a:endParaRPr>
          </a:p>
          <a:p>
            <a:pPr marL="19050" marR="18415">
              <a:lnSpc>
                <a:spcPct val="109500"/>
              </a:lnSpc>
              <a:spcBef>
                <a:spcPts val="1435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qualifie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d’inattendu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sujet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santé.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 naturel, violent,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 ou </a:t>
            </a:r>
            <a:r>
              <a:rPr dirty="0" sz="1100" spc="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homicide.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Contexte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01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confrontés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01699"/>
              </a:lnSpc>
              <a:spcBef>
                <a:spcPts val="8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décédée,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secondairement,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l’issue de l’intervention de secours. Dans ce dernier cas, et selon le besoin exprimé par l’entourage,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 de secouristes peut accepter la </a:t>
            </a:r>
            <a:r>
              <a:rPr dirty="0" sz="1100" spc="-10">
                <a:latin typeface="Calibri"/>
                <a:cs typeface="Calibri"/>
              </a:rPr>
              <a:t>présence </a:t>
            </a:r>
            <a:r>
              <a:rPr dirty="0" sz="1100" spc="-5">
                <a:latin typeface="Calibri"/>
                <a:cs typeface="Calibri"/>
              </a:rPr>
              <a:t>des proches lors des manœuvres de réanimation,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018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(connaissant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non)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découverte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décédée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528319"/>
            <a:ext cx="6142990" cy="61804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l’entourage 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décédé.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l’entourage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influencée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1300" marR="7620" indent="-228600">
              <a:lnSpc>
                <a:spcPct val="101699"/>
              </a:lnSpc>
              <a:spcBef>
                <a:spcPts val="85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typologie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décédées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(nourrisson,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adolescent,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âgée),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nombre </a:t>
            </a:r>
            <a:r>
              <a:rPr dirty="0" sz="1100" spc="-5">
                <a:latin typeface="Calibri"/>
                <a:cs typeface="Calibri"/>
              </a:rPr>
              <a:t>(parfois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personnes d’une même famille) et les liens qui les unissent aux proches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décédés (parent, enfant,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conjoint …)</a:t>
            </a:r>
            <a:endParaRPr sz="1100">
              <a:latin typeface="Calibri"/>
              <a:cs typeface="Calibri"/>
            </a:endParaRPr>
          </a:p>
          <a:p>
            <a:pPr algn="just" marL="2413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suicide,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homicide,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infanticide,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fratricide,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féminicide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</a:t>
            </a:r>
            <a:endParaRPr sz="1100">
              <a:latin typeface="Calibri"/>
              <a:cs typeface="Calibri"/>
            </a:endParaRPr>
          </a:p>
          <a:p>
            <a:pPr algn="just" marL="2413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découverte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d’altération</a:t>
            </a:r>
            <a:endParaRPr sz="1100">
              <a:latin typeface="Calibri"/>
              <a:cs typeface="Calibri"/>
            </a:endParaRPr>
          </a:p>
          <a:p>
            <a:pPr algn="just" marL="241300" marR="5080" indent="-228600">
              <a:lnSpc>
                <a:spcPct val="101800"/>
              </a:lnSpc>
              <a:spcBef>
                <a:spcPts val="5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des éventuelles investigations scientifiques, judiciaires et médico-légales menées par les autorités et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experts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compétents.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algn="just" marL="12700" marR="7620">
              <a:lnSpc>
                <a:spcPct val="101699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Ces </a:t>
            </a:r>
            <a:r>
              <a:rPr dirty="0" sz="1100" spc="-10">
                <a:latin typeface="Calibri"/>
                <a:cs typeface="Calibri"/>
              </a:rPr>
              <a:t>derniers, </a:t>
            </a:r>
            <a:r>
              <a:rPr dirty="0" sz="1100" spc="-5">
                <a:latin typeface="Calibri"/>
                <a:cs typeface="Calibri"/>
              </a:rPr>
              <a:t>témoins et entourage, nécessitent une prise en charge à </a:t>
            </a:r>
            <a:r>
              <a:rPr dirty="0" sz="1100">
                <a:latin typeface="Calibri"/>
                <a:cs typeface="Calibri"/>
              </a:rPr>
              <a:t>part </a:t>
            </a:r>
            <a:r>
              <a:rPr dirty="0" sz="1100" spc="-5">
                <a:latin typeface="Calibri"/>
                <a:cs typeface="Calibri"/>
              </a:rPr>
              <a:t>entière. Selon la </a:t>
            </a:r>
            <a:r>
              <a:rPr dirty="0" sz="1100" spc="-10">
                <a:latin typeface="Calibri"/>
                <a:cs typeface="Calibri"/>
              </a:rPr>
              <a:t>nature </a:t>
            </a:r>
            <a:r>
              <a:rPr dirty="0" sz="1100" spc="-5">
                <a:latin typeface="Calibri"/>
                <a:cs typeface="Calibri"/>
              </a:rPr>
              <a:t>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relation avec le décédé, les sentiments éprouvés peuvent varier et parfois donner lieu à une décharge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brutale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défense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sidération,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effondrement,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incompréhension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déni,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culpabilité,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responsabilité,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agressivité, colère, etc. Ils sont </a:t>
            </a:r>
            <a:r>
              <a:rPr dirty="0" sz="1100" spc="-10">
                <a:latin typeface="Calibri"/>
                <a:cs typeface="Calibri"/>
              </a:rPr>
              <a:t>naturels </a:t>
            </a:r>
            <a:r>
              <a:rPr dirty="0" sz="1100" spc="-5">
                <a:latin typeface="Calibri"/>
                <a:cs typeface="Calibri"/>
              </a:rPr>
              <a:t>et leur abord ne relève pas nécessairement d’un professionnel de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santé mentale. Une présence empreinte d’humanité et de bienveillance </a:t>
            </a:r>
            <a:r>
              <a:rPr dirty="0" sz="1100">
                <a:latin typeface="Calibri"/>
                <a:cs typeface="Calibri"/>
              </a:rPr>
              <a:t>constitue </a:t>
            </a:r>
            <a:r>
              <a:rPr dirty="0" sz="1100" spc="-5">
                <a:latin typeface="Calibri"/>
                <a:cs typeface="Calibri"/>
              </a:rPr>
              <a:t>la première réponse 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endeuillés.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Conduite</a:t>
            </a:r>
            <a:r>
              <a:rPr dirty="0" sz="1600" spc="-4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à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tenir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spécifique</a:t>
            </a:r>
            <a:endParaRPr sz="1600">
              <a:latin typeface="Calibri Light"/>
              <a:cs typeface="Calibri Light"/>
            </a:endParaRPr>
          </a:p>
          <a:p>
            <a:pPr algn="just" marL="241300" marR="7620" indent="-228600">
              <a:lnSpc>
                <a:spcPct val="101600"/>
              </a:lnSpc>
              <a:spcBef>
                <a:spcPts val="1050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particulier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publique,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soustraire au </a:t>
            </a:r>
            <a:r>
              <a:rPr dirty="0" sz="1100">
                <a:latin typeface="Calibri"/>
                <a:cs typeface="Calibri"/>
              </a:rPr>
              <a:t>mieux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corps </a:t>
            </a:r>
            <a:r>
              <a:rPr dirty="0" sz="1100" spc="-5">
                <a:latin typeface="Calibri"/>
                <a:cs typeface="Calibri"/>
              </a:rPr>
              <a:t>à la vue du public. En l’absence de danger, le corps ne sera déplacé que sur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décision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médecin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judiciaire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d’obstacle médico-légal).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1300" indent="-228600">
              <a:lnSpc>
                <a:spcPct val="100000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 l’absence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d’obstacle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médico-légal,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469900" indent="-228600">
              <a:lnSpc>
                <a:spcPct val="100000"/>
              </a:lnSpc>
              <a:spcBef>
                <a:spcPts val="20"/>
              </a:spcBef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dignité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délicatesse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469900" marR="12700" indent="-228600">
              <a:lnSpc>
                <a:spcPct val="101800"/>
              </a:lnSpc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d’installer le corps du défunt selon le souhait de la </a:t>
            </a:r>
            <a:r>
              <a:rPr dirty="0" sz="1100" spc="-10">
                <a:latin typeface="Calibri"/>
                <a:cs typeface="Calibri"/>
              </a:rPr>
              <a:t>famille, </a:t>
            </a:r>
            <a:r>
              <a:rPr dirty="0" sz="1100" spc="-5">
                <a:latin typeface="Calibri"/>
                <a:cs typeface="Calibri"/>
              </a:rPr>
              <a:t>tenir compte des rituels culturels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religieux qui peuvent être utiles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pacifier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réguler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469900" marR="5715" indent="-228600">
              <a:lnSpc>
                <a:spcPct val="101699"/>
              </a:lnSpc>
              <a:buFont typeface="Courier New"/>
              <a:buChar char="o"/>
              <a:tabLst>
                <a:tab pos="469900" algn="l"/>
              </a:tabLst>
            </a:pPr>
            <a:r>
              <a:rPr dirty="0" sz="1100" spc="-5">
                <a:latin typeface="Calibri"/>
                <a:cs typeface="Calibri"/>
              </a:rPr>
              <a:t>de rendre le corps présentable (enlever le matériel, nettoyer …) en prenant en </a:t>
            </a:r>
            <a:r>
              <a:rPr dirty="0" sz="1100">
                <a:latin typeface="Calibri"/>
                <a:cs typeface="Calibri"/>
              </a:rPr>
              <a:t>compte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rapide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dégradation </a:t>
            </a:r>
            <a:r>
              <a:rPr dirty="0" sz="1100" spc="-5">
                <a:latin typeface="Calibri"/>
                <a:cs typeface="Calibri"/>
              </a:rPr>
              <a:t>de l’état du corps et les risques de relâchement de ce </a:t>
            </a:r>
            <a:r>
              <a:rPr dirty="0" sz="1100" spc="-10">
                <a:latin typeface="Calibri"/>
                <a:cs typeface="Calibri"/>
              </a:rPr>
              <a:t>dernier. </a:t>
            </a:r>
            <a:r>
              <a:rPr dirty="0" sz="1100" spc="-5">
                <a:latin typeface="Calibri"/>
                <a:cs typeface="Calibri"/>
              </a:rPr>
              <a:t>Penser à </a:t>
            </a:r>
            <a:r>
              <a:rPr dirty="0" sz="1100" spc="-10">
                <a:latin typeface="Calibri"/>
                <a:cs typeface="Calibri"/>
              </a:rPr>
              <a:t>prendre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 nécessaires si le corps est abîmé (cacher une partie …) d'accompagner les proches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auprès du défunt si cela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souhaité. La présentation du corps, peut être proposée à la </a:t>
            </a:r>
            <a:r>
              <a:rPr dirty="0" sz="1100" spc="-10">
                <a:latin typeface="Calibri"/>
                <a:cs typeface="Calibri"/>
              </a:rPr>
              <a:t>famille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obligation.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7197852"/>
            <a:ext cx="6141720" cy="2689860"/>
          </a:xfrm>
          <a:prstGeom prst="rect">
            <a:avLst/>
          </a:prstGeom>
        </p:spPr>
        <p:txBody>
          <a:bodyPr wrap="square" lIns="0" tIns="8890" rIns="0" bIns="0" rtlCol="0" vert="horz">
            <a:spAutoFit/>
          </a:bodyPr>
          <a:lstStyle/>
          <a:p>
            <a:pPr algn="just" marL="12700" marR="5080">
              <a:lnSpc>
                <a:spcPct val="102000"/>
              </a:lnSpc>
              <a:spcBef>
                <a:spcPts val="7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deuil,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c’est-à-dire,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l’adaptation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s’inscrit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 dans le temps et dont le point de </a:t>
            </a:r>
            <a:r>
              <a:rPr dirty="0" sz="1100" spc="-10">
                <a:latin typeface="Calibri"/>
                <a:cs typeface="Calibri"/>
              </a:rPr>
              <a:t>départ,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l’annonce du </a:t>
            </a:r>
            <a:r>
              <a:rPr dirty="0" sz="1100">
                <a:latin typeface="Calibri"/>
                <a:cs typeface="Calibri"/>
              </a:rPr>
              <a:t>décès, </a:t>
            </a:r>
            <a:r>
              <a:rPr dirty="0" sz="1100" spc="-5">
                <a:latin typeface="Calibri"/>
                <a:cs typeface="Calibri"/>
              </a:rPr>
              <a:t>va grandement influer </a:t>
            </a:r>
            <a:r>
              <a:rPr dirty="0" sz="1100" spc="-10">
                <a:latin typeface="Calibri"/>
                <a:cs typeface="Calibri"/>
              </a:rPr>
              <a:t>sur </a:t>
            </a:r>
            <a:r>
              <a:rPr dirty="0" sz="1100" spc="-5">
                <a:latin typeface="Calibri"/>
                <a:cs typeface="Calibri"/>
              </a:rPr>
              <a:t>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déroulé.</a:t>
            </a:r>
            <a:r>
              <a:rPr dirty="0" sz="1100" spc="-5">
                <a:latin typeface="Calibri"/>
                <a:cs typeface="Calibri"/>
              </a:rPr>
              <a:t> 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lequel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 marL="241300" marR="8890" indent="-228600">
              <a:lnSpc>
                <a:spcPct val="101400"/>
              </a:lnSpc>
              <a:spcBef>
                <a:spcPts val="8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L’annonce</a:t>
            </a:r>
            <a:r>
              <a:rPr dirty="0" sz="1100" spc="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est</a:t>
            </a:r>
            <a:r>
              <a:rPr dirty="0" sz="1100" spc="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</a:t>
            </a:r>
            <a:r>
              <a:rPr dirty="0" sz="1100" spc="3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ressort</a:t>
            </a:r>
            <a:r>
              <a:rPr dirty="0" sz="1100" spc="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</a:t>
            </a:r>
            <a:r>
              <a:rPr dirty="0" sz="1100" spc="2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médecin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police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Officier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Police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Judiciaire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(tel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alibri"/>
              <a:cs typeface="Calibri"/>
            </a:endParaRPr>
          </a:p>
          <a:p>
            <a:pPr algn="just" marL="24130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exceptionnel,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l’annonce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algn="just" marL="241300" marR="698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Le décès doit être annoncé de façon claire et adaptée. Il s’agit de fournir des informations </a:t>
            </a:r>
            <a:r>
              <a:rPr dirty="0" sz="1100" spc="-10">
                <a:latin typeface="Calibri"/>
                <a:cs typeface="Calibri"/>
              </a:rPr>
              <a:t>honnêtes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claires, avec empathie et respect, de manière à engager les proches dans un processus de deuil 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brutalité </a:t>
            </a:r>
            <a:r>
              <a:rPr dirty="0" sz="1100" spc="-5">
                <a:latin typeface="Calibri"/>
                <a:cs typeface="Calibri"/>
              </a:rPr>
              <a:t>supplémentaire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469900" marR="5080" indent="-228600">
              <a:lnSpc>
                <a:spcPct val="101400"/>
              </a:lnSpc>
              <a:spcBef>
                <a:spcPts val="5"/>
              </a:spcBef>
              <a:tabLst>
                <a:tab pos="469265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dehors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d’intervention,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l’intimité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la disponibilité.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886957"/>
            <a:ext cx="6155690" cy="287655"/>
            <a:chOff x="701040" y="58869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8869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61681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41146"/>
            <a:ext cx="6155690" cy="960882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algn="just" marL="476250" indent="-228600">
              <a:lnSpc>
                <a:spcPct val="100000"/>
              </a:lnSpc>
              <a:spcBef>
                <a:spcPts val="725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Intervenir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chargera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l’annonce.</a:t>
            </a:r>
            <a:endParaRPr sz="1100">
              <a:latin typeface="Calibri"/>
              <a:cs typeface="Calibri"/>
            </a:endParaRPr>
          </a:p>
          <a:p>
            <a:pPr algn="just" marL="476250" indent="-228600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En reprenant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contexte/la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chronologie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469265" marR="11430">
              <a:lnSpc>
                <a:spcPct val="101699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« Nous avons été appelés par un témoin qui a retrouvé votre </a:t>
            </a:r>
            <a:r>
              <a:rPr dirty="0" sz="1100" i="1">
                <a:latin typeface="Calibri"/>
                <a:cs typeface="Calibri"/>
              </a:rPr>
              <a:t>mari </a:t>
            </a:r>
            <a:r>
              <a:rPr dirty="0" sz="1100" spc="-5" i="1">
                <a:latin typeface="Calibri"/>
                <a:cs typeface="Calibri"/>
              </a:rPr>
              <a:t>inconscient dans son véhicule. À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arrivée,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son cœur était </a:t>
            </a:r>
            <a:r>
              <a:rPr dirty="0" sz="1100" spc="-40" i="1">
                <a:latin typeface="Calibri"/>
                <a:cs typeface="Calibri"/>
              </a:rPr>
              <a:t>arrêté.</a:t>
            </a:r>
            <a:r>
              <a:rPr dirty="0" sz="1100" spc="16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Nous avons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tout</a:t>
            </a:r>
            <a:r>
              <a:rPr dirty="0" sz="1100" spc="2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suite réalisé un massage cardiaque</a:t>
            </a:r>
            <a:r>
              <a:rPr dirty="0" sz="1100" spc="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 </a:t>
            </a:r>
            <a:r>
              <a:rPr dirty="0" sz="1100" i="1">
                <a:latin typeface="Calibri"/>
                <a:cs typeface="Calibri"/>
              </a:rPr>
              <a:t>mis 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 œuvre toutes les actions dans le but de relancer son cœur. Malheureusement, après plus </a:t>
            </a:r>
            <a:r>
              <a:rPr dirty="0" sz="1100" spc="5" i="1">
                <a:latin typeface="Calibri"/>
                <a:cs typeface="Calibri"/>
              </a:rPr>
              <a:t>d’une 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heure de travail, nous n’avons observé aucun signe de reprise d’une activité cardiaque. Nous </a:t>
            </a:r>
            <a:r>
              <a:rPr dirty="0" sz="1100" spc="-10" i="1">
                <a:latin typeface="Calibri"/>
                <a:cs typeface="Calibri"/>
              </a:rPr>
              <a:t>avons </a:t>
            </a:r>
            <a:r>
              <a:rPr dirty="0" sz="1100" spc="-5" i="1">
                <a:latin typeface="Calibri"/>
                <a:cs typeface="Calibri"/>
              </a:rPr>
              <a:t> fait notre maximum, </a:t>
            </a:r>
            <a:r>
              <a:rPr dirty="0" sz="1100" i="1">
                <a:latin typeface="Calibri"/>
                <a:cs typeface="Calibri"/>
              </a:rPr>
              <a:t>mais</a:t>
            </a:r>
            <a:r>
              <a:rPr dirty="0" sz="1100" spc="-5" i="1">
                <a:latin typeface="Calibri"/>
                <a:cs typeface="Calibri"/>
              </a:rPr>
              <a:t> malheureusement votre mari est </a:t>
            </a:r>
            <a:r>
              <a:rPr dirty="0" sz="1100" i="1">
                <a:latin typeface="Calibri"/>
                <a:cs typeface="Calibri"/>
              </a:rPr>
              <a:t>mort</a:t>
            </a:r>
            <a:r>
              <a:rPr dirty="0" sz="1100" spc="-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6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rôle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famille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 des endeuillés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476250" marR="14604" indent="-228600">
              <a:lnSpc>
                <a:spcPct val="101800"/>
              </a:lnSpc>
              <a:spcBef>
                <a:spcPts val="200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Adopter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attitude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respectueuse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vis-à-vis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décédée.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réconfort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notable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famille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entourage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comprendre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intégrer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l’écoute</a:t>
            </a:r>
            <a:endParaRPr sz="1100">
              <a:latin typeface="Calibri"/>
              <a:cs typeface="Calibri"/>
            </a:endParaRPr>
          </a:p>
          <a:p>
            <a:pPr lvl="1" marL="476250" marR="12065" indent="-228600">
              <a:lnSpc>
                <a:spcPct val="101400"/>
              </a:lnSpc>
              <a:spcBef>
                <a:spcPts val="60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Apporter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conseils,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explications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premières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démarches,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passer,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</a:t>
            </a:r>
            <a:endParaRPr sz="1100">
              <a:latin typeface="Calibri"/>
              <a:cs typeface="Calibri"/>
            </a:endParaRPr>
          </a:p>
          <a:p>
            <a:pPr lvl="1" marL="476250" marR="15240" indent="-228600">
              <a:lnSpc>
                <a:spcPct val="101800"/>
              </a:lnSpc>
              <a:spcBef>
                <a:spcPts val="600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l’annonce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adolescents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tarder,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associant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mots </a:t>
            </a:r>
            <a:r>
              <a:rPr dirty="0" sz="1100" spc="-10">
                <a:latin typeface="Calibri"/>
                <a:cs typeface="Calibri"/>
              </a:rPr>
              <a:t>simples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»).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Courier New"/>
              <a:buChar char="o"/>
            </a:pPr>
            <a:endParaRPr sz="1450">
              <a:latin typeface="Calibri"/>
              <a:cs typeface="Calibri"/>
            </a:endParaRPr>
          </a:p>
          <a:p>
            <a:pPr marL="247650" marR="11430" indent="-228600">
              <a:lnSpc>
                <a:spcPct val="116799"/>
              </a:lnSpc>
              <a:spcBef>
                <a:spcPts val="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relais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(famille,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voisins,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amis,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départ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endeuillé.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6799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 le cas d’un décès d’enfant, le </a:t>
            </a:r>
            <a:r>
              <a:rPr dirty="0" sz="1100">
                <a:latin typeface="Calibri"/>
                <a:cs typeface="Calibri"/>
              </a:rPr>
              <a:t>corps </a:t>
            </a:r>
            <a:r>
              <a:rPr dirty="0" sz="1100" spc="-5">
                <a:latin typeface="Calibri"/>
                <a:cs typeface="Calibri"/>
              </a:rPr>
              <a:t>sera transporté par les services de </a:t>
            </a:r>
            <a:r>
              <a:rPr dirty="0" sz="1100" spc="-10">
                <a:latin typeface="Calibri"/>
                <a:cs typeface="Calibri"/>
              </a:rPr>
              <a:t>secours </a:t>
            </a:r>
            <a:r>
              <a:rPr dirty="0" sz="1100" spc="-5">
                <a:latin typeface="Calibri"/>
                <a:cs typeface="Calibri"/>
              </a:rPr>
              <a:t>sur réquisition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judiciaire,</a:t>
            </a:r>
            <a:r>
              <a:rPr dirty="0" sz="1100" spc="-5">
                <a:latin typeface="Calibri"/>
                <a:cs typeface="Calibri"/>
              </a:rPr>
              <a:t> accompagné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parents,</a:t>
            </a:r>
            <a:r>
              <a:rPr dirty="0" sz="1100" spc="-5">
                <a:latin typeface="Calibri"/>
                <a:cs typeface="Calibri"/>
              </a:rPr>
              <a:t> s’ils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souhaitent,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référence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investigations médicales seront menées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rechercher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décès.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Font typeface="Symbol"/>
              <a:buChar char=""/>
            </a:pPr>
            <a:endParaRPr sz="950">
              <a:latin typeface="Calibri"/>
              <a:cs typeface="Calibri"/>
            </a:endParaRPr>
          </a:p>
          <a:p>
            <a:pPr marL="19050" marR="4091940">
              <a:lnSpc>
                <a:spcPct val="18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victimes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violences </a:t>
            </a:r>
            <a:r>
              <a:rPr dirty="0" sz="1600" spc="-35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Contexte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985"/>
              </a:spcBef>
            </a:pPr>
            <a:r>
              <a:rPr dirty="0" sz="1100" spc="-5">
                <a:latin typeface="Calibri"/>
                <a:cs typeface="Calibri"/>
              </a:rPr>
              <a:t>Qu’elles </a:t>
            </a:r>
            <a:r>
              <a:rPr dirty="0" sz="1100">
                <a:latin typeface="Calibri"/>
                <a:cs typeface="Calibri"/>
              </a:rPr>
              <a:t>aient </a:t>
            </a:r>
            <a:r>
              <a:rPr dirty="0" sz="1100" spc="-5">
                <a:latin typeface="Calibri"/>
                <a:cs typeface="Calibri"/>
              </a:rPr>
              <a:t>lieu dans l’intimité du milieu </a:t>
            </a:r>
            <a:r>
              <a:rPr dirty="0" sz="1100" spc="-10">
                <a:latin typeface="Calibri"/>
                <a:cs typeface="Calibri"/>
              </a:rPr>
              <a:t>familial (violences </a:t>
            </a:r>
            <a:r>
              <a:rPr dirty="0" sz="1100" spc="-5">
                <a:latin typeface="Calibri"/>
                <a:cs typeface="Calibri"/>
              </a:rPr>
              <a:t>conjugales, maltraitances) ou commises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 par des personnes inconnues ou des connaissances, la violence peut être verbale, physique,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sexuelle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négligence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privations.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isolé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s’inscrivent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cycle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maltraitance.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50">
              <a:latin typeface="Calibri"/>
              <a:cs typeface="Calibri"/>
            </a:endParaRPr>
          </a:p>
          <a:p>
            <a:pPr algn="just" marL="19050" marR="13335">
              <a:lnSpc>
                <a:spcPct val="101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Dans ces contextes, il peut exister une certaine complexité pour établir une relation avec la victime et pour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 :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25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l’équipage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16900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lorsqu’il existe un lien affectif qui soude les personnes concernées ou une situation de dépendance,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vulnérabilité physique, psychique, affective et/ou sociale avec souvent une relation de domination,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d’emprise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(partenaire,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parent).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commises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responsabilité</a:t>
            </a:r>
            <a:endParaRPr sz="1100">
              <a:latin typeface="Calibri"/>
              <a:cs typeface="Calibri"/>
            </a:endParaRPr>
          </a:p>
          <a:p>
            <a:pPr algn="just" marL="247650" marR="1079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du fait d’une visibilité faible et de la loi du </a:t>
            </a:r>
            <a:r>
              <a:rPr dirty="0" sz="1100">
                <a:latin typeface="Calibri"/>
                <a:cs typeface="Calibri"/>
              </a:rPr>
              <a:t>silence </a:t>
            </a:r>
            <a:r>
              <a:rPr dirty="0" sz="1100" spc="-5">
                <a:latin typeface="Calibri"/>
                <a:cs typeface="Calibri"/>
              </a:rPr>
              <a:t>: les violences sont souvent masquées et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avoir peur de </a:t>
            </a:r>
            <a:r>
              <a:rPr dirty="0" sz="1100" spc="-10">
                <a:latin typeface="Calibri"/>
                <a:cs typeface="Calibri"/>
              </a:rPr>
              <a:t>parler, </a:t>
            </a:r>
            <a:r>
              <a:rPr dirty="0" sz="1100" spc="-5">
                <a:latin typeface="Calibri"/>
                <a:cs typeface="Calibri"/>
              </a:rPr>
              <a:t>craindre les représailles, peut masquer ou nier, minimiser, banaliser, </a:t>
            </a:r>
            <a:r>
              <a:rPr dirty="0" sz="1100" spc="5">
                <a:latin typeface="Calibri"/>
                <a:cs typeface="Calibri"/>
              </a:rPr>
              <a:t>sous- 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estimer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forcément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violence.</a:t>
            </a:r>
            <a:endParaRPr sz="1100">
              <a:latin typeface="Calibri"/>
              <a:cs typeface="Calibri"/>
            </a:endParaRPr>
          </a:p>
          <a:p>
            <a:pPr algn="just" marL="247650" marR="1524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sexuelle,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impactée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intime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méfiance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l’égard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(d’autant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593090" y="491439"/>
            <a:ext cx="6384290" cy="9287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55600" marR="131445">
              <a:lnSpc>
                <a:spcPct val="1173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s’ils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l’agresseur),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physique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difficiles, voire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impossibles.</a:t>
            </a:r>
            <a:endParaRPr sz="1100">
              <a:latin typeface="Calibri"/>
              <a:cs typeface="Calibri"/>
            </a:endParaRPr>
          </a:p>
          <a:p>
            <a:pPr algn="just" marL="127000" marR="133350">
              <a:lnSpc>
                <a:spcPct val="109800"/>
              </a:lnSpc>
              <a:spcBef>
                <a:spcPts val="90"/>
              </a:spcBef>
            </a:pPr>
            <a:r>
              <a:rPr dirty="0" sz="1100" spc="-5">
                <a:latin typeface="Calibri"/>
                <a:cs typeface="Calibri"/>
              </a:rPr>
              <a:t>Le secouriste occupe une place prépondérante, car il est souvent celui qui constitue le premier soutien. 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bienveillant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sentiment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sécurité.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d’écoute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d’empathie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déterminantes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engager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reconnaissance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préjudice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subi. La personne doit se sentir rassurée, en confiance afin de ne pas vivre sa prise en charge comme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Conduite</a:t>
            </a:r>
            <a:r>
              <a:rPr dirty="0" sz="1600" spc="-4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à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tenir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spécifique</a:t>
            </a:r>
            <a:endParaRPr sz="1600">
              <a:latin typeface="Calibri Light"/>
              <a:cs typeface="Calibri Light"/>
            </a:endParaRPr>
          </a:p>
          <a:p>
            <a:pPr marL="35560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Isoler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d’intervenants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Instaurer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climat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d’écoute,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confiance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baseline="10101" sz="1650" spc="-7">
                <a:latin typeface="Calibri"/>
                <a:cs typeface="Calibri"/>
              </a:rPr>
              <a:t>́</a:t>
            </a:r>
            <a:r>
              <a:rPr dirty="0" sz="1100" spc="-5">
                <a:latin typeface="Calibri"/>
                <a:cs typeface="Calibri"/>
              </a:rPr>
              <a:t>,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Employer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rassurant,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préalablement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annoncés.</a:t>
            </a:r>
            <a:endParaRPr sz="1100">
              <a:latin typeface="Calibri"/>
              <a:cs typeface="Calibri"/>
            </a:endParaRPr>
          </a:p>
          <a:p>
            <a:pPr algn="just" marL="355600" marR="13589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Parler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honnêtement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éléments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évocateurs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signifier</a:t>
            </a:r>
            <a:r>
              <a:rPr dirty="0" sz="1100" spc="-5">
                <a:latin typeface="Calibri"/>
                <a:cs typeface="Calibri"/>
              </a:rPr>
              <a:t>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perception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situation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l’encourager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(sans forcer)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parler.</a:t>
            </a:r>
            <a:endParaRPr sz="1100">
              <a:latin typeface="Calibri"/>
              <a:cs typeface="Calibri"/>
            </a:endParaRPr>
          </a:p>
          <a:p>
            <a:pPr algn="just" marL="355600" marR="13208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Aborder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justifie,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interdites et </a:t>
            </a:r>
            <a:r>
              <a:rPr dirty="0" sz="1100" spc="-10">
                <a:latin typeface="Calibri"/>
                <a:cs typeface="Calibri"/>
              </a:rPr>
              <a:t>punies </a:t>
            </a:r>
            <a:r>
              <a:rPr dirty="0" sz="1100" spc="-5">
                <a:latin typeface="Calibri"/>
                <a:cs typeface="Calibri"/>
              </a:rPr>
              <a:t>par la loi. La victime n’est donc pas responsable et peut déposer plainte. Si elle </a:t>
            </a:r>
            <a:r>
              <a:rPr dirty="0" sz="1100" spc="-1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 veut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parler,</a:t>
            </a:r>
            <a:r>
              <a:rPr dirty="0" sz="1100" spc="-5">
                <a:latin typeface="Calibri"/>
                <a:cs typeface="Calibri"/>
              </a:rPr>
              <a:t> 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-5">
                <a:latin typeface="Calibri"/>
                <a:cs typeface="Calibri"/>
              </a:rPr>
              <a:t> pourra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</a:t>
            </a:r>
            <a:r>
              <a:rPr dirty="0" sz="1100" spc="-5">
                <a:latin typeface="Calibri"/>
                <a:cs typeface="Calibri"/>
              </a:rPr>
              <a:t> tard.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l’interroger,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l’écouter.</a:t>
            </a:r>
            <a:endParaRPr sz="1100">
              <a:latin typeface="Calibri"/>
              <a:cs typeface="Calibri"/>
            </a:endParaRPr>
          </a:p>
          <a:p>
            <a:pPr algn="just" marL="3556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Tenter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convaincre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nécessité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</a:t>
            </a:r>
            <a:endParaRPr sz="1100">
              <a:latin typeface="Calibri"/>
              <a:cs typeface="Calibri"/>
            </a:endParaRPr>
          </a:p>
          <a:p>
            <a:pPr marL="355600" marR="13589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laquelle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(surtout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dernière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subi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sexuelle)</a:t>
            </a:r>
            <a:endParaRPr sz="1100">
              <a:latin typeface="Calibri"/>
              <a:cs typeface="Calibri"/>
            </a:endParaRPr>
          </a:p>
          <a:p>
            <a:pPr marL="355600" marR="13589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Informer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possibilité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veillant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émettre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promesses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tenables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hors de sa portée</a:t>
            </a:r>
            <a:endParaRPr sz="1100">
              <a:latin typeface="Calibri"/>
              <a:cs typeface="Calibri"/>
            </a:endParaRPr>
          </a:p>
          <a:p>
            <a:pPr marL="355600" marR="13779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d’absence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 transport,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coordonnées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compétents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à identifier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personne-ressource.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2700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Précisions</a:t>
            </a:r>
            <a:endParaRPr sz="1600">
              <a:latin typeface="Calibri Light"/>
              <a:cs typeface="Calibri Light"/>
            </a:endParaRPr>
          </a:p>
          <a:p>
            <a:pPr algn="just" marL="127000" marR="135890">
              <a:lnSpc>
                <a:spcPct val="109800"/>
              </a:lnSpc>
              <a:spcBef>
                <a:spcPts val="880"/>
              </a:spcBef>
            </a:pPr>
            <a:r>
              <a:rPr dirty="0" sz="1100" spc="-5">
                <a:latin typeface="Calibri"/>
                <a:cs typeface="Calibri"/>
              </a:rPr>
              <a:t>Il ne s’agit pas </a:t>
            </a:r>
            <a:r>
              <a:rPr dirty="0" sz="1100" spc="5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réaliser une enquête, mais d’évaluer les risques encourus afin de déterminer la </a:t>
            </a:r>
            <a:r>
              <a:rPr dirty="0" sz="1100">
                <a:latin typeface="Calibri"/>
                <a:cs typeface="Calibri"/>
              </a:rPr>
              <a:t>réponse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opérationnelle la plus adaptée dans l’immédiat. Ainsi doit être appréciée la nécessité du recours aux forces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l’ordre, qui ne se fera que dans trois conditions : un danger persistant pour la/les victime(s), pour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 la </a:t>
            </a:r>
            <a:r>
              <a:rPr dirty="0" sz="1100" spc="-10">
                <a:latin typeface="Calibri"/>
                <a:cs typeface="Calibri"/>
              </a:rPr>
              <a:t>demande.</a:t>
            </a:r>
            <a:endParaRPr sz="1100">
              <a:latin typeface="Calibri"/>
              <a:cs typeface="Calibri"/>
            </a:endParaRPr>
          </a:p>
          <a:p>
            <a:pPr marL="355600" indent="-228600">
              <a:lnSpc>
                <a:spcPct val="100000"/>
              </a:lnSpc>
              <a:spcBef>
                <a:spcPts val="185"/>
              </a:spcBef>
              <a:buFont typeface="Symbol"/>
              <a:buChar char=""/>
              <a:tabLst>
                <a:tab pos="354965" algn="l"/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vigilant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attentif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préserver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endParaRPr sz="1100">
              <a:latin typeface="Calibri"/>
              <a:cs typeface="Calibri"/>
            </a:endParaRPr>
          </a:p>
          <a:p>
            <a:pPr algn="just" marL="355600" marR="132080">
              <a:lnSpc>
                <a:spcPct val="1169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élément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informatif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preuve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(sous-vêtements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neufs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séparés,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 le cadre d’une agression sexuelle par exemple …) qui pourrait être utile à la victime dans le cadre 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future procédure judiciaire. Dans certains cas, notamment celui de l’agression </a:t>
            </a:r>
            <a:r>
              <a:rPr dirty="0" sz="1100">
                <a:latin typeface="Calibri"/>
                <a:cs typeface="Calibri"/>
              </a:rPr>
              <a:t>sexuelle, </a:t>
            </a:r>
            <a:r>
              <a:rPr dirty="0" sz="1100" spc="-5">
                <a:latin typeface="Calibri"/>
                <a:cs typeface="Calibri"/>
              </a:rPr>
              <a:t>il est important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 </a:t>
            </a:r>
            <a:r>
              <a:rPr dirty="0" sz="1100" spc="-5">
                <a:latin typeface="Calibri"/>
                <a:cs typeface="Calibri"/>
              </a:rPr>
              <a:t>puisse être dirigée le plus rapidement possible vers des services spécialisés, urgences </a:t>
            </a:r>
            <a:r>
              <a:rPr dirty="0" sz="1100" spc="5">
                <a:latin typeface="Calibri"/>
                <a:cs typeface="Calibri"/>
              </a:rPr>
              <a:t>médico- 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judiciaires </a:t>
            </a:r>
            <a:r>
              <a:rPr dirty="0" sz="1100" spc="-5">
                <a:latin typeface="Calibri"/>
                <a:cs typeface="Calibri"/>
              </a:rPr>
              <a:t>notamment, certains examens, prélèvements et mise en route de traitement </a:t>
            </a:r>
            <a:r>
              <a:rPr dirty="0" sz="1100" spc="-10">
                <a:latin typeface="Calibri"/>
                <a:cs typeface="Calibri"/>
              </a:rPr>
              <a:t>devant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 au plus vite.</a:t>
            </a:r>
            <a:endParaRPr sz="1100">
              <a:latin typeface="Calibri"/>
              <a:cs typeface="Calibri"/>
            </a:endParaRPr>
          </a:p>
          <a:p>
            <a:pPr algn="just" marL="355600" marR="135255" indent="-228600">
              <a:lnSpc>
                <a:spcPct val="117000"/>
              </a:lnSpc>
              <a:spcBef>
                <a:spcPts val="65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 à l’hôpital, des transmissions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à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 le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relais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permettre une prise en charge adaptée, la </a:t>
            </a:r>
            <a:r>
              <a:rPr dirty="0" sz="1100">
                <a:latin typeface="Calibri"/>
                <a:cs typeface="Calibri"/>
              </a:rPr>
              <a:t>mise </a:t>
            </a:r>
            <a:r>
              <a:rPr dirty="0" sz="1100" spc="-5">
                <a:latin typeface="Calibri"/>
                <a:cs typeface="Calibri"/>
              </a:rPr>
              <a:t>en sécurité de la ou des victimes et des soignants.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contexte des violences selon les dires de la </a:t>
            </a:r>
            <a:r>
              <a:rPr dirty="0" sz="1100">
                <a:latin typeface="Calibri"/>
                <a:cs typeface="Calibri"/>
              </a:rPr>
              <a:t>victime, </a:t>
            </a:r>
            <a:r>
              <a:rPr dirty="0" sz="1100" spc="-5">
                <a:latin typeface="Calibri"/>
                <a:cs typeface="Calibri"/>
              </a:rPr>
              <a:t>ou les suspicions selon les éléments observés,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figurer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écrits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professionnels.</a:t>
            </a:r>
            <a:endParaRPr sz="1100">
              <a:latin typeface="Calibri"/>
              <a:cs typeface="Calibri"/>
            </a:endParaRPr>
          </a:p>
          <a:p>
            <a:pPr algn="just" marL="355600" marR="13335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355600" algn="l"/>
              </a:tabLst>
            </a:pPr>
            <a:r>
              <a:rPr dirty="0" sz="1100" spc="-5">
                <a:latin typeface="Calibri"/>
                <a:cs typeface="Calibri"/>
              </a:rPr>
              <a:t>Sauf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</a:t>
            </a:r>
            <a:r>
              <a:rPr dirty="0" sz="1100" spc="-5">
                <a:latin typeface="Calibri"/>
                <a:cs typeface="Calibri"/>
              </a:rPr>
              <a:t> imminent,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accepter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rythme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apte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consentir). Même si l’issue de l’intervention n’est </a:t>
            </a:r>
            <a:r>
              <a:rPr dirty="0" sz="1100">
                <a:latin typeface="Calibri"/>
                <a:cs typeface="Calibri"/>
              </a:rPr>
              <a:t>pas </a:t>
            </a:r>
            <a:r>
              <a:rPr dirty="0" sz="1100" spc="-5">
                <a:latin typeface="Calibri"/>
                <a:cs typeface="Calibri"/>
              </a:rPr>
              <a:t>celle espérée, toute intervention a un intérêt,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 si les effets ne sont souvent pas mesurables dans l’immédiat. Une parole possible, un regard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 apprises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amorcer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changement.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8413"/>
            <a:ext cx="6155690" cy="2886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crise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suicidaire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Contexte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10000"/>
              </a:lnSpc>
              <a:spcBef>
                <a:spcPts val="880"/>
              </a:spcBef>
            </a:pPr>
            <a:r>
              <a:rPr dirty="0" sz="1100" spc="-5">
                <a:latin typeface="Calibri"/>
                <a:cs typeface="Calibri"/>
              </a:rPr>
              <a:t>Etat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réversible,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suicide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(«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acte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donner</a:t>
            </a:r>
            <a:r>
              <a:rPr dirty="0" sz="1100" spc="-5" i="1">
                <a:latin typeface="Calibri"/>
                <a:cs typeface="Calibri"/>
              </a:rPr>
              <a:t> délibérément la</a:t>
            </a:r>
            <a:r>
              <a:rPr dirty="0" sz="1100" i="1">
                <a:latin typeface="Calibri"/>
                <a:cs typeface="Calibri"/>
              </a:rPr>
              <a:t> mort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2014).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12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celle-ci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9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impasse avec l’impossibilité de s’en sortir. La personne est submergée par les émotions, elle présente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fatigue </a:t>
            </a:r>
            <a:r>
              <a:rPr dirty="0" sz="1100" spc="-5">
                <a:latin typeface="Calibri"/>
                <a:cs typeface="Calibri"/>
              </a:rPr>
              <a:t>physique et morale qui </a:t>
            </a:r>
            <a:r>
              <a:rPr dirty="0" sz="1100">
                <a:latin typeface="Calibri"/>
                <a:cs typeface="Calibri"/>
              </a:rPr>
              <a:t>altère son </a:t>
            </a:r>
            <a:r>
              <a:rPr dirty="0" sz="1100" spc="-5">
                <a:latin typeface="Calibri"/>
                <a:cs typeface="Calibri"/>
              </a:rPr>
              <a:t>jugement et l’empêche de raisonner. L’idée suicidaire devient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plus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finit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s’imposer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issue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Calibri"/>
              <a:cs typeface="Calibri"/>
            </a:endParaRPr>
          </a:p>
          <a:p>
            <a:pPr algn="just" marL="19050" marR="18415">
              <a:lnSpc>
                <a:spcPct val="109500"/>
              </a:lnSpc>
            </a:pPr>
            <a:r>
              <a:rPr dirty="0" sz="1100" spc="-5">
                <a:latin typeface="Calibri"/>
                <a:cs typeface="Calibri"/>
              </a:rPr>
              <a:t>Le processus </a:t>
            </a:r>
            <a:r>
              <a:rPr dirty="0" sz="1100" spc="-10">
                <a:latin typeface="Calibri"/>
                <a:cs typeface="Calibri"/>
              </a:rPr>
              <a:t>suicidaire </a:t>
            </a:r>
            <a:r>
              <a:rPr dirty="0" sz="1100" spc="-5">
                <a:latin typeface="Calibri"/>
                <a:cs typeface="Calibri"/>
              </a:rPr>
              <a:t>se met en place suite à une accumulation de </a:t>
            </a:r>
            <a:r>
              <a:rPr dirty="0" sz="1100" spc="-10">
                <a:latin typeface="Calibri"/>
                <a:cs typeface="Calibri"/>
              </a:rPr>
              <a:t>facteurs (familiaux, </a:t>
            </a:r>
            <a:r>
              <a:rPr dirty="0" sz="1100" spc="-5">
                <a:latin typeface="Calibri"/>
                <a:cs typeface="Calibri"/>
              </a:rPr>
              <a:t>professionnels,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sociaux,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résulte jamais d'une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 origine.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Signes</a:t>
            </a:r>
            <a:r>
              <a:rPr dirty="0" sz="1600" spc="-4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et</a:t>
            </a:r>
            <a:r>
              <a:rPr dirty="0" sz="1600" spc="-4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manifestations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443483" y="3526789"/>
          <a:ext cx="6590665" cy="37090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81200"/>
                <a:gridCol w="2623820"/>
                <a:gridCol w="1967229"/>
              </a:tblGrid>
              <a:tr h="448818">
                <a:tc>
                  <a:txBody>
                    <a:bodyPr/>
                    <a:lstStyle/>
                    <a:p>
                      <a:pPr marL="22352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Idées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intentions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suicidaires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435609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Manifestations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crise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psychique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Existence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d’un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contexte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2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vulnérabilité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3247898">
                <a:tc>
                  <a:txBody>
                    <a:bodyPr/>
                    <a:lstStyle/>
                    <a:p>
                      <a:pPr marL="89535">
                        <a:lnSpc>
                          <a:spcPts val="1320"/>
                        </a:lnSpc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personne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crise va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89535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verbaliser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certains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messages :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directs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«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je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veux mourir »,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6545" marR="200025">
                        <a:lnSpc>
                          <a:spcPts val="1550"/>
                        </a:lnSpc>
                        <a:spcBef>
                          <a:spcPts val="80"/>
                        </a:spcBef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« je veux en finir », « j’ai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perdu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le goût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vivre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»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…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296545" marR="178435" indent="-228600">
                        <a:lnSpc>
                          <a:spcPct val="117000"/>
                        </a:lnSpc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indirects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: «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je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n’en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peux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plus, je voudrais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partir,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disparaître », « ils seraient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mieux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sans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moi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»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…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5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10">
                          <a:latin typeface="Calibri"/>
                          <a:cs typeface="Calibri"/>
                        </a:rPr>
                        <a:t>Fatigue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Anxiété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Tristesse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4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Irritabilité,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agressivité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1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sommeil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conduites alimentaires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Perte d’intérêt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plaisir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Sentiment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d’échec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d’inutilité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marR="99060" indent="-228600">
                        <a:lnSpc>
                          <a:spcPct val="1167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Mauvaise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image de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soi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1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sentiment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100" spc="-229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dévalorisation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marR="189865" indent="-228600">
                        <a:lnSpc>
                          <a:spcPct val="116799"/>
                        </a:lnSpc>
                        <a:spcBef>
                          <a:spcPts val="6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Impuissance à trouver des solutions à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ses problèmes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Troubles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1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mémoire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8600">
                        <a:lnSpc>
                          <a:spcPct val="100000"/>
                        </a:lnSpc>
                        <a:spcBef>
                          <a:spcPts val="28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Ruminations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marR="89535" indent="-228600">
                        <a:lnSpc>
                          <a:spcPct val="1167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Consommation tabagique et alcoolique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augmentée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698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5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Dépression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6545" marR="234950" indent="-228600">
                        <a:lnSpc>
                          <a:spcPct val="1167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Affections</a:t>
                      </a:r>
                      <a:r>
                        <a:rPr dirty="0" sz="11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psychiatriques </a:t>
                      </a:r>
                      <a:r>
                        <a:rPr dirty="0" sz="1100" spc="-229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déjà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existantes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6545" marR="191135" indent="-228600">
                        <a:lnSpc>
                          <a:spcPct val="116799"/>
                        </a:lnSpc>
                        <a:spcBef>
                          <a:spcPts val="7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Antécédents de passage à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l’acte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suicidaire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6545" marR="114300" indent="-228600">
                        <a:lnSpc>
                          <a:spcPct val="117000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Alcoolisme, toxicomanies,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pathologies graves (cancer, </a:t>
                      </a:r>
                      <a:r>
                        <a:rPr dirty="0" sz="1100" spc="-2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etc.)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6545" marR="333375" indent="-228600">
                        <a:lnSpc>
                          <a:spcPct val="116799"/>
                        </a:lnSpc>
                        <a:spcBef>
                          <a:spcPts val="6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Histoire familiale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ou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 événement</a:t>
                      </a:r>
                      <a:r>
                        <a:rPr dirty="0" sz="1100" spc="-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douloureux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6545" marR="421005" indent="-228600">
                        <a:lnSpc>
                          <a:spcPct val="116799"/>
                        </a:lnSpc>
                        <a:spcBef>
                          <a:spcPts val="65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Contexte de rupture </a:t>
                      </a:r>
                      <a:r>
                        <a:rPr dirty="0" sz="11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10">
                          <a:latin typeface="Calibri"/>
                          <a:cs typeface="Calibri"/>
                        </a:rPr>
                        <a:t>familiale</a:t>
                      </a:r>
                      <a:r>
                        <a:rPr dirty="0" sz="11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1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latin typeface="Calibri"/>
                          <a:cs typeface="Calibri"/>
                        </a:rPr>
                        <a:t>conjugale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297180" indent="-229235">
                        <a:lnSpc>
                          <a:spcPct val="100000"/>
                        </a:lnSpc>
                        <a:spcBef>
                          <a:spcPts val="280"/>
                        </a:spcBef>
                        <a:buFont typeface="Symbol"/>
                        <a:buChar char=""/>
                        <a:tabLst>
                          <a:tab pos="296545" algn="l"/>
                          <a:tab pos="297180" algn="l"/>
                        </a:tabLst>
                      </a:pPr>
                      <a:r>
                        <a:rPr dirty="0" sz="1100" spc="-5">
                          <a:latin typeface="Calibri"/>
                          <a:cs typeface="Calibri"/>
                        </a:rPr>
                        <a:t>Licenciement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328295" indent="-260985">
                        <a:lnSpc>
                          <a:spcPct val="100000"/>
                        </a:lnSpc>
                        <a:spcBef>
                          <a:spcPts val="284"/>
                        </a:spcBef>
                        <a:buFont typeface="Symbol"/>
                        <a:buChar char=""/>
                        <a:tabLst>
                          <a:tab pos="328295" algn="l"/>
                          <a:tab pos="328930" algn="l"/>
                        </a:tabLst>
                      </a:pPr>
                      <a:r>
                        <a:rPr dirty="0" sz="1100">
                          <a:latin typeface="Calibri"/>
                          <a:cs typeface="Calibri"/>
                        </a:rPr>
                        <a:t>…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6985">
                    <a:lnL w="12700">
                      <a:solidFill>
                        <a:srgbClr val="BEBEBE"/>
                      </a:solidFill>
                      <a:prstDash val="solid"/>
                    </a:lnL>
                    <a:lnR w="12700">
                      <a:solidFill>
                        <a:srgbClr val="BEBEBE"/>
                      </a:solidFill>
                      <a:prstDash val="solid"/>
                    </a:lnR>
                    <a:lnT w="12700">
                      <a:solidFill>
                        <a:srgbClr val="BEBEBE"/>
                      </a:solidFill>
                      <a:prstDash val="solid"/>
                    </a:lnT>
                    <a:lnB w="1270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7" name="object 7"/>
          <p:cNvSpPr txBox="1"/>
          <p:nvPr/>
        </p:nvSpPr>
        <p:spPr>
          <a:xfrm>
            <a:off x="707390" y="7364729"/>
            <a:ext cx="6140450" cy="2489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Conduite</a:t>
            </a:r>
            <a:r>
              <a:rPr dirty="0" sz="1600" spc="-4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à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tenir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spécifique</a:t>
            </a:r>
            <a:endParaRPr sz="1600">
              <a:latin typeface="Calibri Light"/>
              <a:cs typeface="Calibri Light"/>
            </a:endParaRPr>
          </a:p>
          <a:p>
            <a:pPr algn="just" marL="12700" marR="6985">
              <a:lnSpc>
                <a:spcPct val="109800"/>
              </a:lnSpc>
              <a:spcBef>
                <a:spcPts val="885"/>
              </a:spcBef>
            </a:pPr>
            <a:r>
              <a:rPr dirty="0" sz="1100" spc="-5">
                <a:latin typeface="Calibri"/>
                <a:cs typeface="Calibri"/>
              </a:rPr>
              <a:t>Face à une personne en crise suicidaire, la tâche des secouristes consistera à repousser l’échéance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passage à l’acte en reconnaissant la souffrance de la personne en crise et en discernant les éléments </a:t>
            </a:r>
            <a:r>
              <a:rPr dirty="0" sz="1100" spc="-10">
                <a:latin typeface="Calibri"/>
                <a:cs typeface="Calibri"/>
              </a:rPr>
              <a:t>qui </a:t>
            </a:r>
            <a:r>
              <a:rPr dirty="0" sz="1100" spc="-5">
                <a:latin typeface="Calibri"/>
                <a:cs typeface="Calibri"/>
              </a:rPr>
              <a:t> augmentent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passage à l’acte.</a:t>
            </a:r>
            <a:endParaRPr sz="1100">
              <a:latin typeface="Calibri"/>
              <a:cs typeface="Calibri"/>
            </a:endParaRPr>
          </a:p>
          <a:p>
            <a:pPr algn="just" marL="12700" marR="5080">
              <a:lnSpc>
                <a:spcPct val="1095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Pour déterminer les priorités de l’intervention, il convient de procéder assez rapidement à l’évaluation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potentiel suicidaire,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marR="6985" indent="-228600">
              <a:lnSpc>
                <a:spcPct val="116799"/>
              </a:lnSpc>
              <a:spcBef>
                <a:spcPts val="7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facteurs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</a:t>
            </a:r>
            <a:r>
              <a:rPr dirty="0" sz="1100" spc="-5" b="1">
                <a:latin typeface="Calibri"/>
                <a:cs typeface="Calibri"/>
              </a:rPr>
              <a:t>urgence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l’imminence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(intensité,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temporalité,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modalités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l’acte suicidaire envisagés)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Font typeface="Symbol"/>
              <a:buChar char=""/>
            </a:pPr>
            <a:endParaRPr sz="1300">
              <a:latin typeface="Calibri"/>
              <a:cs typeface="Calibri"/>
            </a:endParaRPr>
          </a:p>
          <a:p>
            <a:pPr marL="241300" marR="5715" indent="-228600">
              <a:lnSpc>
                <a:spcPct val="116799"/>
              </a:lnSpc>
              <a:spcBef>
                <a:spcPts val="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dangerosité</a:t>
            </a:r>
            <a:r>
              <a:rPr dirty="0" sz="1100" spc="13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l’accessibilité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létalité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(risque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d’entraîner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mort)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envisagé.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516889"/>
            <a:ext cx="6141720" cy="8512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Critères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d’une</a:t>
            </a:r>
            <a:r>
              <a:rPr dirty="0" sz="1600" spc="-4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urgence</a:t>
            </a:r>
            <a:r>
              <a:rPr dirty="0" sz="1600" spc="-4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élevée</a:t>
            </a:r>
            <a:endParaRPr sz="1600">
              <a:latin typeface="Calibri Light"/>
              <a:cs typeface="Calibri Light"/>
            </a:endParaRPr>
          </a:p>
          <a:p>
            <a:pPr marL="241300" marR="5715" indent="-228600">
              <a:lnSpc>
                <a:spcPct val="116799"/>
              </a:lnSpc>
              <a:spcBef>
                <a:spcPts val="85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strike="noStrike">
                <a:latin typeface="Calibri"/>
                <a:cs typeface="Calibri"/>
              </a:rPr>
              <a:t>Planification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claire,</a:t>
            </a:r>
            <a:r>
              <a:rPr dirty="0" sz="1100" spc="5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passage</a:t>
            </a:r>
            <a:r>
              <a:rPr dirty="0" sz="1100" spc="5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à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l’acte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prévu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pour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les</a:t>
            </a:r>
            <a:r>
              <a:rPr dirty="0" sz="1100" spc="6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jours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à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venir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(élaboration</a:t>
            </a:r>
            <a:r>
              <a:rPr dirty="0" sz="1100" spc="5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d’un</a:t>
            </a:r>
            <a:r>
              <a:rPr dirty="0" sz="1100" spc="55" strike="noStrike">
                <a:latin typeface="Calibri"/>
                <a:cs typeface="Calibri"/>
              </a:rPr>
              <a:t> </a:t>
            </a:r>
            <a:r>
              <a:rPr dirty="0" sz="1100" spc="-10" strike="noStrike">
                <a:latin typeface="Calibri"/>
                <a:cs typeface="Calibri"/>
              </a:rPr>
              <a:t>scénario</a:t>
            </a:r>
            <a:r>
              <a:rPr dirty="0" sz="1100" spc="4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:</a:t>
            </a:r>
            <a:r>
              <a:rPr dirty="0" sz="1100" spc="6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Comment, </a:t>
            </a:r>
            <a:r>
              <a:rPr dirty="0" sz="1100" spc="-235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Où,</a:t>
            </a:r>
            <a:r>
              <a:rPr dirty="0" sz="1100" spc="-10" strike="noStrike">
                <a:latin typeface="Calibri"/>
                <a:cs typeface="Calibri"/>
              </a:rPr>
              <a:t> </a:t>
            </a:r>
            <a:r>
              <a:rPr dirty="0" sz="1100" spc="-5" strike="noStrike">
                <a:latin typeface="Calibri"/>
                <a:cs typeface="Calibri"/>
              </a:rPr>
              <a:t>Quand </a:t>
            </a:r>
            <a:r>
              <a:rPr dirty="0" sz="1100" strike="noStrike">
                <a:latin typeface="Calibri"/>
                <a:cs typeface="Calibri"/>
              </a:rPr>
              <a:t>?)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Sentiment d’avoir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vouloir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d’aide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omniprésentes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tues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Accès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suicider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(médicaments,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corde</a:t>
            </a:r>
            <a:r>
              <a:rPr dirty="0" sz="1100" spc="5">
                <a:latin typeface="Calibri"/>
                <a:cs typeface="Calibri"/>
              </a:rPr>
              <a:t> …)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12700" marR="5080">
              <a:lnSpc>
                <a:spcPct val="109800"/>
              </a:lnSpc>
            </a:pPr>
            <a:r>
              <a:rPr dirty="0" sz="1100" spc="-5">
                <a:latin typeface="Calibri"/>
                <a:cs typeface="Calibri"/>
              </a:rPr>
              <a:t>La victime doit percevoir </a:t>
            </a:r>
            <a:r>
              <a:rPr dirty="0" sz="1100" spc="-10">
                <a:latin typeface="Calibri"/>
                <a:cs typeface="Calibri"/>
              </a:rPr>
              <a:t>qu’elle </a:t>
            </a:r>
            <a:r>
              <a:rPr dirty="0" sz="1100" spc="-5">
                <a:latin typeface="Calibri"/>
                <a:cs typeface="Calibri"/>
              </a:rPr>
              <a:t>est prise en compte et respectée. Le dialogue se réalise avec tact, 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émettre de jugement de valeur (propos moralisateurs ou de « bon sens »). Il </a:t>
            </a:r>
            <a:r>
              <a:rPr dirty="0" sz="1100">
                <a:latin typeface="Calibri"/>
                <a:cs typeface="Calibri"/>
              </a:rPr>
              <a:t>faut </a:t>
            </a:r>
            <a:r>
              <a:rPr dirty="0" sz="1100" spc="-5">
                <a:latin typeface="Calibri"/>
                <a:cs typeface="Calibri"/>
              </a:rPr>
              <a:t>bannir toute provocation,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ordre catégorique, se retenir de minimiser les problèmes et de dévaloriser le geste (« </a:t>
            </a:r>
            <a:r>
              <a:rPr dirty="0" sz="1100" spc="-5" i="1">
                <a:latin typeface="Calibri"/>
                <a:cs typeface="Calibri"/>
              </a:rPr>
              <a:t>une bêtise </a:t>
            </a:r>
            <a:r>
              <a:rPr dirty="0" sz="1100" spc="-5">
                <a:latin typeface="Calibri"/>
                <a:cs typeface="Calibri"/>
              </a:rPr>
              <a:t>»). 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 de reconnaître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d’aborder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clairement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3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 (Comment,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Où, Quand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?)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62915">
              <a:lnSpc>
                <a:spcPct val="100000"/>
              </a:lnSpc>
              <a:spcBef>
                <a:spcPts val="220"/>
              </a:spcBef>
            </a:pPr>
            <a:r>
              <a:rPr dirty="0" sz="1100" spc="-5" i="1">
                <a:latin typeface="Calibri"/>
                <a:cs typeface="Calibri"/>
              </a:rPr>
              <a:t>« Souffrez-vous au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point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vouloir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mourir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(vous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 mal)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291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Pensez-vous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 une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façon de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suicider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462915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latin typeface="Calibri"/>
                <a:cs typeface="Calibri"/>
              </a:rPr>
              <a:t>« Avez-vous prévu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moment?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Quand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46291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Pensez-vous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 un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endroit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 particulier?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Calibri"/>
              <a:cs typeface="Calibri"/>
            </a:endParaRPr>
          </a:p>
          <a:p>
            <a:pPr marL="241300" marR="8890" indent="-228600">
              <a:lnSpc>
                <a:spcPct val="116799"/>
              </a:lnSpc>
              <a:spcBef>
                <a:spcPts val="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d’accès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létaux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évoqués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éloigner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:</a:t>
            </a:r>
            <a:endParaRPr sz="1100">
              <a:latin typeface="Calibri"/>
              <a:cs typeface="Calibri"/>
            </a:endParaRPr>
          </a:p>
          <a:p>
            <a:pPr marL="462915">
              <a:lnSpc>
                <a:spcPct val="100000"/>
              </a:lnSpc>
              <a:spcBef>
                <a:spcPts val="220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Pensez-vous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moyen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vous</a:t>
            </a:r>
            <a:r>
              <a:rPr dirty="0" sz="1100" spc="-5" i="1">
                <a:latin typeface="Calibri"/>
                <a:cs typeface="Calibri"/>
              </a:rPr>
              <a:t> suicider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»</a:t>
            </a:r>
            <a:endParaRPr sz="1100">
              <a:latin typeface="Calibri"/>
              <a:cs typeface="Calibri"/>
            </a:endParaRPr>
          </a:p>
          <a:p>
            <a:pPr marL="46291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Disposez-vous de 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matériel? »</a:t>
            </a:r>
            <a:endParaRPr sz="1100">
              <a:latin typeface="Calibri"/>
              <a:cs typeface="Calibri"/>
            </a:endParaRPr>
          </a:p>
          <a:p>
            <a:pPr marL="462915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« Avez-vous envisagé un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moyen 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 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procurer?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Proposer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transport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hospitalisation.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  <a:buChar char=""/>
            </a:pPr>
            <a:endParaRPr sz="1300">
              <a:latin typeface="Calibri"/>
              <a:cs typeface="Calibri"/>
            </a:endParaRPr>
          </a:p>
          <a:p>
            <a:pPr algn="just" marL="241300" marR="6985" indent="-228600">
              <a:lnSpc>
                <a:spcPct val="117000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Transmettre l’ensemble des éléments observés et repérés lors de la prise en charge de la </a:t>
            </a:r>
            <a:r>
              <a:rPr dirty="0" sz="1100" spc="-10">
                <a:latin typeface="Calibri"/>
                <a:cs typeface="Calibri"/>
              </a:rPr>
              <a:t>personne </a:t>
            </a:r>
            <a:r>
              <a:rPr dirty="0" sz="1100" spc="-5">
                <a:latin typeface="Calibri"/>
                <a:cs typeface="Calibri"/>
              </a:rPr>
              <a:t> (victime, entourage, lieux) et rapporter les éléments informatifs (emballages de médicaments, lettre,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photo dispositif …)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l’hôpital.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  <a:buChar char=""/>
            </a:pP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Précisions</a:t>
            </a:r>
            <a:endParaRPr sz="1600">
              <a:latin typeface="Calibri Light"/>
              <a:cs typeface="Calibri Light"/>
            </a:endParaRPr>
          </a:p>
          <a:p>
            <a:pPr algn="just" marL="241300" marR="8255" indent="-228600">
              <a:lnSpc>
                <a:spcPct val="116799"/>
              </a:lnSpc>
              <a:spcBef>
                <a:spcPts val="850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Toute idée suicidaire est à considérer comme un suicide en cours de réalisation. Ainsi, même face à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 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bénin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spécialiste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révèle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Char char=""/>
            </a:pPr>
            <a:endParaRPr sz="1300">
              <a:latin typeface="Calibri"/>
              <a:cs typeface="Calibri"/>
            </a:endParaRPr>
          </a:p>
          <a:p>
            <a:pPr algn="just" marL="241300" marR="6985" indent="-228600">
              <a:lnSpc>
                <a:spcPct val="117300"/>
              </a:lnSpc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Les victimes en crise suicidaire doivent être surveillées </a:t>
            </a:r>
            <a:r>
              <a:rPr dirty="0" sz="1100" spc="-10">
                <a:latin typeface="Calibri"/>
                <a:cs typeface="Calibri"/>
              </a:rPr>
              <a:t>durant </a:t>
            </a:r>
            <a:r>
              <a:rPr dirty="0" sz="1100" spc="-5">
                <a:latin typeface="Calibri"/>
                <a:cs typeface="Calibri"/>
              </a:rPr>
              <a:t>toute l’intervention, y compris </a:t>
            </a:r>
            <a:r>
              <a:rPr dirty="0" sz="1100" spc="-10">
                <a:latin typeface="Calibri"/>
                <a:cs typeface="Calibri"/>
              </a:rPr>
              <a:t>durant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l’impulsion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accentuée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l’hospitalisation.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  <a:buChar char=""/>
            </a:pPr>
            <a:endParaRPr sz="1300">
              <a:latin typeface="Calibri"/>
              <a:cs typeface="Calibri"/>
            </a:endParaRPr>
          </a:p>
          <a:p>
            <a:pPr algn="just" marL="241300" marR="5715" indent="-228600">
              <a:lnSpc>
                <a:spcPct val="117000"/>
              </a:lnSpc>
              <a:spcBef>
                <a:spcPts val="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Les questions directes posées à une personne qui formule des propos suicidaires peuvent sembler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embarrassantes, mais elles permettent pourtant de mieux préciser le mode </a:t>
            </a:r>
            <a:r>
              <a:rPr dirty="0" sz="1100" spc="-10">
                <a:latin typeface="Calibri"/>
                <a:cs typeface="Calibri"/>
              </a:rPr>
              <a:t>d’action </a:t>
            </a:r>
            <a:r>
              <a:rPr dirty="0" sz="1100" spc="-5">
                <a:latin typeface="Calibri"/>
                <a:cs typeface="Calibri"/>
              </a:rPr>
              <a:t>envisagé. </a:t>
            </a:r>
            <a:r>
              <a:rPr dirty="0" sz="1100">
                <a:latin typeface="Calibri"/>
                <a:cs typeface="Calibri"/>
              </a:rPr>
              <a:t>Une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>
                <a:latin typeface="Calibri"/>
                <a:cs typeface="Calibri"/>
              </a:rPr>
              <a:t> ayant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suicidaires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interpréter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interlocuteur comme une compréhension de sa souffrance et à l’inverse, </a:t>
            </a:r>
            <a:r>
              <a:rPr dirty="0" sz="1100">
                <a:latin typeface="Calibri"/>
                <a:cs typeface="Calibri"/>
              </a:rPr>
              <a:t>l’absence </a:t>
            </a:r>
            <a:r>
              <a:rPr dirty="0" sz="1100" spc="-5">
                <a:latin typeface="Calibri"/>
                <a:cs typeface="Calibri"/>
              </a:rPr>
              <a:t>de questionnement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un </a:t>
            </a:r>
            <a:r>
              <a:rPr dirty="0" sz="1100" spc="-10">
                <a:latin typeface="Calibri"/>
                <a:cs typeface="Calibri"/>
              </a:rPr>
              <a:t>désintérêt.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8413"/>
            <a:ext cx="6155690" cy="9497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événements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exceptionnels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Contexte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01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catastrophes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exceptionnelles.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Calibri"/>
              <a:cs typeface="Calibri"/>
            </a:endParaRPr>
          </a:p>
          <a:p>
            <a:pPr algn="just" marL="19050" marR="13335">
              <a:lnSpc>
                <a:spcPct val="109800"/>
              </a:lnSpc>
            </a:pPr>
            <a:r>
              <a:rPr dirty="0" sz="1100" spc="-5">
                <a:latin typeface="Calibri"/>
                <a:cs typeface="Calibri"/>
              </a:rPr>
              <a:t>Il s’agit d’événements inhabituels survenant de manière brutale</a:t>
            </a:r>
            <a:r>
              <a:rPr dirty="0" sz="1100" spc="-5">
                <a:solidFill>
                  <a:srgbClr val="FF0000"/>
                </a:solidFill>
                <a:latin typeface="Calibri"/>
                <a:cs typeface="Calibri"/>
              </a:rPr>
              <a:t>,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plupart </a:t>
            </a:r>
            <a:r>
              <a:rPr dirty="0" sz="1100" spc="-5">
                <a:latin typeface="Calibri"/>
                <a:cs typeface="Calibri"/>
              </a:rPr>
              <a:t>du temps, entraînant des dégâts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humains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afflux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catastrophes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majeures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(telles qu’inondations, feux de forêt, ouragans …) ou Accidents Catastrophiques à Effet Limité (accidents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 par voie routière impliquant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véhicules (carambolages) ou des véhicules de transport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(autocar,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train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incendies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urbain,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technologiques,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rassemblements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foule,</a:t>
            </a:r>
            <a:r>
              <a:rPr dirty="0" sz="1100">
                <a:latin typeface="Calibri"/>
                <a:cs typeface="Calibri"/>
              </a:rPr>
              <a:t> attentats </a:t>
            </a:r>
            <a:r>
              <a:rPr dirty="0" sz="1100" spc="-5">
                <a:latin typeface="Calibri"/>
                <a:cs typeface="Calibri"/>
              </a:rPr>
              <a:t>terroristes),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pandémies.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1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dégâts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écologiques</a:t>
            </a:r>
            <a:endParaRPr sz="1100">
              <a:latin typeface="Calibri"/>
              <a:cs typeface="Calibri"/>
            </a:endParaRPr>
          </a:p>
          <a:p>
            <a:pPr algn="just" marL="247650" marR="184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d’impacts psychologiques, plus importants si des proches, des amis, des connaissances disparaissent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largement état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raison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spectaculaire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communautés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populations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témoins, </a:t>
            </a:r>
            <a:r>
              <a:rPr dirty="0" sz="1100" spc="-10">
                <a:latin typeface="Calibri"/>
                <a:cs typeface="Calibri"/>
              </a:rPr>
              <a:t>parents, </a:t>
            </a:r>
            <a:r>
              <a:rPr dirty="0" sz="1100" spc="-5">
                <a:latin typeface="Calibri"/>
                <a:cs typeface="Calibri"/>
              </a:rPr>
              <a:t>public, sauveteurs dans une certaine mesure, et enfin aussi décideurs et gouvernants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eux-mêmes.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effet,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vécu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chose de commun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 :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horrifiante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cadavres,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destructions,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1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l’immersion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cauchemardesque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paisible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l’existence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habituelle,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propre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souffrance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d’autrui,</a:t>
            </a:r>
            <a:endParaRPr sz="1100">
              <a:latin typeface="Calibri"/>
              <a:cs typeface="Calibri"/>
            </a:endParaRPr>
          </a:p>
          <a:p>
            <a:pPr lvl="1" marL="476250" marR="17780" indent="-228600">
              <a:lnSpc>
                <a:spcPct val="101800"/>
              </a:lnSpc>
              <a:spcBef>
                <a:spcPts val="605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exceptionnelle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décontenancement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désarroi,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brefs,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ce désordre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 résoudre.</a:t>
            </a:r>
            <a:endParaRPr sz="1100">
              <a:latin typeface="Calibri"/>
              <a:cs typeface="Calibri"/>
            </a:endParaRPr>
          </a:p>
          <a:p>
            <a:pPr lvl="1" marL="476250" indent="-228600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chacun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atteint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son appartenance communautaire.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Courier New"/>
              <a:buChar char="o"/>
            </a:pPr>
            <a:endParaRPr sz="16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révéler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complexe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fait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7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débordement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destruction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l’indisponibilité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fonctionnement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mode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dégradé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>
                <a:latin typeface="Calibri"/>
                <a:cs typeface="Calibri"/>
              </a:rPr>
              <a:t>afflux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 triage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d’un risque de débordement émotionnel sur un plan collectif (risque de mouvement de foule, </a:t>
            </a:r>
            <a:r>
              <a:rPr dirty="0" sz="1100" spc="-10">
                <a:latin typeface="Calibri"/>
                <a:cs typeface="Calibri"/>
              </a:rPr>
              <a:t>panique </a:t>
            </a:r>
            <a:r>
              <a:rPr dirty="0" sz="1100" spc="-5">
                <a:latin typeface="Calibri"/>
                <a:cs typeface="Calibri"/>
              </a:rPr>
              <a:t> collective). Concernant ce </a:t>
            </a:r>
            <a:r>
              <a:rPr dirty="0" sz="1100" spc="-10">
                <a:latin typeface="Calibri"/>
                <a:cs typeface="Calibri"/>
              </a:rPr>
              <a:t>dernier </a:t>
            </a:r>
            <a:r>
              <a:rPr dirty="0" sz="1100" spc="-5">
                <a:latin typeface="Calibri"/>
                <a:cs typeface="Calibri"/>
              </a:rPr>
              <a:t>point, l’anonymat et la tendance à </a:t>
            </a:r>
            <a:r>
              <a:rPr dirty="0" sz="1100">
                <a:latin typeface="Calibri"/>
                <a:cs typeface="Calibri"/>
              </a:rPr>
              <a:t>l’imitation </a:t>
            </a:r>
            <a:r>
              <a:rPr dirty="0" sz="1100" spc="-5">
                <a:latin typeface="Calibri"/>
                <a:cs typeface="Calibri"/>
              </a:rPr>
              <a:t>favorisent une certaine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impulsivité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l’émotion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l’emporter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raison.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primaires  peuvent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apparaître.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panique  collective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 grande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violence</a:t>
            </a:r>
            <a:endParaRPr sz="1100">
              <a:latin typeface="Calibri"/>
              <a:cs typeface="Calibri"/>
            </a:endParaRPr>
          </a:p>
          <a:p>
            <a:pPr algn="just" marL="247650" marR="1270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résulter.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comportements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inadaptés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(fuite </a:t>
            </a:r>
            <a:r>
              <a:rPr dirty="0" sz="1100" spc="-5">
                <a:latin typeface="Calibri"/>
                <a:cs typeface="Calibri"/>
              </a:rPr>
              <a:t> éperdue,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bousculades,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piétinement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…).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panique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accroît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victimes.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Conduite</a:t>
            </a:r>
            <a:r>
              <a:rPr dirty="0" sz="1600" spc="-4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62B1DE"/>
                </a:solidFill>
                <a:latin typeface="Calibri Light"/>
                <a:cs typeface="Calibri Light"/>
              </a:rPr>
              <a:t>à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tenir</a:t>
            </a:r>
            <a:r>
              <a:rPr dirty="0" sz="1600" spc="-35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spécifique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994"/>
              </a:spcBef>
            </a:pPr>
            <a:r>
              <a:rPr dirty="0" sz="1100" spc="-5">
                <a:latin typeface="Calibri"/>
                <a:cs typeface="Calibri"/>
              </a:rPr>
              <a:t>Il s’agit là de tenter de </a:t>
            </a:r>
            <a:r>
              <a:rPr dirty="0" sz="1100">
                <a:latin typeface="Calibri"/>
                <a:cs typeface="Calibri"/>
              </a:rPr>
              <a:t>gérer </a:t>
            </a:r>
            <a:r>
              <a:rPr dirty="0" sz="1100" spc="-5">
                <a:latin typeface="Calibri"/>
                <a:cs typeface="Calibri"/>
              </a:rPr>
              <a:t>un attroupement ou une foule afin de diminuer l’anxiété d’une ou des victimes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impliqués.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Face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à</a:t>
            </a:r>
            <a:r>
              <a:rPr dirty="0" sz="1600" spc="-3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un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attroupement 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ou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une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foule</a:t>
            </a:r>
            <a:endParaRPr sz="1600">
              <a:latin typeface="Calibri Light"/>
              <a:cs typeface="Calibri Light"/>
            </a:endParaRPr>
          </a:p>
          <a:p>
            <a:pPr marL="247650" marR="15875" indent="-228600">
              <a:lnSpc>
                <a:spcPct val="116799"/>
              </a:lnSpc>
              <a:spcBef>
                <a:spcPts val="8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dispersion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s’écarter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 l’organisation des 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incommoder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taches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impliquées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491439"/>
            <a:ext cx="6142990" cy="57442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11430">
              <a:lnSpc>
                <a:spcPct val="1173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agités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(attendre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guider,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chercher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documents,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évacuer...).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Ceci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effet,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général,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diminuer</a:t>
            </a:r>
            <a:r>
              <a:rPr dirty="0" sz="1100" spc="-5">
                <a:latin typeface="Calibri"/>
                <a:cs typeface="Calibri"/>
              </a:rPr>
              <a:t> 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angoisse.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En</a:t>
            </a:r>
            <a:r>
              <a:rPr dirty="0" sz="1600" spc="-3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cas</a:t>
            </a:r>
            <a:r>
              <a:rPr dirty="0" sz="1600" spc="-3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3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20">
                <a:solidFill>
                  <a:srgbClr val="808080"/>
                </a:solidFill>
                <a:latin typeface="Calibri Light"/>
                <a:cs typeface="Calibri Light"/>
              </a:rPr>
              <a:t>mouvement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4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panique</a:t>
            </a:r>
            <a:endParaRPr sz="1600">
              <a:latin typeface="Calibri Light"/>
              <a:cs typeface="Calibri Light"/>
            </a:endParaRPr>
          </a:p>
          <a:p>
            <a:pPr marL="241300" indent="-228600">
              <a:lnSpc>
                <a:spcPct val="100000"/>
              </a:lnSpc>
              <a:spcBef>
                <a:spcPts val="10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 identifiable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Agir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coordonnée 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preuve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d’autorité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directives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brèves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(anticipation).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Isoler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réenclencher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mouvement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enrayé.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Créer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sécurité.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Extraire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(véhicule,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PMA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bâtiment).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900">
              <a:latin typeface="Calibri"/>
              <a:cs typeface="Calibri"/>
            </a:endParaRPr>
          </a:p>
          <a:p>
            <a:pPr algn="just" marL="12700" marR="5715">
              <a:lnSpc>
                <a:spcPct val="109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alerter,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l’indice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grave.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prise </a:t>
            </a:r>
            <a:r>
              <a:rPr dirty="0" sz="1100" spc="-5">
                <a:latin typeface="Calibri"/>
                <a:cs typeface="Calibri"/>
              </a:rPr>
              <a:t> en charge médicale et/ou psychologique est indiquée afin de faire face à l’installation dans la durée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troubles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psychotraumatiques.</a:t>
            </a:r>
            <a:endParaRPr sz="1100">
              <a:latin typeface="Calibri"/>
              <a:cs typeface="Calibri"/>
            </a:endParaRPr>
          </a:p>
          <a:p>
            <a:pPr algn="just" marL="12700" marR="5080">
              <a:lnSpc>
                <a:spcPct val="109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Il sera donc nécessaire d’orienter ces personnes vers une prise en charge psychologique spécialisée (aux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hospitalières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catastrophe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Cellules</a:t>
            </a:r>
            <a:r>
              <a:rPr dirty="0" sz="1100" spc="-5">
                <a:latin typeface="Calibri"/>
                <a:cs typeface="Calibri"/>
              </a:rPr>
              <a:t> d’Urgences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Médico- 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Psychologiques).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5"/>
              </a:spcBef>
            </a:pP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Rappel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sur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</a:t>
            </a:r>
            <a:r>
              <a:rPr dirty="0" sz="1600" spc="-10">
                <a:solidFill>
                  <a:srgbClr val="62B1DE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62B1DE"/>
                </a:solidFill>
                <a:latin typeface="Calibri Light"/>
                <a:cs typeface="Calibri Light"/>
              </a:rPr>
              <a:t> Cellules d’Urgence</a:t>
            </a:r>
            <a:r>
              <a:rPr dirty="0" sz="1600" spc="-20">
                <a:solidFill>
                  <a:srgbClr val="62B1DE"/>
                </a:solidFill>
                <a:latin typeface="Calibri Light"/>
                <a:cs typeface="Calibri Light"/>
              </a:rPr>
              <a:t> Médico-Psychologique</a:t>
            </a:r>
            <a:endParaRPr sz="1600">
              <a:latin typeface="Calibri Light"/>
              <a:cs typeface="Calibri Light"/>
            </a:endParaRPr>
          </a:p>
          <a:p>
            <a:pPr algn="just" marL="12700" marR="6985">
              <a:lnSpc>
                <a:spcPct val="117100"/>
              </a:lnSpc>
              <a:spcBef>
                <a:spcPts val="78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d'urgence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médico-psychologique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(CUMP)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France,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psychologique précoce des blessés psychiques dans les situations d'urgence collective (événements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sinistres,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attentats)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cadre du SAMU.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Calibri"/>
              <a:cs typeface="Calibri"/>
            </a:endParaRPr>
          </a:p>
          <a:p>
            <a:pPr algn="just" marL="12700" marR="889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Les CUMP sont composées de spécialistes (psychiatres, psychologues, infirmiers) spécialement formés à 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d'urgence.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45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CUMP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déclenchée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l'initiative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SAMU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80920" y="896111"/>
            <a:ext cx="3317494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896111"/>
            <a:ext cx="1614170" cy="352044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[10AC01</a:t>
            </a:r>
            <a:r>
              <a:rPr dirty="0" sz="1600" spc="-2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05914" y="760730"/>
            <a:ext cx="3345179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Relevage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et brancardage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288283"/>
            <a:ext cx="6155690" cy="287020"/>
            <a:chOff x="701040" y="328828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28828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5687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813293"/>
            <a:ext cx="6155690" cy="287020"/>
            <a:chOff x="701040" y="781329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78132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0937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86055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 relevage est une action qui consiste à placer une victime sur un </a:t>
            </a:r>
            <a:r>
              <a:rPr dirty="0" sz="1100" spc="-10">
                <a:latin typeface="Calibri"/>
                <a:cs typeface="Calibri"/>
              </a:rPr>
              <a:t>brancard, </a:t>
            </a:r>
            <a:r>
              <a:rPr dirty="0" sz="1100" spc="-5">
                <a:latin typeface="Calibri"/>
                <a:cs typeface="Calibri"/>
              </a:rPr>
              <a:t>directement ou à l'aide d'un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 particulier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 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 son déplacement (brancardage).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 action est réalisée après avoir soustrait la victime à la cause de sa détresse et l’avoir installée dans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L’application des techniques de relevage et de brancardage comporte des risques, notamment pour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le</a:t>
            </a:r>
            <a:r>
              <a:rPr dirty="0" sz="1100" spc="-5">
                <a:latin typeface="Calibri"/>
                <a:cs typeface="Calibri"/>
              </a:rPr>
              <a:t> secouriste.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évitent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minimisent ces risques.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Principes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généraux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manutention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pratiquées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coordonnée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d'un chef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exigent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-5">
                <a:latin typeface="Calibri"/>
                <a:cs typeface="Calibri"/>
              </a:rPr>
              <a:t> 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Stabilité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debout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décalés,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parallèles.</a:t>
            </a:r>
            <a:endParaRPr sz="1100">
              <a:latin typeface="Calibri"/>
              <a:cs typeface="Calibri"/>
            </a:endParaRPr>
          </a:p>
          <a:p>
            <a:pPr marL="247650" marR="10795">
              <a:lnSpc>
                <a:spcPct val="1020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trépied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l'autre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dehors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avant-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bras.</a:t>
            </a:r>
            <a:endParaRPr sz="1100">
              <a:latin typeface="Calibri"/>
              <a:cs typeface="Calibri"/>
            </a:endParaRPr>
          </a:p>
          <a:p>
            <a:pPr marL="2476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Penché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avant,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s'éloignant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verticale. Il vaut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 s'accroupir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</a:t>
            </a:r>
            <a:r>
              <a:rPr dirty="0" sz="1100" spc="-10">
                <a:latin typeface="Calibri"/>
                <a:cs typeface="Calibri"/>
              </a:rPr>
              <a:t>pencher.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principes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l’origine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dorso-lombaires.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Fermeté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pleines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 </a:t>
            </a:r>
            <a:r>
              <a:rPr dirty="0" sz="1100" spc="-5">
                <a:latin typeface="Calibri"/>
                <a:cs typeface="Calibri"/>
              </a:rPr>
              <a:t> les mains.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répartition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charges ;</a:t>
            </a:r>
            <a:endParaRPr sz="1100">
              <a:latin typeface="Calibri"/>
              <a:cs typeface="Calibri"/>
            </a:endParaRPr>
          </a:p>
          <a:p>
            <a:pPr marL="247650" marR="1524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(3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6)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cas;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rapprochée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Synchronisation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mouvements.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En 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synchronisés,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chef.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Règles générales de brancardage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2000"/>
              </a:lnSpc>
              <a:spcBef>
                <a:spcPts val="11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épreuve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inconfortable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minimiser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effets,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préalablement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arrimer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horizontale,</a:t>
            </a:r>
            <a:endParaRPr sz="1100">
              <a:latin typeface="Calibri"/>
              <a:cs typeface="Calibri"/>
            </a:endParaRPr>
          </a:p>
          <a:p>
            <a:pPr lvl="1" marL="704850" marR="1143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exécutés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coordonnée,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doux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41267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[02AC01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097532" y="760730"/>
            <a:ext cx="336105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Généralités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sur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les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bilans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47700" y="1404365"/>
            <a:ext cx="6212205" cy="807720"/>
          </a:xfrm>
          <a:prstGeom prst="rect">
            <a:avLst/>
          </a:prstGeom>
          <a:solidFill>
            <a:srgbClr val="F1F1F1"/>
          </a:solidFill>
          <a:ln w="6095">
            <a:solidFill>
              <a:srgbClr val="000000"/>
            </a:solidFill>
          </a:ln>
        </p:spPr>
        <p:txBody>
          <a:bodyPr wrap="square" lIns="0" tIns="6350" rIns="0" bIns="0" rtlCol="0" vert="horz">
            <a:spAutoFit/>
          </a:bodyPr>
          <a:lstStyle/>
          <a:p>
            <a:pPr algn="just" marL="72390" marR="15875">
              <a:lnSpc>
                <a:spcPct val="101699"/>
              </a:lnSpc>
              <a:spcBef>
                <a:spcPts val="50"/>
              </a:spcBef>
            </a:pP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La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chronologie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et les principes associés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qui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sont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ici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proposés se basent sur des pratiques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de terrain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et déterminent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un 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langage</a:t>
            </a:r>
            <a:r>
              <a:rPr dirty="0" sz="1000" spc="-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commun,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 adaptable quelle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que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soit la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méthodologie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ou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la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procédure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employée par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une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entité.</a:t>
            </a:r>
            <a:endParaRPr sz="1000">
              <a:latin typeface="Calibri"/>
              <a:cs typeface="Calibri"/>
            </a:endParaRPr>
          </a:p>
          <a:p>
            <a:pPr algn="just" marL="72390" marR="13970">
              <a:lnSpc>
                <a:spcPct val="101699"/>
              </a:lnSpc>
              <a:spcBef>
                <a:spcPts val="5"/>
              </a:spcBef>
            </a:pP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Chaque autorité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d’emploi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est donc libre d’associer un nom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à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chaque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regard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ou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de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rédiger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une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procédure respectant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cette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chronologie et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ces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principes, l’essentiel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étant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le respect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de ce code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commun nécessaire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à une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compréhension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mutuelle</a:t>
            </a:r>
            <a:r>
              <a:rPr dirty="0" sz="1000" spc="-5">
                <a:solidFill>
                  <a:srgbClr val="FF0000"/>
                </a:solidFill>
                <a:latin typeface="Times New Roman"/>
                <a:cs typeface="Times New Roman"/>
              </a:rPr>
              <a:t>.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2271268"/>
            <a:ext cx="6141720" cy="659574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21971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 d’informations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Sa </a:t>
            </a:r>
            <a:r>
              <a:rPr dirty="0" sz="1100">
                <a:latin typeface="Calibri"/>
                <a:cs typeface="Calibri"/>
              </a:rPr>
              <a:t>réalisation,</a:t>
            </a:r>
            <a:r>
              <a:rPr dirty="0" sz="1100" spc="-5">
                <a:latin typeface="Calibri"/>
                <a:cs typeface="Calibri"/>
              </a:rPr>
              <a:t> de manière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structurée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rigoureuse, assure 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889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globale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physique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 secours complémentaires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d’établir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diagnostic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précis possible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 suivi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l’évolution de </a:t>
            </a:r>
            <a:r>
              <a:rPr dirty="0" sz="1100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2700" marR="566420">
              <a:lnSpc>
                <a:spcPct val="1014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L’attitude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impact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recueillies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auprès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1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Commencer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globale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détail.</a:t>
            </a:r>
            <a:endParaRPr sz="1100">
              <a:latin typeface="Calibri"/>
              <a:cs typeface="Calibri"/>
            </a:endParaRPr>
          </a:p>
          <a:p>
            <a:pPr algn="just"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Rechercher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traiter</a:t>
            </a:r>
            <a:r>
              <a:rPr dirty="0" sz="1100">
                <a:latin typeface="Calibri"/>
                <a:cs typeface="Calibri"/>
              </a:rPr>
              <a:t> en </a:t>
            </a:r>
            <a:r>
              <a:rPr dirty="0" sz="1100" spc="-5">
                <a:latin typeface="Calibri"/>
                <a:cs typeface="Calibri"/>
              </a:rPr>
              <a:t>priorité 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1300" marR="508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Fonctionner en cercles de contrôle continu, de </a:t>
            </a:r>
            <a:r>
              <a:rPr dirty="0" sz="1100">
                <a:latin typeface="Calibri"/>
                <a:cs typeface="Calibri"/>
              </a:rPr>
              <a:t>l’abord </a:t>
            </a:r>
            <a:r>
              <a:rPr dirty="0" sz="1100" spc="-5">
                <a:latin typeface="Calibri"/>
                <a:cs typeface="Calibri"/>
              </a:rPr>
              <a:t>de la victime, jusqu’à la fin de l’intervention :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 (apprécier et mesurer les fonctions vitales de manière hiérarchisée), </a:t>
            </a:r>
            <a:r>
              <a:rPr dirty="0" sz="1100">
                <a:latin typeface="Calibri"/>
                <a:cs typeface="Calibri"/>
              </a:rPr>
              <a:t>agir, </a:t>
            </a:r>
            <a:r>
              <a:rPr dirty="0" sz="1100" spc="-5">
                <a:latin typeface="Calibri"/>
                <a:cs typeface="Calibri"/>
              </a:rPr>
              <a:t>contrôler l’action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réévaluer.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L’approche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distingue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successifs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marR="6985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globalité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déceler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d’éventuels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8255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deuxième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objectif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 </a:t>
            </a:r>
            <a:r>
              <a:rPr dirty="0" sz="1100" spc="-5">
                <a:latin typeface="Calibri"/>
                <a:cs typeface="Calibri"/>
              </a:rPr>
              <a:t> la plainte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98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troisième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hiérarchisée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structurée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rechercher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 évidente ;</a:t>
            </a:r>
            <a:endParaRPr sz="1100">
              <a:latin typeface="Calibri"/>
              <a:cs typeface="Calibri"/>
            </a:endParaRPr>
          </a:p>
          <a:p>
            <a:pPr marL="241300" marR="571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quatrième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approfondissant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l’interrogatoire,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examinant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vitaux.</a:t>
            </a:r>
            <a:endParaRPr sz="1100">
              <a:latin typeface="Calibri"/>
              <a:cs typeface="Calibri"/>
            </a:endParaRPr>
          </a:p>
          <a:p>
            <a:pPr marL="12700" marR="483234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surveillance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l’intervention.</a:t>
            </a:r>
            <a:endParaRPr sz="1100">
              <a:latin typeface="Calibri"/>
              <a:cs typeface="Calibri"/>
            </a:endParaRPr>
          </a:p>
          <a:p>
            <a:pPr marL="12700" marR="15113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synthèse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prend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relai.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2984245"/>
            <a:ext cx="6155690" cy="287020"/>
            <a:chOff x="701040" y="2984245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298424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26466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/>
          <p:nvPr/>
        </p:nvSpPr>
        <p:spPr>
          <a:xfrm>
            <a:off x="720090" y="965225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31190" y="441146"/>
            <a:ext cx="6306820" cy="959993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77470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réalisés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marchant,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balancement.</a:t>
            </a:r>
            <a:endParaRPr sz="1100">
              <a:latin typeface="Calibri"/>
              <a:cs typeface="Calibri"/>
            </a:endParaRPr>
          </a:p>
          <a:p>
            <a:pPr marL="546100">
              <a:lnSpc>
                <a:spcPct val="100000"/>
              </a:lnSpc>
              <a:spcBef>
                <a:spcPts val="620"/>
              </a:spcBef>
              <a:tabLst>
                <a:tab pos="7747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placer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générale.</a:t>
            </a:r>
            <a:endParaRPr sz="1100">
              <a:latin typeface="Calibri"/>
              <a:cs typeface="Calibri"/>
            </a:endParaRPr>
          </a:p>
          <a:p>
            <a:pPr algn="just" marL="88900" marR="9461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l’arrière.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 </a:t>
            </a:r>
            <a:r>
              <a:rPr dirty="0" sz="1100" spc="-5">
                <a:latin typeface="Calibri"/>
                <a:cs typeface="Calibri"/>
              </a:rPr>
              <a:t> l’ensemble de son équipe d’une part, tout en pouvant exercer une surveillance constante de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d'autre part.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  <a:p>
            <a:pPr algn="just" marL="317500" marR="94615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coordonner la manœuvre de brancardage. Pour cela, il veille à commander l'équipe de secouristes </a:t>
            </a:r>
            <a:r>
              <a:rPr dirty="0" sz="1100" spc="-1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 chacune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conduire.</a:t>
            </a:r>
            <a:endParaRPr sz="1100">
              <a:latin typeface="Calibri"/>
              <a:cs typeface="Calibri"/>
            </a:endParaRPr>
          </a:p>
          <a:p>
            <a:pPr marL="317500" marR="9588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commandement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temps.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d’exécution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précédé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préparatoire.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Attention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 lever…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Levez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marL="317500">
              <a:lnSpc>
                <a:spcPct val="100000"/>
              </a:lnSpc>
              <a:spcBef>
                <a:spcPts val="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donnés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intelligible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voix,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entendus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3175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l’équipe.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algn="just" marL="8890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Matériel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relevage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brancardage</a:t>
            </a:r>
            <a:endParaRPr sz="1600">
              <a:latin typeface="Calibri Light"/>
              <a:cs typeface="Calibri Light"/>
            </a:endParaRPr>
          </a:p>
          <a:p>
            <a:pPr algn="just" marL="88900" marR="927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II existe une série de matériels qui peuvent </a:t>
            </a:r>
            <a:r>
              <a:rPr dirty="0" sz="1100">
                <a:latin typeface="Calibri"/>
                <a:cs typeface="Calibri"/>
              </a:rPr>
              <a:t>aider </a:t>
            </a:r>
            <a:r>
              <a:rPr dirty="0" sz="1100" spc="-5">
                <a:latin typeface="Calibri"/>
                <a:cs typeface="Calibri"/>
              </a:rPr>
              <a:t>à relever une victime. Certains d'entre eux peuvent </a:t>
            </a:r>
            <a:r>
              <a:rPr dirty="0" sz="1100" spc="5">
                <a:latin typeface="Calibri"/>
                <a:cs typeface="Calibri"/>
              </a:rPr>
              <a:t>être 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courte distance jusqu'au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 </a:t>
            </a:r>
            <a:r>
              <a:rPr dirty="0" sz="1100" spc="10">
                <a:latin typeface="Calibri"/>
                <a:cs typeface="Calibri"/>
              </a:rPr>
              <a:t>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algn="just" marL="88900" marR="9271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véhicules spécialement affectés au transport des victimes (blessés, malades) sont équipés en général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porte-brancard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désolidarisés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(VSAV,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UMH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SMUR,</a:t>
            </a:r>
            <a:r>
              <a:rPr dirty="0" sz="1100" spc="-5">
                <a:latin typeface="Calibri"/>
                <a:cs typeface="Calibri"/>
              </a:rPr>
              <a:t> véhicules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premiers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agréées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-5">
                <a:latin typeface="Calibri"/>
                <a:cs typeface="Calibri"/>
              </a:rPr>
              <a:t> civile,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sanitaires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privés…).</a:t>
            </a:r>
            <a:endParaRPr sz="1100">
              <a:latin typeface="Calibri"/>
              <a:cs typeface="Calibri"/>
            </a:endParaRPr>
          </a:p>
          <a:p>
            <a:pPr algn="just" marL="889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 modèles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rencontrés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le 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pliant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compas 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17500" marR="93980">
              <a:lnSpc>
                <a:spcPct val="1032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C’est un brancard plat dont le fond est en toile ou en toile plastifiée. Les hampes sont en bois ou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réunies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compas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métalliques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 </a:t>
            </a:r>
            <a:r>
              <a:rPr dirty="0" sz="1100" spc="-5">
                <a:latin typeface="Calibri"/>
                <a:cs typeface="Calibri"/>
              </a:rPr>
              <a:t>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stockage).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bretelles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trois</a:t>
            </a:r>
            <a:r>
              <a:rPr dirty="0" sz="1100">
                <a:latin typeface="Verdana"/>
                <a:cs typeface="Verdana"/>
              </a:rPr>
              <a:t>.</a:t>
            </a:r>
            <a:endParaRPr sz="1100">
              <a:latin typeface="Verdana"/>
              <a:cs typeface="Verdana"/>
            </a:endParaRPr>
          </a:p>
          <a:p>
            <a:pPr marL="3175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combiné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  <a:p>
            <a:pPr marL="317500" marR="939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Muni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dossier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(appelé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appui-tête),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complété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repose-pied (brancard articulé).</a:t>
            </a:r>
            <a:endParaRPr sz="1100">
              <a:latin typeface="Calibri"/>
              <a:cs typeface="Calibri"/>
            </a:endParaRPr>
          </a:p>
          <a:p>
            <a:pPr marL="317500" marR="9779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d’appuis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rabattables.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brancards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dits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catastrophe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marR="9334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II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s'agit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aisément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empilables,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stockage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faible volume.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aéronefs.</a:t>
            </a:r>
            <a:endParaRPr sz="1100">
              <a:latin typeface="Calibri"/>
              <a:cs typeface="Calibri"/>
            </a:endParaRPr>
          </a:p>
          <a:p>
            <a:pPr marL="317500">
              <a:lnSpc>
                <a:spcPct val="100000"/>
              </a:lnSpc>
              <a:spcBef>
                <a:spcPts val="825"/>
              </a:spcBef>
            </a:pPr>
            <a:r>
              <a:rPr dirty="0" sz="1100" spc="-10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aéronefs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spéciaux,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étroits.</a:t>
            </a:r>
            <a:endParaRPr sz="1100">
              <a:latin typeface="Calibri"/>
              <a:cs typeface="Calibri"/>
            </a:endParaRPr>
          </a:p>
          <a:p>
            <a:pPr marL="88900" marR="9207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Outre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réelle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étages,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immeubles 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ascenseur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 escaliers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ascenseurs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étroits.</a:t>
            </a:r>
            <a:endParaRPr sz="11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qui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 marL="88900" marR="9461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pliant.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équipées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cadre supérieur (dans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dos)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(aux pieds).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Calibri"/>
              <a:cs typeface="Calibri"/>
            </a:endParaRPr>
          </a:p>
          <a:p>
            <a:pPr marL="88900" marR="92710">
              <a:lnSpc>
                <a:spcPct val="107200"/>
              </a:lnSpc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217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brancard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répond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20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2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norme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NF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1865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-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Décembre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1999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-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relative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aux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spécifications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brancards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équipements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d’ambulances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 </a:t>
            </a:r>
            <a:r>
              <a:rPr dirty="0" sz="900" i="1">
                <a:latin typeface="Calibri"/>
                <a:cs typeface="Calibri"/>
              </a:rPr>
              <a:t>le </a:t>
            </a:r>
            <a:r>
              <a:rPr dirty="0" sz="900" spc="-5" i="1">
                <a:latin typeface="Calibri"/>
                <a:cs typeface="Calibri"/>
              </a:rPr>
              <a:t>transport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 patients.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349</a:t>
            </a:fld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69290" y="520699"/>
            <a:ext cx="6216650" cy="876808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50800" marR="431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habituellement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prévus</a:t>
            </a:r>
            <a:r>
              <a:rPr dirty="0" sz="1100" spc="-5">
                <a:latin typeface="Calibri"/>
                <a:cs typeface="Calibri"/>
              </a:rPr>
              <a:t>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corpulence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 fabricant.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 des victimes dont la corpulence est supérieure, il 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 faire appel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services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 adaptés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bariatriques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508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couramment </a:t>
            </a:r>
            <a:r>
              <a:rPr dirty="0" sz="1100">
                <a:latin typeface="Calibri"/>
                <a:cs typeface="Calibri"/>
              </a:rPr>
              <a:t>utilisés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7940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79400" marR="4572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 dispositif est constitué de deux parties que l'on glisse latéralement sous le blessé, puis qu'on réunit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brancard rigide.</a:t>
            </a:r>
            <a:endParaRPr sz="1100">
              <a:latin typeface="Calibri"/>
              <a:cs typeface="Calibri"/>
            </a:endParaRPr>
          </a:p>
          <a:p>
            <a:pPr algn="just" marL="2794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inoxydable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PVC,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36600" marR="41910" indent="-229235">
              <a:lnSpc>
                <a:spcPct val="101800"/>
              </a:lnSpc>
              <a:spcBef>
                <a:spcPts val="595"/>
              </a:spcBef>
              <a:buFont typeface="Courier New"/>
              <a:buChar char="o"/>
              <a:tabLst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d'un cadre tubulaire, </a:t>
            </a:r>
            <a:r>
              <a:rPr dirty="0" sz="1100">
                <a:latin typeface="Calibri"/>
                <a:cs typeface="Calibri"/>
              </a:rPr>
              <a:t>large </a:t>
            </a:r>
            <a:r>
              <a:rPr dirty="0" sz="1100" spc="-5">
                <a:latin typeface="Calibri"/>
                <a:cs typeface="Calibri"/>
              </a:rPr>
              <a:t>de 43 cm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du tronc, dont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montants permettent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portage,</a:t>
            </a:r>
            <a:endParaRPr sz="1100">
              <a:latin typeface="Calibri"/>
              <a:cs typeface="Calibri"/>
            </a:endParaRPr>
          </a:p>
          <a:p>
            <a:pPr algn="just" lvl="1" marL="736600" marR="41275" indent="-229235">
              <a:lnSpc>
                <a:spcPct val="101800"/>
              </a:lnSpc>
              <a:spcBef>
                <a:spcPts val="600"/>
              </a:spcBef>
              <a:buFont typeface="Courier New"/>
              <a:buChar char="o"/>
              <a:tabLst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lames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pleines,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incurvées,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inclinées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l'intérieur,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cueillette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 algn="just" marL="279400" marR="4254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 cadre tubulaire est réglable en longueur et permet, par deux systèmes à encliquetage et articulés,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éventail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dissociation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parties.</a:t>
            </a:r>
            <a:endParaRPr sz="1100">
              <a:latin typeface="Calibri"/>
              <a:cs typeface="Calibri"/>
            </a:endParaRPr>
          </a:p>
          <a:p>
            <a:pPr algn="just" marL="2794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l'arrimage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 algn="just" marL="279400" marR="444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auge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25" i="1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possibilités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d'ouverture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lames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soulever.</a:t>
            </a:r>
            <a:endParaRPr sz="1100">
              <a:latin typeface="Calibri"/>
              <a:cs typeface="Calibri"/>
            </a:endParaRPr>
          </a:p>
          <a:p>
            <a:pPr algn="just" marL="2794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s'effectuer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repliée.</a:t>
            </a:r>
            <a:endParaRPr sz="1100">
              <a:latin typeface="Calibri"/>
              <a:cs typeface="Calibri"/>
            </a:endParaRPr>
          </a:p>
          <a:p>
            <a:pPr algn="just" marL="279400" marR="45085">
              <a:lnSpc>
                <a:spcPct val="101899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autre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 Il peut être équipé de blocs de tête pour assurer une restriction des mouvements du </a:t>
            </a:r>
            <a:r>
              <a:rPr dirty="0" sz="1100">
                <a:latin typeface="Calibri"/>
                <a:cs typeface="Calibri"/>
              </a:rPr>
              <a:t>rachis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cervical.</a:t>
            </a:r>
            <a:endParaRPr sz="1100">
              <a:latin typeface="Calibri"/>
              <a:cs typeface="Calibri"/>
            </a:endParaRPr>
          </a:p>
          <a:p>
            <a:pPr algn="just" marL="27940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marR="4381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rectangle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toile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épaisse,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plastifiée,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radiotransparente,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dimension correspond 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 </a:t>
            </a:r>
            <a:r>
              <a:rPr dirty="0" sz="1100">
                <a:latin typeface="Calibri"/>
                <a:cs typeface="Calibri"/>
              </a:rPr>
              <a:t>utile </a:t>
            </a:r>
            <a:r>
              <a:rPr dirty="0" sz="1100" spc="-5">
                <a:latin typeface="Calibri"/>
                <a:cs typeface="Calibri"/>
              </a:rPr>
              <a:t>du brancard.</a:t>
            </a:r>
            <a:endParaRPr sz="1100">
              <a:latin typeface="Calibri"/>
              <a:cs typeface="Calibri"/>
            </a:endParaRPr>
          </a:p>
          <a:p>
            <a:pPr marL="279400" marR="431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renforcées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toile,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transversal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longitudinal.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poignées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nombre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6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8,</a:t>
            </a:r>
            <a:r>
              <a:rPr dirty="0" sz="1100" spc="-5">
                <a:latin typeface="Calibri"/>
                <a:cs typeface="Calibri"/>
              </a:rPr>
              <a:t> symétriques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dissymétriques.</a:t>
            </a:r>
            <a:endParaRPr sz="1100">
              <a:latin typeface="Calibri"/>
              <a:cs typeface="Calibri"/>
            </a:endParaRPr>
          </a:p>
          <a:p>
            <a:pPr marL="279400" marR="4064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transfert.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l'avance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couverture, elle 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blessé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 brancard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autre,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de 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 du brancard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lit,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table</a:t>
            </a:r>
            <a:r>
              <a:rPr dirty="0" sz="1100" spc="-5">
                <a:latin typeface="Calibri"/>
                <a:cs typeface="Calibri"/>
              </a:rPr>
              <a:t> d'examen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radiologie.</a:t>
            </a:r>
            <a:endParaRPr sz="1100">
              <a:latin typeface="Calibri"/>
              <a:cs typeface="Calibri"/>
            </a:endParaRPr>
          </a:p>
          <a:p>
            <a:pPr marL="279400" marR="4508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isolément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transitoire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(qui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 traumatique)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 brancard</a:t>
            </a:r>
            <a:r>
              <a:rPr dirty="0" sz="1100">
                <a:latin typeface="Calibri"/>
                <a:cs typeface="Calibri"/>
              </a:rPr>
              <a:t> si </a:t>
            </a:r>
            <a:r>
              <a:rPr dirty="0" sz="1100" spc="-5">
                <a:latin typeface="Calibri"/>
                <a:cs typeface="Calibri"/>
              </a:rPr>
              <a:t>on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794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stockable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Piguilem ;</a:t>
            </a:r>
            <a:endParaRPr sz="1100">
              <a:latin typeface="Calibri"/>
              <a:cs typeface="Calibri"/>
            </a:endParaRPr>
          </a:p>
          <a:p>
            <a:pPr algn="just" marL="2794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tubulaire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métallique,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patins.</a:t>
            </a:r>
            <a:endParaRPr sz="1100">
              <a:latin typeface="Calibri"/>
              <a:cs typeface="Calibri"/>
            </a:endParaRPr>
          </a:p>
          <a:p>
            <a:pPr algn="just" marL="279400" marR="42545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plaque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matière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assurant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toile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glissement.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treuillage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neige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exemple.</a:t>
            </a:r>
            <a:endParaRPr sz="1100">
              <a:latin typeface="Calibri"/>
              <a:cs typeface="Calibri"/>
            </a:endParaRPr>
          </a:p>
          <a:p>
            <a:pPr algn="just" marL="279400" marR="431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A été également mis au point un brancard claie de portage </a:t>
            </a:r>
            <a:r>
              <a:rPr dirty="0" sz="1100" spc="-5" i="1">
                <a:latin typeface="Arial"/>
                <a:cs typeface="Arial"/>
              </a:rPr>
              <a:t>Pigui </a:t>
            </a:r>
            <a:r>
              <a:rPr dirty="0" sz="1100" i="1">
                <a:latin typeface="Arial"/>
                <a:cs typeface="Arial"/>
              </a:rPr>
              <a:t>3</a:t>
            </a:r>
            <a:r>
              <a:rPr dirty="0" sz="1100">
                <a:latin typeface="Calibri"/>
                <a:cs typeface="Calibri"/>
              </a:rPr>
              <a:t>, </a:t>
            </a:r>
            <a:r>
              <a:rPr dirty="0" sz="1100" spc="-5">
                <a:latin typeface="Calibri"/>
                <a:cs typeface="Calibri"/>
              </a:rPr>
              <a:t>dérivé du </a:t>
            </a:r>
            <a:r>
              <a:rPr dirty="0" sz="1100" spc="-10">
                <a:latin typeface="Calibri"/>
                <a:cs typeface="Calibri"/>
              </a:rPr>
              <a:t>premier, </a:t>
            </a:r>
            <a:r>
              <a:rPr dirty="0" sz="1100">
                <a:latin typeface="Calibri"/>
                <a:cs typeface="Calibri"/>
              </a:rPr>
              <a:t>mais </a:t>
            </a:r>
            <a:r>
              <a:rPr dirty="0" sz="1100" spc="-5">
                <a:latin typeface="Calibri"/>
                <a:cs typeface="Calibri"/>
              </a:rPr>
              <a:t>formé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deux éléments tubulaires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90" y="965225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1990" y="9721088"/>
            <a:ext cx="6189345" cy="320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72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79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plan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dur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ainsi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matelas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immobilisateur</a:t>
            </a:r>
            <a:r>
              <a:rPr dirty="0" sz="900" spc="5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dépression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sont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deux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dispositifs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portage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couramment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utilisés.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Ils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sont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pas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développés dans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présente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partie, </a:t>
            </a:r>
            <a:r>
              <a:rPr dirty="0" sz="900" i="1">
                <a:latin typeface="Calibri"/>
                <a:cs typeface="Calibri"/>
              </a:rPr>
              <a:t>mais</a:t>
            </a:r>
            <a:r>
              <a:rPr dirty="0" sz="900" spc="-5" i="1">
                <a:latin typeface="Calibri"/>
                <a:cs typeface="Calibri"/>
              </a:rPr>
              <a:t> font l’objet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 présentation détaillée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</a:t>
            </a:r>
            <a:r>
              <a:rPr dirty="0" sz="900" i="1">
                <a:latin typeface="Calibri"/>
                <a:cs typeface="Calibri"/>
              </a:rPr>
              <a:t> les </a:t>
            </a:r>
            <a:r>
              <a:rPr dirty="0" sz="900" spc="-5" i="1">
                <a:latin typeface="Calibri"/>
                <a:cs typeface="Calibri"/>
              </a:rPr>
              <a:t>fiches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techniques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ad hoc.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2" name="object 2"/>
          <p:cNvSpPr txBox="1"/>
          <p:nvPr/>
        </p:nvSpPr>
        <p:spPr>
          <a:xfrm>
            <a:off x="707390" y="441146"/>
            <a:ext cx="6142355" cy="4027804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2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barquette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952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barquette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d’immobilisation.</a:t>
            </a:r>
            <a:endParaRPr sz="1100">
              <a:latin typeface="Calibri"/>
              <a:cs typeface="Calibri"/>
            </a:endParaRPr>
          </a:p>
          <a:p>
            <a:pPr marL="241300" marR="460375">
              <a:lnSpc>
                <a:spcPct val="1468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Elle 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anneaux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élingues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treuillage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d’hélitreuillage.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détachables,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portage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vide.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les civières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hélicoptères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1300" marR="571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hélicoptère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léger,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civière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l'appareil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(d'où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hélicoptères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lourds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acceptent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normalisés.</a:t>
            </a:r>
            <a:endParaRPr sz="1100">
              <a:latin typeface="Calibri"/>
              <a:cs typeface="Calibri"/>
            </a:endParaRPr>
          </a:p>
          <a:p>
            <a:pPr algn="just" marL="24130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Bellisle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corset).</a:t>
            </a:r>
            <a:endParaRPr sz="1100">
              <a:latin typeface="Calibri"/>
              <a:cs typeface="Calibri"/>
            </a:endParaRPr>
          </a:p>
          <a:p>
            <a:pPr algn="just" marL="241300" marR="63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 gouttière </a:t>
            </a:r>
            <a:r>
              <a:rPr dirty="0" sz="1100" spc="-5" i="1">
                <a:latin typeface="Calibri"/>
                <a:cs typeface="Calibri"/>
              </a:rPr>
              <a:t>Bellisle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couramment utilisée sur les </a:t>
            </a:r>
            <a:r>
              <a:rPr dirty="0" sz="1100" spc="-10">
                <a:latin typeface="Calibri"/>
                <a:cs typeface="Calibri"/>
              </a:rPr>
              <a:t>bâtiments </a:t>
            </a:r>
            <a:r>
              <a:rPr dirty="0" sz="1100" spc="-5">
                <a:latin typeface="Calibri"/>
                <a:cs typeface="Calibri"/>
              </a:rPr>
              <a:t>de la Marine nationale. Il s’agit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5">
                <a:latin typeface="Calibri"/>
                <a:cs typeface="Calibri"/>
              </a:rPr>
              <a:t> 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l’évacuation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passages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(ascenseur,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escalier,</a:t>
            </a:r>
            <a:r>
              <a:rPr dirty="0" sz="1100">
                <a:latin typeface="Calibri"/>
                <a:cs typeface="Calibri"/>
              </a:rPr>
              <a:t> trou</a:t>
            </a:r>
            <a:r>
              <a:rPr dirty="0" sz="1100" spc="-5">
                <a:latin typeface="Calibri"/>
                <a:cs typeface="Calibri"/>
              </a:rPr>
              <a:t> d’homme).</a:t>
            </a:r>
            <a:endParaRPr sz="1100">
              <a:latin typeface="Calibri"/>
              <a:cs typeface="Calibri"/>
            </a:endParaRPr>
          </a:p>
          <a:p>
            <a:pPr algn="just" marL="241300" marR="508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 est composée d’une enveloppe souple en toile lavable rigidifiée dans le sens de la longueur par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lamelles placées entre deux épaisseurs de toile. Elle dispose d’un dispositif de contention de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toutes les positions, et possède un système de portage par </a:t>
            </a:r>
            <a:r>
              <a:rPr dirty="0" sz="1100" spc="-10">
                <a:latin typeface="Calibri"/>
                <a:cs typeface="Calibri"/>
              </a:rPr>
              <a:t>poignées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10">
                <a:latin typeface="Calibri"/>
                <a:cs typeface="Calibri"/>
              </a:rPr>
              <a:t>hampes </a:t>
            </a:r>
            <a:r>
              <a:rPr dirty="0" sz="1100" spc="-5">
                <a:latin typeface="Calibri"/>
                <a:cs typeface="Calibri"/>
              </a:rPr>
              <a:t>amovibles et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 système 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hissage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verticale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(sangles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longitudinales).</a:t>
            </a:r>
            <a:endParaRPr sz="1100">
              <a:latin typeface="Calibri"/>
              <a:cs typeface="Calibri"/>
            </a:endParaRPr>
          </a:p>
          <a:p>
            <a:pPr algn="just" marL="241300" marR="508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déposée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gouttière,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dernière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s’enroule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assurant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chocs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[10FT01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648457" y="760730"/>
            <a:ext cx="22612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Aide</a:t>
            </a:r>
            <a:r>
              <a:rPr dirty="0" spc="-15"/>
              <a:t> </a:t>
            </a:r>
            <a:r>
              <a:rPr dirty="0" spc="-5"/>
              <a:t>à</a:t>
            </a:r>
            <a:r>
              <a:rPr dirty="0" spc="-20"/>
              <a:t> </a:t>
            </a:r>
            <a:r>
              <a:rPr dirty="0" spc="-5"/>
              <a:t>la</a:t>
            </a:r>
            <a:r>
              <a:rPr dirty="0" spc="-15"/>
              <a:t> </a:t>
            </a:r>
            <a:r>
              <a:rPr dirty="0" spc="-5"/>
              <a:t>marche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3876547"/>
            <a:ext cx="6155690" cy="287020"/>
            <a:chOff x="701040" y="3876547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38765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1569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315459"/>
            <a:ext cx="6155690" cy="287020"/>
            <a:chOff x="701040" y="4315459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31545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45958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6080505"/>
            <a:ext cx="6155690" cy="287020"/>
            <a:chOff x="701040" y="6080505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60805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63609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7209027"/>
            <a:ext cx="6155690" cy="287020"/>
            <a:chOff x="701040" y="7209027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720902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748944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701040" y="8090661"/>
            <a:ext cx="6155690" cy="287655"/>
            <a:chOff x="701040" y="8090661"/>
            <a:chExt cx="6155690" cy="287655"/>
          </a:xfrm>
        </p:grpSpPr>
        <p:sp>
          <p:nvSpPr>
            <p:cNvPr id="27" name="object 27"/>
            <p:cNvSpPr/>
            <p:nvPr/>
          </p:nvSpPr>
          <p:spPr>
            <a:xfrm>
              <a:off x="701040" y="809066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01040" y="837184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701040" y="1378711"/>
            <a:ext cx="6155690" cy="72745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aider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léger,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station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mètres.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station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debout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zone</a:t>
            </a:r>
            <a:r>
              <a:rPr dirty="0" sz="1100">
                <a:latin typeface="Calibri"/>
                <a:cs typeface="Calibri"/>
              </a:rPr>
              <a:t> calme </a:t>
            </a:r>
            <a:r>
              <a:rPr dirty="0" sz="1100" spc="-5">
                <a:latin typeface="Calibri"/>
                <a:cs typeface="Calibri"/>
              </a:rPr>
              <a:t>(bord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terrain)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abri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pluie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intempérie.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secouriste</a:t>
            </a:r>
            <a:endParaRPr sz="1600">
              <a:latin typeface="Calibri Light"/>
              <a:cs typeface="Calibri Light"/>
            </a:endParaRPr>
          </a:p>
          <a:p>
            <a:pPr marL="19050" marR="1778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capable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debout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jambes. 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d’aider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 debout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son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 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derrière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l’aisselle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deux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secouristes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 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difficultés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debout seule.</a:t>
            </a:r>
            <a:endParaRPr sz="1100">
              <a:latin typeface="Calibri"/>
              <a:cs typeface="Calibri"/>
            </a:endParaRPr>
          </a:p>
          <a:p>
            <a:pPr marL="19050" marR="1841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5"/>
              </a:spcBef>
            </a:pPr>
            <a:r>
              <a:rPr dirty="0" sz="1100" spc="-5">
                <a:latin typeface="Calibri"/>
                <a:cs typeface="Calibri"/>
              </a:rPr>
              <a:t>Le déplacement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n’entraîne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désagrément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celle-ci.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[10FT02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59076" y="760730"/>
            <a:ext cx="30391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Arrimage</a:t>
            </a:r>
            <a:r>
              <a:rPr dirty="0" spc="-20"/>
              <a:t> </a:t>
            </a:r>
            <a:r>
              <a:rPr dirty="0"/>
              <a:t>de</a:t>
            </a:r>
            <a:r>
              <a:rPr dirty="0" spc="-10"/>
              <a:t> </a:t>
            </a:r>
            <a:r>
              <a:rPr dirty="0" spc="-5"/>
              <a:t>la</a:t>
            </a:r>
            <a:r>
              <a:rPr dirty="0" spc="-10"/>
              <a:t> </a:t>
            </a:r>
            <a:r>
              <a:rPr dirty="0" spc="-5"/>
              <a:t>victime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316221"/>
            <a:ext cx="6155690" cy="287655"/>
            <a:chOff x="701040" y="431622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3162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5974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675371"/>
            <a:ext cx="6155690" cy="287020"/>
            <a:chOff x="701040" y="7675371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6753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9557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793479"/>
            <a:ext cx="6155690" cy="287655"/>
            <a:chOff x="701040" y="8793479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879347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907465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81476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entraînés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l’origine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doit obligatoirement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harnais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corpulence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(enfant,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obèse)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d'arrimage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fixation ou sangle-araignée.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refermer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couverture(s)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arrimer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harnais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s'il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doté,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araignée,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l’autre),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bassin,</a:t>
            </a:r>
            <a:endParaRPr sz="1100">
              <a:latin typeface="Calibri"/>
              <a:cs typeface="Calibri"/>
            </a:endParaRPr>
          </a:p>
          <a:p>
            <a:pPr lvl="2" marL="11620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62050" algn="l"/>
                <a:tab pos="11626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cuisses, juste au-dessus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genoux.</a:t>
            </a:r>
            <a:endParaRPr sz="1100">
              <a:latin typeface="Calibri"/>
              <a:cs typeface="Calibri"/>
            </a:endParaRPr>
          </a:p>
          <a:p>
            <a:pPr marL="247650" marR="1079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qu’aucune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n’appuie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supérieure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l'abdomen.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l’arrimage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victime-matelas </a:t>
            </a:r>
            <a:r>
              <a:rPr dirty="0" sz="1100" spc="-5">
                <a:latin typeface="Calibri"/>
                <a:cs typeface="Calibri"/>
              </a:rPr>
              <a:t>» s’effectue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façon.</a:t>
            </a:r>
            <a:endParaRPr sz="1100">
              <a:latin typeface="Calibri"/>
              <a:cs typeface="Calibri"/>
            </a:endParaRPr>
          </a:p>
          <a:p>
            <a:pPr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sangles,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évitant </a:t>
            </a:r>
            <a:r>
              <a:rPr dirty="0" sz="1100">
                <a:latin typeface="Calibri"/>
                <a:cs typeface="Calibri"/>
              </a:rPr>
              <a:t>l’utilisation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cordages.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Un serrage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excessif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d’occasionner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 </a:t>
            </a:r>
            <a:r>
              <a:rPr dirty="0" sz="1100" spc="-10">
                <a:latin typeface="Calibri"/>
                <a:cs typeface="Calibri"/>
              </a:rPr>
              <a:t>d’oppression.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L’arrimage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totalité,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sans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supérieure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éventuelle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[10FT03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29841" y="760730"/>
            <a:ext cx="449453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Brancardage à</a:t>
            </a:r>
            <a:r>
              <a:rPr dirty="0"/>
              <a:t> </a:t>
            </a:r>
            <a:r>
              <a:rPr dirty="0" spc="-5"/>
              <a:t>quatre </a:t>
            </a:r>
            <a:r>
              <a:rPr dirty="0" spc="-10"/>
              <a:t>secouristes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35527"/>
            <a:ext cx="6155690" cy="287655"/>
            <a:chOff x="701040" y="333552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3355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6167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479289"/>
            <a:ext cx="6155690" cy="287655"/>
            <a:chOff x="701040" y="447928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4792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7604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370827"/>
            <a:ext cx="6155690" cy="287655"/>
            <a:chOff x="701040" y="6370827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3708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65200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55543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transportée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poste de secours ou un véhicule d’évacuation, en particulier lorsque le </a:t>
            </a:r>
            <a:r>
              <a:rPr dirty="0" sz="1100">
                <a:latin typeface="Calibri"/>
                <a:cs typeface="Calibri"/>
              </a:rPr>
              <a:t>trajet </a:t>
            </a:r>
            <a:r>
              <a:rPr dirty="0" sz="1100" spc="-5">
                <a:latin typeface="Calibri"/>
                <a:cs typeface="Calibri"/>
              </a:rPr>
              <a:t>s’avère long ou difficile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forte</a:t>
            </a:r>
            <a:r>
              <a:rPr dirty="0" sz="1100" spc="-5">
                <a:latin typeface="Calibri"/>
                <a:cs typeface="Calibri"/>
              </a:rPr>
              <a:t> corpulence.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 brancardage permet de transporter une victime qui ne peut </a:t>
            </a:r>
            <a:r>
              <a:rPr dirty="0" sz="1100" spc="5">
                <a:latin typeface="Calibri"/>
                <a:cs typeface="Calibri"/>
              </a:rPr>
              <a:t>pas, </a:t>
            </a:r>
            <a:r>
              <a:rPr dirty="0" sz="1100" spc="-5">
                <a:latin typeface="Calibri"/>
                <a:cs typeface="Calibri"/>
              </a:rPr>
              <a:t>ou ne doit pas, se déplacer par </a:t>
            </a:r>
            <a:r>
              <a:rPr dirty="0" sz="1100" spc="-1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 propres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moyens.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marR="13970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(brancard)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d’arrimage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fixation ou sangle-araignée.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aux </a:t>
            </a:r>
            <a:r>
              <a:rPr dirty="0" sz="1100" spc="-5">
                <a:latin typeface="Calibri"/>
                <a:cs typeface="Calibri"/>
              </a:rPr>
              <a:t>pieds,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part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</a:t>
            </a:r>
            <a:endParaRPr sz="1100">
              <a:latin typeface="Calibri"/>
              <a:cs typeface="Calibri"/>
            </a:endParaRPr>
          </a:p>
          <a:p>
            <a:pPr marL="19050" marR="421640">
              <a:lnSpc>
                <a:spcPct val="1473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Traditionnellement,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brancardée 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avant, dans</a:t>
            </a:r>
            <a:r>
              <a:rPr dirty="0" sz="1100">
                <a:latin typeface="Calibri"/>
                <a:cs typeface="Calibri"/>
              </a:rPr>
              <a:t> le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Brancardage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terrain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plat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1061466" y="7006335"/>
            <a:ext cx="5434330" cy="258000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le brancardage…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 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position</a:t>
            </a:r>
            <a:r>
              <a:rPr dirty="0" sz="1100" spc="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 marR="142240">
              <a:lnSpc>
                <a:spcPct val="101800"/>
              </a:lnSpc>
              <a:spcBef>
                <a:spcPts val="600"/>
              </a:spcBef>
            </a:pPr>
            <a:r>
              <a:rPr dirty="0" sz="1100" spc="-5" i="1">
                <a:latin typeface="Calibri"/>
                <a:cs typeface="Calibri"/>
              </a:rPr>
              <a:t>L'ensemble</a:t>
            </a:r>
            <a:r>
              <a:rPr dirty="0" sz="1100" i="1">
                <a:latin typeface="Calibri"/>
                <a:cs typeface="Calibri"/>
              </a:rPr>
              <a:t> des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s’accroupit devant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poignée 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faisant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brancard,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cuisses </a:t>
            </a:r>
            <a:r>
              <a:rPr dirty="0" sz="1100" spc="-5" i="1">
                <a:latin typeface="Calibri"/>
                <a:cs typeface="Calibri"/>
              </a:rPr>
              <a:t> écartées, dos </a:t>
            </a:r>
            <a:r>
              <a:rPr dirty="0" sz="1100" spc="-10" i="1">
                <a:latin typeface="Calibri"/>
                <a:cs typeface="Calibri"/>
              </a:rPr>
              <a:t>plat.</a:t>
            </a:r>
            <a:endParaRPr sz="1100">
              <a:latin typeface="Calibri"/>
              <a:cs typeface="Calibri"/>
            </a:endParaRPr>
          </a:p>
          <a:p>
            <a:pPr marL="19050" marR="3465195">
              <a:lnSpc>
                <a:spcPct val="101800"/>
              </a:lnSpc>
              <a:spcBef>
                <a:spcPts val="59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Êtes-vous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 » </a:t>
            </a:r>
            <a:r>
              <a:rPr dirty="0" sz="1100" spc="-2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2,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 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4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Prêts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 ! »</a:t>
            </a:r>
            <a:endParaRPr sz="1100">
              <a:latin typeface="Calibri"/>
              <a:cs typeface="Calibri"/>
            </a:endParaRPr>
          </a:p>
          <a:p>
            <a:pPr marL="19050" marR="621665">
              <a:lnSpc>
                <a:spcPct val="147000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L'ensemble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des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relève,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force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cuisses,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conservant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plat.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avancer…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 marR="179705">
              <a:lnSpc>
                <a:spcPct val="101800"/>
              </a:lnSpc>
              <a:spcBef>
                <a:spcPts val="600"/>
              </a:spcBef>
            </a:pPr>
            <a:r>
              <a:rPr dirty="0" sz="1100" spc="-5" i="1">
                <a:latin typeface="Calibri"/>
                <a:cs typeface="Calibri"/>
              </a:rPr>
              <a:t>Les secouristes pivotent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d’un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quart 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tour pour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 </a:t>
            </a:r>
            <a:r>
              <a:rPr dirty="0" sz="1100" i="1">
                <a:latin typeface="Calibri"/>
                <a:cs typeface="Calibri"/>
              </a:rPr>
              <a:t>retrouver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 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la marche,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 main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tenant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poignée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 brancard, l’autre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restant libre.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Avancez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avancent avec le 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9642602"/>
            <a:ext cx="60439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annoncent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obstacle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l’aperçoivent.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0699"/>
            <a:ext cx="533781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(relais,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d’obstacle…),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chef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787145"/>
            <a:ext cx="5434330" cy="17081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2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Attention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25" i="1">
                <a:solidFill>
                  <a:srgbClr val="C00000"/>
                </a:solidFill>
                <a:latin typeface="Calibri"/>
                <a:cs typeface="Calibri"/>
              </a:rPr>
              <a:t>arrêter…</a:t>
            </a:r>
            <a:r>
              <a:rPr dirty="0" sz="1100" spc="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Arrêtez</a:t>
            </a:r>
            <a:r>
              <a:rPr dirty="0" sz="1100" spc="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014475"/>
            <a:ext cx="30867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Puis,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s’avère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1280921"/>
            <a:ext cx="5434330" cy="83502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poser… »</a:t>
            </a:r>
            <a:endParaRPr sz="1100">
              <a:latin typeface="Calibri"/>
              <a:cs typeface="Calibri"/>
            </a:endParaRPr>
          </a:p>
          <a:p>
            <a:pPr marL="19050" marR="297815">
              <a:lnSpc>
                <a:spcPct val="102000"/>
              </a:lnSpc>
              <a:spcBef>
                <a:spcPts val="590"/>
              </a:spcBef>
            </a:pPr>
            <a:r>
              <a:rPr dirty="0" sz="1100" spc="-5" i="1">
                <a:latin typeface="Calibri"/>
                <a:cs typeface="Calibri"/>
              </a:rPr>
              <a:t>Les 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pivotent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d’un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quart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tour afin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faire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brancard,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reposent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libre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poignée.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701040" y="2514853"/>
            <a:ext cx="6155690" cy="287020"/>
            <a:chOff x="701040" y="2514853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251485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279526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701040" y="2172207"/>
            <a:ext cx="6155690" cy="1158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Franchissement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d’obstacle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</a:t>
            </a:r>
            <a:r>
              <a:rPr dirty="0" sz="1100">
                <a:latin typeface="Calibri"/>
                <a:cs typeface="Calibri"/>
              </a:rPr>
              <a:t> ait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signalé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perpendiculairement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10" name="object 10"/>
          <p:cNvSpPr txBox="1"/>
          <p:nvPr/>
        </p:nvSpPr>
        <p:spPr>
          <a:xfrm>
            <a:off x="1061466" y="3429253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Face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au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brancard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 et 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3874973"/>
            <a:ext cx="324612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tour 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face au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466" y="440613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4604969"/>
            <a:ext cx="180149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 les </a:t>
            </a:r>
            <a:r>
              <a:rPr dirty="0" sz="1100" spc="-10">
                <a:latin typeface="Calibri"/>
                <a:cs typeface="Calibri"/>
              </a:rPr>
              <a:t>poignées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61466" y="513638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peut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90" y="5335219"/>
            <a:ext cx="434848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reconnaître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franchir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réceptionner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61466" y="5866383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Envoyez 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 et 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7390" y="6319722"/>
            <a:ext cx="6136640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coulisser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puisse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récupérer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poignées, </a:t>
            </a:r>
            <a:r>
              <a:rPr dirty="0" sz="1100" spc="-5">
                <a:latin typeface="Calibri"/>
                <a:cs typeface="Calibri"/>
              </a:rPr>
              <a:t> d’une part,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 part.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1466" y="683564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7070597"/>
            <a:ext cx="4115435" cy="464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l'avant.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1466" y="760907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90" y="7844027"/>
            <a:ext cx="14357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61466" y="8135619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7390" y="8333181"/>
            <a:ext cx="3870325" cy="63754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l’obstacle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près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61466" y="9069323"/>
            <a:ext cx="5434330" cy="41719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Envoyez 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 et 3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07390" y="9521138"/>
            <a:ext cx="6141085" cy="419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7300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coulisser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701040" y="2828035"/>
            <a:ext cx="6155690" cy="287020"/>
            <a:chOff x="701040" y="2828035"/>
            <a:chExt cx="6155690" cy="287020"/>
          </a:xfrm>
        </p:grpSpPr>
        <p:sp>
          <p:nvSpPr>
            <p:cNvPr id="4" name="object 4"/>
            <p:cNvSpPr/>
            <p:nvPr/>
          </p:nvSpPr>
          <p:spPr>
            <a:xfrm>
              <a:off x="701040" y="282803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31084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701040" y="746708"/>
            <a:ext cx="6155690" cy="3230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7650" marR="1651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accompagnant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l'avant,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lâcher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brancard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Après que le secouriste 4 ait lâché le brancard, les trois autres secouristes terminent le franchissement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 et s’arrêtent à </a:t>
            </a:r>
            <a:r>
              <a:rPr dirty="0" sz="1100" spc="-10">
                <a:latin typeface="Calibri"/>
                <a:cs typeface="Calibri"/>
              </a:rPr>
              <a:t>distance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celui-ci. </a:t>
            </a:r>
            <a:r>
              <a:rPr dirty="0" sz="1100" spc="-5">
                <a:latin typeface="Calibri"/>
                <a:cs typeface="Calibri"/>
              </a:rPr>
              <a:t>Le secouriste 4 peut alors venir se placer entre les </a:t>
            </a:r>
            <a:r>
              <a:rPr dirty="0" sz="1100" spc="-10">
                <a:latin typeface="Calibri"/>
                <a:cs typeface="Calibri"/>
              </a:rPr>
              <a:t>deux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poignées </a:t>
            </a:r>
            <a:r>
              <a:rPr dirty="0" sz="1100" spc="-5">
                <a:latin typeface="Calibri"/>
                <a:cs typeface="Calibri"/>
              </a:rPr>
              <a:t>arrières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 algn="just" marL="19050" marR="501650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Les secouristes 2 et 3, placés sur le côté, peuvent </a:t>
            </a:r>
            <a:r>
              <a:rPr dirty="0" sz="1100">
                <a:latin typeface="Calibri"/>
                <a:cs typeface="Calibri"/>
              </a:rPr>
              <a:t>alors </a:t>
            </a:r>
            <a:r>
              <a:rPr dirty="0" sz="1100" spc="-5">
                <a:latin typeface="Calibri"/>
                <a:cs typeface="Calibri"/>
              </a:rPr>
              <a:t>se dégager et reprendre leur place à l’avant.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 peut ensuite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regagner 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l’arrière.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Passage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étroit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À proximité du passage étroit, le secouriste 1 fait arrêter la progression. Puis, il </a:t>
            </a:r>
            <a:r>
              <a:rPr dirty="0" sz="1100">
                <a:latin typeface="Calibri"/>
                <a:cs typeface="Calibri"/>
              </a:rPr>
              <a:t>commande aux </a:t>
            </a:r>
            <a:r>
              <a:rPr dirty="0" sz="1100" spc="-5">
                <a:latin typeface="Calibri"/>
                <a:cs typeface="Calibri"/>
              </a:rPr>
              <a:t>secouristes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passer,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uns 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lâcher.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À l’issue de cette manœuvre, les secouristes doivent se retrouver dos à dos à l’intérieur des hampes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4050283"/>
            <a:ext cx="5434330" cy="17081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Avancez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701040" y="5037835"/>
            <a:ext cx="6155690" cy="287020"/>
            <a:chOff x="701040" y="503783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503783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3185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6507226"/>
            <a:ext cx="6155690" cy="287655"/>
            <a:chOff x="701040" y="6507226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6507226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7884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635747"/>
            <a:ext cx="6155690" cy="287655"/>
            <a:chOff x="701040" y="763574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6357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9169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4198061"/>
            <a:ext cx="6155690" cy="449326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progressent 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chassés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 fois le franchissement du passage étroit terminé, le brancard est à nouveau arrêté, </a:t>
            </a:r>
            <a:r>
              <a:rPr dirty="0" sz="1100">
                <a:latin typeface="Calibri"/>
                <a:cs typeface="Calibri"/>
              </a:rPr>
              <a:t>afin </a:t>
            </a:r>
            <a:r>
              <a:rPr dirty="0" sz="1100" spc="-5">
                <a:latin typeface="Calibri"/>
                <a:cs typeface="Calibri"/>
              </a:rPr>
              <a:t>de permettre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Brancardage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pente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dans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un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escalier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Après avoir vérifié l’arrimage de la victime, le chef demande aux secouristes qui sont vers le bas de tenir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poignées </a:t>
            </a:r>
            <a:r>
              <a:rPr dirty="0" sz="1100" spc="-5">
                <a:latin typeface="Calibri"/>
                <a:cs typeface="Calibri"/>
              </a:rPr>
              <a:t>à deux mains et de les relever jusqu’à la ceinture, la </a:t>
            </a:r>
            <a:r>
              <a:rPr dirty="0" sz="1100" spc="-10">
                <a:latin typeface="Calibri"/>
                <a:cs typeface="Calibri"/>
              </a:rPr>
              <a:t>poitrine </a:t>
            </a:r>
            <a:r>
              <a:rPr dirty="0" sz="1100" spc="15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l’épaule de façon à maintenir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horizontale.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 la progression se fait dans le sens de la descente, il est préférable de brancarder la victime les pieds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 respect des ordres </a:t>
            </a:r>
            <a:r>
              <a:rPr dirty="0" sz="1100" spc="-10">
                <a:latin typeface="Calibri"/>
                <a:cs typeface="Calibri"/>
              </a:rPr>
              <a:t>donnés </a:t>
            </a:r>
            <a:r>
              <a:rPr dirty="0" sz="1100" spc="-5">
                <a:latin typeface="Calibri"/>
                <a:cs typeface="Calibri"/>
              </a:rPr>
              <a:t>permet une parfaite synchronisation des gestes et évite ainsi toute chute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2933700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Les ordres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audibles,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maintenu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 déplacement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balancement.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[10FT04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74622" y="760730"/>
            <a:ext cx="42049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Brancardage à</a:t>
            </a:r>
            <a:r>
              <a:rPr dirty="0"/>
              <a:t> </a:t>
            </a:r>
            <a:r>
              <a:rPr dirty="0" spc="-5"/>
              <a:t>trois</a:t>
            </a:r>
            <a:r>
              <a:rPr dirty="0"/>
              <a:t> </a:t>
            </a:r>
            <a:r>
              <a:rPr dirty="0" spc="-10"/>
              <a:t>secouristes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618744" y="0"/>
                  </a:lnTo>
                  <a:lnTo>
                    <a:pt x="573786" y="0"/>
                  </a:ln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35527"/>
            <a:ext cx="6155690" cy="287655"/>
            <a:chOff x="701040" y="333552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3355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6167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283455"/>
            <a:ext cx="6155690" cy="287020"/>
            <a:chOff x="701040" y="4283455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428345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5638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6167373"/>
            <a:ext cx="6155690" cy="287655"/>
            <a:chOff x="701040" y="6167373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616737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4485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53505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transportée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d’évacuation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corpulence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 secouristes.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4604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 brancardage permet de transporter une victime qui ne peut </a:t>
            </a:r>
            <a:r>
              <a:rPr dirty="0" sz="1100">
                <a:latin typeface="Calibri"/>
                <a:cs typeface="Calibri"/>
              </a:rPr>
              <a:t>pas, </a:t>
            </a:r>
            <a:r>
              <a:rPr dirty="0" sz="1100" spc="-5">
                <a:latin typeface="Calibri"/>
                <a:cs typeface="Calibri"/>
              </a:rPr>
              <a:t>ou ne doit pas, se déplacer par </a:t>
            </a:r>
            <a:r>
              <a:rPr dirty="0" sz="1100" spc="-10">
                <a:latin typeface="Calibri"/>
                <a:cs typeface="Calibri"/>
              </a:rPr>
              <a:t>ses </a:t>
            </a:r>
            <a:r>
              <a:rPr dirty="0" sz="1100" spc="-5">
                <a:latin typeface="Calibri"/>
                <a:cs typeface="Calibri"/>
              </a:rPr>
              <a:t> propres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moyens.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(brancard)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d’arrimage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fixation ou sangle-araignée.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(secouriste</a:t>
            </a:r>
            <a:r>
              <a:rPr dirty="0" sz="1100" spc="-5">
                <a:latin typeface="Calibri"/>
                <a:cs typeface="Calibri"/>
              </a:rPr>
              <a:t> 1)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</a:t>
            </a:r>
            <a:endParaRPr sz="1100">
              <a:latin typeface="Calibri"/>
              <a:cs typeface="Calibri"/>
            </a:endParaRPr>
          </a:p>
          <a:p>
            <a:pPr marL="19050" marR="421005">
              <a:lnSpc>
                <a:spcPct val="1473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Traditionnellement,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brancardée 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avant, dans</a:t>
            </a:r>
            <a:r>
              <a:rPr dirty="0" sz="1100">
                <a:latin typeface="Calibri"/>
                <a:cs typeface="Calibri"/>
              </a:rPr>
              <a:t> le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Brancardage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terrain plat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1061466" y="6802881"/>
            <a:ext cx="5434330" cy="258000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Pour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le brancardage…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 position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 marR="142240">
              <a:lnSpc>
                <a:spcPct val="101400"/>
              </a:lnSpc>
              <a:spcBef>
                <a:spcPts val="605"/>
              </a:spcBef>
            </a:pPr>
            <a:r>
              <a:rPr dirty="0" sz="1100" spc="-5" i="1">
                <a:latin typeface="Calibri"/>
                <a:cs typeface="Calibri"/>
              </a:rPr>
              <a:t>L'ensemble</a:t>
            </a:r>
            <a:r>
              <a:rPr dirty="0" sz="1100" i="1">
                <a:latin typeface="Calibri"/>
                <a:cs typeface="Calibri"/>
              </a:rPr>
              <a:t> des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s’accroupit devant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poignée 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faisant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brancard,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cuisses </a:t>
            </a:r>
            <a:r>
              <a:rPr dirty="0" sz="1100" spc="-5" i="1">
                <a:latin typeface="Calibri"/>
                <a:cs typeface="Calibri"/>
              </a:rPr>
              <a:t> écartées, dos </a:t>
            </a:r>
            <a:r>
              <a:rPr dirty="0" sz="1100" spc="-10" i="1">
                <a:latin typeface="Calibri"/>
                <a:cs typeface="Calibri"/>
              </a:rPr>
              <a:t>plat.</a:t>
            </a:r>
            <a:endParaRPr sz="1100">
              <a:latin typeface="Calibri"/>
              <a:cs typeface="Calibri"/>
            </a:endParaRPr>
          </a:p>
          <a:p>
            <a:pPr marL="19050" marR="3465195">
              <a:lnSpc>
                <a:spcPct val="101800"/>
              </a:lnSpc>
              <a:spcBef>
                <a:spcPts val="60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Êtes-vous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 » </a:t>
            </a:r>
            <a:r>
              <a:rPr dirty="0" sz="1100" spc="-2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2,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 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4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Prêts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 ! »</a:t>
            </a:r>
            <a:endParaRPr sz="1100">
              <a:latin typeface="Calibri"/>
              <a:cs typeface="Calibri"/>
            </a:endParaRPr>
          </a:p>
          <a:p>
            <a:pPr marL="19050" marR="621030">
              <a:lnSpc>
                <a:spcPct val="146800"/>
              </a:lnSpc>
              <a:spcBef>
                <a:spcPts val="5"/>
              </a:spcBef>
            </a:pPr>
            <a:r>
              <a:rPr dirty="0" sz="1100" spc="-5" i="1">
                <a:latin typeface="Calibri"/>
                <a:cs typeface="Calibri"/>
              </a:rPr>
              <a:t>L'ensemble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relève,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force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cuisses,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conservant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plat.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avancer…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 marR="324485">
              <a:lnSpc>
                <a:spcPct val="101800"/>
              </a:lnSpc>
              <a:spcBef>
                <a:spcPts val="600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pivotent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d’un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quart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retrouver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sens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marche,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 tenant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poignée du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brancard, l’autre restant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libre.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Avancez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avancent avec le 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9439147"/>
            <a:ext cx="60401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annoncent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obstacle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l’aperçoivent.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0699"/>
            <a:ext cx="533781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(relais,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d’obstacle…),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chef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787145"/>
            <a:ext cx="5434330" cy="17081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2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Attention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25" i="1">
                <a:solidFill>
                  <a:srgbClr val="C00000"/>
                </a:solidFill>
                <a:latin typeface="Calibri"/>
                <a:cs typeface="Calibri"/>
              </a:rPr>
              <a:t>arrêter…</a:t>
            </a:r>
            <a:r>
              <a:rPr dirty="0" sz="1100" spc="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Arrêtez</a:t>
            </a:r>
            <a:r>
              <a:rPr dirty="0" sz="1100" spc="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014475"/>
            <a:ext cx="171831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le 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1280921"/>
            <a:ext cx="5434330" cy="83502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 marR="78740">
              <a:lnSpc>
                <a:spcPct val="102000"/>
              </a:lnSpc>
              <a:spcBef>
                <a:spcPts val="590"/>
              </a:spcBef>
            </a:pPr>
            <a:r>
              <a:rPr dirty="0" sz="1100" spc="-5" i="1">
                <a:latin typeface="Calibri"/>
                <a:cs typeface="Calibri"/>
              </a:rPr>
              <a:t>Les 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pivotent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 d’un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quart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afin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faire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face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spc="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brancard,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reposent 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main </a:t>
            </a:r>
            <a:r>
              <a:rPr dirty="0" sz="1100" i="1">
                <a:latin typeface="Calibri"/>
                <a:cs typeface="Calibri"/>
              </a:rPr>
              <a:t>libre </a:t>
            </a:r>
            <a:r>
              <a:rPr dirty="0" sz="1100" spc="-5" i="1">
                <a:latin typeface="Calibri"/>
                <a:cs typeface="Calibri"/>
              </a:rPr>
              <a:t>sur 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poignée.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701040" y="3519931"/>
            <a:ext cx="6155690" cy="287020"/>
            <a:chOff x="701040" y="3519931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351993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38003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701040" y="2092654"/>
            <a:ext cx="6155690" cy="224282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 le brancardage est réalisé au moyen d’un chariot </a:t>
            </a:r>
            <a:r>
              <a:rPr dirty="0" sz="1100" spc="-10">
                <a:latin typeface="Calibri"/>
                <a:cs typeface="Calibri"/>
              </a:rPr>
              <a:t>brancard, </a:t>
            </a:r>
            <a:r>
              <a:rPr dirty="0" sz="1100" spc="-5">
                <a:latin typeface="Calibri"/>
                <a:cs typeface="Calibri"/>
              </a:rPr>
              <a:t>il est plus facile de le réaliser après avoir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déployé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pieds.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 ce cas de figure, un équipier se place à l’arrière, entre les </a:t>
            </a:r>
            <a:r>
              <a:rPr dirty="0" sz="1100" spc="-10">
                <a:latin typeface="Calibri"/>
                <a:cs typeface="Calibri"/>
              </a:rPr>
              <a:t>hampes </a:t>
            </a:r>
            <a:r>
              <a:rPr dirty="0" sz="1100" spc="-5">
                <a:latin typeface="Calibri"/>
                <a:cs typeface="Calibri"/>
              </a:rPr>
              <a:t>du chariot et le pousse tout en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dirigeant. </a:t>
            </a:r>
            <a:r>
              <a:rPr dirty="0" sz="1100" spc="-5">
                <a:latin typeface="Calibri"/>
                <a:cs typeface="Calibri"/>
              </a:rPr>
              <a:t>Les deux autres saisissent le chariot par les hampes avant pour faciliter sa progression et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Franchissement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d’obstacle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</a:t>
            </a:r>
            <a:r>
              <a:rPr dirty="0" sz="1100">
                <a:latin typeface="Calibri"/>
                <a:cs typeface="Calibri"/>
              </a:rPr>
              <a:t> 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signalé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perpendiculairement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10" name="object 10"/>
          <p:cNvSpPr txBox="1"/>
          <p:nvPr/>
        </p:nvSpPr>
        <p:spPr>
          <a:xfrm>
            <a:off x="1061466" y="4434331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Face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au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brancard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4880304"/>
            <a:ext cx="3246120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tour 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faire face au brancard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466" y="561492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 doit maintenir le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5842253"/>
            <a:ext cx="3263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-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061466" y="6108699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7390" y="6306007"/>
            <a:ext cx="2995295" cy="63754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l’obstacle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 les poignées 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-5">
                <a:latin typeface="Calibri"/>
                <a:cs typeface="Calibri"/>
              </a:rPr>
              <a:t> 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061466" y="7042150"/>
            <a:ext cx="5434330" cy="41719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Envoyez 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7390" y="7494727"/>
            <a:ext cx="6142355" cy="690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1466" y="8258302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8455862"/>
            <a:ext cx="3561715" cy="63754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l’obstacle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venir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poignées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1466" y="919200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90" y="9390836"/>
            <a:ext cx="501967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coulisser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lâcher,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hampe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35934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[02PR01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752851" y="760730"/>
            <a:ext cx="20516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Premier</a:t>
            </a:r>
            <a:r>
              <a:rPr dirty="0" spc="-4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regard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81990" y="1305559"/>
            <a:ext cx="6038215" cy="87185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arrivée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engagement,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globale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 </a:t>
            </a:r>
            <a:r>
              <a:rPr dirty="0" sz="1100">
                <a:latin typeface="Calibri"/>
                <a:cs typeface="Calibri"/>
              </a:rPr>
              <a:t>1</a:t>
            </a:r>
            <a:r>
              <a:rPr dirty="0" baseline="39682" sz="1050">
                <a:latin typeface="Calibri"/>
                <a:cs typeface="Calibri"/>
              </a:rPr>
              <a:t>er</a:t>
            </a:r>
            <a:r>
              <a:rPr dirty="0" baseline="39682" sz="1050" spc="-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regard.</a:t>
            </a:r>
            <a:endParaRPr sz="11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objectifs,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détaillés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1.</a:t>
            </a:r>
            <a:endParaRPr sz="1100">
              <a:latin typeface="Calibri"/>
              <a:cs typeface="Calibri"/>
            </a:endParaRPr>
          </a:p>
          <a:p>
            <a:pPr algn="ctr" marL="188595">
              <a:lnSpc>
                <a:spcPct val="100000"/>
              </a:lnSpc>
              <a:spcBef>
                <a:spcPts val="6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1: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le</a:t>
            </a:r>
            <a:r>
              <a:rPr dirty="0" sz="1200" spc="-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premier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regard </a:t>
            </a:r>
            <a:endParaRPr sz="1200">
              <a:latin typeface="Calibri Light"/>
              <a:cs typeface="Calibri Ligh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648462" y="2175001"/>
          <a:ext cx="6109970" cy="54463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16430"/>
                <a:gridCol w="1917065"/>
                <a:gridCol w="2266315"/>
              </a:tblGrid>
              <a:tr h="316229">
                <a:tc>
                  <a:txBody>
                    <a:bodyPr/>
                    <a:lstStyle/>
                    <a:p>
                      <a:pPr marL="508634" marR="501650" indent="223520">
                        <a:lnSpc>
                          <a:spcPts val="122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BJECTIFS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QUESTIONNEM</a:t>
                      </a:r>
                      <a:r>
                        <a:rPr dirty="0" sz="800" spc="5" b="1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5" b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541655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spc="-10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OMMENT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FAIRE</a:t>
                      </a:r>
                      <a:r>
                        <a:rPr dirty="0" sz="800" spc="3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?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26440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CTIONS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MENER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665226">
                <a:tc>
                  <a:txBody>
                    <a:bodyPr/>
                    <a:lstStyle/>
                    <a:p>
                      <a:pPr marL="68580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Déterminer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nature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105410">
                        <a:lnSpc>
                          <a:spcPts val="1220"/>
                        </a:lnSpc>
                        <a:spcBef>
                          <a:spcPts val="4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l’intervention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circonstances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survenue.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«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0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s’est-il</a:t>
                      </a:r>
                      <a:r>
                        <a:rPr dirty="0" sz="10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passé</a:t>
                      </a:r>
                      <a:r>
                        <a:rPr dirty="0" sz="1000" spc="-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?</a:t>
                      </a:r>
                      <a:r>
                        <a:rPr dirty="0" sz="1000" spc="-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»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marR="186690">
                        <a:lnSpc>
                          <a:spcPts val="122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Observer la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scène et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les lieux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l’intervention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293370">
                        <a:lnSpc>
                          <a:spcPct val="101499"/>
                        </a:lnSpc>
                        <a:spcBef>
                          <a:spcPts val="1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Questionner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les tiers et/ou la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victime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ce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qu’il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s’est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passé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70180">
                        <a:lnSpc>
                          <a:spcPts val="122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Transmettre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nature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l’intervention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(accident,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maladie,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intoxication,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 marR="227965">
                        <a:lnSpc>
                          <a:spcPts val="1220"/>
                        </a:lnSpc>
                        <a:spcBef>
                          <a:spcPts val="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situation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violence,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accouchement,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etc.)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circonstances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survenue.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664463"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Compléter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corriger,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 besoin,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informations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départ.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176530">
                        <a:lnSpc>
                          <a:spcPct val="101499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«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Les informations initiales sont- </a:t>
                      </a:r>
                      <a:r>
                        <a:rPr dirty="0" sz="1000" spc="-2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elles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correctes</a:t>
                      </a:r>
                      <a:r>
                        <a:rPr dirty="0" sz="10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?</a:t>
                      </a:r>
                      <a:r>
                        <a:rPr dirty="0" sz="10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»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S’assurer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justesse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502284">
                        <a:lnSpc>
                          <a:spcPts val="1220"/>
                        </a:lnSpc>
                        <a:spcBef>
                          <a:spcPts val="4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informations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transmises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l’équipe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assurer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l’intervention (ordre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mission).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Transmettre tout élément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complémentaire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corriger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477772"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Identifier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présence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dangers,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d’évaluer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leurs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risques.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337820">
                        <a:lnSpc>
                          <a:spcPct val="101499"/>
                        </a:lnSpc>
                        <a:spcBef>
                          <a:spcPts val="15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Assurer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 sécurité des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intervenants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victime.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99060">
                        <a:lnSpc>
                          <a:spcPct val="101499"/>
                        </a:lnSpc>
                        <a:spcBef>
                          <a:spcPts val="16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«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Existe-t-il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un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danger immédiat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1000" spc="-2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venir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?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»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Rechercher :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153670">
                        <a:lnSpc>
                          <a:spcPct val="101699"/>
                        </a:lnSpc>
                        <a:spcBef>
                          <a:spcPts val="145"/>
                        </a:spcBef>
                        <a:buChar char="-"/>
                        <a:tabLst>
                          <a:tab pos="136525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Les dangers évidents (véhicules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accidentés, structure instable,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situation violente)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just" marL="68580" marR="325120">
                        <a:lnSpc>
                          <a:spcPct val="101800"/>
                        </a:lnSpc>
                        <a:spcBef>
                          <a:spcPts val="155"/>
                        </a:spcBef>
                        <a:buChar char="-"/>
                        <a:tabLst>
                          <a:tab pos="136525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Les dangers moins évidents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(risque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électrique, toxique,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d’impact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psychologique,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etc.)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just" marL="68580" marR="334645">
                        <a:lnSpc>
                          <a:spcPct val="102000"/>
                        </a:lnSpc>
                        <a:spcBef>
                          <a:spcPts val="145"/>
                        </a:spcBef>
                        <a:buChar char="-"/>
                        <a:tabLst>
                          <a:tab pos="136525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Les personnes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exposées 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(intervenants,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victimes, tiers)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just" marL="6794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Assurer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protection et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sécurité.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just" marL="67945" marR="151130">
                        <a:lnSpc>
                          <a:spcPct val="101699"/>
                        </a:lnSpc>
                        <a:spcBef>
                          <a:spcPts val="14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Appliquer les précautions standards ou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particulières en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cas 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risque infectieux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(fiches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«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risques infectieux »).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just" marL="6794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Indiquer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les mesures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sécurité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prises.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477518"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Déterminer le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nombre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victimes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«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Combien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0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a-t-il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victimes</a:t>
                      </a:r>
                      <a:r>
                        <a:rPr dirty="0" sz="1000" spc="-10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?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»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Faire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reconnaissance des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73660">
                        <a:lnSpc>
                          <a:spcPct val="101699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lieux et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alentours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nécessaire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pour définir le nombre et la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localisation des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victimes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(victime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éjectée, plusieurs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victimes dans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 lieux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différents,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etc.).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Appliquer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nécessaire les principes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 marR="575310">
                        <a:lnSpc>
                          <a:spcPct val="101499"/>
                        </a:lnSpc>
                        <a:spcBef>
                          <a:spcPts val="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prise en charge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nombreuses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victimes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: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135890" indent="-68580">
                        <a:lnSpc>
                          <a:spcPct val="100000"/>
                        </a:lnSpc>
                        <a:spcBef>
                          <a:spcPts val="175"/>
                        </a:spcBef>
                        <a:buChar char="-"/>
                        <a:tabLst>
                          <a:tab pos="136525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Repérage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nombreuses victimes.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 marR="111125">
                        <a:lnSpc>
                          <a:spcPct val="101800"/>
                        </a:lnSpc>
                        <a:spcBef>
                          <a:spcPts val="145"/>
                        </a:spcBef>
                        <a:buChar char="-"/>
                        <a:tabLst>
                          <a:tab pos="136525" algn="l"/>
                        </a:tabLst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Transmettre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sans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délai la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situation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nombreuses victimes, le nombre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approximatif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 victimes (et leur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état de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gravité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apparent)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838961">
                <a:tc>
                  <a:txBody>
                    <a:bodyPr/>
                    <a:lstStyle/>
                    <a:p>
                      <a:pPr marL="68580" marR="109855">
                        <a:lnSpc>
                          <a:spcPts val="122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Demander, si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besoin, des moyens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complémentaires 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236220">
                        <a:lnSpc>
                          <a:spcPct val="101499"/>
                        </a:lnSpc>
                        <a:spcBef>
                          <a:spcPts val="1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«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Les moyens sont-ils suffisants </a:t>
                      </a:r>
                      <a:r>
                        <a:rPr dirty="0" sz="1000" spc="-2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i="1">
                          <a:latin typeface="Calibri"/>
                          <a:cs typeface="Calibri"/>
                        </a:rPr>
                        <a:t>pour le moment </a:t>
                      </a:r>
                      <a:r>
                        <a:rPr dirty="0" sz="1000" i="1">
                          <a:latin typeface="Calibri"/>
                          <a:cs typeface="Calibri"/>
                        </a:rPr>
                        <a:t>?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»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marR="84455">
                        <a:lnSpc>
                          <a:spcPts val="122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Identifier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les moyens sur places et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moyens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complémentaires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nécessaires.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297815">
                        <a:lnSpc>
                          <a:spcPts val="122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Demander les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moyens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nécessaires le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plus rapidement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possible.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Envoyez 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701040" y="1357121"/>
            <a:ext cx="6155690" cy="287020"/>
            <a:chOff x="701040" y="1357121"/>
            <a:chExt cx="6155690" cy="287020"/>
          </a:xfrm>
        </p:grpSpPr>
        <p:sp>
          <p:nvSpPr>
            <p:cNvPr id="4" name="object 4"/>
            <p:cNvSpPr/>
            <p:nvPr/>
          </p:nvSpPr>
          <p:spPr>
            <a:xfrm>
              <a:off x="701040" y="13571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16375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701040" y="688034"/>
            <a:ext cx="6155690" cy="1818639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de l’obstacle.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chacun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reprend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Passage</a:t>
            </a:r>
            <a:r>
              <a:rPr dirty="0" sz="1600" spc="-3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étroit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proximité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progression.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lâcher.</a:t>
            </a:r>
            <a:endParaRPr sz="1100">
              <a:latin typeface="Calibri"/>
              <a:cs typeface="Calibri"/>
            </a:endParaRPr>
          </a:p>
          <a:p>
            <a:pPr marL="19050" marR="171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2579623"/>
            <a:ext cx="5434330" cy="17081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Avancez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701040" y="3737101"/>
            <a:ext cx="6155690" cy="287655"/>
            <a:chOff x="701040" y="3737101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7371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0182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766561"/>
            <a:ext cx="6155690" cy="287655"/>
            <a:chOff x="701040" y="576656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76656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0477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895083"/>
            <a:ext cx="6155690" cy="287655"/>
            <a:chOff x="701040" y="689508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8950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1762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2727401"/>
            <a:ext cx="6155690" cy="522287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progressent 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chassés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hampes.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franchissement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terminé,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nouveau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permettre </a:t>
            </a:r>
            <a:r>
              <a:rPr dirty="0" sz="1100" spc="-5">
                <a:latin typeface="Calibri"/>
                <a:cs typeface="Calibri"/>
              </a:rPr>
              <a:t> 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reprendre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hampes,</a:t>
            </a:r>
            <a:r>
              <a:rPr dirty="0" sz="1100" spc="-5">
                <a:latin typeface="Calibri"/>
                <a:cs typeface="Calibri"/>
              </a:rPr>
              <a:t>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Brancardage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pente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ou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dans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un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escalier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l’arrimage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 et</a:t>
            </a:r>
            <a:r>
              <a:rPr dirty="0" sz="1100">
                <a:latin typeface="Calibri"/>
                <a:cs typeface="Calibri"/>
              </a:rPr>
              <a:t> 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l’arrière,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l'avant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l’arrière,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descente.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20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Ensuite, il commande 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 qui sont 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bas, de tenir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poignées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mains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façon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Si la progression se fait dans le sens de la descente, il est préférable de brancarder la victime les pieds 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travailler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 respect des ordres </a:t>
            </a:r>
            <a:r>
              <a:rPr dirty="0" sz="1100" spc="-10">
                <a:latin typeface="Calibri"/>
                <a:cs typeface="Calibri"/>
              </a:rPr>
              <a:t>donnés </a:t>
            </a:r>
            <a:r>
              <a:rPr dirty="0" sz="1100" spc="-5">
                <a:latin typeface="Calibri"/>
                <a:cs typeface="Calibri"/>
              </a:rPr>
              <a:t>permet une parfaite synchronisation des gestes et évite ainsi toute chute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2934970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Les ordres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audibles,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maintenu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Le déplacement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balancement.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[10FT05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82472" y="759968"/>
            <a:ext cx="559371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502410" marR="5080" indent="-1490345">
              <a:lnSpc>
                <a:spcPct val="101899"/>
              </a:lnSpc>
              <a:spcBef>
                <a:spcPts val="35"/>
              </a:spcBef>
            </a:pPr>
            <a:r>
              <a:rPr dirty="0" spc="-10"/>
              <a:t>Déplacement</a:t>
            </a:r>
            <a:r>
              <a:rPr dirty="0"/>
              <a:t> </a:t>
            </a:r>
            <a:r>
              <a:rPr dirty="0" spc="-5"/>
              <a:t>d’une</a:t>
            </a:r>
            <a:r>
              <a:rPr dirty="0" spc="5"/>
              <a:t> </a:t>
            </a:r>
            <a:r>
              <a:rPr dirty="0" spc="-5"/>
              <a:t>victime</a:t>
            </a:r>
            <a:r>
              <a:rPr dirty="0" spc="5"/>
              <a:t> </a:t>
            </a:r>
            <a:r>
              <a:rPr dirty="0" spc="-5"/>
              <a:t>à</a:t>
            </a:r>
            <a:r>
              <a:rPr dirty="0" spc="5"/>
              <a:t> </a:t>
            </a:r>
            <a:r>
              <a:rPr dirty="0" spc="-5"/>
              <a:t>l’aide</a:t>
            </a:r>
            <a:r>
              <a:rPr dirty="0" spc="5"/>
              <a:t> </a:t>
            </a:r>
            <a:r>
              <a:rPr dirty="0"/>
              <a:t>d’une </a:t>
            </a:r>
            <a:r>
              <a:rPr dirty="0" spc="-575"/>
              <a:t> </a:t>
            </a:r>
            <a:r>
              <a:rPr dirty="0" spc="-5"/>
              <a:t>chaise de transport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998723"/>
            <a:ext cx="6155690" cy="287655"/>
            <a:chOff x="701040" y="299872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99872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27990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881119"/>
            <a:ext cx="6155690" cy="287020"/>
            <a:chOff x="701040" y="3881119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8811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1615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624831"/>
            <a:ext cx="6155690" cy="287655"/>
            <a:chOff x="701040" y="462483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6248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9060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45421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 chaise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utilisée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d'atteinte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peut supporter la 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841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L'utilisation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difficulté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réelle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brancardage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étages,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escaliers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ascenseurs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chaise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transport, préalablement préparée.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croisées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essayer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s’agripper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 la chaise 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poignées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obstacles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Lorsqu’un obstacle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escalier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franchi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1466" y="639749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deuxième 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6603948"/>
            <a:ext cx="6136640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aider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1466" y="711987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troisième 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701040" y="8361933"/>
            <a:ext cx="6155690" cy="287020"/>
            <a:chOff x="701040" y="8361933"/>
            <a:chExt cx="6155690" cy="287020"/>
          </a:xfrm>
        </p:grpSpPr>
        <p:sp>
          <p:nvSpPr>
            <p:cNvPr id="22" name="object 22"/>
            <p:cNvSpPr/>
            <p:nvPr/>
          </p:nvSpPr>
          <p:spPr>
            <a:xfrm>
              <a:off x="701040" y="83619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69"/>
                  </a:lnTo>
                  <a:lnTo>
                    <a:pt x="6155436" y="280669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01040" y="86426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701040" y="9490709"/>
            <a:ext cx="6155690" cy="287020"/>
            <a:chOff x="701040" y="9490709"/>
            <a:chExt cx="6155690" cy="287020"/>
          </a:xfrm>
        </p:grpSpPr>
        <p:sp>
          <p:nvSpPr>
            <p:cNvPr id="25" name="object 25"/>
            <p:cNvSpPr/>
            <p:nvPr/>
          </p:nvSpPr>
          <p:spPr>
            <a:xfrm>
              <a:off x="701040" y="94907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01040" y="97711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701040" y="7326324"/>
            <a:ext cx="6155690" cy="2725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47650" marR="13970" indent="-228600">
              <a:lnSpc>
                <a:spcPct val="117000"/>
              </a:lnSpc>
              <a:spcBef>
                <a:spcPts val="9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précéder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ouvrir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pourraient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descente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escaliers.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placée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transfert.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verrouillage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l'arrimage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vérifiés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 </a:t>
            </a:r>
            <a:r>
              <a:rPr dirty="0" sz="1100">
                <a:latin typeface="Calibri"/>
                <a:cs typeface="Calibri"/>
              </a:rPr>
              <a:t>afin </a:t>
            </a: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chute.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 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 </a:t>
            </a:r>
            <a:r>
              <a:rPr dirty="0" sz="1100" spc="-5">
                <a:latin typeface="Calibri"/>
                <a:cs typeface="Calibri"/>
              </a:rPr>
              <a:t>convenablement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s’aggrave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8" name="object 2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[10FT06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88211" y="760730"/>
            <a:ext cx="51777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Déplacement</a:t>
            </a:r>
            <a:r>
              <a:rPr dirty="0"/>
              <a:t> </a:t>
            </a:r>
            <a:r>
              <a:rPr dirty="0" spc="-5"/>
              <a:t>d’une</a:t>
            </a:r>
            <a:r>
              <a:rPr dirty="0" spc="5"/>
              <a:t> </a:t>
            </a:r>
            <a:r>
              <a:rPr dirty="0" spc="-5"/>
              <a:t>victime</a:t>
            </a:r>
            <a:r>
              <a:rPr dirty="0" spc="5"/>
              <a:t> </a:t>
            </a:r>
            <a:r>
              <a:rPr dirty="0" spc="-5"/>
              <a:t>non</a:t>
            </a:r>
            <a:r>
              <a:rPr dirty="0" spc="5"/>
              <a:t> </a:t>
            </a:r>
            <a:r>
              <a:rPr dirty="0" spc="-5"/>
              <a:t>valide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3876547"/>
            <a:ext cx="6155690" cy="287020"/>
            <a:chOff x="701040" y="3876547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38765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1569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315459"/>
            <a:ext cx="6155690" cy="287020"/>
            <a:chOff x="701040" y="4315459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31545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45958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3992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valide,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quelques mètres.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841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distance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abri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intempéries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endroit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où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 </a:t>
            </a:r>
            <a:r>
              <a:rPr dirty="0" sz="1100">
                <a:latin typeface="Calibri"/>
                <a:cs typeface="Calibri"/>
              </a:rPr>
              <a:t>être </a:t>
            </a:r>
            <a:r>
              <a:rPr dirty="0" sz="1100" spc="-5">
                <a:latin typeface="Calibri"/>
                <a:cs typeface="Calibri"/>
              </a:rPr>
              <a:t>allongée.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16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chaise, éventuellement.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Déplacement par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saisie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extrémités</a:t>
            </a:r>
            <a:endParaRPr sz="1600">
              <a:latin typeface="Calibri Light"/>
              <a:cs typeface="Calibri Light"/>
            </a:endParaRPr>
          </a:p>
          <a:p>
            <a:pPr marL="19050" marR="927735">
              <a:lnSpc>
                <a:spcPct val="1474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Cette 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pratique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espace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déplacement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minimum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</a:t>
            </a:r>
            <a:r>
              <a:rPr dirty="0" sz="1100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Pour cela,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s’asseoir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061466" y="544423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5592774"/>
            <a:ext cx="4180840" cy="518159"/>
          </a:xfrm>
          <a:prstGeom prst="rect">
            <a:avLst/>
          </a:prstGeom>
        </p:spPr>
        <p:txBody>
          <a:bodyPr wrap="square" lIns="0" tIns="9080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1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s’accroupir 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1466" y="618413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6331915"/>
            <a:ext cx="4467860" cy="51943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2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s’accroupir entre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61466" y="6924802"/>
            <a:ext cx="5434330" cy="125158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Êtes-vous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 marR="3874770">
              <a:lnSpc>
                <a:spcPts val="1340"/>
              </a:lnSpc>
              <a:spcBef>
                <a:spcPts val="4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2 : « Prêt ! »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Avancez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 marR="1035050">
              <a:lnSpc>
                <a:spcPts val="1939"/>
              </a:lnSpc>
              <a:spcBef>
                <a:spcPts val="1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redressent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dirigent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vers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l’avant. Arrivés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destination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Halte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Attention pour poser… Posez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459"/>
              </a:spcBef>
            </a:pPr>
            <a:r>
              <a:rPr dirty="0" sz="1100" spc="-5" i="1">
                <a:latin typeface="Calibri"/>
                <a:cs typeface="Calibri"/>
              </a:rPr>
              <a:t>Les deux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déposent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délicatement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sol ou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chaise.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701040" y="8328405"/>
            <a:ext cx="6155690" cy="287655"/>
            <a:chOff x="701040" y="8328405"/>
            <a:chExt cx="6155690" cy="287655"/>
          </a:xfrm>
        </p:grpSpPr>
        <p:sp>
          <p:nvSpPr>
            <p:cNvPr id="27" name="object 27"/>
            <p:cNvSpPr/>
            <p:nvPr/>
          </p:nvSpPr>
          <p:spPr>
            <a:xfrm>
              <a:off x="701040" y="832840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01040" y="86098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701040" y="8306053"/>
            <a:ext cx="6155690" cy="1571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Déplacement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chaise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mains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-5">
                <a:latin typeface="Calibri"/>
                <a:cs typeface="Calibri"/>
              </a:rPr>
              <a:t> 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hanches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;</a:t>
            </a:r>
            <a:endParaRPr sz="1100">
              <a:latin typeface="Calibri"/>
              <a:cs typeface="Calibri"/>
            </a:endParaRPr>
          </a:p>
          <a:p>
            <a:pPr marL="247650" marR="146050" indent="-228600">
              <a:lnSpc>
                <a:spcPts val="1939"/>
              </a:lnSpc>
              <a:spcBef>
                <a:spcPts val="10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agripper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anneau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utilisé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agrippe 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l’anneau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toile.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110233"/>
            <a:ext cx="6155690" cy="287020"/>
            <a:chOff x="701040" y="111023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1102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3906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441146"/>
            <a:ext cx="6155690" cy="19710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 marR="383540">
              <a:lnSpc>
                <a:spcPct val="147300"/>
              </a:lnSpc>
              <a:spcBef>
                <a:spcPts val="10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s’asseoir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déplacée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Calibri"/>
              <a:buChar char="•"/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Déplacement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l’aide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d’une chaise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3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d’ameublement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4596765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asseoir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 marR="4596765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-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466" y="2485897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2632913"/>
            <a:ext cx="6141085" cy="69024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2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s’accroupir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dossier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dossier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01800"/>
              </a:lnSpc>
              <a:spcBef>
                <a:spcPts val="60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basculer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prévenu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466" y="339648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3545028"/>
            <a:ext cx="4050665" cy="764540"/>
          </a:xfrm>
          <a:prstGeom prst="rect">
            <a:avLst/>
          </a:prstGeom>
        </p:spPr>
        <p:txBody>
          <a:bodyPr wrap="square" lIns="0" tIns="9080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15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s’accroupir entre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1466" y="438327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commandement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1, </a:t>
            </a:r>
            <a:r>
              <a:rPr dirty="0" sz="1100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deux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doivent</a:t>
            </a:r>
            <a:r>
              <a:rPr dirty="0" sz="1100" spc="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701040" y="5199633"/>
            <a:ext cx="6155690" cy="287655"/>
            <a:chOff x="701040" y="519963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1996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4808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328155"/>
            <a:ext cx="6155690" cy="287655"/>
            <a:chOff x="701040" y="632815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3281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6093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4531055"/>
            <a:ext cx="6155690" cy="2359025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7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 simultanément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2032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jamais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 ou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l’indication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déplacement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n’entraîne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désagrément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celle-ci.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[10FT07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284480" marR="5080" indent="25019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Installation </a:t>
            </a:r>
            <a:r>
              <a:rPr dirty="0"/>
              <a:t>d’une </a:t>
            </a:r>
            <a:r>
              <a:rPr dirty="0" spc="-5"/>
              <a:t>victime </a:t>
            </a:r>
            <a:r>
              <a:rPr dirty="0"/>
              <a:t> </a:t>
            </a:r>
            <a:r>
              <a:rPr dirty="0" spc="-5"/>
              <a:t>dans</a:t>
            </a:r>
            <a:r>
              <a:rPr dirty="0" spc="-15"/>
              <a:t> </a:t>
            </a:r>
            <a:r>
              <a:rPr dirty="0" spc="-5"/>
              <a:t>un</a:t>
            </a:r>
            <a:r>
              <a:rPr dirty="0" spc="-10"/>
              <a:t> </a:t>
            </a:r>
            <a:r>
              <a:rPr dirty="0" spc="-5"/>
              <a:t>vecteur</a:t>
            </a:r>
            <a:r>
              <a:rPr dirty="0"/>
              <a:t> </a:t>
            </a:r>
            <a:r>
              <a:rPr dirty="0" spc="-5"/>
              <a:t>de</a:t>
            </a:r>
            <a:r>
              <a:rPr dirty="0" spc="-10"/>
              <a:t> </a:t>
            </a:r>
            <a:r>
              <a:rPr dirty="0" spc="-5"/>
              <a:t>transport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2397505"/>
            <a:ext cx="6155690" cy="287655"/>
            <a:chOff x="701040" y="239750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39750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67868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279139"/>
            <a:ext cx="6155690" cy="287655"/>
            <a:chOff x="701040" y="327913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2791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5603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990847"/>
            <a:ext cx="6155690" cy="287020"/>
            <a:chOff x="701040" y="399084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9908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712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429759"/>
            <a:ext cx="6155690" cy="287655"/>
            <a:chOff x="701040" y="442975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4297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7109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881623"/>
            <a:ext cx="6155690" cy="287020"/>
            <a:chOff x="701040" y="5881623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58816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1620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614719"/>
            <a:ext cx="6155690" cy="6061710"/>
          </a:xfrm>
          <a:prstGeom prst="rect">
            <a:avLst/>
          </a:prstGeom>
        </p:spPr>
        <p:txBody>
          <a:bodyPr wrap="square" lIns="0" tIns="12890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15"/>
              </a:spcBef>
            </a:pPr>
            <a:r>
              <a:rPr dirty="0" sz="1600" spc="-15">
                <a:solidFill>
                  <a:srgbClr val="FFA939"/>
                </a:solidFill>
                <a:latin typeface="Leelawadee UI Semilight"/>
                <a:cs typeface="Leelawadee UI Semilight"/>
              </a:rPr>
              <a:t>Indication</a:t>
            </a:r>
            <a:endParaRPr sz="1600">
              <a:latin typeface="Leelawadee UI Semilight"/>
              <a:cs typeface="Leelawadee UI Semilight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16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Calibri"/>
              <a:buChar char="•"/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utilisant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un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brancard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sans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chariot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brancard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rails</a:t>
            </a:r>
            <a:r>
              <a:rPr dirty="0" sz="1100" spc="-5">
                <a:latin typeface="Calibri"/>
                <a:cs typeface="Calibri"/>
              </a:rPr>
              <a:t> placés 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sol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 porte-brancard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verrouillé 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porte-brancard.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utilisant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un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chariot-brancard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Le brancard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rails</a:t>
            </a:r>
            <a:r>
              <a:rPr dirty="0" sz="1100" spc="-5">
                <a:latin typeface="Calibri"/>
                <a:cs typeface="Calibri"/>
              </a:rPr>
              <a:t> placés 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sol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 porte-brancard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verrouillé 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porte-brancard.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1061466" y="7750047"/>
            <a:ext cx="5434330" cy="34163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deux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placés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tête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maintenir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chariot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guider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roulettes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dans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rails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du véhicule.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8148065"/>
            <a:ext cx="274637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1466" y="8414511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le(s) secouriste(s)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placé(s)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aux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pieds 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doit(-vent)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8612072"/>
            <a:ext cx="5534660" cy="90170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appuyant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commande,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pousser ensuite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véhicule.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>
                <a:latin typeface="Calibri"/>
                <a:cs typeface="Calibri"/>
              </a:rPr>
              <a:t> aider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rentré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61466" y="958748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 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placés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tête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de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07390" y="9822433"/>
            <a:ext cx="132715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le(s) secouriste(s)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placé(s)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aux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pieds de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victime</a:t>
            </a:r>
            <a:r>
              <a:rPr dirty="0" sz="1100" spc="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doit(-vent)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701040" y="2181097"/>
            <a:ext cx="6155690" cy="287655"/>
            <a:chOff x="701040" y="2181097"/>
            <a:chExt cx="6155690" cy="287655"/>
          </a:xfrm>
        </p:grpSpPr>
        <p:sp>
          <p:nvSpPr>
            <p:cNvPr id="4" name="object 4"/>
            <p:cNvSpPr/>
            <p:nvPr/>
          </p:nvSpPr>
          <p:spPr>
            <a:xfrm>
              <a:off x="701040" y="218109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246227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/>
          <p:cNvGrpSpPr/>
          <p:nvPr/>
        </p:nvGrpSpPr>
        <p:grpSpPr>
          <a:xfrm>
            <a:off x="701040" y="4390897"/>
            <a:ext cx="6155690" cy="287655"/>
            <a:chOff x="701040" y="4390897"/>
            <a:chExt cx="6155690" cy="287655"/>
          </a:xfrm>
        </p:grpSpPr>
        <p:sp>
          <p:nvSpPr>
            <p:cNvPr id="7" name="object 7"/>
            <p:cNvSpPr/>
            <p:nvPr/>
          </p:nvSpPr>
          <p:spPr>
            <a:xfrm>
              <a:off x="701040" y="439089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46720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701040" y="739088"/>
            <a:ext cx="6155690" cy="48780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libérer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fixation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verrouillé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400">
              <a:latin typeface="Calibri"/>
              <a:cs typeface="Calibri"/>
            </a:endParaRPr>
          </a:p>
          <a:p>
            <a:pPr algn="just" marL="19050" marR="12065">
              <a:lnSpc>
                <a:spcPct val="101899"/>
              </a:lnSpc>
              <a:spcBef>
                <a:spcPts val="103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déchargement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-5">
                <a:latin typeface="Calibri"/>
                <a:cs typeface="Calibri"/>
              </a:rPr>
              <a:t>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inverse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chargement.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chariot-brancard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L’arrimage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vérifié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dorsales,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travailler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fléchissant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hanches.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responsabilité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l’arrimage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fermeture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incombe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aucun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seul</a:t>
            </a:r>
            <a:r>
              <a:rPr dirty="0" sz="1100" spc="-5">
                <a:latin typeface="Calibri"/>
                <a:cs typeface="Calibri"/>
              </a:rPr>
              <a:t> secouriste.</a:t>
            </a:r>
            <a:endParaRPr sz="1100">
              <a:latin typeface="Calibri"/>
              <a:cs typeface="Calibri"/>
            </a:endParaRPr>
          </a:p>
          <a:p>
            <a:pPr marL="19050" marR="190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brancards,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facilement</a:t>
            </a:r>
            <a:r>
              <a:rPr dirty="0" sz="1100" spc="-5">
                <a:latin typeface="Calibri"/>
                <a:cs typeface="Calibri"/>
              </a:rPr>
              <a:t> accessible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d’accompagnement.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20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commandant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horizontalement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chariot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(fixation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[10FT08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6405" y="760730"/>
            <a:ext cx="51238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Préparation</a:t>
            </a:r>
            <a:r>
              <a:rPr dirty="0" spc="-10"/>
              <a:t> </a:t>
            </a:r>
            <a:r>
              <a:rPr dirty="0"/>
              <a:t>d’un</a:t>
            </a:r>
            <a:r>
              <a:rPr dirty="0" spc="-10"/>
              <a:t> </a:t>
            </a:r>
            <a:r>
              <a:rPr dirty="0" spc="-5"/>
              <a:t>dispositif</a:t>
            </a:r>
            <a:r>
              <a:rPr dirty="0" spc="-10"/>
              <a:t> </a:t>
            </a:r>
            <a:r>
              <a:rPr dirty="0" spc="-5"/>
              <a:t>de</a:t>
            </a:r>
            <a:r>
              <a:rPr dirty="0" spc="-10"/>
              <a:t> </a:t>
            </a:r>
            <a:r>
              <a:rPr dirty="0" spc="-5"/>
              <a:t>portage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442961"/>
            <a:ext cx="6155690" cy="287655"/>
            <a:chOff x="701040" y="744296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44296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72414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882635"/>
            <a:ext cx="6155690" cy="287020"/>
            <a:chOff x="701040" y="7882635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788263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16305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6404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fois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être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247650" indent="-228600">
              <a:lnSpc>
                <a:spcPct val="100000"/>
              </a:lnSpc>
              <a:spcBef>
                <a:spcPts val="1160"/>
              </a:spcBef>
              <a:buChar char="•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brancardage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71450">
              <a:lnSpc>
                <a:spcPts val="1939"/>
              </a:lnSpc>
              <a:spcBef>
                <a:spcPts val="165"/>
              </a:spcBef>
            </a:pPr>
            <a:r>
              <a:rPr dirty="0" sz="1100" spc="-5">
                <a:latin typeface="Calibri"/>
                <a:cs typeface="Calibri"/>
              </a:rPr>
              <a:t>Le drap peut être en toile ou en matériau intissé. Il est </a:t>
            </a:r>
            <a:r>
              <a:rPr dirty="0" sz="1100" spc="-10">
                <a:latin typeface="Calibri"/>
                <a:cs typeface="Calibri"/>
              </a:rPr>
              <a:t>préférable d’utiliser </a:t>
            </a:r>
            <a:r>
              <a:rPr dirty="0" sz="1100" spc="-5">
                <a:latin typeface="Calibri"/>
                <a:cs typeface="Calibri"/>
              </a:rPr>
              <a:t>des draps à usage </a:t>
            </a:r>
            <a:r>
              <a:rPr dirty="0" sz="1100" spc="-10">
                <a:latin typeface="Calibri"/>
                <a:cs typeface="Calibri"/>
              </a:rPr>
              <a:t>unique. 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étendues.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459"/>
              </a:spcBef>
              <a:buChar char="•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Elle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destinée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froid.</a:t>
            </a:r>
            <a:endParaRPr sz="1100">
              <a:latin typeface="Calibri"/>
              <a:cs typeface="Calibri"/>
            </a:endParaRPr>
          </a:p>
          <a:p>
            <a:pPr algn="just" marL="247650" marR="1270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bactériostatiques,</a:t>
            </a:r>
            <a:r>
              <a:rPr dirty="0" sz="1100">
                <a:latin typeface="Calibri"/>
                <a:cs typeface="Calibri"/>
              </a:rPr>
              <a:t> lavables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d’intercaler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préférence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usage unique.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 ;</a:t>
            </a:r>
            <a:endParaRPr sz="1100">
              <a:latin typeface="Calibri"/>
              <a:cs typeface="Calibri"/>
            </a:endParaRPr>
          </a:p>
          <a:p>
            <a:pPr algn="just" marL="247650" marR="1524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 couverture de survie est une couverture isolante qui a pour objet de limiter la perte de </a:t>
            </a:r>
            <a:r>
              <a:rPr dirty="0" sz="1100">
                <a:latin typeface="Calibri"/>
                <a:cs typeface="Calibri"/>
              </a:rPr>
              <a:t>température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forme d’un film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 métallisé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 argentée ou dorée de dimension 1,80 x </a:t>
            </a:r>
            <a:r>
              <a:rPr dirty="0" sz="1100">
                <a:latin typeface="Calibri"/>
                <a:cs typeface="Calibri"/>
              </a:rPr>
              <a:t>2,20 </a:t>
            </a:r>
            <a:r>
              <a:rPr dirty="0" sz="1100" spc="-5">
                <a:latin typeface="Calibri"/>
                <a:cs typeface="Calibri"/>
              </a:rPr>
              <a:t>m. Elle est conditionnée dans un sachet plastique.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fixation.</a:t>
            </a:r>
            <a:endParaRPr sz="1100">
              <a:latin typeface="Calibri"/>
              <a:cs typeface="Calibri"/>
            </a:endParaRPr>
          </a:p>
          <a:p>
            <a:pPr algn="just" marL="247650" marR="1841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brancards sont équipés ou peuvent s’équiper de sangles de </a:t>
            </a:r>
            <a:r>
              <a:rPr dirty="0" sz="1100" spc="-10">
                <a:latin typeface="Calibri"/>
                <a:cs typeface="Calibri"/>
              </a:rPr>
              <a:t>fixation </a:t>
            </a:r>
            <a:r>
              <a:rPr dirty="0" sz="1100" spc="-5">
                <a:latin typeface="Calibri"/>
                <a:cs typeface="Calibri"/>
              </a:rPr>
              <a:t>permettant le maintien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sangles-araignées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Pour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brancard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20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enveloppée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arrimée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montage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nécessaire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survie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 marL="247650" marR="1397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règle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d’y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ensuite être enveloppée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357121"/>
            <a:ext cx="6155690" cy="287020"/>
            <a:chOff x="701040" y="1357121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3571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6375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826511"/>
            <a:ext cx="6155690" cy="287655"/>
            <a:chOff x="701040" y="282651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8265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1076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538219"/>
            <a:ext cx="6155690" cy="287020"/>
            <a:chOff x="701040" y="353821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5382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8186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441146"/>
            <a:ext cx="6155690" cy="432308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7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sangler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 sangles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 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parfaitement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Pour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une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chaise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transport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 drap (ou une couverture) peut </a:t>
            </a:r>
            <a:r>
              <a:rPr dirty="0" sz="1100">
                <a:latin typeface="Calibri"/>
                <a:cs typeface="Calibri"/>
              </a:rPr>
              <a:t>être </a:t>
            </a:r>
            <a:r>
              <a:rPr dirty="0" sz="1100" spc="-5">
                <a:latin typeface="Calibri"/>
                <a:cs typeface="Calibri"/>
              </a:rPr>
              <a:t>disposé sur une chaise de transport pour envelopper une victime. </a:t>
            </a:r>
            <a:r>
              <a:rPr dirty="0" sz="1100" spc="-1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 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prenant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traîner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déplacement.</a:t>
            </a:r>
            <a:endParaRPr sz="1100">
              <a:latin typeface="Calibri"/>
              <a:cs typeface="Calibri"/>
            </a:endParaRPr>
          </a:p>
          <a:p>
            <a:pPr algn="just" marL="19050" marR="19050">
              <a:lnSpc>
                <a:spcPct val="101400"/>
              </a:lnSpc>
              <a:spcBef>
                <a:spcPts val="610"/>
              </a:spcBef>
            </a:pP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aucun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 ou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devront rendre inaccessibles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 qui permettent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une fois celle-ci installée sur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3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Néant.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portage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permettre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8415" indent="-228600">
              <a:lnSpc>
                <a:spcPct val="101800"/>
              </a:lnSpc>
              <a:spcBef>
                <a:spcPts val="600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d’envelopper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facilement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survie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25"/>
              </a:spcBef>
              <a:buChar char="•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[10FT09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32586" y="760730"/>
            <a:ext cx="529209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Relevage</a:t>
            </a:r>
            <a:r>
              <a:rPr dirty="0"/>
              <a:t> </a:t>
            </a:r>
            <a:r>
              <a:rPr dirty="0" spc="-5"/>
              <a:t>à</a:t>
            </a:r>
            <a:r>
              <a:rPr dirty="0" spc="5"/>
              <a:t> </a:t>
            </a:r>
            <a:r>
              <a:rPr dirty="0" spc="-5"/>
              <a:t>l’aide</a:t>
            </a:r>
            <a:r>
              <a:rPr dirty="0" spc="5"/>
              <a:t> </a:t>
            </a:r>
            <a:r>
              <a:rPr dirty="0" spc="-5"/>
              <a:t>d’un</a:t>
            </a:r>
            <a:r>
              <a:rPr dirty="0" spc="5"/>
              <a:t> </a:t>
            </a:r>
            <a:r>
              <a:rPr dirty="0" spc="-5"/>
              <a:t>brancard</a:t>
            </a:r>
            <a:r>
              <a:rPr dirty="0" spc="5"/>
              <a:t> </a:t>
            </a:r>
            <a:r>
              <a:rPr dirty="0" spc="-5"/>
              <a:t>cuillère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051045"/>
            <a:ext cx="6155690" cy="287020"/>
            <a:chOff x="701040" y="405104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405104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3314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444235"/>
            <a:ext cx="6155690" cy="287655"/>
            <a:chOff x="701040" y="544423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4442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72541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417309"/>
            <a:ext cx="6155690" cy="287020"/>
            <a:chOff x="701040" y="641730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64173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6977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76301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905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l’installer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portage.</a:t>
            </a:r>
            <a:endParaRPr sz="1100">
              <a:latin typeface="Calibri"/>
              <a:cs typeface="Calibri"/>
            </a:endParaRPr>
          </a:p>
          <a:p>
            <a:pPr marL="19050" marR="171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recommandé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première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dos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0795" indent="-228600">
              <a:lnSpc>
                <a:spcPct val="101800"/>
              </a:lnSpc>
              <a:spcBef>
                <a:spcPts val="6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impossible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pratiquer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dite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 porteurs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(zone surbaissée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véhicule...)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01400"/>
              </a:lnSpc>
              <a:spcBef>
                <a:spcPts val="6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salissures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 oxydable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aisément nettoyable)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 transférer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portage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</a:t>
            </a:r>
            <a:r>
              <a:rPr dirty="0" sz="1100">
                <a:latin typeface="Calibri"/>
                <a:cs typeface="Calibri"/>
              </a:rPr>
              <a:t> autre.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699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L’utilisation du </a:t>
            </a:r>
            <a:r>
              <a:rPr dirty="0" sz="1100" spc="-10">
                <a:latin typeface="Calibri"/>
                <a:cs typeface="Calibri"/>
              </a:rPr>
              <a:t>brancard </a:t>
            </a:r>
            <a:r>
              <a:rPr dirty="0" sz="1100" spc="-5">
                <a:latin typeface="Calibri"/>
                <a:cs typeface="Calibri"/>
              </a:rPr>
              <a:t>cuillère facilite l’installation de la victime sur un brancard ou son transfert sur 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en maintenant son axe tête-cou-tronc. Des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relevage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victimes, c’est celui qui, s’il est utilisé correctement, est le moins susceptible de mobiliser la victime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d’aggraver une éventuelle lésion du rachis. Son utilisation peut être associée à celle des blocs de tête pour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restreindre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5745" marR="10795" indent="-227329">
              <a:lnSpc>
                <a:spcPct val="101800"/>
              </a:lnSpc>
              <a:spcBef>
                <a:spcPts val="660"/>
              </a:spcBef>
              <a:buFont typeface="Symbol"/>
              <a:buChar char=""/>
              <a:tabLst>
                <a:tab pos="245745" algn="l"/>
                <a:tab pos="246379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genou.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latéro-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 (secouriste 1) ;</a:t>
            </a:r>
            <a:endParaRPr sz="1100">
              <a:latin typeface="Calibri"/>
              <a:cs typeface="Calibri"/>
            </a:endParaRPr>
          </a:p>
          <a:p>
            <a:pPr marL="245745">
              <a:lnSpc>
                <a:spcPct val="100000"/>
              </a:lnSpc>
              <a:spcBef>
                <a:spcPts val="25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 secouristes,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  <a:buFont typeface="Symbol"/>
              <a:buChar char=""/>
            </a:pPr>
            <a:endParaRPr sz="16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Préalablement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déplier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régler 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verrouiller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cette</a:t>
            </a:r>
            <a:r>
              <a:rPr dirty="0" sz="1100" spc="-5">
                <a:latin typeface="Calibri"/>
                <a:cs typeface="Calibri"/>
              </a:rPr>
              <a:t> position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441146"/>
            <a:ext cx="6137910" cy="1376045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s'assurer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rigidité du</a:t>
            </a:r>
            <a:r>
              <a:rPr dirty="0" sz="1100">
                <a:latin typeface="Calibri"/>
                <a:cs typeface="Calibri"/>
              </a:rPr>
              <a:t> système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tirant</a:t>
            </a:r>
            <a:r>
              <a:rPr dirty="0" sz="1100" spc="-5">
                <a:latin typeface="Calibri"/>
                <a:cs typeface="Calibri"/>
              </a:rPr>
              <a:t>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 mobile</a:t>
            </a:r>
            <a:r>
              <a:rPr dirty="0" sz="1100">
                <a:latin typeface="Calibri"/>
                <a:cs typeface="Calibri"/>
              </a:rPr>
              <a:t> côté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désolidariser les deux parties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01800"/>
              </a:lnSpc>
              <a:spcBef>
                <a:spcPts val="65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restriction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traumatisme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6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189077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 3 doivent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2097227"/>
            <a:ext cx="6136640" cy="783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palmaire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fermeture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295452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701040" y="5955537"/>
            <a:ext cx="6155690" cy="287655"/>
            <a:chOff x="701040" y="5955537"/>
            <a:chExt cx="6155690" cy="287655"/>
          </a:xfrm>
        </p:grpSpPr>
        <p:sp>
          <p:nvSpPr>
            <p:cNvPr id="7" name="object 7"/>
            <p:cNvSpPr/>
            <p:nvPr/>
          </p:nvSpPr>
          <p:spPr>
            <a:xfrm>
              <a:off x="701040" y="59555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62367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7330947"/>
            <a:ext cx="6155690" cy="287020"/>
            <a:chOff x="701040" y="7330947"/>
            <a:chExt cx="6155690" cy="287020"/>
          </a:xfrm>
        </p:grpSpPr>
        <p:sp>
          <p:nvSpPr>
            <p:cNvPr id="10" name="object 10"/>
            <p:cNvSpPr/>
            <p:nvPr/>
          </p:nvSpPr>
          <p:spPr>
            <a:xfrm>
              <a:off x="701040" y="73309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76113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567690" y="3153359"/>
            <a:ext cx="6433185" cy="557403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3810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se 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chacun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</a:t>
            </a:r>
            <a:r>
              <a:rPr dirty="0" sz="1100">
                <a:latin typeface="Calibri"/>
                <a:cs typeface="Calibri"/>
              </a:rPr>
              <a:t> d’une cuillère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brancard,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rôle,</a:t>
            </a:r>
            <a:endParaRPr sz="1100">
              <a:latin typeface="Calibri"/>
              <a:cs typeface="Calibri"/>
            </a:endParaRPr>
          </a:p>
          <a:p>
            <a:pPr marL="381000" marR="15748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381000" marR="15875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mise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2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17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dernière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faciliter</a:t>
            </a:r>
            <a:r>
              <a:rPr dirty="0" sz="1100" spc="-5">
                <a:latin typeface="Calibri"/>
                <a:cs typeface="Calibri"/>
              </a:rPr>
              <a:t>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fermeture.</a:t>
            </a:r>
            <a:endParaRPr sz="1100">
              <a:latin typeface="Calibri"/>
              <a:cs typeface="Calibri"/>
            </a:endParaRPr>
          </a:p>
          <a:p>
            <a:pPr marL="381000" marR="6096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réunir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solidariser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encliquetage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convient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commencer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 situé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pieds.</a:t>
            </a:r>
            <a:endParaRPr sz="1100">
              <a:latin typeface="Calibri"/>
              <a:cs typeface="Calibri"/>
            </a:endParaRPr>
          </a:p>
          <a:p>
            <a:pPr marL="381000" marR="163830" indent="-228600">
              <a:lnSpc>
                <a:spcPct val="117000"/>
              </a:lnSpc>
              <a:spcBef>
                <a:spcPts val="6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s’assurer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encliquetage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tirant latéralement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</a:t>
            </a:r>
            <a:r>
              <a:rPr dirty="0" sz="1100" spc="-5">
                <a:latin typeface="Calibri"/>
                <a:cs typeface="Calibri"/>
              </a:rPr>
              <a:t> 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381000" marR="1574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(une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la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restriction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 obtenue,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 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relâché)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arrimer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52400" marR="15811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lésion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 </a:t>
            </a:r>
            <a:r>
              <a:rPr dirty="0" sz="1100">
                <a:latin typeface="Calibri"/>
                <a:cs typeface="Calibri"/>
              </a:rPr>
              <a:t>exécutée.</a:t>
            </a:r>
            <a:endParaRPr sz="1100">
              <a:latin typeface="Calibri"/>
              <a:cs typeface="Calibri"/>
            </a:endParaRPr>
          </a:p>
          <a:p>
            <a:pPr marL="152400" marR="1157605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postérieures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Contrôler le verrouillage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 </a:t>
            </a: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risque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52400" marR="15938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suspecté.</a:t>
            </a:r>
            <a:endParaRPr sz="11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52400" marR="1574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fixations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 </a:t>
            </a:r>
            <a:r>
              <a:rPr dirty="0" sz="1100" spc="-10">
                <a:latin typeface="Calibri"/>
                <a:cs typeface="Calibri"/>
              </a:rPr>
              <a:t>fermées.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35934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[02PR02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611882" y="760730"/>
            <a:ext cx="233426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Deuxième</a:t>
            </a:r>
            <a:r>
              <a:rPr dirty="0" spc="-5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regard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7390" y="1218894"/>
            <a:ext cx="6139815" cy="1340485"/>
          </a:xfrm>
          <a:prstGeom prst="rect">
            <a:avLst/>
          </a:prstGeom>
        </p:spPr>
        <p:txBody>
          <a:bodyPr wrap="square" lIns="0" tIns="990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80"/>
              </a:spcBef>
            </a:pPr>
            <a:r>
              <a:rPr dirty="0" sz="1100" spc="-5">
                <a:latin typeface="Calibri"/>
                <a:cs typeface="Calibri"/>
              </a:rPr>
              <a:t>Avancer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7300"/>
              </a:lnSpc>
              <a:spcBef>
                <a:spcPts val="45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15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victime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dans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sa</a:t>
            </a:r>
            <a:r>
              <a:rPr dirty="0" sz="1100" spc="1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globalité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genre,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(personne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âgée,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adulte,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(allongée,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recroquevillée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elle-même,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présence</a:t>
            </a:r>
            <a:r>
              <a:rPr dirty="0" sz="1100" spc="24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  menaces</a:t>
            </a:r>
            <a:r>
              <a:rPr dirty="0" sz="1100" spc="240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vitales</a:t>
            </a:r>
            <a:r>
              <a:rPr dirty="0" sz="1100" spc="254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nécessitant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 </a:t>
            </a:r>
            <a:r>
              <a:rPr dirty="0" sz="1100">
                <a:latin typeface="Calibri"/>
                <a:cs typeface="Calibri"/>
              </a:rPr>
              <a:t>réaction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  en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principe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(tableau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2).</a:t>
            </a:r>
            <a:endParaRPr sz="1100">
              <a:latin typeface="Calibri"/>
              <a:cs typeface="Calibri"/>
            </a:endParaRPr>
          </a:p>
          <a:p>
            <a:pPr algn="ctr" marL="36830">
              <a:lnSpc>
                <a:spcPct val="100000"/>
              </a:lnSpc>
              <a:spcBef>
                <a:spcPts val="219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2: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Les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 menaces vitales et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les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actions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à entreprendre </a:t>
            </a:r>
            <a:endParaRPr sz="1200">
              <a:latin typeface="Calibri Light"/>
              <a:cs typeface="Calibr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717041" y="2557525"/>
          <a:ext cx="6131560" cy="2042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1370"/>
                <a:gridCol w="4050664"/>
              </a:tblGrid>
              <a:tr h="160782">
                <a:tc>
                  <a:txBody>
                    <a:bodyPr/>
                    <a:lstStyle/>
                    <a:p>
                      <a:pPr marL="222885">
                        <a:lnSpc>
                          <a:spcPts val="1165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M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ENACE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)</a:t>
                      </a:r>
                      <a:r>
                        <a:rPr dirty="0" sz="1000" spc="-5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VITALE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)</a:t>
                      </a:r>
                      <a:r>
                        <a:rPr dirty="0" sz="1000" spc="-5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RECHERCHER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65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CTIO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)</a:t>
                      </a:r>
                      <a:r>
                        <a:rPr dirty="0" sz="1000" spc="-5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800" spc="5" b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REPREN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DRE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5471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Hémorragie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externe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grave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Arrêter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l’hémorragie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7810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Obstruction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voies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aériennes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ou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Liberté des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voies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aériennes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menacée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Assurer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liberté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voies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aériennes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pour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permettre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passage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l’air.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  <a:spcBef>
                          <a:spcPts val="63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présence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d’un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casque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protection,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retirer.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310" marR="593090">
                        <a:lnSpc>
                          <a:spcPct val="101499"/>
                        </a:lnSpc>
                        <a:spcBef>
                          <a:spcPts val="61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Installer une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qui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a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perdu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connaissance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 dos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avant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rechercher sa ventilation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47115">
                <a:tc>
                  <a:txBody>
                    <a:bodyPr/>
                    <a:lstStyle/>
                    <a:p>
                      <a:pPr marL="67945" marR="942340">
                        <a:lnSpc>
                          <a:spcPct val="102000"/>
                        </a:lnSpc>
                        <a:spcBef>
                          <a:spcPts val="24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Absence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réaction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sans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respiration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respiration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anormale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311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  <a:p>
                      <a:pPr marL="6731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Débuter une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réanimation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cardiopulmonaire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647700" y="4755133"/>
            <a:ext cx="6212205" cy="342900"/>
          </a:xfrm>
          <a:prstGeom prst="rect">
            <a:avLst/>
          </a:prstGeom>
          <a:solidFill>
            <a:srgbClr val="F1F1F1"/>
          </a:solidFill>
          <a:ln w="6095">
            <a:solidFill>
              <a:srgbClr val="000000"/>
            </a:solidFill>
          </a:ln>
        </p:spPr>
        <p:txBody>
          <a:bodyPr wrap="square" lIns="0" tIns="5080" rIns="0" bIns="0" rtlCol="0" vert="horz">
            <a:spAutoFit/>
          </a:bodyPr>
          <a:lstStyle/>
          <a:p>
            <a:pPr marL="1890395" marR="900430" indent="-932180">
              <a:lnSpc>
                <a:spcPct val="102499"/>
              </a:lnSpc>
              <a:spcBef>
                <a:spcPts val="40"/>
              </a:spcBef>
            </a:pP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En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parallèle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des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actions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entreprises,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toute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détresse</a:t>
            </a:r>
            <a:r>
              <a:rPr dirty="0" sz="10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vitale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constatée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doit</a:t>
            </a:r>
            <a:r>
              <a:rPr dirty="0" sz="1000" spc="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faire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l’objet </a:t>
            </a:r>
            <a:r>
              <a:rPr dirty="0" sz="1000" spc="-21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d’un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avis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médical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ou d’une demande </a:t>
            </a:r>
            <a:r>
              <a:rPr dirty="0" sz="1000">
                <a:solidFill>
                  <a:srgbClr val="FF0000"/>
                </a:solidFill>
                <a:latin typeface="Calibri"/>
                <a:cs typeface="Calibri"/>
              </a:rPr>
              <a:t>de</a:t>
            </a:r>
            <a:r>
              <a:rPr dirty="0" sz="1000" spc="5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solidFill>
                  <a:srgbClr val="FF0000"/>
                </a:solidFill>
                <a:latin typeface="Calibri"/>
                <a:cs typeface="Calibri"/>
              </a:rPr>
              <a:t>renfort.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5212536"/>
            <a:ext cx="6142355" cy="1209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241300" marR="5715" indent="-228600">
              <a:lnSpc>
                <a:spcPct val="117000"/>
              </a:lnSpc>
              <a:spcBef>
                <a:spcPts val="9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La plainte principale </a:t>
            </a:r>
            <a:r>
              <a:rPr dirty="0" sz="1100" spc="-5">
                <a:latin typeface="Calibri"/>
                <a:cs typeface="Calibri"/>
              </a:rPr>
              <a:t>si la victime l’exprime spontanément ou par le biais de son observation qui </a:t>
            </a:r>
            <a:r>
              <a:rPr dirty="0" sz="1100" spc="-10">
                <a:latin typeface="Calibri"/>
                <a:cs typeface="Calibri"/>
              </a:rPr>
              <a:t>peut </a:t>
            </a:r>
            <a:r>
              <a:rPr dirty="0" sz="1100" spc="-5">
                <a:latin typeface="Calibri"/>
                <a:cs typeface="Calibri"/>
              </a:rPr>
              <a:t> mettre en évidence une attitude </a:t>
            </a:r>
            <a:r>
              <a:rPr dirty="0" sz="1100" spc="-10">
                <a:latin typeface="Calibri"/>
                <a:cs typeface="Calibri"/>
              </a:rPr>
              <a:t>douloureuse, </a:t>
            </a:r>
            <a:r>
              <a:rPr dirty="0" sz="1100" spc="-5">
                <a:latin typeface="Calibri"/>
                <a:cs typeface="Calibri"/>
              </a:rPr>
              <a:t>un essoufflement, une </a:t>
            </a:r>
            <a:r>
              <a:rPr dirty="0" sz="1100">
                <a:latin typeface="Calibri"/>
                <a:cs typeface="Calibri"/>
              </a:rPr>
              <a:t>vigilance </a:t>
            </a:r>
            <a:r>
              <a:rPr dirty="0" sz="1100" spc="-5">
                <a:latin typeface="Calibri"/>
                <a:cs typeface="Calibri"/>
              </a:rPr>
              <a:t>altérée ou des lésions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rachis).</a:t>
            </a:r>
            <a:endParaRPr sz="1100">
              <a:latin typeface="Calibri"/>
              <a:cs typeface="Calibri"/>
            </a:endParaRPr>
          </a:p>
          <a:p>
            <a:pPr algn="just" marL="241300" marR="5080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Il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10" b="1">
                <a:latin typeface="Calibri"/>
                <a:cs typeface="Calibri"/>
              </a:rPr>
              <a:t>convient</a:t>
            </a:r>
            <a:r>
              <a:rPr dirty="0" sz="1100" spc="-5" b="1">
                <a:latin typeface="Calibri"/>
                <a:cs typeface="Calibri"/>
              </a:rPr>
              <a:t> alors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stabilisation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-5">
                <a:latin typeface="Calibri"/>
                <a:cs typeface="Calibri"/>
              </a:rPr>
              <a:t>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</a:t>
            </a:r>
            <a:r>
              <a:rPr dirty="0" sz="1100">
                <a:latin typeface="Calibri"/>
                <a:cs typeface="Calibri"/>
              </a:rPr>
              <a:t> traumatique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suspectée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[10FT10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69110" y="760730"/>
            <a:ext cx="40144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Relevage</a:t>
            </a:r>
            <a:r>
              <a:rPr dirty="0" spc="-10"/>
              <a:t> </a:t>
            </a:r>
            <a:r>
              <a:rPr dirty="0" spc="-5"/>
              <a:t>à quatre</a:t>
            </a:r>
            <a:r>
              <a:rPr dirty="0" spc="-10"/>
              <a:t> secouristes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91459"/>
            <a:ext cx="6155690" cy="287655"/>
            <a:chOff x="701040" y="279145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914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0726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428235"/>
            <a:ext cx="6155690" cy="287655"/>
            <a:chOff x="701040" y="442823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4282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70941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557011"/>
            <a:ext cx="6155690" cy="287655"/>
            <a:chOff x="701040" y="555701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5570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8381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996685"/>
            <a:ext cx="6155690" cy="287020"/>
            <a:chOff x="701040" y="5996685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599668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627710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1191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quatre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corpulence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01400"/>
              </a:lnSpc>
              <a:spcBef>
                <a:spcPts val="6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cuillère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Symbol"/>
              <a:buChar char=""/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lourde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tête-cou-tronc.</a:t>
            </a:r>
            <a:endParaRPr sz="1100">
              <a:latin typeface="Calibri"/>
              <a:cs typeface="Calibri"/>
            </a:endParaRPr>
          </a:p>
          <a:p>
            <a:pPr marL="19050" marR="15240">
              <a:lnSpc>
                <a:spcPct val="101400"/>
              </a:lnSpc>
              <a:spcBef>
                <a:spcPts val="61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cinquième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 marR="17780">
              <a:lnSpc>
                <a:spcPct val="1020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portage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recevoir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(matelas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immobilisateur, plan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 nommé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néerlandais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quatre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porteurs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01400"/>
              </a:lnSpc>
              <a:spcBef>
                <a:spcPts val="6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latéro-latérale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 </a:t>
            </a:r>
            <a:r>
              <a:rPr dirty="0" sz="1100">
                <a:latin typeface="Calibri"/>
                <a:cs typeface="Calibri"/>
              </a:rPr>
              <a:t>1)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poignée</a:t>
            </a:r>
            <a:r>
              <a:rPr dirty="0" sz="1100" spc="-5">
                <a:latin typeface="Calibri"/>
                <a:cs typeface="Calibri"/>
              </a:rPr>
              <a:t> pour</a:t>
            </a:r>
            <a:r>
              <a:rPr dirty="0" sz="1100">
                <a:latin typeface="Calibri"/>
                <a:cs typeface="Calibri"/>
              </a:rPr>
              <a:t> la</a:t>
            </a:r>
            <a:r>
              <a:rPr dirty="0" sz="1100" spc="-5">
                <a:latin typeface="Calibri"/>
                <a:cs typeface="Calibri"/>
              </a:rPr>
              <a:t> caler.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19050" marR="276860">
              <a:lnSpc>
                <a:spcPct val="146800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4).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relevage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long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roulettes,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01800"/>
              </a:lnSpc>
              <a:spcBef>
                <a:spcPts val="6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du 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01400"/>
              </a:lnSpc>
              <a:spcBef>
                <a:spcPts val="6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porteuse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extraction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dégagement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1061466" y="957148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ramener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tronc.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9798811"/>
            <a:ext cx="3263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-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739088"/>
            <a:ext cx="477520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pieds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manière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bloquer.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1466" y="127025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3 et 4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90" y="1468831"/>
            <a:ext cx="6141720" cy="1028700"/>
          </a:xfrm>
          <a:prstGeom prst="rect">
            <a:avLst/>
          </a:prstGeom>
        </p:spPr>
        <p:txBody>
          <a:bodyPr wrap="square" lIns="0" tIns="48894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debout respectivement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enjamber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appui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engager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466" y="2596387"/>
            <a:ext cx="5434330" cy="100520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 secouriste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 doit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saisir</a:t>
            </a:r>
            <a:r>
              <a:rPr dirty="0" sz="1100" i="1">
                <a:latin typeface="Calibri"/>
                <a:cs typeface="Calibri"/>
              </a:rPr>
              <a:t> les</a:t>
            </a:r>
            <a:r>
              <a:rPr dirty="0" sz="1100" spc="-5" i="1">
                <a:latin typeface="Calibri"/>
                <a:cs typeface="Calibri"/>
              </a:rPr>
              <a:t> chevilles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 ;</a:t>
            </a:r>
            <a:endParaRPr sz="1100">
              <a:latin typeface="Calibri"/>
              <a:cs typeface="Calibri"/>
            </a:endParaRPr>
          </a:p>
          <a:p>
            <a:pPr marL="19050" marR="3465195">
              <a:lnSpc>
                <a:spcPct val="101800"/>
              </a:lnSpc>
              <a:spcBef>
                <a:spcPts val="60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Êtes-vous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 » </a:t>
            </a:r>
            <a:r>
              <a:rPr dirty="0" sz="1100" spc="-2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2,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 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4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Prêts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2, 3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 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3629609"/>
            <a:ext cx="3178175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 plat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466" y="436422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4563059"/>
            <a:ext cx="414718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accompagner le mouvement 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ordonner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1466" y="509447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701040" y="6344157"/>
            <a:ext cx="6155690" cy="287020"/>
            <a:chOff x="701040" y="634415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63441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6245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293309"/>
            <a:ext cx="6155690" cy="44005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algn="just"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841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-5">
                <a:latin typeface="Calibri"/>
                <a:cs typeface="Calibri"/>
              </a:rPr>
              <a:t> successivement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l’équipier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10">
                <a:latin typeface="Calibri"/>
                <a:cs typeface="Calibri"/>
              </a:rPr>
              <a:t>L’équipier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1)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Pont</a:t>
            </a:r>
            <a:r>
              <a:rPr dirty="0" sz="1600" spc="-4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amélioré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397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secouriste, placé à la tête de la victime, en trépied, assure la stabilisation du rachis en maintenant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latéro-latérale 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algn="just" marL="19050" marR="330835">
              <a:lnSpc>
                <a:spcPts val="215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trois </a:t>
            </a:r>
            <a:r>
              <a:rPr dirty="0" sz="1100" spc="-10">
                <a:latin typeface="Calibri"/>
                <a:cs typeface="Calibri"/>
              </a:rPr>
              <a:t>secouristes, </a:t>
            </a:r>
            <a:r>
              <a:rPr dirty="0" sz="1100" spc="-5">
                <a:latin typeface="Calibri"/>
                <a:cs typeface="Calibri"/>
              </a:rPr>
              <a:t>placés en pont, les jambes écartées au-dessus de la victime (secouriste 2, 3 et 4).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relevage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536065" indent="-228600">
              <a:lnSpc>
                <a:spcPts val="1950"/>
              </a:lnSpc>
              <a:spcBef>
                <a:spcPts val="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disposer le brancard dans l’axe de la victime, si possible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des pieds 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glissement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commandement.</a:t>
            </a:r>
            <a:endParaRPr sz="1100">
              <a:latin typeface="Calibri"/>
              <a:cs typeface="Calibri"/>
            </a:endParaRPr>
          </a:p>
          <a:p>
            <a:pPr algn="just" marL="247650" marR="13335">
              <a:lnSpc>
                <a:spcPct val="101600"/>
              </a:lnSpc>
              <a:spcBef>
                <a:spcPts val="430"/>
              </a:spcBef>
            </a:pP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disposer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(secouriste 1) se place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 tête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 en pont, comme les autres secouristes,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laisser passer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 algn="just" marL="247650" marR="1778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5">
                <a:latin typeface="Calibri"/>
                <a:cs typeface="Calibri"/>
              </a:rPr>
              <a:t> traumatisme du rachis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8319"/>
            <a:ext cx="6138545" cy="78041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241300" marR="5080" indent="-228600">
              <a:lnSpc>
                <a:spcPct val="101800"/>
              </a:lnSpc>
              <a:spcBef>
                <a:spcPts val="75"/>
              </a:spcBef>
              <a:buFont typeface="Symbol"/>
              <a:buChar char=""/>
              <a:tabLst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porteuse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collier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extraction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dégagement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traumatisme du rachis.</a:t>
            </a:r>
            <a:endParaRPr sz="11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138226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2,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ramener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sur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tronc.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609851"/>
            <a:ext cx="32639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-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1876297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2, 3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4 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2081225"/>
            <a:ext cx="6139180" cy="4191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7300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l’un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décalés,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259867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 secouristes situés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aux épaules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bassin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 font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2797504"/>
            <a:ext cx="6139815" cy="8318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s’accroupir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gardant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engager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(niveau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chevilles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1466" y="3728719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 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2,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4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Prêts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 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 alors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4515052"/>
            <a:ext cx="428815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 plat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466" y="5046217"/>
            <a:ext cx="5434330" cy="17145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Envoyez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le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brancard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90" y="5281421"/>
            <a:ext cx="498919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jambes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61466" y="5547105"/>
            <a:ext cx="5434330" cy="34163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 secouriste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commander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i="1">
                <a:latin typeface="Calibri"/>
                <a:cs typeface="Calibri"/>
              </a:rPr>
              <a:t>l’arrêt </a:t>
            </a:r>
            <a:r>
              <a:rPr dirty="0" sz="1100" spc="-5" i="1">
                <a:latin typeface="Calibri"/>
                <a:cs typeface="Calibri"/>
              </a:rPr>
              <a:t>du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brancard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lorsque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celui-ci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arrivé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tête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 la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7390" y="5945123"/>
            <a:ext cx="219392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Une 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le brancard est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1466" y="6211569"/>
            <a:ext cx="5434330" cy="41719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 alors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701040" y="7852155"/>
            <a:ext cx="6155690" cy="287655"/>
            <a:chOff x="701040" y="7852155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78521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81333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701040" y="8980931"/>
            <a:ext cx="6155690" cy="287655"/>
            <a:chOff x="701040" y="8980931"/>
            <a:chExt cx="6155690" cy="287655"/>
          </a:xfrm>
        </p:grpSpPr>
        <p:sp>
          <p:nvSpPr>
            <p:cNvPr id="20" name="object 20"/>
            <p:cNvSpPr/>
            <p:nvPr/>
          </p:nvSpPr>
          <p:spPr>
            <a:xfrm>
              <a:off x="701040" y="89809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01040" y="92621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701040" y="6656527"/>
            <a:ext cx="6155690" cy="305625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>
                <a:latin typeface="Calibri"/>
                <a:cs typeface="Calibri"/>
              </a:rPr>
              <a:t> aux </a:t>
            </a:r>
            <a:r>
              <a:rPr dirty="0" sz="1100" spc="-5">
                <a:latin typeface="Calibri"/>
                <a:cs typeface="Calibri"/>
              </a:rPr>
              <a:t>pieds.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600"/>
              </a:lnSpc>
              <a:spcBef>
                <a:spcPts val="805"/>
              </a:spcBef>
            </a:pPr>
            <a:r>
              <a:rPr dirty="0" sz="1100" spc="-10">
                <a:latin typeface="Calibri"/>
                <a:cs typeface="Calibri"/>
              </a:rPr>
              <a:t>L’équipier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tête peut se </a:t>
            </a:r>
            <a:r>
              <a:rPr dirty="0" sz="1100" spc="-10">
                <a:latin typeface="Calibri"/>
                <a:cs typeface="Calibri"/>
              </a:rPr>
              <a:t>dégager </a:t>
            </a:r>
            <a:r>
              <a:rPr dirty="0" sz="1100" spc="-5">
                <a:latin typeface="Calibri"/>
                <a:cs typeface="Calibri"/>
              </a:rPr>
              <a:t>seulement si la victime n’est pas suspecte </a:t>
            </a:r>
            <a:r>
              <a:rPr dirty="0" sz="1100">
                <a:latin typeface="Calibri"/>
                <a:cs typeface="Calibri"/>
              </a:rPr>
              <a:t>d’un </a:t>
            </a:r>
            <a:r>
              <a:rPr dirty="0" sz="1100" spc="-5">
                <a:latin typeface="Calibri"/>
                <a:cs typeface="Calibri"/>
              </a:rPr>
              <a:t>traumatisme du rachis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 avoir assuré une restriction des 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rachis cervical,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exemple par une immobilisation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 dans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dépression ou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blocs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499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Tout 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chute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ou d’une aggravation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 </a:t>
            </a:r>
            <a:r>
              <a:rPr dirty="0" sz="1100">
                <a:latin typeface="Calibri"/>
                <a:cs typeface="Calibri"/>
              </a:rPr>
              <a:t>lésion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 vertébrale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 choisie et</a:t>
            </a:r>
            <a:r>
              <a:rPr dirty="0" sz="1100">
                <a:latin typeface="Calibri"/>
                <a:cs typeface="Calibri"/>
              </a:rPr>
              <a:t> exécutée.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manutention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 transfert de la victime sur le brancard doit être doux, sans </a:t>
            </a:r>
            <a:r>
              <a:rPr dirty="0" sz="1100">
                <a:latin typeface="Calibri"/>
                <a:cs typeface="Calibri"/>
              </a:rPr>
              <a:t>à-coup </a:t>
            </a:r>
            <a:r>
              <a:rPr dirty="0" sz="1100" spc="-5">
                <a:latin typeface="Calibri"/>
                <a:cs typeface="Calibri"/>
              </a:rPr>
              <a:t>et l’axe tête-cou-tronc doit 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respecté.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[10FT11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14651" y="760730"/>
            <a:ext cx="37280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Relevage</a:t>
            </a:r>
            <a:r>
              <a:rPr dirty="0" spc="-10"/>
              <a:t> </a:t>
            </a:r>
            <a:r>
              <a:rPr dirty="0" spc="-5"/>
              <a:t>à</a:t>
            </a:r>
            <a:r>
              <a:rPr dirty="0" spc="-10"/>
              <a:t> </a:t>
            </a:r>
            <a:r>
              <a:rPr dirty="0" spc="-5"/>
              <a:t>trois</a:t>
            </a:r>
            <a:r>
              <a:rPr dirty="0"/>
              <a:t> </a:t>
            </a:r>
            <a:r>
              <a:rPr dirty="0" spc="-5"/>
              <a:t>secouristes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411727"/>
            <a:ext cx="6155690" cy="287655"/>
            <a:chOff x="701040" y="341172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4117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6929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369561"/>
            <a:ext cx="6155690" cy="287655"/>
            <a:chOff x="701040" y="436956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36956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6507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809235"/>
            <a:ext cx="6155690" cy="287020"/>
            <a:chOff x="701040" y="4809235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80923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50899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62496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corpulence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1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permet.</a:t>
            </a:r>
            <a:endParaRPr sz="1100">
              <a:latin typeface="Calibri"/>
              <a:cs typeface="Calibri"/>
            </a:endParaRPr>
          </a:p>
          <a:p>
            <a:pPr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quatrième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d’installer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préparé.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 nommé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Pont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néerlandais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 trois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porteurs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 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479550" indent="-228600">
              <a:lnSpc>
                <a:spcPct val="146800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1)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 commande l’ensemble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9050" marR="822325">
              <a:lnSpc>
                <a:spcPct val="146800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relevage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9050" marR="1125855">
              <a:lnSpc>
                <a:spcPct val="147300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disposer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long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roulettes,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bloquer.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9050" marR="3027680">
              <a:lnSpc>
                <a:spcPct val="14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tronc.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361</a:t>
            </a:fld>
          </a:p>
        </p:txBody>
      </p:sp>
      <p:sp>
        <p:nvSpPr>
          <p:cNvPr id="21" name="object 21"/>
          <p:cNvSpPr txBox="1"/>
          <p:nvPr/>
        </p:nvSpPr>
        <p:spPr>
          <a:xfrm>
            <a:off x="1061466" y="770204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1 et 2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07390" y="7900873"/>
            <a:ext cx="6142990" cy="83185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bloquer.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061466" y="883157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7390" y="9030410"/>
            <a:ext cx="524700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s’appuyer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enjamber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hampe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061466" y="9561576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07390" y="9796526"/>
            <a:ext cx="44907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omoplates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775207"/>
            <a:ext cx="203453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1466" y="106679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90" y="1265630"/>
            <a:ext cx="455485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pantalon,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466" y="1797049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 prêts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 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2583382"/>
            <a:ext cx="3213100" cy="63690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 plat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déplacer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466" y="3318763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1040" y="4675885"/>
            <a:ext cx="6155690" cy="287655"/>
            <a:chOff x="701040" y="4675885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467588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495706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701040" y="3552951"/>
            <a:ext cx="6155690" cy="44367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ordonner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déplacement.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doucement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heurter.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Pont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simple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trois </a:t>
            </a:r>
            <a:r>
              <a:rPr dirty="0" sz="1100" spc="-5">
                <a:latin typeface="Calibri"/>
                <a:cs typeface="Calibri"/>
              </a:rPr>
              <a:t>porteurs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479550" indent="-228600">
              <a:lnSpc>
                <a:spcPct val="146800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1)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 commande l’ensemble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55"/>
              </a:spcBef>
            </a:pP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36065" indent="-228600">
              <a:lnSpc>
                <a:spcPct val="147300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glissement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commandement.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9050" marR="3028315">
              <a:lnSpc>
                <a:spcPct val="147300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tronc.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611873" y="10088943"/>
            <a:ext cx="238125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45"/>
              </a:lnSpc>
            </a:pPr>
            <a:r>
              <a:rPr dirty="0" sz="1100" spc="-5">
                <a:latin typeface="Calibri"/>
                <a:cs typeface="Calibri"/>
              </a:rPr>
              <a:t>384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61466" y="806246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7390" y="8297671"/>
            <a:ext cx="384047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 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61466" y="8589264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07390" y="8795715"/>
            <a:ext cx="6138545" cy="621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pont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écartées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pieds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décalés,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s’accroupir en gardant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061466" y="951585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07390" y="9750805"/>
            <a:ext cx="445706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omoplates.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775207"/>
            <a:ext cx="203453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1466" y="106679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90" y="1265630"/>
            <a:ext cx="455485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engager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pantalon,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solides.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466" y="1797049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 prêts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 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7390" y="2583382"/>
            <a:ext cx="360172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 plat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1466" y="3115309"/>
            <a:ext cx="5434330" cy="17018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Envoyez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le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brancard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3313378"/>
            <a:ext cx="4084954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jambes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61466" y="3845305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4079493"/>
            <a:ext cx="4960620" cy="466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commander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arrivé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Une 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le brancard est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061466" y="4617973"/>
            <a:ext cx="5434330" cy="17081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 «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701040" y="5696457"/>
            <a:ext cx="6155690" cy="287655"/>
            <a:chOff x="701040" y="5696457"/>
            <a:chExt cx="6155690" cy="287655"/>
          </a:xfrm>
        </p:grpSpPr>
        <p:sp>
          <p:nvSpPr>
            <p:cNvPr id="14" name="object 14"/>
            <p:cNvSpPr/>
            <p:nvPr/>
          </p:nvSpPr>
          <p:spPr>
            <a:xfrm>
              <a:off x="701040" y="56964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01040" y="59776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701040" y="4757877"/>
            <a:ext cx="6155690" cy="4509135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alors</a:t>
            </a:r>
            <a:r>
              <a:rPr dirty="0" sz="1100" spc="-5">
                <a:latin typeface="Calibri"/>
                <a:cs typeface="Calibri"/>
              </a:rPr>
              <a:t>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heurter.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Transfert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technique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dite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«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cuillère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»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contre-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traumatiques.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lit,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épaules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(secouriste</a:t>
            </a:r>
            <a:r>
              <a:rPr dirty="0" sz="1100" spc="-5">
                <a:latin typeface="Calibri"/>
                <a:cs typeface="Calibri"/>
              </a:rPr>
              <a:t> 1)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genoux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(secouriste</a:t>
            </a:r>
            <a:r>
              <a:rPr dirty="0" sz="1100" spc="-5">
                <a:latin typeface="Calibri"/>
                <a:cs typeface="Calibri"/>
              </a:rPr>
              <a:t> 3).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20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Préalablement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perpendiculairement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marL="247650" marR="1905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déploient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hauteur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  <p:sp>
        <p:nvSpPr>
          <p:cNvPr id="17" name="object 17"/>
          <p:cNvSpPr txBox="1"/>
          <p:nvPr/>
        </p:nvSpPr>
        <p:spPr>
          <a:xfrm>
            <a:off x="1061466" y="934059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707390" y="9539427"/>
            <a:ext cx="288925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 l'ensemble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tête-nuque 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s'appuyer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l'omoplate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28319"/>
            <a:ext cx="269430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81991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018742"/>
            <a:ext cx="379984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 un 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la taille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 </a:t>
            </a:r>
            <a:r>
              <a:rPr dirty="0" sz="1100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1549907"/>
            <a:ext cx="5434330" cy="17145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1748992"/>
            <a:ext cx="286893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jambes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l’autre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2280157"/>
            <a:ext cx="5434330" cy="19164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 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 ! »</a:t>
            </a:r>
            <a:endParaRPr sz="1100">
              <a:latin typeface="Calibri"/>
              <a:cs typeface="Calibri"/>
            </a:endParaRPr>
          </a:p>
          <a:p>
            <a:pPr marL="19050" marR="2693035">
              <a:lnSpc>
                <a:spcPct val="147300"/>
              </a:lnSpc>
            </a:pPr>
            <a:r>
              <a:rPr dirty="0" sz="1100" spc="-5" i="1">
                <a:latin typeface="Calibri"/>
                <a:cs typeface="Calibri"/>
              </a:rPr>
              <a:t>Les secouristes doivent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 soulever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victime. </a:t>
            </a:r>
            <a:r>
              <a:rPr dirty="0" sz="1100" spc="-235" i="1"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Plaquez 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 marR="140335">
              <a:lnSpc>
                <a:spcPct val="101800"/>
              </a:lnSpc>
              <a:spcBef>
                <a:spcPts val="59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plaquer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victime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contre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eux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tout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penchant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légèrement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 </a:t>
            </a:r>
            <a:r>
              <a:rPr dirty="0" sz="1100" spc="-229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arrière </a:t>
            </a:r>
            <a:r>
              <a:rPr dirty="0" sz="1100" spc="-5" i="1">
                <a:latin typeface="Calibri"/>
                <a:cs typeface="Calibri"/>
              </a:rPr>
              <a:t>pour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équilibrer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  <a:p>
            <a:pPr marL="19050" marR="3738245">
              <a:lnSpc>
                <a:spcPct val="147300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3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spc="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Debout</a:t>
            </a:r>
            <a:r>
              <a:rPr dirty="0" sz="1100" spc="3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3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4174438"/>
            <a:ext cx="3366135" cy="787400"/>
          </a:xfrm>
          <a:prstGeom prst="rect">
            <a:avLst/>
          </a:prstGeom>
        </p:spPr>
        <p:txBody>
          <a:bodyPr wrap="square" lIns="0" tIns="9842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7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lever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s'approcher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s’arrêter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1466" y="5034787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Arrêtez !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doivent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alors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701040" y="6360159"/>
            <a:ext cx="6155690" cy="287020"/>
            <a:chOff x="701040" y="6360159"/>
            <a:chExt cx="6155690" cy="287020"/>
          </a:xfrm>
        </p:grpSpPr>
        <p:sp>
          <p:nvSpPr>
            <p:cNvPr id="11" name="object 11"/>
            <p:cNvSpPr/>
            <p:nvPr/>
          </p:nvSpPr>
          <p:spPr>
            <a:xfrm>
              <a:off x="701040" y="636015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66405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701040" y="7317993"/>
            <a:ext cx="6155690" cy="287655"/>
            <a:chOff x="701040" y="7317993"/>
            <a:chExt cx="6155690" cy="287655"/>
          </a:xfrm>
        </p:grpSpPr>
        <p:sp>
          <p:nvSpPr>
            <p:cNvPr id="14" name="object 14"/>
            <p:cNvSpPr/>
            <p:nvPr/>
          </p:nvSpPr>
          <p:spPr>
            <a:xfrm>
              <a:off x="701040" y="731799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01040" y="75991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701040" y="5430468"/>
            <a:ext cx="6155690" cy="2695575"/>
          </a:xfrm>
          <a:prstGeom prst="rect">
            <a:avLst/>
          </a:prstGeom>
        </p:spPr>
        <p:txBody>
          <a:bodyPr wrap="square" lIns="0" tIns="9842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7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rabattre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délicatement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d'un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 brancard.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portoir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souple.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669925">
              <a:lnSpc>
                <a:spcPct val="1473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choisie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exécutée.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manutention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309880">
              <a:lnSpc>
                <a:spcPct val="146800"/>
              </a:lnSpc>
              <a:spcBef>
                <a:spcPts val="54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transfert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doux,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à-coup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moins </a:t>
            </a:r>
            <a:r>
              <a:rPr dirty="0" sz="1100" spc="-5">
                <a:latin typeface="Calibri"/>
                <a:cs typeface="Calibri"/>
              </a:rPr>
              <a:t>traumatisant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possible. 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correcte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[10FT12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08022" y="759968"/>
            <a:ext cx="313753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700" marR="5080" indent="4445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Relevage d’une victime </a:t>
            </a:r>
            <a:r>
              <a:rPr dirty="0" spc="-575"/>
              <a:t> </a:t>
            </a:r>
            <a:r>
              <a:rPr dirty="0" spc="-5"/>
              <a:t>en </a:t>
            </a:r>
            <a:r>
              <a:rPr dirty="0" spc="-10"/>
              <a:t>position</a:t>
            </a:r>
            <a:r>
              <a:rPr dirty="0" spc="5"/>
              <a:t> </a:t>
            </a:r>
            <a:r>
              <a:rPr dirty="0" spc="-10"/>
              <a:t>particulière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686303"/>
            <a:ext cx="6155690" cy="287020"/>
            <a:chOff x="701040" y="268630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6863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96671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397249"/>
            <a:ext cx="6155690" cy="287655"/>
            <a:chOff x="701040" y="339724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3972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6784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278883"/>
            <a:ext cx="6155690" cy="287655"/>
            <a:chOff x="701040" y="427888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2788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5600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4718557"/>
            <a:ext cx="6155690" cy="287020"/>
            <a:chOff x="701040" y="471855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47185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49989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6340347"/>
            <a:ext cx="6155690" cy="287655"/>
            <a:chOff x="701040" y="6340347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63403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66215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7298943"/>
            <a:ext cx="6155690" cy="287020"/>
            <a:chOff x="701040" y="7298943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729894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75793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701040" y="8844533"/>
            <a:ext cx="6155690" cy="287655"/>
            <a:chOff x="701040" y="8844533"/>
            <a:chExt cx="6155690" cy="287655"/>
          </a:xfrm>
        </p:grpSpPr>
        <p:sp>
          <p:nvSpPr>
            <p:cNvPr id="27" name="object 27"/>
            <p:cNvSpPr/>
            <p:nvPr/>
          </p:nvSpPr>
          <p:spPr>
            <a:xfrm>
              <a:off x="701040" y="88445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01040" y="91257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701040" y="1782063"/>
            <a:ext cx="6155690" cy="82118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524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plat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fléchies.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 marR="1778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préparé,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recevoir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 choisie.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 position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latérale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sécurité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latéro-latérale.</a:t>
            </a:r>
            <a:endParaRPr sz="1100">
              <a:latin typeface="Calibri"/>
              <a:cs typeface="Calibri"/>
            </a:endParaRPr>
          </a:p>
          <a:p>
            <a:pPr marL="19050" marR="171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maintiennent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ramène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 inférieur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fléchi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ensemble.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 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matelas immobilisateur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dépression.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plat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dos,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cuisses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fléchies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soulèvent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moitié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pont.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position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demi-assise</a:t>
            </a:r>
            <a:endParaRPr sz="1600">
              <a:latin typeface="Calibri Light"/>
              <a:cs typeface="Calibri Light"/>
            </a:endParaRPr>
          </a:p>
          <a:p>
            <a:pPr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soutenue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glisse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calage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transférés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équipé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position.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 en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position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assise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-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Transfert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sur une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chaise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transport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brancardage,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 l’équipe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emprunter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escaliers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-5">
                <a:latin typeface="Calibri"/>
                <a:cs typeface="Calibri"/>
              </a:rPr>
              <a:t> un ascenseur.</a:t>
            </a:r>
            <a:endParaRPr sz="1100">
              <a:latin typeface="Calibri"/>
              <a:cs typeface="Calibri"/>
            </a:endParaRPr>
          </a:p>
          <a:p>
            <a:pPr marL="19050" marR="1524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contre-indiquée.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433527"/>
            <a:ext cx="4401820" cy="1035050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Sa 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chaise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2700" marR="5080">
              <a:lnSpc>
                <a:spcPct val="146800"/>
              </a:lnSpc>
              <a:spcBef>
                <a:spcPts val="7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1542287"/>
            <a:ext cx="5434330" cy="17145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777492"/>
            <a:ext cx="478917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préparée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206908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2267914"/>
            <a:ext cx="601853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croiser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2799079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3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2997911"/>
            <a:ext cx="550291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accroupie,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décalé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1466" y="3529075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 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lever…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Levez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 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4315409"/>
            <a:ext cx="4979035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dos plat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soulever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doucement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chaise.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466" y="5050027"/>
            <a:ext cx="5434330" cy="17145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701040" y="6264147"/>
            <a:ext cx="6155690" cy="287020"/>
            <a:chOff x="701040" y="6264147"/>
            <a:chExt cx="6155690" cy="287020"/>
          </a:xfrm>
        </p:grpSpPr>
        <p:sp>
          <p:nvSpPr>
            <p:cNvPr id="13" name="object 13"/>
            <p:cNvSpPr/>
            <p:nvPr/>
          </p:nvSpPr>
          <p:spPr>
            <a:xfrm>
              <a:off x="701040" y="626414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65445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7563357"/>
            <a:ext cx="6155690" cy="287020"/>
            <a:chOff x="701040" y="7563357"/>
            <a:chExt cx="6155690" cy="287020"/>
          </a:xfrm>
        </p:grpSpPr>
        <p:sp>
          <p:nvSpPr>
            <p:cNvPr id="16" name="object 16"/>
            <p:cNvSpPr/>
            <p:nvPr/>
          </p:nvSpPr>
          <p:spPr>
            <a:xfrm>
              <a:off x="701040" y="75633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78437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701040" y="5249113"/>
            <a:ext cx="6155690" cy="30460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aider 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réception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avec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recouvrir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arrimer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choisie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manutention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précédemment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pendant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choisie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maintenue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l’état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[10FT13</a:t>
            </a:r>
            <a:r>
              <a:rPr dirty="0" sz="1600" spc="-3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74088" y="759968"/>
            <a:ext cx="3609975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12700" marR="5080" indent="229870">
              <a:lnSpc>
                <a:spcPct val="101899"/>
              </a:lnSpc>
              <a:spcBef>
                <a:spcPts val="35"/>
              </a:spcBef>
            </a:pPr>
            <a:r>
              <a:rPr dirty="0" spc="-10"/>
              <a:t>Transfert</a:t>
            </a:r>
            <a:r>
              <a:rPr dirty="0" spc="565"/>
              <a:t> </a:t>
            </a:r>
            <a:r>
              <a:rPr dirty="0"/>
              <a:t>d’une</a:t>
            </a:r>
            <a:r>
              <a:rPr dirty="0" spc="590"/>
              <a:t> </a:t>
            </a:r>
            <a:r>
              <a:rPr dirty="0" spc="-5"/>
              <a:t>victime </a:t>
            </a:r>
            <a:r>
              <a:rPr dirty="0"/>
              <a:t> </a:t>
            </a:r>
            <a:r>
              <a:rPr dirty="0" spc="-5"/>
              <a:t>à</a:t>
            </a:r>
            <a:r>
              <a:rPr dirty="0" spc="-15"/>
              <a:t> </a:t>
            </a:r>
            <a:r>
              <a:rPr dirty="0" spc="-5"/>
              <a:t>l’aide</a:t>
            </a:r>
            <a:r>
              <a:rPr dirty="0" spc="-10"/>
              <a:t> </a:t>
            </a:r>
            <a:r>
              <a:rPr dirty="0" spc="-5"/>
              <a:t>d’une</a:t>
            </a:r>
            <a:r>
              <a:rPr dirty="0" spc="-10"/>
              <a:t> </a:t>
            </a:r>
            <a:r>
              <a:rPr dirty="0" spc="-5"/>
              <a:t>alèse portoir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791203"/>
            <a:ext cx="6155690" cy="287020"/>
            <a:chOff x="701040" y="379120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79120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0716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672837"/>
            <a:ext cx="6155690" cy="287020"/>
            <a:chOff x="701040" y="4672837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67283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9532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384037"/>
            <a:ext cx="6155690" cy="287655"/>
            <a:chOff x="701040" y="538403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3840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6652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782063"/>
            <a:ext cx="6155690" cy="5989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 mise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alèse portoir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prévisible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(passage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changement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brancard) 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classique.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transférer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endroits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exigus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relevage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brancardage.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l’installation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brancard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limitant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contraintes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musculo-squelettiques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10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alèse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 marR="2592705">
              <a:lnSpc>
                <a:spcPct val="147300"/>
              </a:lnSpc>
              <a:spcBef>
                <a:spcPts val="53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roulement 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 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minimum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secouriste,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(secouriste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manœuvre.</a:t>
            </a:r>
            <a:endParaRPr sz="1100">
              <a:latin typeface="Calibri"/>
              <a:cs typeface="Calibri"/>
            </a:endParaRPr>
          </a:p>
          <a:p>
            <a:pPr marL="19050" marR="525145">
              <a:lnSpc>
                <a:spcPts val="2140"/>
              </a:lnSpc>
              <a:spcBef>
                <a:spcPts val="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(secouristes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4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long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paume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  <p:sp>
        <p:nvSpPr>
          <p:cNvPr id="18" name="object 18"/>
          <p:cNvSpPr txBox="1"/>
          <p:nvPr/>
        </p:nvSpPr>
        <p:spPr>
          <a:xfrm>
            <a:off x="1061466" y="784529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8080247"/>
            <a:ext cx="3611879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latéro-latérale.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1466" y="8371839"/>
            <a:ext cx="5434330" cy="17145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90" y="8570924"/>
            <a:ext cx="6140450" cy="123190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enroulée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repliée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elle-même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l’alèse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respectivement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l’épaule,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bassin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alignés.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35934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[02PR03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626360" y="760730"/>
            <a:ext cx="23050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Troisième</a:t>
            </a:r>
            <a:r>
              <a:rPr dirty="0" spc="-5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regard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7390" y="1226514"/>
            <a:ext cx="6142990" cy="32918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740410">
              <a:lnSpc>
                <a:spcPct val="1470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focalise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évalue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«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traiter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tue</a:t>
            </a:r>
            <a:r>
              <a:rPr dirty="0" sz="1100">
                <a:latin typeface="Calibri"/>
                <a:cs typeface="Calibri"/>
              </a:rPr>
              <a:t> en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respiratoire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circulatoire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endParaRPr sz="1100">
              <a:latin typeface="Calibri"/>
              <a:cs typeface="Calibri"/>
            </a:endParaRPr>
          </a:p>
          <a:p>
            <a:pPr marL="12700" marR="952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secouriste.</a:t>
            </a:r>
            <a:endParaRPr sz="1100">
              <a:latin typeface="Calibri"/>
              <a:cs typeface="Calibri"/>
            </a:endParaRPr>
          </a:p>
          <a:p>
            <a:pPr marL="12700" marR="1016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qu’une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terminé)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demandé.</a:t>
            </a:r>
            <a:endParaRPr sz="1100">
              <a:latin typeface="Calibri"/>
              <a:cs typeface="Calibri"/>
            </a:endParaRPr>
          </a:p>
          <a:p>
            <a:pPr marL="12700" marR="50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complétée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physiologiques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s’ils </a:t>
            </a:r>
            <a:r>
              <a:rPr dirty="0" sz="1100">
                <a:latin typeface="Calibri"/>
                <a:cs typeface="Calibri"/>
              </a:rPr>
              <a:t>ne </a:t>
            </a:r>
            <a:r>
              <a:rPr dirty="0" sz="1100" spc="-5">
                <a:latin typeface="Calibri"/>
                <a:cs typeface="Calibri"/>
              </a:rPr>
              <a:t>ralentissent pas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progression.</a:t>
            </a:r>
            <a:endParaRPr sz="1100">
              <a:latin typeface="Calibri"/>
              <a:cs typeface="Calibri"/>
            </a:endParaRPr>
          </a:p>
          <a:p>
            <a:pPr marL="12700" marR="571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stabilisation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titre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conservatoire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maintenue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décision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d’immobilisation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rachis cervical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</a:t>
            </a:r>
            <a:r>
              <a:rPr dirty="0" sz="1100">
                <a:latin typeface="Calibri"/>
                <a:cs typeface="Calibri"/>
              </a:rPr>
              <a:t>autre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</a:t>
            </a:r>
            <a:r>
              <a:rPr dirty="0" sz="1100">
                <a:latin typeface="Calibri"/>
                <a:cs typeface="Calibri"/>
              </a:rPr>
              <a:t>confirmée.</a:t>
            </a:r>
            <a:endParaRPr sz="1100">
              <a:latin typeface="Calibri"/>
              <a:cs typeface="Calibri"/>
            </a:endParaRPr>
          </a:p>
          <a:p>
            <a:pPr marL="12700" marR="1016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étape,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l’écoute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l’aide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proposée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l’entourage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compréhension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57732" y="520699"/>
            <a:ext cx="5685155" cy="3638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2700" marR="50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bloquée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61466" y="957833"/>
            <a:ext cx="5434330" cy="75882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 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Secouriste1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 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7390" y="1744421"/>
            <a:ext cx="260985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lentement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bloc.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1466" y="2275585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2510535"/>
            <a:ext cx="468503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l’axe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tronc.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1466" y="280212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3008579"/>
            <a:ext cx="6138545" cy="417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suffisamment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tournée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 spc="-10">
                <a:latin typeface="Calibri"/>
                <a:cs typeface="Calibri"/>
              </a:rPr>
              <a:t>dos.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061466" y="3524503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Glissez le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portoir 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3970223"/>
            <a:ext cx="3956685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hauteur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061466" y="4501387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Posez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90" y="4947360"/>
            <a:ext cx="4206240" cy="432434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délicatement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changer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61466" y="5478525"/>
            <a:ext cx="5434330" cy="75819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Êtes-vous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prêts ?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et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3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 « Prêts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secouristes 2 et 3 doivent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701040" y="7076439"/>
            <a:ext cx="6155690" cy="287020"/>
            <a:chOff x="701040" y="707643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707643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35685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374888"/>
            <a:ext cx="6155690" cy="287655"/>
            <a:chOff x="701040" y="8374888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8374888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65632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6264859"/>
            <a:ext cx="6155690" cy="29190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tourner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dérouler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reposer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l’alèse.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714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Correctement réalisée,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10">
                <a:latin typeface="Calibri"/>
                <a:cs typeface="Calibri"/>
              </a:rPr>
              <a:t>danger</a:t>
            </a:r>
            <a:r>
              <a:rPr dirty="0" sz="1100" spc="-5">
                <a:latin typeface="Calibri"/>
                <a:cs typeface="Calibri"/>
              </a:rPr>
              <a:t> particulier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L’alèse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(traumatisme du rachis,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immobilisé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rotation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synchronisée,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à-coup.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installée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45867" y="896111"/>
            <a:ext cx="3084195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896111"/>
            <a:ext cx="1576197" cy="352044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[11AC01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89277" y="760730"/>
            <a:ext cx="43751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7E7E7E"/>
                </a:solidFill>
              </a:rPr>
              <a:t>Situation</a:t>
            </a:r>
            <a:r>
              <a:rPr dirty="0" spc="-5">
                <a:solidFill>
                  <a:srgbClr val="7E7E7E"/>
                </a:solidFill>
              </a:rPr>
              <a:t> à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nombreuses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victimes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410709"/>
            <a:ext cx="6155690" cy="287655"/>
            <a:chOff x="701040" y="441070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41070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6918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7611364"/>
            <a:ext cx="6155690" cy="287655"/>
            <a:chOff x="701040" y="7611364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7611364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78925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85147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marL="19050" marR="1841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situation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définit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d’ampleur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ayant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potentiel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</a:t>
            </a:r>
            <a:endParaRPr sz="1100">
              <a:latin typeface="Calibri"/>
              <a:cs typeface="Calibri"/>
            </a:endParaRPr>
          </a:p>
          <a:p>
            <a:pPr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événement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différente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interventions.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catastrophique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marR="1270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accident ou une situation unique entraînant un afflux </a:t>
            </a:r>
            <a:r>
              <a:rPr dirty="0" sz="1100">
                <a:latin typeface="Calibri"/>
                <a:cs typeface="Calibri"/>
              </a:rPr>
              <a:t>brutal, </a:t>
            </a:r>
            <a:r>
              <a:rPr dirty="0" sz="1100" spc="-5">
                <a:latin typeface="Calibri"/>
                <a:cs typeface="Calibri"/>
              </a:rPr>
              <a:t>mais relativement limité de victimes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(entre 10 et </a:t>
            </a:r>
            <a:r>
              <a:rPr dirty="0" sz="1100">
                <a:latin typeface="Calibri"/>
                <a:cs typeface="Calibri"/>
              </a:rPr>
              <a:t>100), </a:t>
            </a:r>
            <a:r>
              <a:rPr dirty="0" sz="1100" spc="-5">
                <a:latin typeface="Calibri"/>
                <a:cs typeface="Calibri"/>
              </a:rPr>
              <a:t>plus ou moins gravement atteintes au plan physique ou psychique, </a:t>
            </a:r>
            <a:r>
              <a:rPr dirty="0" sz="1100">
                <a:latin typeface="Calibri"/>
                <a:cs typeface="Calibri"/>
              </a:rPr>
              <a:t>auquel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10">
                <a:latin typeface="Calibri"/>
                <a:cs typeface="Calibri"/>
              </a:rPr>
              <a:t>secours </a:t>
            </a:r>
            <a:r>
              <a:rPr dirty="0" sz="1100" spc="-5">
                <a:latin typeface="Calibri"/>
                <a:cs typeface="Calibri"/>
              </a:rPr>
              <a:t> 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inadéquation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 rapidement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disponibles ou l’inhibition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l’accident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4604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évolutive,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incendie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d’entraîner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centaine)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l’envoi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moyens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trouvent leurs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origines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sinistres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trafic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routier,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ferroviaire,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maritime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fluvial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incendies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feux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d’habitations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collectives,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d’établissements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soins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(hôpitaux,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maisons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retraite…),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d’établissements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public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spectacles…),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tunnel, etc.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effondrements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structures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(explosion,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terrain,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avalanche,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vétusté)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sociaux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manifestations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grands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(émeutes,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paniques…),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agressions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collectives…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terrorisme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chimiques…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catastrophes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naturelles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limitées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avalanches,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glissements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terrain,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tremblements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inondations,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raz-de-marée,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tornades…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catastrophes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technologiques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fuites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produits,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d’installations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matières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dangereuses, </a:t>
            </a:r>
            <a:r>
              <a:rPr dirty="0" sz="1100" spc="-5">
                <a:latin typeface="Calibri"/>
                <a:cs typeface="Calibri"/>
              </a:rPr>
              <a:t> rupture de barrage…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accidents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intoxications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collectives,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épidémies,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bioterrorisme…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Caractéristiques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caractérisant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dégâts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inadéquation,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temporaire,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disponibles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Présence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nombreuses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victimes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600"/>
              </a:lnSpc>
              <a:spcBef>
                <a:spcPts val="994"/>
              </a:spcBef>
            </a:pPr>
            <a:r>
              <a:rPr dirty="0" sz="1100" spc="-5">
                <a:latin typeface="Calibri"/>
                <a:cs typeface="Calibri"/>
              </a:rPr>
              <a:t>Les blessés sont suffisamment nombreux pour que la </a:t>
            </a:r>
            <a:r>
              <a:rPr dirty="0" sz="1100" spc="-10">
                <a:latin typeface="Calibri"/>
                <a:cs typeface="Calibri"/>
              </a:rPr>
              <a:t>situation </a:t>
            </a:r>
            <a:r>
              <a:rPr dirty="0" sz="1100" spc="-5">
                <a:latin typeface="Calibri"/>
                <a:cs typeface="Calibri"/>
              </a:rPr>
              <a:t>soit inhabituelle. Leur </a:t>
            </a:r>
            <a:r>
              <a:rPr dirty="0" sz="1100">
                <a:latin typeface="Calibri"/>
                <a:cs typeface="Calibri"/>
              </a:rPr>
              <a:t>nombre </a:t>
            </a:r>
            <a:r>
              <a:rPr dirty="0" sz="1100" spc="-5">
                <a:latin typeface="Calibri"/>
                <a:cs typeface="Calibri"/>
              </a:rPr>
              <a:t>est souvent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début,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valides 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toujours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 </a:t>
            </a:r>
            <a:r>
              <a:rPr dirty="0" sz="1100">
                <a:latin typeface="Calibri"/>
                <a:cs typeface="Calibri"/>
              </a:rPr>
              <a:t>avant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7897876"/>
            <a:ext cx="6155690" cy="287020"/>
            <a:chOff x="701040" y="7897876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7897876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1782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631190" y="520699"/>
            <a:ext cx="6290945" cy="893191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88900" marR="80645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Les lésions rencontrées chez les victimes sont </a:t>
            </a:r>
            <a:r>
              <a:rPr dirty="0" sz="1100" spc="-10">
                <a:latin typeface="Calibri"/>
                <a:cs typeface="Calibri"/>
              </a:rPr>
              <a:t>uniques </a:t>
            </a:r>
            <a:r>
              <a:rPr dirty="0" sz="1100" spc="-5">
                <a:latin typeface="Calibri"/>
                <a:cs typeface="Calibri"/>
              </a:rPr>
              <a:t>ou multiples, visibles ou non, et leurs conséquences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retardées.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prolongée d’un membre ou à une exposition à des toxiques (chimiques, radiologiques, fumées d’incendie…)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entraîner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 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latence.</a:t>
            </a:r>
            <a:endParaRPr sz="1100">
              <a:latin typeface="Calibri"/>
              <a:cs typeface="Calibri"/>
            </a:endParaRPr>
          </a:p>
          <a:p>
            <a:pPr algn="just" marL="88900" marR="80645">
              <a:lnSpc>
                <a:spcPct val="101899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L’accès aux victimes est un élément important de ce type d’intervention. Certaines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être accessibles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ou,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repérables,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recouvertes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(poussières…). D’autres, emprisonnées sous </a:t>
            </a:r>
            <a:r>
              <a:rPr dirty="0" sz="1100" spc="-10">
                <a:latin typeface="Calibri"/>
                <a:cs typeface="Calibri"/>
              </a:rPr>
              <a:t>d’importantes </a:t>
            </a:r>
            <a:r>
              <a:rPr dirty="0" sz="1100" spc="-5">
                <a:latin typeface="Calibri"/>
                <a:cs typeface="Calibri"/>
              </a:rPr>
              <a:t>structures ou enfouies en profondeur, sous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gravats,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nécessiteront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dégagement.</a:t>
            </a:r>
            <a:r>
              <a:rPr dirty="0" sz="1100">
                <a:latin typeface="Calibri"/>
                <a:cs typeface="Calibri"/>
              </a:rPr>
              <a:t>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piétinement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structures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bruit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d’éléments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difficile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>
                <a:latin typeface="Calibri"/>
                <a:cs typeface="Calibri"/>
              </a:rPr>
              <a:t> localisation.</a:t>
            </a:r>
            <a:endParaRPr sz="1100">
              <a:latin typeface="Calibri"/>
              <a:cs typeface="Calibri"/>
            </a:endParaRPr>
          </a:p>
          <a:p>
            <a:pPr algn="just" marL="88900" marR="76200">
              <a:lnSpc>
                <a:spcPct val="101699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Les blessés ne sont pas les seules victimes à prendre en charge. Un grand </a:t>
            </a:r>
            <a:r>
              <a:rPr dirty="0" sz="1100" spc="-10">
                <a:latin typeface="Calibri"/>
                <a:cs typeface="Calibri"/>
              </a:rPr>
              <a:t>nombre </a:t>
            </a:r>
            <a:r>
              <a:rPr dirty="0" sz="1100" spc="-5">
                <a:latin typeface="Calibri"/>
                <a:cs typeface="Calibri"/>
              </a:rPr>
              <a:t>de personnes, </a:t>
            </a:r>
            <a:r>
              <a:rPr dirty="0" sz="1100" spc="-10">
                <a:latin typeface="Calibri"/>
                <a:cs typeface="Calibri"/>
              </a:rPr>
              <a:t>non </a:t>
            </a:r>
            <a:r>
              <a:rPr dirty="0" sz="1100" spc="-5">
                <a:latin typeface="Calibri"/>
                <a:cs typeface="Calibri"/>
              </a:rPr>
              <a:t> blessées, sont tout de même considérées comme victimes de la </a:t>
            </a:r>
            <a:r>
              <a:rPr dirty="0" sz="1100">
                <a:latin typeface="Calibri"/>
                <a:cs typeface="Calibri"/>
              </a:rPr>
              <a:t>catastrophe, </a:t>
            </a:r>
            <a:r>
              <a:rPr dirty="0" sz="1100" spc="-5">
                <a:latin typeface="Calibri"/>
                <a:cs typeface="Calibri"/>
              </a:rPr>
              <a:t>car elles auront un proche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 de </a:t>
            </a:r>
            <a:r>
              <a:rPr dirty="0" sz="1100">
                <a:latin typeface="Calibri"/>
                <a:cs typeface="Calibri"/>
              </a:rPr>
              <a:t>vue, </a:t>
            </a:r>
            <a:r>
              <a:rPr dirty="0" sz="1100" spc="-5">
                <a:latin typeface="Calibri"/>
                <a:cs typeface="Calibri"/>
              </a:rPr>
              <a:t>tué ou </a:t>
            </a:r>
            <a:r>
              <a:rPr dirty="0" sz="1100" spc="-10">
                <a:latin typeface="Calibri"/>
                <a:cs typeface="Calibri"/>
              </a:rPr>
              <a:t>blessé, </a:t>
            </a:r>
            <a:r>
              <a:rPr dirty="0" sz="1100" spc="-5">
                <a:latin typeface="Calibri"/>
                <a:cs typeface="Calibri"/>
              </a:rPr>
              <a:t>ou bien parce qu’elles auront assisté à des </a:t>
            </a:r>
            <a:r>
              <a:rPr dirty="0" sz="1100" spc="-10">
                <a:latin typeface="Calibri"/>
                <a:cs typeface="Calibri"/>
              </a:rPr>
              <a:t>scènes </a:t>
            </a:r>
            <a:r>
              <a:rPr dirty="0" sz="1100" spc="-5">
                <a:latin typeface="Calibri"/>
                <a:cs typeface="Calibri"/>
              </a:rPr>
              <a:t>difficilement supportables,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(habitation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détruite…).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psychique,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 présentent des manifestations caractéristiques que les </a:t>
            </a:r>
            <a:r>
              <a:rPr dirty="0" sz="1100" spc="-10">
                <a:latin typeface="Calibri"/>
                <a:cs typeface="Calibri"/>
              </a:rPr>
              <a:t>secours </a:t>
            </a:r>
            <a:r>
              <a:rPr dirty="0" sz="1100" spc="-5">
                <a:latin typeface="Calibri"/>
                <a:cs typeface="Calibri"/>
              </a:rPr>
              <a:t>reconnaîtront et dont la </a:t>
            </a:r>
            <a:r>
              <a:rPr dirty="0" sz="1100">
                <a:latin typeface="Calibri"/>
                <a:cs typeface="Calibri"/>
              </a:rPr>
              <a:t>prise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 algn="just" marL="88900" marR="78105">
              <a:lnSpc>
                <a:spcPct val="1016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regroupement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sein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zone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dédiée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impliqués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primordial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charge. </a:t>
            </a:r>
            <a:r>
              <a:rPr dirty="0" sz="1100">
                <a:latin typeface="Calibri"/>
                <a:cs typeface="Calibri"/>
              </a:rPr>
              <a:t>Au côté </a:t>
            </a:r>
            <a:r>
              <a:rPr dirty="0" sz="1100" spc="-5">
                <a:latin typeface="Calibri"/>
                <a:cs typeface="Calibri"/>
              </a:rPr>
              <a:t>du personnel </a:t>
            </a:r>
            <a:r>
              <a:rPr dirty="0" sz="1100" spc="-10">
                <a:latin typeface="Calibri"/>
                <a:cs typeface="Calibri"/>
              </a:rPr>
              <a:t>spécialisé </a:t>
            </a:r>
            <a:r>
              <a:rPr dirty="0" sz="1100" spc="-5">
                <a:latin typeface="Calibri"/>
                <a:cs typeface="Calibri"/>
              </a:rPr>
              <a:t>des cellules d’urgence médico-psychologique (CUMP), le secouriste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apporter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réconfortante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faciliter</a:t>
            </a:r>
            <a:r>
              <a:rPr dirty="0" sz="1100" spc="-5">
                <a:latin typeface="Calibri"/>
                <a:cs typeface="Calibri"/>
              </a:rPr>
              <a:t> ainsi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émotions ressenties.</a:t>
            </a:r>
            <a:endParaRPr sz="1100">
              <a:latin typeface="Calibri"/>
              <a:cs typeface="Calibri"/>
            </a:endParaRPr>
          </a:p>
          <a:p>
            <a:pPr algn="just" marL="88900" marR="8255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Un certain nombre de victimes seront aussi découvertes en arrêt cardiaque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mortes. Les corps peuvent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intacts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fortement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mutilés.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Dégâts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matériels importants</a:t>
            </a:r>
            <a:endParaRPr sz="1600">
              <a:latin typeface="Calibri Light"/>
              <a:cs typeface="Calibri Light"/>
            </a:endParaRPr>
          </a:p>
          <a:p>
            <a:pPr algn="just" marL="88900" marR="84455">
              <a:lnSpc>
                <a:spcPct val="101800"/>
              </a:lnSpc>
              <a:spcBef>
                <a:spcPts val="990"/>
              </a:spcBef>
            </a:pP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10">
                <a:latin typeface="Calibri"/>
                <a:cs typeface="Calibri"/>
              </a:rPr>
              <a:t>dégâts </a:t>
            </a:r>
            <a:r>
              <a:rPr dirty="0" sz="1100" spc="-5">
                <a:latin typeface="Calibri"/>
                <a:cs typeface="Calibri"/>
              </a:rPr>
              <a:t>engendrés par un accident de ce type sont souvent importants et étendus. Ils dépendent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10">
                <a:latin typeface="Calibri"/>
                <a:cs typeface="Calibri"/>
              </a:rPr>
              <a:t>sinistre.</a:t>
            </a:r>
            <a:endParaRPr sz="1100">
              <a:latin typeface="Calibri"/>
              <a:cs typeface="Calibri"/>
            </a:endParaRPr>
          </a:p>
          <a:p>
            <a:pPr algn="just" marL="88900" marR="812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habitations,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constructions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bâtiments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privé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parfois,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établissements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industriels.</a:t>
            </a:r>
            <a:endParaRPr sz="1100">
              <a:latin typeface="Calibri"/>
              <a:cs typeface="Calibri"/>
            </a:endParaRPr>
          </a:p>
          <a:p>
            <a:pPr algn="just" marL="88900" marR="78105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Ces </a:t>
            </a:r>
            <a:r>
              <a:rPr dirty="0" sz="1100" spc="-10">
                <a:latin typeface="Calibri"/>
                <a:cs typeface="Calibri"/>
              </a:rPr>
              <a:t>dégâts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engendrer des risques persistants, notamment pour les intervenants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(feux, fumées,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fuite de produits toxiques, éboulements…), et rendre l’accès, au site de la catastrophe comme aux victimes,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difficile</a:t>
            </a:r>
            <a:r>
              <a:rPr dirty="0" sz="1100" spc="-5">
                <a:latin typeface="Calibri"/>
                <a:cs typeface="Calibri"/>
              </a:rPr>
              <a:t> et laborieux.</a:t>
            </a:r>
            <a:endParaRPr sz="1100">
              <a:latin typeface="Calibri"/>
              <a:cs typeface="Calibri"/>
            </a:endParaRPr>
          </a:p>
          <a:p>
            <a:pPr algn="just" marL="88900" marR="8382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L’importance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dégâts</a:t>
            </a:r>
            <a:r>
              <a:rPr dirty="0" sz="1100" spc="-5">
                <a:latin typeface="Calibri"/>
                <a:cs typeface="Calibri"/>
              </a:rPr>
              <a:t> aura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impact direct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sauvetage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victimes, leur dégagement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 de 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réaliser.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Inadéquation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des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moyens</a:t>
            </a:r>
            <a:endParaRPr sz="1600">
              <a:latin typeface="Calibri Light"/>
              <a:cs typeface="Calibri Light"/>
            </a:endParaRPr>
          </a:p>
          <a:p>
            <a:pPr algn="just" marL="88900" marR="81280">
              <a:lnSpc>
                <a:spcPct val="101800"/>
              </a:lnSpc>
              <a:spcBef>
                <a:spcPts val="990"/>
              </a:spcBef>
            </a:pPr>
            <a:r>
              <a:rPr dirty="0" sz="1100" spc="-5">
                <a:latin typeface="Calibri"/>
                <a:cs typeface="Calibri"/>
              </a:rPr>
              <a:t>Afin de </a:t>
            </a:r>
            <a:r>
              <a:rPr dirty="0" sz="1100">
                <a:latin typeface="Calibri"/>
                <a:cs typeface="Calibri"/>
              </a:rPr>
              <a:t>limiter </a:t>
            </a:r>
            <a:r>
              <a:rPr dirty="0" sz="1100" spc="-5">
                <a:latin typeface="Calibri"/>
                <a:cs typeface="Calibri"/>
              </a:rPr>
              <a:t>au maximum les </a:t>
            </a:r>
            <a:r>
              <a:rPr dirty="0" sz="1100">
                <a:latin typeface="Calibri"/>
                <a:cs typeface="Calibri"/>
              </a:rPr>
              <a:t>effets </a:t>
            </a:r>
            <a:r>
              <a:rPr dirty="0" sz="1100" spc="-5">
                <a:latin typeface="Calibri"/>
                <a:cs typeface="Calibri"/>
              </a:rPr>
              <a:t>du sinistre, il </a:t>
            </a:r>
            <a:r>
              <a:rPr dirty="0" sz="1100">
                <a:latin typeface="Calibri"/>
                <a:cs typeface="Calibri"/>
              </a:rPr>
              <a:t>faut </a:t>
            </a:r>
            <a:r>
              <a:rPr dirty="0" sz="1100" spc="-5">
                <a:latin typeface="Calibri"/>
                <a:cs typeface="Calibri"/>
              </a:rPr>
              <a:t>adopter une méthode spécifique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prise en </a:t>
            </a:r>
            <a:r>
              <a:rPr dirty="0" sz="1100" spc="-10">
                <a:latin typeface="Calibri"/>
                <a:cs typeface="Calibri"/>
              </a:rPr>
              <a:t>charge 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intègre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coordonne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maillons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chaîne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s’appuie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planification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ORSEC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 algn="just" marL="889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L’action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doit permettre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 procéder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reconnaissance rapide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site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transmettre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délai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recueillies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renforcement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 procéder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repérage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nombreuses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urgents.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81990" y="9775952"/>
            <a:ext cx="5941060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38100" marR="30480">
              <a:lnSpc>
                <a:spcPct val="102200"/>
              </a:lnSpc>
              <a:spcBef>
                <a:spcPts val="75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L’organisation</a:t>
            </a:r>
            <a:r>
              <a:rPr dirty="0" sz="900" i="1">
                <a:latin typeface="Calibri"/>
                <a:cs typeface="Calibri"/>
              </a:rPr>
              <a:t> 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réponse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sécurité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civile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(ORSEC)</a:t>
            </a:r>
            <a:r>
              <a:rPr dirty="0" sz="900" i="1">
                <a:latin typeface="Calibri"/>
                <a:cs typeface="Calibri"/>
              </a:rPr>
              <a:t> est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définie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décret</a:t>
            </a:r>
            <a:r>
              <a:rPr dirty="0" sz="900" i="1">
                <a:latin typeface="Calibri"/>
                <a:cs typeface="Calibri"/>
              </a:rPr>
              <a:t> n°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2005-1157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13</a:t>
            </a:r>
            <a:r>
              <a:rPr dirty="0" sz="900" spc="-5" i="1">
                <a:latin typeface="Calibri"/>
                <a:cs typeface="Calibri"/>
              </a:rPr>
              <a:t> septembre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2005 </a:t>
            </a:r>
            <a:r>
              <a:rPr dirty="0" sz="900" spc="-5" i="1">
                <a:latin typeface="Calibri"/>
                <a:cs typeface="Calibri"/>
              </a:rPr>
              <a:t>modifié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relatif au plan ORSEC</a:t>
            </a:r>
            <a:r>
              <a:rPr dirty="0" sz="900" i="1">
                <a:latin typeface="Calibri"/>
                <a:cs typeface="Calibri"/>
              </a:rPr>
              <a:t> et </a:t>
            </a:r>
            <a:r>
              <a:rPr dirty="0" sz="900" spc="-5" i="1">
                <a:latin typeface="Calibri"/>
                <a:cs typeface="Calibri"/>
              </a:rPr>
              <a:t>pris pour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application 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articles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L741-1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à</a:t>
            </a:r>
            <a:r>
              <a:rPr dirty="0" sz="900" spc="-5" i="1">
                <a:latin typeface="Calibri"/>
                <a:cs typeface="Calibri"/>
              </a:rPr>
              <a:t> L741-5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code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la </a:t>
            </a:r>
            <a:r>
              <a:rPr dirty="0" sz="900" spc="-5" i="1">
                <a:latin typeface="Calibri"/>
                <a:cs typeface="Calibri"/>
              </a:rPr>
              <a:t>sécurité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intérieure.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80920" y="997457"/>
            <a:ext cx="1042289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997457"/>
            <a:ext cx="1614170" cy="352044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12822" y="516889"/>
            <a:ext cx="253238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[12AC01</a:t>
            </a:r>
            <a:r>
              <a:rPr dirty="0" sz="1600" spc="-2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7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r>
              <a:rPr dirty="0" sz="1600" spc="-5">
                <a:solidFill>
                  <a:srgbClr val="006FC0"/>
                </a:solidFill>
                <a:latin typeface="Calibri"/>
                <a:cs typeface="Calibri"/>
              </a:rPr>
              <a:t>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2594" y="760730"/>
            <a:ext cx="313182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Informations</a:t>
            </a:r>
            <a:r>
              <a:rPr dirty="0" spc="-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générales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701040" y="140131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42366" y="1378711"/>
            <a:ext cx="621411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747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Abréviations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01040" y="168173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651509" y="1789429"/>
          <a:ext cx="6136640" cy="80765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7380"/>
                <a:gridCol w="5509260"/>
              </a:tblGrid>
              <a:tr h="309372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AC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9215">
                    <a:lnR w="3175">
                      <a:solidFill>
                        <a:srgbClr val="C8C8C8"/>
                      </a:solidFill>
                      <a:prstDash val="solid"/>
                    </a:lnR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Arrêt</a:t>
                      </a:r>
                      <a:r>
                        <a:rPr dirty="0" sz="1000" spc="-3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cardiaque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9215">
                    <a:lnL w="3175">
                      <a:solidFill>
                        <a:srgbClr val="C8C8C8"/>
                      </a:solidFill>
                      <a:prstDash val="solid"/>
                    </a:lnL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133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ACT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Attelle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cervico-thoracique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AEV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Accident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d’exposition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risque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viral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CO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Monoxyde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carbone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13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DAE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Défibrillateur automatisé externe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89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DASRI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Déchets d’activités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 soins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risques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infectieux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13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Défibrillateur entièrement automatisé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DSA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Défibrillateur semi-automatique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FC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Fréquence</a:t>
                      </a:r>
                      <a:r>
                        <a:rPr dirty="0" sz="1000" spc="-3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cardiaque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133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FFP2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Masque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protection</a:t>
                      </a:r>
                      <a:r>
                        <a:rPr dirty="0" sz="1000" spc="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respiratoire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individuel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115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FR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Fréquence</a:t>
                      </a:r>
                      <a:r>
                        <a:rPr dirty="0" sz="1000" spc="-3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respiratoire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89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MID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Matelas</a:t>
                      </a:r>
                      <a:r>
                        <a:rPr dirty="0" sz="1000" spc="-2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immobilisateur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dépression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13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Pression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artérielle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89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SpO</a:t>
                      </a:r>
                      <a:r>
                        <a:rPr dirty="0" baseline="-12820" sz="97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baseline="-12820" sz="975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Saturation</a:t>
                      </a:r>
                      <a:r>
                        <a:rPr dirty="0" sz="1000" spc="-2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pulsée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oxygène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13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RCP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Réanimation</a:t>
                      </a:r>
                      <a:r>
                        <a:rPr dirty="0" sz="1000" spc="-3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cardio-pulmonaire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TA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Tension</a:t>
                      </a:r>
                      <a:r>
                        <a:rPr dirty="0" sz="1000" spc="-2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artérielle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VHB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Virus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2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l’hépatite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B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133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VHC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Virus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l’hépatite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VIH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Virus de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l’immunodéficience humaine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13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dirty="0" baseline="-12820" sz="97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baseline="-12820" sz="975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(di)Oxygène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CO</a:t>
                      </a:r>
                      <a:r>
                        <a:rPr dirty="0" baseline="-12820" sz="975" spc="-7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2</a:t>
                      </a:r>
                      <a:endParaRPr baseline="-12820" sz="975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Dioxyde</a:t>
                      </a:r>
                      <a:r>
                        <a:rPr dirty="0" sz="1000" spc="-3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2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carbone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1150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OVA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Obstruction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voies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aériennes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13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Voies</a:t>
                      </a:r>
                      <a:r>
                        <a:rPr dirty="0" sz="1000" spc="-2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aériennes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89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PLS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Position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latérale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sécurité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AVC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Accident</a:t>
                      </a:r>
                      <a:r>
                        <a:rPr dirty="0" sz="1000" spc="-2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vasculaire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cérébral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133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CUMP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Cellule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d’urgence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médico-psychologique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</a:tbl>
          </a:graphicData>
        </a:graphic>
      </p:graphicFrame>
      <p:sp>
        <p:nvSpPr>
          <p:cNvPr id="9" name="object 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51509" y="540257"/>
          <a:ext cx="6136640" cy="12465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7380"/>
                <a:gridCol w="5509260"/>
              </a:tblGrid>
              <a:tr h="310895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MIN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Mort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inattendue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inexpliquée du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nourrisson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134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Hg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Mercure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LVA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Libération</a:t>
                      </a:r>
                      <a:r>
                        <a:rPr dirty="0" sz="1000" spc="-2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voies aériennes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1149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SAI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Seringue</a:t>
                      </a:r>
                      <a:r>
                        <a:rPr dirty="0" sz="1000" spc="-2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auto-injectable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701040" y="1938781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1F1F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42366" y="1916175"/>
            <a:ext cx="621411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747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Morphologie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01040" y="2219197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651509" y="2326639"/>
          <a:ext cx="6136640" cy="1397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39520"/>
                <a:gridCol w="4897120"/>
              </a:tblGrid>
              <a:tr h="309372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Adulte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9215">
                    <a:lnR w="3175">
                      <a:solidFill>
                        <a:srgbClr val="C8C8C8"/>
                      </a:solidFill>
                      <a:prstDash val="solid"/>
                    </a:lnR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Ressemblant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adulte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morphologiquement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9215">
                    <a:lnL w="3175">
                      <a:solidFill>
                        <a:srgbClr val="C8C8C8"/>
                      </a:solidFill>
                      <a:prstDash val="solid"/>
                    </a:lnL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310133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Enfant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Ressemblant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enfant, pouvant</a:t>
                      </a:r>
                      <a:r>
                        <a:rPr dirty="0" sz="1000" spc="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tenir sur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cuisse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du secouriste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  <a:tr h="310896">
                <a:tc>
                  <a:txBody>
                    <a:bodyPr/>
                    <a:lstStyle/>
                    <a:p>
                      <a:pPr marL="68580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Nourrisson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Ressemblant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nourrisson,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peut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tenir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l’avant-bras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secouriste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755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</a:tcPr>
                </a:tc>
              </a:tr>
              <a:tr h="465581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1000" spc="-5" b="1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Nouveau-né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R w="3175">
                      <a:solidFill>
                        <a:srgbClr val="C8C8C8"/>
                      </a:solidFill>
                      <a:prstDash val="solid"/>
                    </a:lnR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525145">
                        <a:lnSpc>
                          <a:spcPct val="102000"/>
                        </a:lnSpc>
                        <a:spcBef>
                          <a:spcPts val="535"/>
                        </a:spcBef>
                      </a:pP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Ressemblant à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nouveau-né</a:t>
                      </a:r>
                      <a:r>
                        <a:rPr dirty="0" sz="1000" spc="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quelques</a:t>
                      </a:r>
                      <a:r>
                        <a:rPr dirty="0" sz="1000" spc="-1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semaines,</a:t>
                      </a:r>
                      <a:r>
                        <a:rPr dirty="0" sz="1000" spc="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peut</a:t>
                      </a:r>
                      <a:r>
                        <a:rPr dirty="0" sz="1000" spc="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tenir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sur l’avant-bras du </a:t>
                      </a:r>
                      <a:r>
                        <a:rPr dirty="0" sz="1000" spc="-21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solidFill>
                            <a:srgbClr val="585858"/>
                          </a:solidFill>
                          <a:latin typeface="Calibri"/>
                          <a:cs typeface="Calibri"/>
                        </a:rPr>
                        <a:t>secouriste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7945">
                    <a:lnL w="3175">
                      <a:solidFill>
                        <a:srgbClr val="C8C8C8"/>
                      </a:solidFill>
                      <a:prstDash val="solid"/>
                    </a:lnL>
                    <a:lnT w="3175">
                      <a:solidFill>
                        <a:srgbClr val="C8C8C8"/>
                      </a:solidFill>
                      <a:prstDash val="solid"/>
                    </a:lnT>
                    <a:lnB w="3175">
                      <a:solidFill>
                        <a:srgbClr val="C8C8C8"/>
                      </a:solidFill>
                      <a:prstDash val="solid"/>
                    </a:lnB>
                    <a:solidFill>
                      <a:srgbClr val="ECECEC"/>
                    </a:solidFill>
                  </a:tcPr>
                </a:tc>
              </a:tr>
            </a:tbl>
          </a:graphicData>
        </a:graphic>
      </p:graphicFrame>
      <p:sp>
        <p:nvSpPr>
          <p:cNvPr id="7" name="object 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763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pc="-5"/>
              <a:t>395</a:t>
            </a:fld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1727835"/>
            <a:chOff x="701040" y="540257"/>
            <a:chExt cx="6155690" cy="172783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986790"/>
            </a:xfrm>
            <a:custGeom>
              <a:avLst/>
              <a:gdLst/>
              <a:ahLst/>
              <a:cxnLst/>
              <a:rect l="l" t="t" r="r" b="b"/>
              <a:pathLst>
                <a:path w="6155690" h="986790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0" y="493776"/>
                  </a:lnTo>
                  <a:lnTo>
                    <a:pt x="0" y="740664"/>
                  </a:lnTo>
                  <a:lnTo>
                    <a:pt x="0" y="986790"/>
                  </a:lnTo>
                  <a:lnTo>
                    <a:pt x="6155436" y="986790"/>
                  </a:lnTo>
                  <a:lnTo>
                    <a:pt x="6155436" y="740664"/>
                  </a:lnTo>
                  <a:lnTo>
                    <a:pt x="6155436" y="493776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263395" y="1280921"/>
              <a:ext cx="500380" cy="170180"/>
            </a:xfrm>
            <a:custGeom>
              <a:avLst/>
              <a:gdLst/>
              <a:ahLst/>
              <a:cxnLst/>
              <a:rect l="l" t="t" r="r" b="b"/>
              <a:pathLst>
                <a:path w="500380" h="170180">
                  <a:moveTo>
                    <a:pt x="500126" y="0"/>
                  </a:moveTo>
                  <a:lnTo>
                    <a:pt x="0" y="0"/>
                  </a:lnTo>
                  <a:lnTo>
                    <a:pt x="0" y="169925"/>
                  </a:lnTo>
                  <a:lnTo>
                    <a:pt x="500126" y="169925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1527047"/>
              <a:ext cx="6155690" cy="494030"/>
            </a:xfrm>
            <a:custGeom>
              <a:avLst/>
              <a:gdLst/>
              <a:ahLst/>
              <a:cxnLst/>
              <a:rect l="l" t="t" r="r" b="b"/>
              <a:pathLst>
                <a:path w="6155690" h="494030">
                  <a:moveTo>
                    <a:pt x="6155436" y="0"/>
                  </a:moveTo>
                  <a:lnTo>
                    <a:pt x="0" y="0"/>
                  </a:lnTo>
                  <a:lnTo>
                    <a:pt x="0" y="247142"/>
                  </a:lnTo>
                  <a:lnTo>
                    <a:pt x="0" y="494030"/>
                  </a:lnTo>
                  <a:lnTo>
                    <a:pt x="6155436" y="494030"/>
                  </a:lnTo>
                  <a:lnTo>
                    <a:pt x="6155436" y="24714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263395" y="1774189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4">
                  <a:moveTo>
                    <a:pt x="500126" y="0"/>
                  </a:moveTo>
                  <a:lnTo>
                    <a:pt x="0" y="0"/>
                  </a:lnTo>
                  <a:lnTo>
                    <a:pt x="0" y="170688"/>
                  </a:lnTo>
                  <a:lnTo>
                    <a:pt x="500126" y="170688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21077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4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263395" y="2021077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4">
                  <a:moveTo>
                    <a:pt x="500126" y="0"/>
                  </a:moveTo>
                  <a:lnTo>
                    <a:pt x="0" y="0"/>
                  </a:lnTo>
                  <a:lnTo>
                    <a:pt x="0" y="170688"/>
                  </a:lnTo>
                  <a:lnTo>
                    <a:pt x="500126" y="170688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707390" y="441146"/>
            <a:ext cx="6136005" cy="17532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47200"/>
              </a:lnSpc>
              <a:spcBef>
                <a:spcPts val="100"/>
              </a:spcBef>
              <a:tabLst>
                <a:tab pos="597852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[02FT06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M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esur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pres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sion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art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é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rielle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9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54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[02FT07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M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esur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aturation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pulsée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xygèn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 spc="2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57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[02FT08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4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M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esur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te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m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pératur</a:t>
            </a:r>
            <a:r>
              <a:rPr dirty="0" sz="1100" spc="5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4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59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[02FT09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5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Évaluati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on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la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f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ncti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neurologique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4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5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61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[02FT10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2014]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6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Re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p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éra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g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cas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nomb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euses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victim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es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6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65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[02FT11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7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M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esur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douleu</a:t>
            </a:r>
            <a:r>
              <a:rPr dirty="0" sz="1100" spc="8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r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7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67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[02FT12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8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Recherc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h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es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lésio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s</a:t>
            </a:r>
            <a:r>
              <a:rPr dirty="0" sz="1100" spc="114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8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8" action="ppaction://hlinksldjump"/>
              </a:rPr>
              <a:t>71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701040" y="2267965"/>
            <a:ext cx="6155690" cy="170815"/>
          </a:xfrm>
          <a:custGeom>
            <a:avLst/>
            <a:gdLst/>
            <a:ahLst/>
            <a:cxnLst/>
            <a:rect l="l" t="t" r="r" b="b"/>
            <a:pathLst>
              <a:path w="6155690" h="170814">
                <a:moveTo>
                  <a:pt x="562356" y="0"/>
                </a:moveTo>
                <a:lnTo>
                  <a:pt x="0" y="0"/>
                </a:lnTo>
                <a:lnTo>
                  <a:pt x="0" y="170688"/>
                </a:lnTo>
                <a:lnTo>
                  <a:pt x="562356" y="170688"/>
                </a:lnTo>
                <a:lnTo>
                  <a:pt x="562356" y="0"/>
                </a:lnTo>
                <a:close/>
              </a:path>
              <a:path w="6155690" h="170814">
                <a:moveTo>
                  <a:pt x="6155436" y="0"/>
                </a:moveTo>
                <a:lnTo>
                  <a:pt x="1062482" y="0"/>
                </a:lnTo>
                <a:lnTo>
                  <a:pt x="1062482" y="170688"/>
                </a:lnTo>
                <a:lnTo>
                  <a:pt x="6155436" y="170688"/>
                </a:lnTo>
                <a:lnTo>
                  <a:pt x="6155436" y="0"/>
                </a:lnTo>
                <a:close/>
              </a:path>
            </a:pathLst>
          </a:custGeom>
          <a:solidFill>
            <a:srgbClr val="FAE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263396" y="2267965"/>
            <a:ext cx="50038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31115">
              <a:lnSpc>
                <a:spcPts val="1265"/>
              </a:lnSpc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2022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7390" y="2248407"/>
            <a:ext cx="613600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56005" algn="l"/>
                <a:tab pos="597852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[02FT13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/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Réaliser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électrocardiogramme</a:t>
            </a:r>
            <a:r>
              <a:rPr dirty="0" sz="1100" spc="-8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9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9" action="ppaction://hlinksldjump"/>
              </a:rPr>
              <a:t>73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07390" y="2495295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594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03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PROTEC</a:t>
            </a:r>
            <a:r>
              <a:rPr dirty="0" sz="1000" spc="-5">
                <a:latin typeface="Calibri"/>
                <a:cs typeface="Calibri"/>
              </a:rPr>
              <a:t>T</a:t>
            </a:r>
            <a:r>
              <a:rPr dirty="0" sz="1000">
                <a:latin typeface="Calibri"/>
                <a:cs typeface="Calibri"/>
              </a:rPr>
              <a:t>ION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T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C</a:t>
            </a:r>
            <a:r>
              <a:rPr dirty="0" sz="1000" spc="-10">
                <a:latin typeface="Calibri"/>
                <a:cs typeface="Calibri"/>
              </a:rPr>
              <a:t>U</a:t>
            </a:r>
            <a:r>
              <a:rPr dirty="0" sz="1000">
                <a:latin typeface="Calibri"/>
                <a:cs typeface="Calibri"/>
              </a:rPr>
              <a:t>RITE</a:t>
            </a:r>
            <a:r>
              <a:rPr dirty="0" sz="1000" spc="-110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76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01040" y="2745739"/>
            <a:ext cx="6155690" cy="247015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8487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[03AC01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/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06-2018]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PSE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10" action="ppaction://hlinksldjump"/>
              </a:rPr>
              <a:t>①</a:t>
            </a:r>
            <a:r>
              <a:rPr dirty="0" sz="1100" spc="30">
                <a:solidFill>
                  <a:srgbClr val="7E7E7E"/>
                </a:solidFill>
                <a:latin typeface="Cambria Math"/>
                <a:cs typeface="Cambria Math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Équipement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de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protection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individuelle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0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77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01040" y="2992627"/>
            <a:ext cx="6155690" cy="493395"/>
          </a:xfrm>
          <a:prstGeom prst="rect">
            <a:avLst/>
          </a:prstGeom>
          <a:solidFill>
            <a:srgbClr val="DEEAF6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8487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[03PR01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/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06-2018]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PSE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1" action="ppaction://hlinksldjump"/>
              </a:rPr>
              <a:t>①</a:t>
            </a:r>
            <a:r>
              <a:rPr dirty="0" sz="1100" spc="25">
                <a:solidFill>
                  <a:srgbClr val="47A4D7"/>
                </a:solidFill>
                <a:latin typeface="Cambria Math"/>
                <a:cs typeface="Cambria Math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Sécurité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sur</a:t>
            </a:r>
            <a:r>
              <a:rPr dirty="0" sz="1100" spc="2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intervention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1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79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  <a:tabLst>
                <a:tab pos="598487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[03PR02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/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06-2018]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PSE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2" action="ppaction://hlinksldjump"/>
              </a:rPr>
              <a:t>②</a:t>
            </a:r>
            <a:r>
              <a:rPr dirty="0" sz="1100" spc="20">
                <a:solidFill>
                  <a:srgbClr val="47A4D7"/>
                </a:solidFill>
                <a:latin typeface="Cambria Math"/>
                <a:cs typeface="Cambria Math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Sécurité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sur</a:t>
            </a:r>
            <a:r>
              <a:rPr dirty="0" sz="1100" spc="2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intervention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 i="1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particulière</a:t>
            </a:r>
            <a:r>
              <a:rPr dirty="0" u="sng" sz="1100" spc="-5" i="1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2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80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701040" y="3485641"/>
            <a:ext cx="6155690" cy="170815"/>
          </a:xfrm>
          <a:prstGeom prst="rect">
            <a:avLst/>
          </a:prstGeom>
          <a:solidFill>
            <a:srgbClr val="FAE3D4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8741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[03FT01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/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09-2019]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PSE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3" action="ppaction://hlinksldjump"/>
              </a:rPr>
              <a:t>①</a:t>
            </a:r>
            <a:r>
              <a:rPr dirty="0" sz="1100" spc="20">
                <a:solidFill>
                  <a:srgbClr val="FD9100"/>
                </a:solidFill>
                <a:latin typeface="Cambria Math"/>
                <a:cs typeface="Cambria Math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Dégagement</a:t>
            </a:r>
            <a:r>
              <a:rPr dirty="0" sz="1100" spc="1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d’urgence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Times New Roman"/>
                <a:cs typeface="Times New Roman"/>
                <a:hlinkClick r:id="rId13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83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07390" y="3712972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594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04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HY</a:t>
            </a:r>
            <a:r>
              <a:rPr dirty="0" sz="1000" spc="-5">
                <a:latin typeface="Calibri"/>
                <a:cs typeface="Calibri"/>
              </a:rPr>
              <a:t>G</a:t>
            </a:r>
            <a:r>
              <a:rPr dirty="0" sz="1000">
                <a:latin typeface="Calibri"/>
                <a:cs typeface="Calibri"/>
              </a:rPr>
              <a:t>IENE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ET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AS</a:t>
            </a:r>
            <a:r>
              <a:rPr dirty="0" sz="1000">
                <a:latin typeface="Calibri"/>
                <a:cs typeface="Calibri"/>
              </a:rPr>
              <a:t>EPS</a:t>
            </a:r>
            <a:r>
              <a:rPr dirty="0" sz="1000" spc="-10">
                <a:latin typeface="Calibri"/>
                <a:cs typeface="Calibri"/>
              </a:rPr>
              <a:t>I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85</a:t>
            </a:r>
            <a:endParaRPr sz="1000">
              <a:latin typeface="Calibri"/>
              <a:cs typeface="Calibri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701040" y="3964177"/>
          <a:ext cx="6155690" cy="3378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5690"/>
              </a:tblGrid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8487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[04AC01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09-2014]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4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Accident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d’exposition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à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un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risque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viral</a:t>
                      </a:r>
                      <a:r>
                        <a:rPr dirty="0" u="sng" sz="1100" spc="20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86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8487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[04PR01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09-2014]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5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Accident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d’exposition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à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un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risque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viral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87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8487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[04AC02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09-2014]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6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Risque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infectieux</a:t>
                      </a:r>
                      <a:r>
                        <a:rPr dirty="0" u="sng" sz="1100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88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494030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8487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[04PR02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09-2014]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7" action="ppaction://hlinksldjump"/>
                        </a:rPr>
                        <a:t>①</a:t>
                      </a:r>
                      <a:r>
                        <a:rPr dirty="0" sz="1100" spc="3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Précautions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 i="1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standards</a:t>
                      </a:r>
                      <a:r>
                        <a:rPr dirty="0" sz="1100" spc="285" i="1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contre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le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risque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infectieux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90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9050">
                        <a:lnSpc>
                          <a:spcPct val="100000"/>
                        </a:lnSpc>
                        <a:spcBef>
                          <a:spcPts val="625"/>
                        </a:spcBef>
                        <a:tabLst>
                          <a:tab pos="598487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[04PR03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09-2014]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8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Précautions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 i="1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particulières</a:t>
                      </a:r>
                      <a:r>
                        <a:rPr dirty="0" sz="1100" spc="280" i="1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contre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le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risque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infectieux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91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144268">
                <a:tc>
                  <a:txBody>
                    <a:bodyPr/>
                    <a:lstStyle/>
                    <a:p>
                      <a:pPr algn="just" marL="19050">
                        <a:lnSpc>
                          <a:spcPts val="1265"/>
                        </a:lnSpc>
                        <a:tabLst>
                          <a:tab pos="5984875" algn="l"/>
                        </a:tabLst>
                      </a:pP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[04FT01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09-2014]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9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Équipement</a:t>
                      </a:r>
                      <a:r>
                        <a:rPr dirty="0" sz="1100" spc="2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en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moyens</a:t>
                      </a:r>
                      <a:r>
                        <a:rPr dirty="0" sz="1100" spc="1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de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protection</a:t>
                      </a:r>
                      <a:r>
                        <a:rPr dirty="0" sz="1100" spc="29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contre</a:t>
                      </a:r>
                      <a:r>
                        <a:rPr dirty="0" sz="1100" spc="1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les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agents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infectieux</a:t>
                      </a:r>
                      <a:r>
                        <a:rPr dirty="0" u="sng" sz="1100" spc="-5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1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92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19050" marR="17780">
                        <a:lnSpc>
                          <a:spcPts val="1939"/>
                        </a:lnSpc>
                        <a:spcBef>
                          <a:spcPts val="165"/>
                        </a:spcBef>
                        <a:tabLst>
                          <a:tab pos="5984875" algn="l"/>
                        </a:tabLst>
                      </a:pP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[04FT02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0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Frict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ion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de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s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mains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3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0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94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[04FT03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1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La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vage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de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s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mains</a:t>
                      </a:r>
                      <a:r>
                        <a:rPr dirty="0" sz="1100" spc="-3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1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95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[04FT04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2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M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is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place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gants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s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ériles</a:t>
                      </a:r>
                      <a:r>
                        <a:rPr dirty="0" sz="1100" spc="10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2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96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[04FT05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3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Ne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toyage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t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désinfe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ction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d’u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vé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h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ic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le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ou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d’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local</a:t>
                      </a:r>
                      <a:r>
                        <a:rPr dirty="0" sz="1100" spc="9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3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97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19050" marR="18415">
                        <a:lnSpc>
                          <a:spcPts val="1939"/>
                        </a:lnSpc>
                        <a:spcBef>
                          <a:spcPts val="15"/>
                        </a:spcBef>
                        <a:tabLst>
                          <a:tab pos="5915025" algn="l"/>
                        </a:tabLst>
                      </a:pP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[04FT06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4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Ne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toyage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t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désinfe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ction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matériel</a:t>
                      </a:r>
                      <a:r>
                        <a:rPr dirty="0" sz="1100" spc="5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4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101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[04FT07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5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Re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rait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de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s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gants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à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us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age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uniq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u</a:t>
                      </a:r>
                      <a:r>
                        <a:rPr dirty="0" sz="1100" spc="7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e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5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104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19050" marR="18415">
                        <a:lnSpc>
                          <a:spcPts val="1939"/>
                        </a:lnSpc>
                        <a:tabLst>
                          <a:tab pos="5915025" algn="l"/>
                        </a:tabLst>
                      </a:pP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[04FT08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6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U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ilisation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es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déte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r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gen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s</a:t>
                      </a:r>
                      <a:r>
                        <a:rPr dirty="0" sz="1100" spc="1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t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désinfect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a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nt</a:t>
                      </a:r>
                      <a:r>
                        <a:rPr dirty="0" sz="1100" spc="3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s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6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105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[04FT09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7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U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ilisation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es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emballages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à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élimination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déchet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s</a:t>
                      </a:r>
                      <a:r>
                        <a:rPr dirty="0" sz="1100" spc="-9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7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107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AE3D4"/>
                    </a:solidFill>
                  </a:tcPr>
                </a:tc>
              </a:tr>
            </a:tbl>
          </a:graphicData>
        </a:graphic>
      </p:graphicFrame>
      <p:sp>
        <p:nvSpPr>
          <p:cNvPr id="19" name="object 19"/>
          <p:cNvSpPr txBox="1"/>
          <p:nvPr/>
        </p:nvSpPr>
        <p:spPr>
          <a:xfrm>
            <a:off x="707390" y="7399019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959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05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URGE</a:t>
            </a:r>
            <a:r>
              <a:rPr dirty="0" sz="1000" spc="-5">
                <a:latin typeface="Calibri"/>
                <a:cs typeface="Calibri"/>
              </a:rPr>
              <a:t>NCE</a:t>
            </a:r>
            <a:r>
              <a:rPr dirty="0" sz="1000">
                <a:latin typeface="Calibri"/>
                <a:cs typeface="Calibri"/>
              </a:rPr>
              <a:t>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VI</a:t>
            </a:r>
            <a:r>
              <a:rPr dirty="0" sz="1000" spc="-10">
                <a:latin typeface="Calibri"/>
                <a:cs typeface="Calibri"/>
              </a:rPr>
              <a:t>T</a:t>
            </a:r>
            <a:r>
              <a:rPr dirty="0" sz="1000">
                <a:latin typeface="Calibri"/>
                <a:cs typeface="Calibri"/>
              </a:rPr>
              <a:t>ALES</a:t>
            </a:r>
            <a:r>
              <a:rPr dirty="0" sz="1000" spc="90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109</a:t>
            </a:r>
            <a:endParaRPr sz="1000">
              <a:latin typeface="Calibri"/>
              <a:cs typeface="Calibri"/>
            </a:endParaRPr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701040" y="7649464"/>
          <a:ext cx="6155690" cy="23914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5690"/>
              </a:tblGrid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[05AC01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8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Arrêt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cardiaque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110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987043">
                <a:tc>
                  <a:txBody>
                    <a:bodyPr/>
                    <a:lstStyle/>
                    <a:p>
                      <a:pPr algn="just"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[05PR01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12-2022]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9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Arrêt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cardiaque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chez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l’adulte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Times New Roman"/>
                          <a:cs typeface="Times New Roman"/>
                          <a:hlinkClick r:id="rId2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113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19050" marR="18415">
                        <a:lnSpc>
                          <a:spcPct val="147100"/>
                        </a:lnSpc>
                        <a:tabLst>
                          <a:tab pos="5915025" algn="l"/>
                        </a:tabLst>
                      </a:pP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[05PR02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12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2022]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Arrêt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cardia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qu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chez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l’adu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l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te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n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auvet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eu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r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isolé</a:t>
                      </a:r>
                      <a:r>
                        <a:rPr dirty="0" sz="1100" spc="-10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0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114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[05PR03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12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2022]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1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Arrêt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ca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r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dia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q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c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he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z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l’en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f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ant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ou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l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no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rris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on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3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1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115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[05PR04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12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2022]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Arrêt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cardia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qu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chez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l’enfa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t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ou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l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nour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risson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n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a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uvet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r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isolé</a:t>
                      </a:r>
                      <a:r>
                        <a:rPr dirty="0" sz="1100" spc="-2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2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117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[05AC02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3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Détresse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circulatoire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119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[05PR05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4" action="ppaction://hlinksldjump"/>
                        </a:rPr>
                        <a:t>①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Détresse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circulatoire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121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[05AC03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5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Détresse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neurologique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122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[05PR06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6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Détresse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neurologique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124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170687">
                <a:tc>
                  <a:txBody>
                    <a:bodyPr/>
                    <a:lstStyle/>
                    <a:p>
                      <a:pPr marL="19050">
                        <a:lnSpc>
                          <a:spcPts val="124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[05AC04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7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Détresse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respiratoire</a:t>
                      </a:r>
                      <a:r>
                        <a:rPr dirty="0" u="sng" sz="1100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125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35934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[02PR04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563876" y="760730"/>
            <a:ext cx="24301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Quatrième</a:t>
            </a:r>
            <a:r>
              <a:rPr dirty="0" spc="-3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regard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707390" y="1226514"/>
            <a:ext cx="6142990" cy="80664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837055">
              <a:lnSpc>
                <a:spcPct val="1470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examen.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4ème 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</a:t>
            </a:r>
            <a:r>
              <a:rPr dirty="0" sz="1100" spc="-5" b="1">
                <a:latin typeface="Calibri"/>
                <a:cs typeface="Calibri"/>
              </a:rPr>
              <a:t>’interrogatoire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entourage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698500" marR="762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mécanisme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l’accident,</a:t>
            </a:r>
            <a:r>
              <a:rPr dirty="0" sz="1100" spc="8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l’évènement</a:t>
            </a:r>
            <a:r>
              <a:rPr dirty="0" sz="1100" spc="8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ou</a:t>
            </a:r>
            <a:r>
              <a:rPr dirty="0" sz="1100" spc="8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l’histoire</a:t>
            </a:r>
            <a:r>
              <a:rPr dirty="0" sz="1100" spc="8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8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 </a:t>
            </a:r>
            <a:r>
              <a:rPr dirty="0" sz="1100" spc="-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maladie</a:t>
            </a:r>
            <a:r>
              <a:rPr dirty="0" sz="1100" spc="-5">
                <a:latin typeface="Calibri"/>
                <a:cs typeface="Calibri"/>
              </a:rPr>
              <a:t>. Cette recherche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essentielle.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mécanisme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</a:t>
            </a:r>
            <a:endParaRPr sz="1100">
              <a:latin typeface="Calibri"/>
              <a:cs typeface="Calibri"/>
            </a:endParaRPr>
          </a:p>
          <a:p>
            <a:pPr marL="1155700">
              <a:lnSpc>
                <a:spcPct val="100000"/>
              </a:lnSpc>
              <a:spcBef>
                <a:spcPts val="220"/>
              </a:spcBef>
            </a:pPr>
            <a:r>
              <a:rPr dirty="0" sz="1100" spc="-10">
                <a:latin typeface="Calibri"/>
                <a:cs typeface="Calibri"/>
              </a:rPr>
              <a:t>préciser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3" marL="1612900" marR="8255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1612900" algn="l"/>
                <a:tab pos="1613535" algn="l"/>
              </a:tabLst>
            </a:pP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(chute,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faux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publique,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heurtée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objet)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3" marL="1612900" indent="-229235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1612900" algn="l"/>
                <a:tab pos="1613535" algn="l"/>
              </a:tabLst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(hauteur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chute,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décélération,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3" marL="1612900" marR="571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1612900" algn="l"/>
                <a:tab pos="161353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(position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protection,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sécurité,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etc.).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circonstancielle,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3" marL="1612900" marR="825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1612900" algn="l"/>
                <a:tab pos="1613535" algn="l"/>
                <a:tab pos="2469515" algn="l"/>
                <a:tab pos="3313429" algn="l"/>
                <a:tab pos="3956685" algn="l"/>
                <a:tab pos="4725035" algn="l"/>
                <a:tab pos="5348605" algn="l"/>
                <a:tab pos="5634355" algn="l"/>
              </a:tabLst>
            </a:pPr>
            <a:r>
              <a:rPr dirty="0" sz="1100" spc="-5">
                <a:latin typeface="Calibri"/>
                <a:cs typeface="Calibri"/>
              </a:rPr>
              <a:t>l’év</a:t>
            </a:r>
            <a:r>
              <a:rPr dirty="0" sz="1100" spc="-10">
                <a:latin typeface="Calibri"/>
                <a:cs typeface="Calibri"/>
              </a:rPr>
              <a:t>ènemen</a:t>
            </a:r>
            <a:r>
              <a:rPr dirty="0" sz="1100" spc="-5">
                <a:latin typeface="Calibri"/>
                <a:cs typeface="Calibri"/>
              </a:rPr>
              <a:t>t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déc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nch</a:t>
            </a:r>
            <a:r>
              <a:rPr dirty="0" sz="1100">
                <a:latin typeface="Calibri"/>
                <a:cs typeface="Calibri"/>
              </a:rPr>
              <a:t>e</a:t>
            </a:r>
            <a:r>
              <a:rPr dirty="0" sz="1100" spc="-10">
                <a:latin typeface="Calibri"/>
                <a:cs typeface="Calibri"/>
              </a:rPr>
              <a:t>u</a:t>
            </a:r>
            <a:r>
              <a:rPr dirty="0" sz="1100" spc="-5">
                <a:latin typeface="Calibri"/>
                <a:cs typeface="Calibri"/>
              </a:rPr>
              <a:t>r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(noyade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pendais</a:t>
            </a:r>
            <a:r>
              <a:rPr dirty="0" sz="1100" spc="-5">
                <a:latin typeface="Calibri"/>
                <a:cs typeface="Calibri"/>
              </a:rPr>
              <a:t>o</a:t>
            </a:r>
            <a:r>
              <a:rPr dirty="0" sz="1100" spc="-10">
                <a:latin typeface="Calibri"/>
                <a:cs typeface="Calibri"/>
              </a:rPr>
              <a:t>n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5">
                <a:latin typeface="Calibri"/>
                <a:cs typeface="Calibri"/>
              </a:rPr>
              <a:t>acc</a:t>
            </a:r>
            <a:r>
              <a:rPr dirty="0" sz="1100" spc="-10">
                <a:latin typeface="Calibri"/>
                <a:cs typeface="Calibri"/>
              </a:rPr>
              <a:t>id</a:t>
            </a:r>
            <a:r>
              <a:rPr dirty="0" sz="1100" spc="-5">
                <a:latin typeface="Calibri"/>
                <a:cs typeface="Calibri"/>
              </a:rPr>
              <a:t>e</a:t>
            </a:r>
            <a:r>
              <a:rPr dirty="0" sz="1100" spc="-10">
                <a:latin typeface="Calibri"/>
                <a:cs typeface="Calibri"/>
              </a:rPr>
              <a:t>n</a:t>
            </a:r>
            <a:r>
              <a:rPr dirty="0" sz="1100" spc="-5">
                <a:latin typeface="Calibri"/>
                <a:cs typeface="Calibri"/>
              </a:rPr>
              <a:t>t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d</a:t>
            </a:r>
            <a:r>
              <a:rPr dirty="0" sz="1100" spc="-5">
                <a:latin typeface="Calibri"/>
                <a:cs typeface="Calibri"/>
              </a:rPr>
              <a:t>e</a:t>
            </a:r>
            <a:r>
              <a:rPr dirty="0" sz="1100">
                <a:latin typeface="Calibri"/>
                <a:cs typeface="Calibri"/>
              </a:rPr>
              <a:t>	</a:t>
            </a:r>
            <a:r>
              <a:rPr dirty="0" sz="1100" spc="-10">
                <a:latin typeface="Calibri"/>
                <a:cs typeface="Calibri"/>
              </a:rPr>
              <a:t>plong</a:t>
            </a:r>
            <a:r>
              <a:rPr dirty="0" sz="1100" spc="-5">
                <a:latin typeface="Calibri"/>
                <a:cs typeface="Calibri"/>
              </a:rPr>
              <a:t>ée,  </a:t>
            </a:r>
            <a:r>
              <a:rPr dirty="0" sz="1100" spc="-5">
                <a:latin typeface="Calibri"/>
                <a:cs typeface="Calibri"/>
              </a:rPr>
              <a:t>intoxication,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froid,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endParaRPr sz="1100">
              <a:latin typeface="Calibri"/>
              <a:cs typeface="Calibri"/>
            </a:endParaRPr>
          </a:p>
          <a:p>
            <a:pPr lvl="3" marL="1612900" marR="952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1612900" algn="l"/>
                <a:tab pos="1613535" algn="l"/>
              </a:tabLst>
            </a:pP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particularités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(durée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d’immersion,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d’exposition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produit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toxique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voie</a:t>
            </a:r>
            <a:r>
              <a:rPr dirty="0" sz="1100" spc="-5">
                <a:latin typeface="Calibri"/>
                <a:cs typeface="Calibri"/>
              </a:rPr>
              <a:t> d’administration, etc.).</a:t>
            </a:r>
            <a:endParaRPr sz="1100">
              <a:latin typeface="Calibri"/>
              <a:cs typeface="Calibri"/>
            </a:endParaRPr>
          </a:p>
          <a:p>
            <a:pPr lvl="2" marL="1155700" indent="-228600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L’histoire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</a:t>
            </a:r>
            <a:endParaRPr sz="1100">
              <a:latin typeface="Calibri"/>
              <a:cs typeface="Calibri"/>
            </a:endParaRPr>
          </a:p>
          <a:p>
            <a:pPr marL="1155700" marR="889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affection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d’indiquer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symptômes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d’apparition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l’aggravation d’une 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évolution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11557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circonstances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(suspicion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violence,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tentative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suicide),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endParaRPr sz="1100">
              <a:latin typeface="Calibri"/>
              <a:cs typeface="Calibri"/>
            </a:endParaRPr>
          </a:p>
          <a:p>
            <a:pPr marL="1155700" marR="1016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important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formuler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problématique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lorsqu’elle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spontanément</a:t>
            </a:r>
            <a:r>
              <a:rPr dirty="0" sz="1100" spc="-5">
                <a:latin typeface="Calibri"/>
                <a:cs typeface="Calibri"/>
              </a:rPr>
              <a:t> exprimée.</a:t>
            </a:r>
            <a:endParaRPr sz="1100">
              <a:latin typeface="Calibri"/>
              <a:cs typeface="Calibri"/>
            </a:endParaRPr>
          </a:p>
          <a:p>
            <a:pPr lvl="1" marL="698500" marR="1143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plaintes</a:t>
            </a:r>
            <a:r>
              <a:rPr dirty="0" sz="1100" spc="5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(douleur,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angoisse,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fatigue,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digestifs,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paralysie,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vertiges,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 sont analysées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contexte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r>
              <a:rPr dirty="0" sz="1100" spc="-5" b="1">
                <a:latin typeface="Calibri"/>
                <a:cs typeface="Calibri"/>
              </a:rPr>
              <a:t>P</a:t>
            </a:r>
            <a:r>
              <a:rPr dirty="0" sz="1100" spc="-5">
                <a:latin typeface="Calibri"/>
                <a:cs typeface="Calibri"/>
              </a:rPr>
              <a:t>rovoqué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Q</a:t>
            </a:r>
            <a:r>
              <a:rPr dirty="0" sz="1100" spc="-5">
                <a:latin typeface="Calibri"/>
                <a:cs typeface="Calibri"/>
              </a:rPr>
              <a:t>ualité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-5">
                <a:latin typeface="Calibri"/>
                <a:cs typeface="Calibri"/>
              </a:rPr>
              <a:t> décrite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La localisation s’il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</a:t>
            </a:r>
            <a:r>
              <a:rPr dirty="0" sz="1100" spc="-5">
                <a:latin typeface="Calibri"/>
                <a:cs typeface="Calibri"/>
              </a:rPr>
              <a:t>égion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corps </a:t>
            </a:r>
            <a:r>
              <a:rPr dirty="0" sz="1100" spc="-5">
                <a:latin typeface="Calibri"/>
                <a:cs typeface="Calibri"/>
              </a:rPr>
              <a:t>?)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</a:t>
            </a:r>
            <a:r>
              <a:rPr dirty="0" sz="1100" spc="-5">
                <a:latin typeface="Calibri"/>
                <a:cs typeface="Calibri"/>
              </a:rPr>
              <a:t>évérité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ressentie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2" marL="1155700" marR="6350" indent="-228600">
              <a:lnSpc>
                <a:spcPct val="116799"/>
              </a:lnSpc>
              <a:spcBef>
                <a:spcPts val="5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</a:t>
            </a:r>
            <a:r>
              <a:rPr dirty="0" sz="1100" spc="-5">
                <a:latin typeface="Calibri"/>
                <a:cs typeface="Calibri"/>
              </a:rPr>
              <a:t>emporalité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r>
              <a:rPr dirty="0" sz="1100" spc="-5" i="1">
                <a:latin typeface="Calibri"/>
                <a:cs typeface="Calibri"/>
              </a:rPr>
              <a:t>Depuis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combien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temps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quel</a:t>
            </a:r>
            <a:r>
              <a:rPr dirty="0" sz="1100" spc="15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moment</a:t>
            </a:r>
            <a:r>
              <a:rPr dirty="0" sz="1100" spc="14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journée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15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Est-ce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 </a:t>
            </a:r>
            <a:r>
              <a:rPr dirty="0" sz="1100" spc="-229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première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fois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-5">
                <a:latin typeface="Calibri"/>
                <a:cs typeface="Calibri"/>
              </a:rPr>
              <a:t>)</a:t>
            </a:r>
            <a:endParaRPr sz="1100">
              <a:latin typeface="Calibri"/>
              <a:cs typeface="Calibri"/>
            </a:endParaRPr>
          </a:p>
          <a:p>
            <a:pPr lvl="1" marL="698500" marR="8255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698500" algn="l"/>
                <a:tab pos="6991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antécédents</a:t>
            </a:r>
            <a:r>
              <a:rPr dirty="0" sz="1100" spc="5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interrogatoire.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connaître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l’état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 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antécédents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</a:t>
            </a:r>
            <a:r>
              <a:rPr dirty="0" sz="1100" spc="-5">
                <a:latin typeface="Calibri"/>
                <a:cs typeface="Calibri"/>
              </a:rPr>
              <a:t>édicaux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(maladies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asthme,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diabète,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épilepsie,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arthrose,</a:t>
            </a:r>
            <a:endParaRPr sz="1100">
              <a:latin typeface="Calibri"/>
              <a:cs typeface="Calibri"/>
            </a:endParaRPr>
          </a:p>
          <a:p>
            <a:pPr marL="1155700" marR="698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insuffisance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hypertension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artérielle,</a:t>
            </a:r>
            <a:r>
              <a:rPr dirty="0" sz="1100" spc="4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hypercholestérolémie,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chirurgicaux,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H</a:t>
            </a:r>
            <a:r>
              <a:rPr dirty="0" sz="1100" spc="-5">
                <a:latin typeface="Calibri"/>
                <a:cs typeface="Calibri"/>
              </a:rPr>
              <a:t>ospitalisations,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229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T</a:t>
            </a:r>
            <a:r>
              <a:rPr dirty="0" sz="1100" spc="-5">
                <a:latin typeface="Calibri"/>
                <a:cs typeface="Calibri"/>
              </a:rPr>
              <a:t>raitements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modifications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récentes,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</a:t>
            </a:r>
            <a:r>
              <a:rPr dirty="0" sz="1100" spc="-5">
                <a:latin typeface="Calibri"/>
                <a:cs typeface="Calibri"/>
              </a:rPr>
              <a:t>llergies,</a:t>
            </a:r>
            <a:endParaRPr sz="1100">
              <a:latin typeface="Calibri"/>
              <a:cs typeface="Calibri"/>
            </a:endParaRPr>
          </a:p>
          <a:p>
            <a:pPr lvl="2" marL="115570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155700" algn="l"/>
                <a:tab pos="1156335" algn="l"/>
              </a:tabLst>
            </a:pPr>
            <a:r>
              <a:rPr dirty="0" sz="1100" spc="-5">
                <a:latin typeface="Calibri"/>
                <a:cs typeface="Calibri"/>
              </a:rPr>
              <a:t>l’existence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</a:t>
            </a:r>
            <a:r>
              <a:rPr dirty="0" sz="1100" spc="-5">
                <a:latin typeface="Calibri"/>
                <a:cs typeface="Calibri"/>
              </a:rPr>
              <a:t>acteurs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(tabagisme,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sédentarité,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stress,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surpoids,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31190" y="528319"/>
            <a:ext cx="6294120" cy="5072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175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 b="1">
                <a:latin typeface="Calibri"/>
                <a:cs typeface="Calibri"/>
              </a:rPr>
              <a:t>L’examen</a:t>
            </a:r>
            <a:r>
              <a:rPr dirty="0" sz="1100" spc="-3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88900" marR="8128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 secouriste approfondit l’examen de la victime à la recherche de lésions de la peau (plaies, </a:t>
            </a:r>
            <a:r>
              <a:rPr dirty="0" sz="1100" spc="-10">
                <a:latin typeface="Calibri"/>
                <a:cs typeface="Calibri"/>
              </a:rPr>
              <a:t>brûlures, </a:t>
            </a:r>
            <a:r>
              <a:rPr dirty="0" sz="1100" spc="-5">
                <a:latin typeface="Calibri"/>
                <a:cs typeface="Calibri"/>
              </a:rPr>
              <a:t> contusion)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d’autres</a:t>
            </a:r>
            <a:r>
              <a:rPr dirty="0" sz="1100" spc="-5">
                <a:latin typeface="Calibri"/>
                <a:cs typeface="Calibri"/>
              </a:rPr>
              <a:t> atteintes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(tâches,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rougeurs),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écoulements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des déformations.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mesure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 paramètres physiologiques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seront systématiquement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 respiratoire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(FR)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La saturation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(FC)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artérielle (PA)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88900" marR="81280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D’autres paramètres peuvent être mesurés en fonction du contexte, de la </a:t>
            </a:r>
            <a:r>
              <a:rPr dirty="0" sz="1100" spc="-10">
                <a:latin typeface="Calibri"/>
                <a:cs typeface="Calibri"/>
              </a:rPr>
              <a:t>plainte </a:t>
            </a:r>
            <a:r>
              <a:rPr dirty="0" sz="1100" spc="-5">
                <a:latin typeface="Calibri"/>
                <a:cs typeface="Calibri"/>
              </a:rPr>
              <a:t>et de l’examen. Tel est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de la mesure de la glycémie </a:t>
            </a:r>
            <a:r>
              <a:rPr dirty="0" sz="1100">
                <a:latin typeface="Calibri"/>
                <a:cs typeface="Calibri"/>
              </a:rPr>
              <a:t>capillaire, </a:t>
            </a:r>
            <a:r>
              <a:rPr dirty="0" sz="1100" spc="-5">
                <a:latin typeface="Calibri"/>
                <a:cs typeface="Calibri"/>
              </a:rPr>
              <a:t>de la mesure de la température corporelle ou la réalisation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électrocardiogramme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habilités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scores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ou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échelles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contexte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mesure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(EVDA/AVPU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score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Glasgow)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74700" marR="8128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superficie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corporelle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brulée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(score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Wallace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Lund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Browder)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réalisation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reconnaissance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AVC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Etc.</a:t>
            </a:r>
            <a:endParaRPr sz="1100">
              <a:latin typeface="Calibri"/>
              <a:cs typeface="Calibri"/>
            </a:endParaRPr>
          </a:p>
          <a:p>
            <a:pPr algn="just" marL="88900" marR="79375">
              <a:lnSpc>
                <a:spcPct val="1020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secouristes, la réalisation de la mesure des paramètres physiologiques ou des scores, </a:t>
            </a:r>
            <a:r>
              <a:rPr dirty="0" sz="1100">
                <a:latin typeface="Calibri"/>
                <a:cs typeface="Calibri"/>
              </a:rPr>
              <a:t>peut-être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s’occupe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88900" marR="8064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À l’issue du 4ème regard, l’ensemble des éléments recueillis doit être transmis au médecin régulateur sans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interpréter.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20090" y="98610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 txBox="1"/>
          <p:nvPr/>
        </p:nvSpPr>
        <p:spPr>
          <a:xfrm>
            <a:off x="681990" y="9916159"/>
            <a:ext cx="5777230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>
                <a:latin typeface="Calibri"/>
                <a:cs typeface="Calibri"/>
              </a:rPr>
              <a:t>1</a:t>
            </a:r>
            <a:r>
              <a:rPr dirty="0" baseline="41666" sz="900" spc="104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Décret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n°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2022-621</a:t>
            </a:r>
            <a:r>
              <a:rPr dirty="0" sz="900" spc="10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du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22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avril</a:t>
            </a:r>
            <a:r>
              <a:rPr dirty="0" sz="900">
                <a:latin typeface="Calibri"/>
                <a:cs typeface="Calibri"/>
              </a:rPr>
              <a:t> 2022</a:t>
            </a:r>
            <a:r>
              <a:rPr dirty="0" sz="900" spc="10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relatif</a:t>
            </a:r>
            <a:r>
              <a:rPr dirty="0" sz="900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aux</a:t>
            </a:r>
            <a:r>
              <a:rPr dirty="0" sz="900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actes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de</a:t>
            </a:r>
            <a:r>
              <a:rPr dirty="0" sz="900" spc="10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soins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d'urgence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relevant de</a:t>
            </a:r>
            <a:r>
              <a:rPr dirty="0" sz="900" spc="10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la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 spc="-5">
                <a:latin typeface="Calibri"/>
                <a:cs typeface="Calibri"/>
              </a:rPr>
              <a:t>compétence</a:t>
            </a:r>
            <a:r>
              <a:rPr dirty="0" sz="900" spc="5">
                <a:latin typeface="Calibri"/>
                <a:cs typeface="Calibri"/>
              </a:rPr>
              <a:t> </a:t>
            </a:r>
            <a:r>
              <a:rPr dirty="0" sz="900">
                <a:latin typeface="Calibri"/>
                <a:cs typeface="Calibri"/>
              </a:rPr>
              <a:t>des </a:t>
            </a:r>
            <a:r>
              <a:rPr dirty="0" sz="900" spc="-5">
                <a:latin typeface="Calibri"/>
                <a:cs typeface="Calibri"/>
              </a:rPr>
              <a:t>sapeurs-pompiers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35934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[02PR05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070100" y="760730"/>
            <a:ext cx="3411854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Surveillance </a:t>
            </a:r>
            <a:r>
              <a:rPr dirty="0" spc="-5">
                <a:solidFill>
                  <a:srgbClr val="47A4D7"/>
                </a:solidFill>
              </a:rPr>
              <a:t>de la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victime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669290" y="1305559"/>
            <a:ext cx="6219190" cy="277050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50800" marR="44450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suivre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effectués.</a:t>
            </a:r>
            <a:endParaRPr sz="1100">
              <a:latin typeface="Calibri"/>
              <a:cs typeface="Calibri"/>
            </a:endParaRPr>
          </a:p>
          <a:p>
            <a:pPr marL="50800" marR="4381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2ème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constante,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chargée d’assurer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continuité des soins.</a:t>
            </a:r>
            <a:endParaRPr sz="1100">
              <a:latin typeface="Calibri"/>
              <a:cs typeface="Calibri"/>
            </a:endParaRPr>
          </a:p>
          <a:p>
            <a:pPr marL="50800" marR="4699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renouvelée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vitale,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sinon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 à 15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minutes.</a:t>
            </a:r>
            <a:endParaRPr sz="1100">
              <a:latin typeface="Calibri"/>
              <a:cs typeface="Calibri"/>
            </a:endParaRPr>
          </a:p>
          <a:p>
            <a:pPr marL="50800" marR="4318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optimisée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d’appareil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multiparamétriques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(FC,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, température)</a:t>
            </a:r>
            <a:endParaRPr sz="1100">
              <a:latin typeface="Calibri"/>
              <a:cs typeface="Calibri"/>
            </a:endParaRPr>
          </a:p>
          <a:p>
            <a:pPr marL="50800" marR="621665">
              <a:lnSpc>
                <a:spcPct val="147300"/>
              </a:lnSpc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 éléments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 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 éventuelle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À l’équipe chargée d’assurer la</a:t>
            </a:r>
            <a:r>
              <a:rPr dirty="0" sz="1100">
                <a:latin typeface="Calibri"/>
                <a:cs typeface="Calibri"/>
              </a:rPr>
              <a:t> continuité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[02PR06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12-2022]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10129" y="760730"/>
            <a:ext cx="293370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Transmission </a:t>
            </a:r>
            <a:r>
              <a:rPr dirty="0" spc="-5">
                <a:solidFill>
                  <a:srgbClr val="47A4D7"/>
                </a:solidFill>
              </a:rPr>
              <a:t>du</a:t>
            </a:r>
            <a:r>
              <a:rPr dirty="0" spc="-2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bilan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3619753"/>
            <a:ext cx="6155690" cy="287655"/>
            <a:chOff x="701040" y="3619753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6197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90093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170677"/>
            <a:ext cx="6155690" cy="287655"/>
            <a:chOff x="701040" y="517067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51706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545185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/>
          <p:nvPr/>
        </p:nvSpPr>
        <p:spPr>
          <a:xfrm>
            <a:off x="701040" y="7291323"/>
            <a:ext cx="6155690" cy="281305"/>
          </a:xfrm>
          <a:custGeom>
            <a:avLst/>
            <a:gdLst/>
            <a:ahLst/>
            <a:cxnLst/>
            <a:rect l="l" t="t" r="r" b="b"/>
            <a:pathLst>
              <a:path w="6155690" h="281304">
                <a:moveTo>
                  <a:pt x="6155436" y="0"/>
                </a:moveTo>
                <a:lnTo>
                  <a:pt x="0" y="0"/>
                </a:lnTo>
                <a:lnTo>
                  <a:pt x="0" y="281178"/>
                </a:lnTo>
                <a:lnTo>
                  <a:pt x="6155436" y="281178"/>
                </a:lnTo>
                <a:lnTo>
                  <a:pt x="6155436" y="0"/>
                </a:lnTo>
                <a:close/>
              </a:path>
            </a:pathLst>
          </a:custGeom>
          <a:solidFill>
            <a:srgbClr val="DEEAF6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701040" y="1305559"/>
            <a:ext cx="6155690" cy="62331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9050" marR="13335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compte-rendu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l’intervention,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menées.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adressé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paramédicale.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avis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définir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l’orientation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relai.</a:t>
            </a:r>
            <a:endParaRPr sz="1100">
              <a:latin typeface="Calibri"/>
              <a:cs typeface="Calibri"/>
            </a:endParaRPr>
          </a:p>
          <a:p>
            <a:pPr marL="19050" marR="1079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s’effectue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procédures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vigueur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employant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l’autorité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laquelle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concise,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complète,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structurée,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façon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chronologique.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situation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nécessite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immédiatement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moyens en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renfort</a:t>
            </a:r>
            <a:endParaRPr sz="1600">
              <a:latin typeface="Calibri Light"/>
              <a:cs typeface="Calibri Light"/>
            </a:endParaRPr>
          </a:p>
          <a:p>
            <a:pPr marL="247650" marR="16510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précise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descriptive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demandés.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Indiquer 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place.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supplémentaires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Corriger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erronées.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victime présente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une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 vitale</a:t>
            </a:r>
            <a:endParaRPr sz="1600">
              <a:latin typeface="Calibri Light"/>
              <a:cs typeface="Calibri Light"/>
            </a:endParaRPr>
          </a:p>
          <a:p>
            <a:pPr marL="247650" marR="12065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délai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demande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motivée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constatation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10">
                <a:latin typeface="Calibri"/>
                <a:cs typeface="Calibri"/>
              </a:rPr>
              <a:t>plusieurs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3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l’intervention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sexe et </a:t>
            </a:r>
            <a:r>
              <a:rPr dirty="0" sz="1100">
                <a:latin typeface="Calibri"/>
                <a:cs typeface="Calibri"/>
              </a:rPr>
              <a:t>l’âge</a:t>
            </a:r>
            <a:r>
              <a:rPr dirty="0" sz="1100" spc="-5">
                <a:latin typeface="Calibri"/>
                <a:cs typeface="Calibri"/>
              </a:rPr>
              <a:t> de la victime.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Ultérieurement,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meilleurs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délais,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victime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ne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présente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pas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détresse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vitale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01040" y="7572502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5"/>
                </a:lnTo>
                <a:lnTo>
                  <a:pt x="6155436" y="6095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701040" y="7679943"/>
            <a:ext cx="615569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terminé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l’interrogatoire,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paramètres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physiologiques,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9290" y="7743900"/>
            <a:ext cx="5535295" cy="1137920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façon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ordonnée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d’indiquer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le motif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l’intervention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sexe et </a:t>
            </a:r>
            <a:r>
              <a:rPr dirty="0" sz="1100">
                <a:latin typeface="Calibri"/>
                <a:cs typeface="Calibri"/>
              </a:rPr>
              <a:t>l’âge</a:t>
            </a:r>
            <a:r>
              <a:rPr dirty="0" sz="1100" spc="-5">
                <a:latin typeface="Calibri"/>
                <a:cs typeface="Calibri"/>
              </a:rPr>
              <a:t> de la victime 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principale 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20"/>
              </a:spcBef>
              <a:buSzPct val="90909"/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le résultat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720090" y="96453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 txBox="1"/>
          <p:nvPr/>
        </p:nvSpPr>
        <p:spPr>
          <a:xfrm>
            <a:off x="681990" y="9775952"/>
            <a:ext cx="6173470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38100" marR="30480">
              <a:lnSpc>
                <a:spcPct val="102200"/>
              </a:lnSpc>
              <a:spcBef>
                <a:spcPts val="75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fonction des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organismes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autorisés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lésions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présente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procédure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transmission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simplifiée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bilan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 </a:t>
            </a:r>
            <a:r>
              <a:rPr dirty="0" sz="900" i="1">
                <a:latin typeface="Calibri"/>
                <a:cs typeface="Calibri"/>
              </a:rPr>
              <a:t> être</a:t>
            </a:r>
            <a:r>
              <a:rPr dirty="0" sz="900" spc="-5" i="1">
                <a:latin typeface="Calibri"/>
                <a:cs typeface="Calibri"/>
              </a:rPr>
              <a:t> utilisée.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511553" y="760730"/>
            <a:ext cx="45345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Retournement</a:t>
            </a:r>
            <a:r>
              <a:rPr dirty="0" spc="5"/>
              <a:t> </a:t>
            </a:r>
            <a:r>
              <a:rPr dirty="0" spc="-5"/>
              <a:t>à</a:t>
            </a:r>
            <a:r>
              <a:rPr dirty="0"/>
              <a:t> </a:t>
            </a:r>
            <a:r>
              <a:rPr dirty="0" spc="-5"/>
              <a:t>deux</a:t>
            </a:r>
            <a:r>
              <a:rPr dirty="0" spc="10"/>
              <a:t> </a:t>
            </a:r>
            <a:r>
              <a:rPr dirty="0" spc="-10"/>
              <a:t>secouristes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530093"/>
            <a:ext cx="6155690" cy="287020"/>
            <a:chOff x="701040" y="25300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5300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8105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003801"/>
            <a:ext cx="6155690" cy="287020"/>
            <a:chOff x="701040" y="400380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00380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2842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714747"/>
            <a:ext cx="6155690" cy="287655"/>
            <a:chOff x="701040" y="471474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71474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9959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1378711"/>
            <a:ext cx="6155690" cy="38982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indiquée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chez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ventre.</a:t>
            </a:r>
            <a:endParaRPr sz="1100">
              <a:latin typeface="Calibri"/>
              <a:cs typeface="Calibri"/>
            </a:endParaRPr>
          </a:p>
          <a:p>
            <a:pPr marL="19050" marR="177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l’on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 du rachis.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allongée,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examiner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l’immobiliser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relevage.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20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retournement s’effectue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visage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061466" y="5350509"/>
            <a:ext cx="5434330" cy="170180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5555436"/>
            <a:ext cx="6139180" cy="8178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7300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occipitofrontale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latérolatérale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casque) 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bouger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061466" y="6472173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707390" y="6671004"/>
            <a:ext cx="6138545" cy="1036319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glisser sa </a:t>
            </a:r>
            <a:r>
              <a:rPr dirty="0" sz="1100">
                <a:latin typeface="Calibri"/>
                <a:cs typeface="Calibri"/>
              </a:rPr>
              <a:t>main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cuisse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genoux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trépied)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gêner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retournement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retournement.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061466" y="7805673"/>
            <a:ext cx="5434330" cy="75882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 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Êtes-vous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?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5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2 :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Prêt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20"/>
              </a:spcBef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doit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707390" y="8628379"/>
            <a:ext cx="512254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l’emmener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61466" y="8919971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doit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07390" y="9126422"/>
            <a:ext cx="6138545" cy="690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 indent="-228600">
              <a:lnSpc>
                <a:spcPct val="116799"/>
              </a:lnSpc>
              <a:spcBef>
                <a:spcPts val="10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rotation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moindre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ramener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l’axe.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trouve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61466" y="9889235"/>
            <a:ext cx="5434330" cy="170815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Halte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-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Repositionnez-vous</a:t>
            </a:r>
            <a:r>
              <a:rPr dirty="0" sz="1100" spc="-1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1466" y="54025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746708"/>
            <a:ext cx="4910455" cy="41719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repositionner ses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69900">
              <a:lnSpc>
                <a:spcPct val="100000"/>
              </a:lnSpc>
              <a:spcBef>
                <a:spcPts val="225"/>
              </a:spcBef>
              <a:tabLst>
                <a:tab pos="6985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s’écarter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l’allonger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encombre.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61466" y="1262633"/>
            <a:ext cx="5434330" cy="417830"/>
          </a:xfrm>
          <a:prstGeom prst="rect">
            <a:avLst/>
          </a:prstGeom>
          <a:solidFill>
            <a:srgbClr val="FFEB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Secouriste 1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: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« Attention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pour tourner…</a:t>
            </a:r>
            <a:r>
              <a:rPr dirty="0" sz="1100" spc="5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Tournez</a:t>
            </a:r>
            <a:r>
              <a:rPr dirty="0" sz="1100" i="1">
                <a:solidFill>
                  <a:srgbClr val="C00000"/>
                </a:solidFill>
                <a:latin typeface="Calibri"/>
                <a:cs typeface="Calibri"/>
              </a:rPr>
              <a:t> </a:t>
            </a:r>
            <a:r>
              <a:rPr dirty="0" sz="1100" spc="-5" i="1">
                <a:solidFill>
                  <a:srgbClr val="C00000"/>
                </a:solidFill>
                <a:latin typeface="Calibri"/>
                <a:cs typeface="Calibri"/>
              </a:rPr>
              <a:t>! »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2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doit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7390" y="1744725"/>
            <a:ext cx="3716020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terminer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amener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61466" y="2036317"/>
            <a:ext cx="5434330" cy="170815"/>
          </a:xfrm>
          <a:prstGeom prst="rect">
            <a:avLst/>
          </a:prstGeom>
          <a:solidFill>
            <a:srgbClr val="FFF8E7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</a:pPr>
            <a:r>
              <a:rPr dirty="0" sz="1100" spc="-5" i="1">
                <a:latin typeface="Calibri"/>
                <a:cs typeface="Calibri"/>
              </a:rPr>
              <a:t>Le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secouriste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1</a:t>
            </a:r>
            <a:r>
              <a:rPr dirty="0" sz="1100" spc="-1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doit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701040" y="3473449"/>
            <a:ext cx="6155690" cy="287655"/>
            <a:chOff x="701040" y="3473449"/>
            <a:chExt cx="6155690" cy="287655"/>
          </a:xfrm>
        </p:grpSpPr>
        <p:sp>
          <p:nvSpPr>
            <p:cNvPr id="8" name="object 8"/>
            <p:cNvSpPr/>
            <p:nvPr/>
          </p:nvSpPr>
          <p:spPr>
            <a:xfrm>
              <a:off x="701040" y="347344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375462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701040" y="4772659"/>
            <a:ext cx="6155690" cy="287655"/>
            <a:chOff x="701040" y="4772659"/>
            <a:chExt cx="6155690" cy="287655"/>
          </a:xfrm>
        </p:grpSpPr>
        <p:sp>
          <p:nvSpPr>
            <p:cNvPr id="11" name="object 11"/>
            <p:cNvSpPr/>
            <p:nvPr/>
          </p:nvSpPr>
          <p:spPr>
            <a:xfrm>
              <a:off x="701040" y="47726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50538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 txBox="1"/>
          <p:nvPr/>
        </p:nvSpPr>
        <p:spPr>
          <a:xfrm>
            <a:off x="701040" y="2271268"/>
            <a:ext cx="6155690" cy="32334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accompagner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l’axe.</a:t>
            </a:r>
            <a:endParaRPr sz="1100">
              <a:latin typeface="Calibri"/>
              <a:cs typeface="Calibri"/>
            </a:endParaRPr>
          </a:p>
          <a:p>
            <a:pPr marL="19050" marR="1524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recherchés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débutées,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troisième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accompagnant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714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préférable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 soit réalisé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deux sauveteurs,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moins.</a:t>
            </a:r>
            <a:endParaRPr sz="1100">
              <a:latin typeface="Calibri"/>
              <a:cs typeface="Calibri"/>
            </a:endParaRPr>
          </a:p>
          <a:p>
            <a:pPr marL="19050" marR="1333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conservé,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s’être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replacé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d’adopter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position efficace.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rectiligne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long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29485" y="760730"/>
            <a:ext cx="409702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Retournement</a:t>
            </a:r>
            <a:r>
              <a:rPr dirty="0" spc="-15"/>
              <a:t> </a:t>
            </a:r>
            <a:r>
              <a:rPr dirty="0" spc="-5"/>
              <a:t>à</a:t>
            </a:r>
            <a:r>
              <a:rPr dirty="0" spc="-15"/>
              <a:t> </a:t>
            </a:r>
            <a:r>
              <a:rPr dirty="0" spc="-5"/>
              <a:t>un</a:t>
            </a:r>
            <a:r>
              <a:rPr dirty="0" spc="-15"/>
              <a:t> </a:t>
            </a:r>
            <a:r>
              <a:rPr dirty="0" spc="-5"/>
              <a:t>secouriste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478021"/>
            <a:ext cx="6155690" cy="287020"/>
            <a:chOff x="701040" y="347802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4780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7584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188967"/>
            <a:ext cx="6155690" cy="287655"/>
            <a:chOff x="701040" y="418896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18896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4701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253985"/>
            <a:ext cx="6155690" cy="287655"/>
            <a:chOff x="701040" y="725398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25398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53516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135619"/>
            <a:ext cx="6155690" cy="287655"/>
            <a:chOff x="701040" y="8135619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81356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4167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580390" y="1378711"/>
            <a:ext cx="6407785" cy="74898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39700" marR="14795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seul.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397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allongée,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artificielle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397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397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retournement s’effectue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visage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>
                <a:latin typeface="Calibri"/>
                <a:cs typeface="Calibri"/>
              </a:rPr>
              <a:t> au- </a:t>
            </a:r>
            <a:r>
              <a:rPr dirty="0" sz="1100" spc="-5">
                <a:latin typeface="Calibri"/>
                <a:cs typeface="Calibri"/>
              </a:rPr>
              <a:t>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tête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marR="14922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position stable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(à genoux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trépied) du côté du retournement,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distance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ne </a:t>
            </a:r>
            <a:r>
              <a:rPr dirty="0" sz="1100">
                <a:latin typeface="Calibri"/>
                <a:cs typeface="Calibri"/>
              </a:rPr>
              <a:t>pas</a:t>
            </a:r>
            <a:r>
              <a:rPr dirty="0" sz="1100" spc="-5">
                <a:latin typeface="Calibri"/>
                <a:cs typeface="Calibri"/>
              </a:rPr>
              <a:t> gêner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retournement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jusqu’à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qu’elle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retrouve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marR="1447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était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l’épaule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l’avant-bras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reposant contre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hanche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retournement.</a:t>
            </a:r>
            <a:endParaRPr sz="1100">
              <a:latin typeface="Calibri"/>
              <a:cs typeface="Calibri"/>
            </a:endParaRPr>
          </a:p>
          <a:p>
            <a:pPr marL="3683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ensuite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précaution.</a:t>
            </a:r>
            <a:endParaRPr sz="1100">
              <a:latin typeface="Calibri"/>
              <a:cs typeface="Calibri"/>
            </a:endParaRPr>
          </a:p>
          <a:p>
            <a:pPr marL="139700" marR="146685">
              <a:lnSpc>
                <a:spcPct val="101400"/>
              </a:lnSpc>
              <a:spcBef>
                <a:spcPts val="610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recherchés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débutées,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39700" marR="14541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colonne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cervicale,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préférable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 soit réalisé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deux sauveteurs,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39700" marR="143510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tête-cou-tronc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rectiligne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long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681990" y="9775952"/>
            <a:ext cx="6181725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38100" marR="30480">
              <a:lnSpc>
                <a:spcPct val="102200"/>
              </a:lnSpc>
              <a:spcBef>
                <a:spcPts val="75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 fait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placer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bras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au-dessus</a:t>
            </a:r>
            <a:r>
              <a:rPr dirty="0" sz="900" i="1">
                <a:latin typeface="Calibri"/>
                <a:cs typeface="Calibri"/>
              </a:rPr>
              <a:t> 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</a:t>
            </a:r>
            <a:r>
              <a:rPr dirty="0" sz="900" i="1">
                <a:latin typeface="Calibri"/>
                <a:cs typeface="Calibri"/>
              </a:rPr>
              <a:t> tête </a:t>
            </a:r>
            <a:r>
              <a:rPr dirty="0" sz="900" spc="-5" i="1">
                <a:latin typeface="Calibri"/>
                <a:cs typeface="Calibri"/>
              </a:rPr>
              <a:t>permet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faciliter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maintenir</a:t>
            </a:r>
            <a:r>
              <a:rPr dirty="0" sz="900" i="1">
                <a:latin typeface="Calibri"/>
                <a:cs typeface="Calibri"/>
              </a:rPr>
              <a:t> la tête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l’axe </a:t>
            </a:r>
            <a:r>
              <a:rPr dirty="0" sz="900" i="1">
                <a:latin typeface="Calibri"/>
                <a:cs typeface="Calibri"/>
              </a:rPr>
              <a:t>lors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retournement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24503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[02FT03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278889" y="760730"/>
            <a:ext cx="499618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Évaluation</a:t>
            </a:r>
            <a:r>
              <a:rPr dirty="0" spc="-5"/>
              <a:t> </a:t>
            </a:r>
            <a:r>
              <a:rPr dirty="0"/>
              <a:t>de </a:t>
            </a:r>
            <a:r>
              <a:rPr dirty="0" spc="-5"/>
              <a:t>la</a:t>
            </a:r>
            <a:r>
              <a:rPr dirty="0" spc="15"/>
              <a:t> </a:t>
            </a:r>
            <a:r>
              <a:rPr dirty="0" spc="-10"/>
              <a:t>fonction</a:t>
            </a:r>
            <a:r>
              <a:rPr dirty="0" spc="-5"/>
              <a:t> respiratoire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10" name="object 10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4864861"/>
            <a:ext cx="6155690" cy="287655"/>
            <a:chOff x="701040" y="4864861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486486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514629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5813043"/>
            <a:ext cx="6155690" cy="287020"/>
            <a:chOff x="701040" y="5813043"/>
            <a:chExt cx="6155690" cy="287020"/>
          </a:xfrm>
        </p:grpSpPr>
        <p:sp>
          <p:nvSpPr>
            <p:cNvPr id="16" name="object 16"/>
            <p:cNvSpPr/>
            <p:nvPr/>
          </p:nvSpPr>
          <p:spPr>
            <a:xfrm>
              <a:off x="701040" y="581304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60934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701040" y="7995411"/>
            <a:ext cx="6155690" cy="287655"/>
            <a:chOff x="701040" y="7995411"/>
            <a:chExt cx="6155690" cy="287655"/>
          </a:xfrm>
        </p:grpSpPr>
        <p:sp>
          <p:nvSpPr>
            <p:cNvPr id="19" name="object 19"/>
            <p:cNvSpPr/>
            <p:nvPr/>
          </p:nvSpPr>
          <p:spPr>
            <a:xfrm>
              <a:off x="701040" y="79954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01040" y="827659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605790" y="1378711"/>
            <a:ext cx="6314440" cy="86245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14300" marR="7429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L’évaluation de la fonction respiratoire est réalisée lors du bilan et de la surveillance de la victime. Elle est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(2ème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connaissance.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14300" marR="1181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 fonction respiratoire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une fonction vitale. Toute altération de la fonction respiratoire peut entraîner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moins</a:t>
            </a:r>
            <a:r>
              <a:rPr dirty="0" sz="1100" spc="-5">
                <a:latin typeface="Calibri"/>
                <a:cs typeface="Calibri"/>
              </a:rPr>
              <a:t> brève échéance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ventilation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 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(3ème</a:t>
            </a:r>
            <a:r>
              <a:rPr dirty="0" sz="1100" spc="-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812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craindre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(4ème 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75565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l’état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(surveillance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3429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chronomètre ou équivalent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oxymètre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pouls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14300">
              <a:lnSpc>
                <a:spcPct val="100000"/>
              </a:lnSpc>
              <a:spcBef>
                <a:spcPts val="1150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Rechercher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respiratoire.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(3ème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plaintes exprimées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visuelles,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auditives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tactiles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ventilatoire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)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60"/>
              </a:spcBef>
              <a:buFont typeface="Courier New"/>
              <a:buChar char="o"/>
            </a:pPr>
            <a:endParaRPr sz="11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Rechercher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ventilation</a:t>
            </a:r>
            <a:endParaRPr sz="1600">
              <a:latin typeface="Calibri Light"/>
              <a:cs typeface="Calibri Light"/>
            </a:endParaRPr>
          </a:p>
          <a:p>
            <a:pPr marL="1143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ventilation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liberté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pencher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l’oreille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rechercher,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durant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dix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secondes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au plus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 i="1">
                <a:latin typeface="Calibri"/>
                <a:cs typeface="Calibri"/>
              </a:rPr>
              <a:t>avec la joue :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flux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expiré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nez et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bouche,</a:t>
            </a:r>
            <a:endParaRPr sz="1100">
              <a:latin typeface="Calibri"/>
              <a:cs typeface="Calibri"/>
            </a:endParaRPr>
          </a:p>
          <a:p>
            <a:pPr lvl="1" marL="800100" marR="7874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 i="1">
                <a:latin typeface="Calibri"/>
                <a:cs typeface="Calibri"/>
              </a:rPr>
              <a:t>avec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l’oreille :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(souffle)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respiration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(sifflement,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ronflement,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gargouillement),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 i="1">
                <a:latin typeface="Calibri"/>
                <a:cs typeface="Calibri"/>
              </a:rPr>
              <a:t>avec les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yeux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: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soulèvement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7651"/>
            <a:ext cx="6155690" cy="5848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Apprécier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respiration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1127709"/>
            <a:ext cx="3547110" cy="63627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écouter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s’exprimer.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écouter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laquelle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observer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252726" y="1582673"/>
            <a:ext cx="1675130" cy="17780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946144" y="1570989"/>
            <a:ext cx="240982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rapidité,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amplitude,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régularité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164589" y="1766823"/>
            <a:ext cx="37090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13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l’abdomen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thorax,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5303265" y="1982215"/>
            <a:ext cx="1357630" cy="170815"/>
          </a:xfrm>
          <a:custGeom>
            <a:avLst/>
            <a:gdLst/>
            <a:ahLst/>
            <a:cxnLst/>
            <a:rect l="l" t="t" r="r" b="b"/>
            <a:pathLst>
              <a:path w="1357629" h="170814">
                <a:moveTo>
                  <a:pt x="1357121" y="0"/>
                </a:moveTo>
                <a:lnTo>
                  <a:pt x="0" y="0"/>
                </a:lnTo>
                <a:lnTo>
                  <a:pt x="0" y="170688"/>
                </a:lnTo>
                <a:lnTo>
                  <a:pt x="1357121" y="170688"/>
                </a:lnTo>
                <a:lnTo>
                  <a:pt x="1357121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707390" y="1925776"/>
            <a:ext cx="1866900" cy="43434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469900">
              <a:lnSpc>
                <a:spcPct val="100000"/>
              </a:lnSpc>
              <a:spcBef>
                <a:spcPts val="385"/>
              </a:spcBef>
              <a:tabLst>
                <a:tab pos="6985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plaçant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apprécier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coloration 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2593339" y="1982215"/>
            <a:ext cx="46355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cheval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075177" y="1962657"/>
            <a:ext cx="363283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sternum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l’abdomen,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701040" y="5258307"/>
            <a:ext cx="6155690" cy="287655"/>
            <a:chOff x="701040" y="525830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2583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5394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2334208"/>
            <a:ext cx="6155690" cy="408940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704850" indent="-229235">
              <a:lnSpc>
                <a:spcPct val="100000"/>
              </a:lnSpc>
              <a:spcBef>
                <a:spcPts val="3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extrémités,</a:t>
            </a:r>
            <a:endParaRPr sz="1100">
              <a:latin typeface="Calibri"/>
              <a:cs typeface="Calibri"/>
            </a:endParaRPr>
          </a:p>
          <a:p>
            <a:pPr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muqueuses 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lèvres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conditions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normales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apercevoir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victime parle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essoufflement,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ventilation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silencieuse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 surajouté,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difficulté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ventilatoires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identifiables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(3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visibles,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font 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symétriques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réguliers, sans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pause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six secondes.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est colorée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rosées.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Mesurer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respiration</a:t>
            </a:r>
            <a:endParaRPr sz="1600">
              <a:latin typeface="Calibri Light"/>
              <a:cs typeface="Calibri Light"/>
            </a:endParaRPr>
          </a:p>
          <a:p>
            <a:pPr algn="just" marL="247650" marR="12065" indent="-228600">
              <a:lnSpc>
                <a:spcPct val="116799"/>
              </a:lnSpc>
              <a:spcBef>
                <a:spcPts val="940"/>
              </a:spcBef>
              <a:buSzPct val="81818"/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Mesurer la fréquence ventilatoire en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comptant le nombre 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mouvements</a:t>
            </a:r>
            <a:r>
              <a:rPr dirty="0" sz="1100" spc="24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sur une minute </a:t>
            </a:r>
            <a:r>
              <a:rPr dirty="0" sz="1100" spc="-5">
                <a:latin typeface="Calibri"/>
                <a:cs typeface="Calibri"/>
              </a:rPr>
              <a:t>à l’aide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chronomètre ou équivalent (un mouvement équivaut à un </a:t>
            </a:r>
            <a:r>
              <a:rPr dirty="0" sz="1100" spc="-10">
                <a:latin typeface="Calibri"/>
                <a:cs typeface="Calibri"/>
              </a:rPr>
              <a:t>soulèvement </a:t>
            </a:r>
            <a:r>
              <a:rPr dirty="0" sz="1100" spc="-5">
                <a:latin typeface="Calibri"/>
                <a:cs typeface="Calibri"/>
              </a:rPr>
              <a:t>et un abaissement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poitrine).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l’âge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(tableau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3).</a:t>
            </a:r>
            <a:endParaRPr sz="1100">
              <a:latin typeface="Calibri"/>
              <a:cs typeface="Calibri"/>
            </a:endParaRPr>
          </a:p>
          <a:p>
            <a:pPr marL="542290">
              <a:lnSpc>
                <a:spcPct val="100000"/>
              </a:lnSpc>
              <a:spcBef>
                <a:spcPts val="225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3: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Fréquence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ventilatoire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en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fonction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l’âge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(en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mouvements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par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minute)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907541" y="6421119"/>
          <a:ext cx="5744845" cy="634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3830"/>
                <a:gridCol w="1434465"/>
                <a:gridCol w="1433829"/>
                <a:gridCol w="1434464"/>
              </a:tblGrid>
              <a:tr h="313944">
                <a:tc>
                  <a:txBody>
                    <a:bodyPr/>
                    <a:lstStyle/>
                    <a:p>
                      <a:pPr marL="541020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1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DULTE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3276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NFANT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OURRISSON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OUVEAU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3944">
                <a:tc>
                  <a:txBody>
                    <a:bodyPr/>
                    <a:lstStyle/>
                    <a:p>
                      <a:pPr marL="52895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12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20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522605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20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30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30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40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40</a:t>
                      </a:r>
                      <a:r>
                        <a:rPr dirty="0" sz="10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60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9" name="object 19"/>
          <p:cNvGrpSpPr/>
          <p:nvPr/>
        </p:nvGrpSpPr>
        <p:grpSpPr>
          <a:xfrm>
            <a:off x="701040" y="7410957"/>
            <a:ext cx="6155690" cy="287020"/>
            <a:chOff x="701040" y="7410957"/>
            <a:chExt cx="6155690" cy="287020"/>
          </a:xfrm>
        </p:grpSpPr>
        <p:sp>
          <p:nvSpPr>
            <p:cNvPr id="20" name="object 20"/>
            <p:cNvSpPr/>
            <p:nvPr/>
          </p:nvSpPr>
          <p:spPr>
            <a:xfrm>
              <a:off x="701040" y="741095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01040" y="76913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701040" y="8292591"/>
            <a:ext cx="6155690" cy="287655"/>
            <a:chOff x="701040" y="8292591"/>
            <a:chExt cx="6155690" cy="287655"/>
          </a:xfrm>
        </p:grpSpPr>
        <p:sp>
          <p:nvSpPr>
            <p:cNvPr id="23" name="object 23"/>
            <p:cNvSpPr/>
            <p:nvPr/>
          </p:nvSpPr>
          <p:spPr>
            <a:xfrm>
              <a:off x="701040" y="829259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701040" y="85740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701040" y="7043165"/>
            <a:ext cx="6155690" cy="2363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9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(SpO2) à</a:t>
            </a:r>
            <a:r>
              <a:rPr dirty="0" sz="1100">
                <a:latin typeface="Calibri"/>
                <a:cs typeface="Calibri"/>
              </a:rPr>
              <a:t> l’aide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oxymètre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retarder</a:t>
            </a:r>
            <a:r>
              <a:rPr dirty="0" sz="1100" spc="50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la</a:t>
            </a:r>
            <a:r>
              <a:rPr dirty="0" sz="1100" spc="5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réalisation</a:t>
            </a:r>
            <a:r>
              <a:rPr dirty="0" sz="1100" spc="6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spc="5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gestes </a:t>
            </a:r>
            <a:r>
              <a:rPr dirty="0" sz="1100" spc="-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secours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en</a:t>
            </a:r>
            <a:r>
              <a:rPr dirty="0" sz="1100" spc="-5" b="1">
                <a:latin typeface="Calibri"/>
                <a:cs typeface="Calibri"/>
              </a:rPr>
              <a:t> présence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d’une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d’une</a:t>
            </a:r>
            <a:r>
              <a:rPr dirty="0" sz="1100" spc="-5">
                <a:latin typeface="Calibri"/>
                <a:cs typeface="Calibri"/>
              </a:rPr>
              <a:t> 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24503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[02FT04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305560" y="760730"/>
            <a:ext cx="494347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Évaluation</a:t>
            </a:r>
            <a:r>
              <a:rPr dirty="0"/>
              <a:t> de</a:t>
            </a:r>
            <a:r>
              <a:rPr dirty="0" spc="10"/>
              <a:t> </a:t>
            </a:r>
            <a:r>
              <a:rPr dirty="0" spc="-5"/>
              <a:t>la</a:t>
            </a:r>
            <a:r>
              <a:rPr dirty="0"/>
              <a:t> </a:t>
            </a:r>
            <a:r>
              <a:rPr dirty="0" spc="-5"/>
              <a:t>fonction</a:t>
            </a:r>
            <a:r>
              <a:rPr dirty="0" spc="10"/>
              <a:t> </a:t>
            </a:r>
            <a:r>
              <a:rPr dirty="0" spc="-5"/>
              <a:t>circulatoire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2112517"/>
            <a:ext cx="6155690" cy="287655"/>
            <a:chOff x="701040" y="2112517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21125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2393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4327651"/>
            <a:ext cx="6155690" cy="287655"/>
            <a:chOff x="701040" y="4327651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43276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46088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5479287"/>
            <a:ext cx="6155690" cy="287655"/>
            <a:chOff x="701040" y="5479287"/>
            <a:chExt cx="6155690" cy="287655"/>
          </a:xfrm>
        </p:grpSpPr>
        <p:sp>
          <p:nvSpPr>
            <p:cNvPr id="16" name="object 16"/>
            <p:cNvSpPr/>
            <p:nvPr/>
          </p:nvSpPr>
          <p:spPr>
            <a:xfrm>
              <a:off x="701040" y="547928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57604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701040" y="7858252"/>
            <a:ext cx="6155690" cy="287020"/>
            <a:chOff x="701040" y="7858252"/>
            <a:chExt cx="6155690" cy="287020"/>
          </a:xfrm>
        </p:grpSpPr>
        <p:sp>
          <p:nvSpPr>
            <p:cNvPr id="19" name="object 19"/>
            <p:cNvSpPr/>
            <p:nvPr/>
          </p:nvSpPr>
          <p:spPr>
            <a:xfrm>
              <a:off x="701040" y="785825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01040" y="81386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605790" y="1378711"/>
            <a:ext cx="6314440" cy="8682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143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14300" marR="163830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vitale.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ou</a:t>
            </a:r>
            <a:r>
              <a:rPr dirty="0" sz="1100">
                <a:latin typeface="Calibri"/>
                <a:cs typeface="Calibri"/>
              </a:rPr>
              <a:t> moins</a:t>
            </a:r>
            <a:r>
              <a:rPr dirty="0" sz="1100" spc="-5">
                <a:latin typeface="Calibri"/>
                <a:cs typeface="Calibri"/>
              </a:rPr>
              <a:t> brève échéance un 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décès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 </a:t>
            </a:r>
            <a:r>
              <a:rPr dirty="0" sz="1100">
                <a:latin typeface="Calibri"/>
                <a:cs typeface="Calibri"/>
              </a:rPr>
              <a:t>(2ème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(3ème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marR="7683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vers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(4ème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l’état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entrepris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(surveillance).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3429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chronomètre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équivalent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un tensiomètre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automatique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(oxymètre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cardiaque)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143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>
                <a:latin typeface="Calibri"/>
                <a:cs typeface="Calibri"/>
              </a:rPr>
              <a:t> (2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(3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 spc="15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plaintes exprimées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constatations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visuelles,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auditives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tactiles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(4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surveillance) :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La 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 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(FC)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La 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recoloration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(TRC)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La 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(PA)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Rechercher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présence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du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pouls</a:t>
            </a:r>
            <a:endParaRPr sz="1600">
              <a:latin typeface="Calibri Light"/>
              <a:cs typeface="Calibri Light"/>
            </a:endParaRPr>
          </a:p>
          <a:p>
            <a:pPr marL="114300" marR="368935">
              <a:lnSpc>
                <a:spcPct val="101899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pas </a:t>
            </a:r>
            <a:r>
              <a:rPr dirty="0" sz="1100" spc="-5">
                <a:latin typeface="Calibri"/>
                <a:cs typeface="Calibri"/>
              </a:rPr>
              <a:t> retarder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RCP.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pourquoi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ventilation.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cardiopulmonaire.</a:t>
            </a:r>
            <a:endParaRPr sz="11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spcBef>
                <a:spcPts val="625"/>
              </a:spcBef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Recherche du</a:t>
            </a:r>
            <a:r>
              <a:rPr dirty="0" u="sng" sz="1100" spc="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pouls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carotidien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(chez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l’adulte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et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l’enfant)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Se placer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va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palpée.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front.</a:t>
            </a:r>
            <a:endParaRPr sz="1100">
              <a:latin typeface="Calibri"/>
              <a:cs typeface="Calibri"/>
            </a:endParaRPr>
          </a:p>
          <a:p>
            <a:pPr marL="3429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42265" algn="l"/>
                <a:tab pos="34290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 à 3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 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les 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 ligne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médiane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001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00100" algn="l"/>
                <a:tab pos="800735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latérale,</a:t>
            </a:r>
            <a:r>
              <a:rPr dirty="0" sz="1100">
                <a:latin typeface="Calibri"/>
                <a:cs typeface="Calibri"/>
              </a:rPr>
              <a:t> 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6416040"/>
            <a:chOff x="701040" y="540257"/>
            <a:chExt cx="6155690" cy="6416040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787145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1034033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5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1280921"/>
              <a:ext cx="6155690" cy="246379"/>
            </a:xfrm>
            <a:custGeom>
              <a:avLst/>
              <a:gdLst/>
              <a:ahLst/>
              <a:cxnLst/>
              <a:rect l="l" t="t" r="r" b="b"/>
              <a:pathLst>
                <a:path w="6155690" h="246380">
                  <a:moveTo>
                    <a:pt x="6155436" y="0"/>
                  </a:moveTo>
                  <a:lnTo>
                    <a:pt x="0" y="0"/>
                  </a:lnTo>
                  <a:lnTo>
                    <a:pt x="0" y="246125"/>
                  </a:lnTo>
                  <a:lnTo>
                    <a:pt x="6155436" y="24612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527047"/>
              <a:ext cx="6155690" cy="247650"/>
            </a:xfrm>
            <a:custGeom>
              <a:avLst/>
              <a:gdLst/>
              <a:ahLst/>
              <a:cxnLst/>
              <a:rect l="l" t="t" r="r" b="b"/>
              <a:pathLst>
                <a:path w="6155690" h="247650">
                  <a:moveTo>
                    <a:pt x="6155436" y="0"/>
                  </a:moveTo>
                  <a:lnTo>
                    <a:pt x="0" y="0"/>
                  </a:lnTo>
                  <a:lnTo>
                    <a:pt x="0" y="247142"/>
                  </a:lnTo>
                  <a:lnTo>
                    <a:pt x="6155436" y="24714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279398" y="1527047"/>
              <a:ext cx="500380" cy="171450"/>
            </a:xfrm>
            <a:custGeom>
              <a:avLst/>
              <a:gdLst/>
              <a:ahLst/>
              <a:cxnLst/>
              <a:rect l="l" t="t" r="r" b="b"/>
              <a:pathLst>
                <a:path w="500380" h="171450">
                  <a:moveTo>
                    <a:pt x="500126" y="0"/>
                  </a:moveTo>
                  <a:lnTo>
                    <a:pt x="0" y="0"/>
                  </a:lnTo>
                  <a:lnTo>
                    <a:pt x="0" y="170942"/>
                  </a:lnTo>
                  <a:lnTo>
                    <a:pt x="500126" y="170942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1774189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4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021077"/>
              <a:ext cx="6155690" cy="494030"/>
            </a:xfrm>
            <a:custGeom>
              <a:avLst/>
              <a:gdLst/>
              <a:ahLst/>
              <a:cxnLst/>
              <a:rect l="l" t="t" r="r" b="b"/>
              <a:pathLst>
                <a:path w="6155690" h="494030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0" y="493776"/>
                  </a:lnTo>
                  <a:lnTo>
                    <a:pt x="6155436" y="493776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2514853"/>
              <a:ext cx="6155690" cy="246379"/>
            </a:xfrm>
            <a:custGeom>
              <a:avLst/>
              <a:gdLst/>
              <a:ahLst/>
              <a:cxnLst/>
              <a:rect l="l" t="t" r="r" b="b"/>
              <a:pathLst>
                <a:path w="6155690" h="246380">
                  <a:moveTo>
                    <a:pt x="6155436" y="0"/>
                  </a:moveTo>
                  <a:lnTo>
                    <a:pt x="0" y="0"/>
                  </a:lnTo>
                  <a:lnTo>
                    <a:pt x="0" y="246125"/>
                  </a:lnTo>
                  <a:lnTo>
                    <a:pt x="6155436" y="24612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2760979"/>
              <a:ext cx="6155690" cy="494030"/>
            </a:xfrm>
            <a:custGeom>
              <a:avLst/>
              <a:gdLst/>
              <a:ahLst/>
              <a:cxnLst/>
              <a:rect l="l" t="t" r="r" b="b"/>
              <a:pathLst>
                <a:path w="6155690" h="494029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0" y="493776"/>
                  </a:lnTo>
                  <a:lnTo>
                    <a:pt x="6155436" y="493776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254755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4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3501643"/>
              <a:ext cx="6155690" cy="247015"/>
            </a:xfrm>
            <a:custGeom>
              <a:avLst/>
              <a:gdLst/>
              <a:ahLst/>
              <a:cxnLst/>
              <a:rect l="l" t="t" r="r" b="b"/>
              <a:pathLst>
                <a:path w="6155690" h="247014">
                  <a:moveTo>
                    <a:pt x="6155436" y="0"/>
                  </a:moveTo>
                  <a:lnTo>
                    <a:pt x="0" y="0"/>
                  </a:lnTo>
                  <a:lnTo>
                    <a:pt x="0" y="246888"/>
                  </a:lnTo>
                  <a:lnTo>
                    <a:pt x="6155436" y="24688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01040" y="3748531"/>
              <a:ext cx="6155690" cy="3208020"/>
            </a:xfrm>
            <a:custGeom>
              <a:avLst/>
              <a:gdLst/>
              <a:ahLst/>
              <a:cxnLst/>
              <a:rect l="l" t="t" r="r" b="b"/>
              <a:pathLst>
                <a:path w="6155690" h="3208020">
                  <a:moveTo>
                    <a:pt x="6155436" y="1232928"/>
                  </a:moveTo>
                  <a:lnTo>
                    <a:pt x="0" y="1232928"/>
                  </a:lnTo>
                  <a:lnTo>
                    <a:pt x="0" y="1480058"/>
                  </a:lnTo>
                  <a:lnTo>
                    <a:pt x="0" y="1726946"/>
                  </a:lnTo>
                  <a:lnTo>
                    <a:pt x="0" y="3207512"/>
                  </a:lnTo>
                  <a:lnTo>
                    <a:pt x="6155436" y="3207512"/>
                  </a:lnTo>
                  <a:lnTo>
                    <a:pt x="6155436" y="1480058"/>
                  </a:lnTo>
                  <a:lnTo>
                    <a:pt x="6155436" y="1232928"/>
                  </a:lnTo>
                  <a:close/>
                </a:path>
                <a:path w="6155690" h="3208020">
                  <a:moveTo>
                    <a:pt x="6155436" y="0"/>
                  </a:moveTo>
                  <a:lnTo>
                    <a:pt x="0" y="0"/>
                  </a:lnTo>
                  <a:lnTo>
                    <a:pt x="0" y="246126"/>
                  </a:lnTo>
                  <a:lnTo>
                    <a:pt x="0" y="493014"/>
                  </a:lnTo>
                  <a:lnTo>
                    <a:pt x="0" y="739902"/>
                  </a:lnTo>
                  <a:lnTo>
                    <a:pt x="0" y="986790"/>
                  </a:lnTo>
                  <a:lnTo>
                    <a:pt x="0" y="1232916"/>
                  </a:lnTo>
                  <a:lnTo>
                    <a:pt x="6155436" y="1232916"/>
                  </a:lnTo>
                  <a:lnTo>
                    <a:pt x="6155436" y="986790"/>
                  </a:lnTo>
                  <a:lnTo>
                    <a:pt x="6155436" y="739902"/>
                  </a:lnTo>
                  <a:lnTo>
                    <a:pt x="6155436" y="493014"/>
                  </a:lnTo>
                  <a:lnTo>
                    <a:pt x="6155436" y="24612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" name="object 16"/>
          <p:cNvSpPr txBox="1"/>
          <p:nvPr/>
        </p:nvSpPr>
        <p:spPr>
          <a:xfrm>
            <a:off x="707390" y="441146"/>
            <a:ext cx="6136005" cy="6441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47200"/>
              </a:lnSpc>
              <a:spcBef>
                <a:spcPts val="100"/>
              </a:spcBef>
              <a:tabLst>
                <a:tab pos="590867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[05PR07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2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2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Détres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se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res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p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iratoir</a:t>
            </a:r>
            <a:r>
              <a:rPr dirty="0" sz="1100" spc="10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e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2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2" action="ppaction://hlinksldjump"/>
              </a:rPr>
              <a:t>127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[05AC05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06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2018]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3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3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Hémorr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agie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ex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t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erne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2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3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" action="ppaction://hlinksldjump"/>
              </a:rPr>
              <a:t>128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[05PR08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4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4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Hémorr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agie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xte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rne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40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4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4" action="ppaction://hlinksldjump"/>
              </a:rPr>
              <a:t>129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[05AC06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06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2018]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5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5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Hémorr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agies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extériorisées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2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5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5" action="ppaction://hlinksldjump"/>
              </a:rPr>
              <a:t>130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[05PR09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6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6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Hémorr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agie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xté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riorisée</a:t>
            </a:r>
            <a:r>
              <a:rPr dirty="0" sz="1100" spc="60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6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6" action="ppaction://hlinksldjump"/>
              </a:rPr>
              <a:t>131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[05AC07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12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2022]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7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Obstr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uc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t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ion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de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s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voies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aér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i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ennes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pa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r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u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n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corps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étranger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7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7" action="ppaction://hlinksldjump"/>
              </a:rPr>
              <a:t>132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[05PR10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8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8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Obstr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uc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t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ion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partielle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de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s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v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oies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aériennes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4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8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8" action="ppaction://hlinksldjump"/>
              </a:rPr>
              <a:t>134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[05PR11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9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9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Obstr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uc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t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ion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complè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t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de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s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voies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aérienne</a:t>
            </a:r>
            <a:r>
              <a:rPr dirty="0" sz="1100" spc="3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s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9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135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[05AC08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12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2022]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10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Perte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d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e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co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n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nai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s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a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nc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e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0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136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[05PR12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1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Perte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d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co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n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nai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s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a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nc</a:t>
            </a:r>
            <a:r>
              <a:rPr dirty="0" sz="1100" spc="80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e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1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1" action="ppaction://hlinksldjump"/>
              </a:rPr>
              <a:t>137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[05PR13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2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Perte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d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co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n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nai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s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a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nc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n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s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a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uveteu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r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is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o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lé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7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2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2" action="ppaction://hlinksldjump"/>
              </a:rPr>
              <a:t>138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[05AC09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/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12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-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2022]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PS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13" action="ppaction://hlinksldjump"/>
              </a:rPr>
              <a:t>①</a:t>
            </a:r>
            <a:r>
              <a:rPr dirty="0" sz="1100" spc="10">
                <a:solidFill>
                  <a:srgbClr val="7E7E7E"/>
                </a:solidFill>
                <a:latin typeface="Cambria Math"/>
                <a:cs typeface="Cambria Math"/>
                <a:hlinkClick r:id="rId13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Secti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on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10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d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e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membre</a:t>
            </a:r>
            <a:r>
              <a:rPr dirty="0" sz="1100" spc="-5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3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3" action="ppaction://hlinksldjump"/>
              </a:rPr>
              <a:t>139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[05PR14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/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12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-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2022]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PS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14" action="ppaction://hlinksldjump"/>
              </a:rPr>
              <a:t>①</a:t>
            </a:r>
            <a:r>
              <a:rPr dirty="0" sz="1100" spc="10">
                <a:solidFill>
                  <a:srgbClr val="47A4D7"/>
                </a:solidFill>
                <a:latin typeface="Cambria Math"/>
                <a:cs typeface="Cambria Math"/>
                <a:hlinkClick r:id="rId14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Sec</a:t>
            </a:r>
            <a:r>
              <a:rPr dirty="0" sz="1100" spc="-1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t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ion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10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d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e</a:t>
            </a:r>
            <a:r>
              <a:rPr dirty="0" sz="1100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membre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u="sng" sz="110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14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14" action="ppaction://hlinksldjump"/>
              </a:rPr>
              <a:t>140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[05FT01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5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Administr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d’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xygèn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pa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insufflation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12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5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141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[05FT02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6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Aspiration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mucosité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6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6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142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[05FT03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7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C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mpression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manuelle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2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7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144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[05FT04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8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C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m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p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ressions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thoracique</a:t>
            </a:r>
            <a:r>
              <a:rPr dirty="0" sz="1100" spc="4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s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8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145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[05FT05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9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Dé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so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bstruct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ion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pa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métho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de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s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cla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que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dan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s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le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do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s</a:t>
            </a:r>
            <a:r>
              <a:rPr dirty="0" sz="1100" spc="-14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9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147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[05FT06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0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0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Dé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so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bstruct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ion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pa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métho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de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s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compressions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abdominales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4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0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149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[05FT07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1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1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Dé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so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bstruct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ion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pa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la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métho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de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s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compressions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t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ho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raciques</a:t>
            </a:r>
            <a:r>
              <a:rPr dirty="0" sz="1100" spc="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1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150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[05FT08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2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Garrot</a:t>
            </a:r>
            <a:r>
              <a:rPr dirty="0" sz="1100" spc="-8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2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152</a:t>
            </a:r>
            <a:endParaRPr sz="1100">
              <a:latin typeface="Calibri"/>
              <a:cs typeface="Calibri"/>
            </a:endParaRPr>
          </a:p>
          <a:p>
            <a:pPr algn="just" marL="12700" marR="5080">
              <a:lnSpc>
                <a:spcPct val="147200"/>
              </a:lnSpc>
              <a:tabLst>
                <a:tab pos="590867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[05FT09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3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Libératio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n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es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voies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aérie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n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ne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he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z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vict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me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as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si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se</a:t>
            </a:r>
            <a:r>
              <a:rPr dirty="0" sz="1100" spc="1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3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154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[05FT10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4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Libératio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n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es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voies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aérie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n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ne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he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z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vict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me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no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traumatisée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9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4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4" action="ppaction://hlinksldjump"/>
              </a:rPr>
              <a:t>155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[05FT11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5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Libératio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n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es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voies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aérie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n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ne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he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z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vict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me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tra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matisée</a:t>
            </a:r>
            <a:r>
              <a:rPr dirty="0" sz="1100" spc="-40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5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5" action="ppaction://hlinksldjump"/>
              </a:rPr>
              <a:t>157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[05FT12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06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2018]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6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M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is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place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d’u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canule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oro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pharyn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g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ée</a:t>
            </a:r>
            <a:r>
              <a:rPr dirty="0" sz="1100" spc="-1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6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6" action="ppaction://hlinksldjump"/>
              </a:rPr>
              <a:t>158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[05FT13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7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Pa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nsemen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compressi</a:t>
            </a:r>
            <a:r>
              <a:rPr dirty="0" sz="1100" spc="4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f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7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7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7" action="ppaction://hlinksldjump"/>
              </a:rPr>
              <a:t>160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701040" y="6956043"/>
            <a:ext cx="6155690" cy="247015"/>
          </a:xfrm>
          <a:custGeom>
            <a:avLst/>
            <a:gdLst/>
            <a:ahLst/>
            <a:cxnLst/>
            <a:rect l="l" t="t" r="r" b="b"/>
            <a:pathLst>
              <a:path w="6155690" h="247015">
                <a:moveTo>
                  <a:pt x="6155436" y="0"/>
                </a:moveTo>
                <a:lnTo>
                  <a:pt x="0" y="0"/>
                </a:lnTo>
                <a:lnTo>
                  <a:pt x="0" y="246887"/>
                </a:lnTo>
                <a:lnTo>
                  <a:pt x="6155436" y="246887"/>
                </a:lnTo>
                <a:lnTo>
                  <a:pt x="6155436" y="0"/>
                </a:lnTo>
                <a:close/>
              </a:path>
            </a:pathLst>
          </a:custGeom>
          <a:solidFill>
            <a:srgbClr val="FAE3D4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 txBox="1"/>
          <p:nvPr/>
        </p:nvSpPr>
        <p:spPr>
          <a:xfrm>
            <a:off x="2241295" y="6956043"/>
            <a:ext cx="28003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Gaze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07390" y="6936485"/>
            <a:ext cx="6136005" cy="193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44675" algn="l"/>
                <a:tab pos="590867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[05FT14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8" action="ppaction://hlinksldjump"/>
              </a:rPr>
              <a:t>①</a:t>
            </a:r>
            <a:r>
              <a:rPr dirty="0" sz="1100">
                <a:solidFill>
                  <a:srgbClr val="FD9100"/>
                </a:solidFill>
                <a:latin typeface="Cambria Math"/>
                <a:cs typeface="Cambria Math"/>
                <a:hlinkClick r:id="rId28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imbibée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bsta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ce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hémo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statique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8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8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8" action="ppaction://hlinksldjump"/>
              </a:rPr>
              <a:t>162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701040" y="7202931"/>
            <a:ext cx="6155690" cy="1898014"/>
            <a:chOff x="701040" y="7202931"/>
            <a:chExt cx="6155690" cy="1898014"/>
          </a:xfrm>
        </p:grpSpPr>
        <p:sp>
          <p:nvSpPr>
            <p:cNvPr id="21" name="object 21"/>
            <p:cNvSpPr/>
            <p:nvPr/>
          </p:nvSpPr>
          <p:spPr>
            <a:xfrm>
              <a:off x="701040" y="7202931"/>
              <a:ext cx="6155690" cy="1898014"/>
            </a:xfrm>
            <a:custGeom>
              <a:avLst/>
              <a:gdLst/>
              <a:ahLst/>
              <a:cxnLst/>
              <a:rect l="l" t="t" r="r" b="b"/>
              <a:pathLst>
                <a:path w="6155690" h="1898015">
                  <a:moveTo>
                    <a:pt x="6155436" y="0"/>
                  </a:moveTo>
                  <a:lnTo>
                    <a:pt x="0" y="0"/>
                  </a:lnTo>
                  <a:lnTo>
                    <a:pt x="0" y="246126"/>
                  </a:lnTo>
                  <a:lnTo>
                    <a:pt x="0" y="493014"/>
                  </a:lnTo>
                  <a:lnTo>
                    <a:pt x="0" y="1897634"/>
                  </a:lnTo>
                  <a:lnTo>
                    <a:pt x="562356" y="1897634"/>
                  </a:lnTo>
                  <a:lnTo>
                    <a:pt x="562356" y="1726946"/>
                  </a:lnTo>
                  <a:lnTo>
                    <a:pt x="1062482" y="1726946"/>
                  </a:lnTo>
                  <a:lnTo>
                    <a:pt x="1062482" y="1897634"/>
                  </a:lnTo>
                  <a:lnTo>
                    <a:pt x="6155436" y="1897634"/>
                  </a:lnTo>
                  <a:lnTo>
                    <a:pt x="6155436" y="24612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AE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263395" y="8929877"/>
              <a:ext cx="500380" cy="170815"/>
            </a:xfrm>
            <a:custGeom>
              <a:avLst/>
              <a:gdLst/>
              <a:ahLst/>
              <a:cxnLst/>
              <a:rect l="l" t="t" r="r" b="b"/>
              <a:pathLst>
                <a:path w="500380" h="170815">
                  <a:moveTo>
                    <a:pt x="500126" y="0"/>
                  </a:moveTo>
                  <a:lnTo>
                    <a:pt x="0" y="0"/>
                  </a:lnTo>
                  <a:lnTo>
                    <a:pt x="0" y="170688"/>
                  </a:lnTo>
                  <a:lnTo>
                    <a:pt x="500126" y="170688"/>
                  </a:lnTo>
                  <a:lnTo>
                    <a:pt x="50012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7390" y="7104582"/>
            <a:ext cx="6136640" cy="2230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47200"/>
              </a:lnSpc>
              <a:spcBef>
                <a:spcPts val="95"/>
              </a:spcBef>
              <a:tabLst>
                <a:tab pos="589597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[05FT15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11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2021]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9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ilisation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d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’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défibrillateur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tomati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s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é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extern</a:t>
            </a:r>
            <a:r>
              <a:rPr dirty="0" sz="1100" spc="50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e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9" action="ppaction://hlinksldjump"/>
              </a:rPr>
              <a:t>	</a:t>
            </a:r>
            <a:r>
              <a:rPr dirty="0" u="sng" sz="1100" spc="-15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9" action="ppaction://hlinksldjump"/>
              </a:rPr>
              <a:t>164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[05FT16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06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2018]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0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0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Ventilatio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tifi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c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ielle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pa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r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méthode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orale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9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0" action="ppaction://hlinksldjump"/>
              </a:rPr>
              <a:t>	</a:t>
            </a:r>
            <a:r>
              <a:rPr dirty="0" u="sng" sz="1100" spc="-15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0" action="ppaction://hlinksldjump"/>
              </a:rPr>
              <a:t>169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[05FT17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06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2018]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1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1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Ventilatio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tifi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c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ielle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pa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insuffl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te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m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an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ue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l</a:t>
            </a:r>
            <a:r>
              <a:rPr dirty="0" sz="1100" spc="-6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1" action="ppaction://hlinksldjump"/>
              </a:rPr>
              <a:t>	</a:t>
            </a:r>
            <a:r>
              <a:rPr dirty="0" u="sng" sz="1100" spc="-15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1" action="ppaction://hlinksldjump"/>
              </a:rPr>
              <a:t>171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[05FT18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2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Po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sitio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latérale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sécur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ité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à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de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ux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se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co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uriste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2" action="ppaction://hlinksldjump"/>
              </a:rPr>
              <a:t>	</a:t>
            </a:r>
            <a:r>
              <a:rPr dirty="0" u="sng" sz="1100" spc="-15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2" action="ppaction://hlinksldjump"/>
              </a:rPr>
              <a:t>174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[05FT19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3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Po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sitio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latérale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sécur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ité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à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secou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ist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e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3" action="ppaction://hlinksldjump"/>
              </a:rPr>
              <a:t>	</a:t>
            </a:r>
            <a:r>
              <a:rPr dirty="0" u="sng" sz="1100" spc="-15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3" action="ppaction://hlinksldjump"/>
              </a:rPr>
              <a:t>176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[05FT20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4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Administr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d’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xygèn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pa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inhalati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9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4" action="ppaction://hlinksldjump"/>
              </a:rPr>
              <a:t>	</a:t>
            </a:r>
            <a:r>
              <a:rPr dirty="0" u="sng" sz="1100" spc="-15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4" action="ppaction://hlinksldjump"/>
              </a:rPr>
              <a:t>178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[05FT21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06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2018]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P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SE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5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ilisation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d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’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bouteil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le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d’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xygèn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e</a:t>
            </a:r>
            <a:r>
              <a:rPr dirty="0" sz="1100" spc="8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Times New Roman"/>
                <a:cs typeface="Times New Roman"/>
                <a:hlinkClick r:id="rId3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Times New Roman"/>
                <a:cs typeface="Times New Roman"/>
                <a:hlinkClick r:id="rId35" action="ppaction://hlinksldjump"/>
              </a:rPr>
              <a:t>	</a:t>
            </a:r>
            <a:r>
              <a:rPr dirty="0" u="sng" sz="1100" spc="-16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Times New Roman"/>
                <a:cs typeface="Times New Roman"/>
                <a:hlinkClick r:id="rId3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5" action="ppaction://hlinksldjump"/>
              </a:rPr>
              <a:t>181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[05FT22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6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Tec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h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niq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ues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réc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hauf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fement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d’un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victime</a:t>
            </a:r>
            <a:r>
              <a:rPr dirty="0" sz="1100" spc="8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6" action="ppaction://hlinksldjump"/>
              </a:rPr>
              <a:t>	</a:t>
            </a:r>
            <a:r>
              <a:rPr dirty="0" u="sng" sz="1100" spc="-15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6" action="ppaction://hlinksldjump"/>
              </a:rPr>
              <a:t>184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06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MA</a:t>
            </a:r>
            <a:r>
              <a:rPr dirty="0" sz="1000" spc="-10">
                <a:latin typeface="Calibri"/>
                <a:cs typeface="Calibri"/>
              </a:rPr>
              <a:t>L</a:t>
            </a:r>
            <a:r>
              <a:rPr dirty="0" sz="1000">
                <a:latin typeface="Calibri"/>
                <a:cs typeface="Calibri"/>
              </a:rPr>
              <a:t>AISES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ET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AF</a:t>
            </a:r>
            <a:r>
              <a:rPr dirty="0" sz="1000">
                <a:latin typeface="Calibri"/>
                <a:cs typeface="Calibri"/>
              </a:rPr>
              <a:t>F</a:t>
            </a:r>
            <a:r>
              <a:rPr dirty="0" sz="1000" spc="-5">
                <a:latin typeface="Calibri"/>
                <a:cs typeface="Calibri"/>
              </a:rPr>
              <a:t>ECTIO</a:t>
            </a:r>
            <a:r>
              <a:rPr dirty="0" sz="1000" spc="-10">
                <a:latin typeface="Calibri"/>
                <a:cs typeface="Calibri"/>
              </a:rPr>
              <a:t>N</a:t>
            </a:r>
            <a:r>
              <a:rPr dirty="0" sz="1000">
                <a:latin typeface="Calibri"/>
                <a:cs typeface="Calibri"/>
              </a:rPr>
              <a:t>S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SPECIFIQU</a:t>
            </a:r>
            <a:r>
              <a:rPr dirty="0" sz="1000" spc="-1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S</a:t>
            </a:r>
            <a:r>
              <a:rPr dirty="0" sz="1000" spc="-20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186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01040" y="9407652"/>
            <a:ext cx="6155690" cy="247015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[06AC01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/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06-2018]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PSE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37" action="ppaction://hlinksldjump"/>
              </a:rPr>
              <a:t>②</a:t>
            </a:r>
            <a:r>
              <a:rPr dirty="0" sz="1100" spc="30">
                <a:solidFill>
                  <a:srgbClr val="7E7E7E"/>
                </a:solidFill>
                <a:latin typeface="Cambria Math"/>
                <a:cs typeface="Cambria Math"/>
                <a:hlinkClick r:id="rId3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Accident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vasculaire</a:t>
            </a:r>
            <a:r>
              <a:rPr dirty="0" sz="1100" spc="2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cérébral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37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7" action="ppaction://hlinksldjump"/>
              </a:rPr>
              <a:t>187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701040" y="9654539"/>
            <a:ext cx="6155690" cy="247015"/>
          </a:xfrm>
          <a:prstGeom prst="rect">
            <a:avLst/>
          </a:prstGeom>
          <a:solidFill>
            <a:srgbClr val="DEEAF6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[06PR01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/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06-2018]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PSE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38" action="ppaction://hlinksldjump"/>
              </a:rPr>
              <a:t>②</a:t>
            </a:r>
            <a:r>
              <a:rPr dirty="0" sz="1100" spc="25">
                <a:solidFill>
                  <a:srgbClr val="47A4D7"/>
                </a:solidFill>
                <a:latin typeface="Cambria Math"/>
                <a:cs typeface="Cambria Math"/>
                <a:hlinkClick r:id="rId3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Accident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vasculaire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cérébral</a:t>
            </a:r>
            <a:r>
              <a:rPr dirty="0" u="sng" sz="1100" spc="-5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38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38" action="ppaction://hlinksldjump"/>
              </a:rPr>
              <a:t>189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01040" y="9901427"/>
            <a:ext cx="6155690" cy="170815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[06AC02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/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06-2018]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Crise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convulsive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généralisée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39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39" action="ppaction://hlinksldjump"/>
              </a:rPr>
              <a:t>190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2214625"/>
            <a:ext cx="6155690" cy="287655"/>
            <a:chOff x="701040" y="221462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221462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4958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6706869"/>
            <a:ext cx="6155690" cy="287020"/>
            <a:chOff x="701040" y="67068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67068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69872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/>
          <p:nvPr/>
        </p:nvSpPr>
        <p:spPr>
          <a:xfrm>
            <a:off x="720090" y="982980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529590" y="483818"/>
            <a:ext cx="6466840" cy="9592310"/>
          </a:xfrm>
          <a:prstGeom prst="rect">
            <a:avLst/>
          </a:prstGeom>
        </p:spPr>
        <p:txBody>
          <a:bodyPr wrap="square" lIns="0" tIns="48895" rIns="0" bIns="0" rtlCol="0" vert="horz">
            <a:spAutoFit/>
          </a:bodyPr>
          <a:lstStyle/>
          <a:p>
            <a:pPr marL="647700">
              <a:lnSpc>
                <a:spcPct val="100000"/>
              </a:lnSpc>
              <a:spcBef>
                <a:spcPts val="385"/>
              </a:spcBef>
              <a:tabLst>
                <a:tab pos="876300" algn="l"/>
              </a:tabLst>
            </a:pPr>
            <a:r>
              <a:rPr dirty="0" sz="1100" spc="-5">
                <a:latin typeface="Courier New"/>
                <a:cs typeface="Courier New"/>
              </a:rPr>
              <a:t>o	</a:t>
            </a: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battements.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Rechercher,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dix secondes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plus.</a:t>
            </a:r>
            <a:endParaRPr sz="110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  <a:spcBef>
                <a:spcPts val="819"/>
              </a:spcBef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Recherche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du</a:t>
            </a:r>
            <a:r>
              <a:rPr dirty="0" u="sng" sz="1100" spc="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pouls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fémoral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(chez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le</a:t>
            </a:r>
            <a:r>
              <a:rPr dirty="0" u="sng" sz="11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nourrisson)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 :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l’axe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pli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l’aine,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cuisse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battements.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Rechercher,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dix secondes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Apprécier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circulation</a:t>
            </a:r>
            <a:endParaRPr sz="1600">
              <a:latin typeface="Calibri Light"/>
              <a:cs typeface="Calibri Light"/>
            </a:endParaRPr>
          </a:p>
          <a:p>
            <a:pPr marL="1905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 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rapidité,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l’amplitude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(force)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4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environ.</a:t>
            </a:r>
            <a:endParaRPr sz="1100">
              <a:latin typeface="Calibri"/>
              <a:cs typeface="Calibri"/>
            </a:endParaRPr>
          </a:p>
          <a:p>
            <a:pPr lvl="1" marL="876300" marR="156845" indent="-229235">
              <a:lnSpc>
                <a:spcPct val="116799"/>
              </a:lnSpc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antérieure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plaçant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trajet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l’artère radiale,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prolongement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</a:t>
            </a:r>
            <a:r>
              <a:rPr dirty="0" sz="1100">
                <a:latin typeface="Calibri"/>
                <a:cs typeface="Calibri"/>
              </a:rPr>
              <a:t> et </a:t>
            </a: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légère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percevoir</a:t>
            </a:r>
            <a:endParaRPr sz="1100">
              <a:latin typeface="Calibri"/>
              <a:cs typeface="Calibri"/>
            </a:endParaRPr>
          </a:p>
          <a:p>
            <a:pPr marL="87630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battements.</a:t>
            </a:r>
            <a:endParaRPr sz="1100">
              <a:latin typeface="Calibri"/>
              <a:cs typeface="Calibri"/>
            </a:endParaRPr>
          </a:p>
          <a:p>
            <a:pPr lvl="1" marL="876300" marR="154305" indent="-229235">
              <a:lnSpc>
                <a:spcPct val="116799"/>
              </a:lnSpc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palpant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l’artère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carotidienne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(voir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ci-dessus)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imperceptible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76300" marR="15621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palpant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l’artère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fémorale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carotidien (voir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ci-dessus).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Observer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coloration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muqueuses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5">
                <a:latin typeface="Calibri"/>
                <a:cs typeface="Calibri"/>
              </a:rPr>
              <a:t>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l’humidité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peau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conditions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normales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41910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perçu</a:t>
            </a:r>
            <a:r>
              <a:rPr dirty="0" sz="1100">
                <a:latin typeface="Calibri"/>
                <a:cs typeface="Calibri"/>
              </a:rPr>
              <a:t> toutes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10">
                <a:latin typeface="Calibri"/>
                <a:cs typeface="Calibri"/>
              </a:rPr>
              <a:t>facilement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perceptible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l’aine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régulier,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symétrique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pause.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 et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muqueuses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(roses).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Mesurer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circulation</a:t>
            </a:r>
            <a:endParaRPr sz="1600">
              <a:latin typeface="Calibri Light"/>
              <a:cs typeface="Calibri Light"/>
            </a:endParaRPr>
          </a:p>
          <a:p>
            <a:pPr marL="419100" marR="153670" indent="-228600">
              <a:lnSpc>
                <a:spcPct val="117300"/>
              </a:lnSpc>
              <a:spcBef>
                <a:spcPts val="985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fréquence</a:t>
            </a:r>
            <a:r>
              <a:rPr dirty="0" sz="1100" spc="2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cardiaque,</a:t>
            </a:r>
            <a:r>
              <a:rPr dirty="0" sz="1100" spc="2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battements </a:t>
            </a:r>
            <a:r>
              <a:rPr dirty="0" sz="1100" spc="-5">
                <a:latin typeface="Calibri"/>
                <a:cs typeface="Calibri"/>
              </a:rPr>
              <a:t> (sensation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soulèvement)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perçu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chronomètre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équivalent.</a:t>
            </a:r>
            <a:endParaRPr sz="1100">
              <a:latin typeface="Calibri"/>
              <a:cs typeface="Calibri"/>
            </a:endParaRPr>
          </a:p>
          <a:p>
            <a:pPr marL="419100" marR="156845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N.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2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l’oxymètre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Bien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endParaRPr sz="1100">
              <a:latin typeface="Calibri"/>
              <a:cs typeface="Calibri"/>
            </a:endParaRPr>
          </a:p>
          <a:p>
            <a:pPr marL="419100" marR="158115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fiables,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comprises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importante.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recoloration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 (TRC).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l’absence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vernis</a:t>
            </a:r>
            <a:r>
              <a:rPr dirty="0" sz="1100" spc="-5">
                <a:latin typeface="Calibri"/>
                <a:cs typeface="Calibri"/>
              </a:rPr>
              <a:t> empêchant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l’observation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</a:t>
            </a:r>
            <a:r>
              <a:rPr dirty="0" sz="1100" spc="-5">
                <a:latin typeface="Calibri"/>
                <a:cs typeface="Calibri"/>
              </a:rPr>
              <a:t> lit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l’ongle.</a:t>
            </a:r>
            <a:endParaRPr sz="1100">
              <a:latin typeface="Calibri"/>
              <a:cs typeface="Calibri"/>
            </a:endParaRPr>
          </a:p>
          <a:p>
            <a:pPr lvl="1" marL="876300" marR="15113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l’ongle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devenu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pâle.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Relâcher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pression.</a:t>
            </a:r>
            <a:endParaRPr sz="1100">
              <a:latin typeface="Calibri"/>
              <a:cs typeface="Calibri"/>
            </a:endParaRPr>
          </a:p>
          <a:p>
            <a:pPr lvl="1" marL="8763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76300" algn="l"/>
                <a:tab pos="876935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 (en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recoloration.</a:t>
            </a:r>
            <a:endParaRPr sz="1100">
              <a:latin typeface="Calibri"/>
              <a:cs typeface="Calibri"/>
            </a:endParaRPr>
          </a:p>
          <a:p>
            <a:pPr marL="419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18465" algn="l"/>
                <a:tab pos="419100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pression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artérielle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700">
              <a:latin typeface="Calibri"/>
              <a:cs typeface="Calibri"/>
            </a:endParaRPr>
          </a:p>
          <a:p>
            <a:pPr marL="190500">
              <a:lnSpc>
                <a:spcPct val="100000"/>
              </a:lnSpc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 pouls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est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sensation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de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soulèvement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sous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doigts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correspond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un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battement</a:t>
            </a:r>
            <a:r>
              <a:rPr dirty="0" sz="1100" i="1">
                <a:latin typeface="Calibri"/>
                <a:cs typeface="Calibri"/>
              </a:rPr>
              <a:t> cardiaque.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516889"/>
            <a:ext cx="5565140" cy="784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conditions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normales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130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battements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par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minute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l’âge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(tableau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4).</a:t>
            </a:r>
            <a:endParaRPr sz="1100">
              <a:latin typeface="Calibri"/>
              <a:cs typeface="Calibri"/>
            </a:endParaRPr>
          </a:p>
          <a:p>
            <a:pPr marL="624205">
              <a:lnSpc>
                <a:spcPct val="100000"/>
              </a:lnSpc>
              <a:spcBef>
                <a:spcPts val="2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4: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Fréquence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cardiaque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en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fonction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l'âge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(en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battements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par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minute)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907541" y="1299209"/>
          <a:ext cx="5744845" cy="634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33830"/>
                <a:gridCol w="1434465"/>
                <a:gridCol w="1433829"/>
                <a:gridCol w="1434464"/>
              </a:tblGrid>
              <a:tr h="31394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1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DULTE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NFANT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OURRISSON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OUVEAU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419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60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100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0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70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140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0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100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160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0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120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160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0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701040" y="2935477"/>
            <a:ext cx="6155690" cy="287655"/>
            <a:chOff x="701040" y="2935477"/>
            <a:chExt cx="6155690" cy="287655"/>
          </a:xfrm>
        </p:grpSpPr>
        <p:sp>
          <p:nvSpPr>
            <p:cNvPr id="5" name="object 5"/>
            <p:cNvSpPr/>
            <p:nvPr/>
          </p:nvSpPr>
          <p:spPr>
            <a:xfrm>
              <a:off x="701040" y="29354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321665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701040" y="3817873"/>
            <a:ext cx="6155690" cy="287020"/>
            <a:chOff x="701040" y="3817873"/>
            <a:chExt cx="6155690" cy="287020"/>
          </a:xfrm>
        </p:grpSpPr>
        <p:sp>
          <p:nvSpPr>
            <p:cNvPr id="8" name="object 8"/>
            <p:cNvSpPr/>
            <p:nvPr/>
          </p:nvSpPr>
          <p:spPr>
            <a:xfrm>
              <a:off x="701040" y="38178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40982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701040" y="2132278"/>
            <a:ext cx="6155690" cy="307911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recoloration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repos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réveillé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oscille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systolique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80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diastolique.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retarder</a:t>
            </a:r>
            <a:r>
              <a:rPr dirty="0" sz="1100" spc="6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7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réalisation</a:t>
            </a:r>
            <a:r>
              <a:rPr dirty="0" sz="1100" spc="6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des</a:t>
            </a:r>
            <a:r>
              <a:rPr dirty="0" sz="1100" spc="7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gestes </a:t>
            </a:r>
            <a:r>
              <a:rPr dirty="0" sz="1100" spc="-2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secours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b="1">
                <a:latin typeface="Calibri"/>
                <a:cs typeface="Calibri"/>
              </a:rPr>
              <a:t>en</a:t>
            </a:r>
            <a:r>
              <a:rPr dirty="0" sz="1100" spc="-5" b="1">
                <a:latin typeface="Calibri"/>
                <a:cs typeface="Calibri"/>
              </a:rPr>
              <a:t> présence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d’une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détresse.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40386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arrêt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détresse circulatoire,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[02FT05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06-2018]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15947" y="760730"/>
            <a:ext cx="43237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Mesure de la</a:t>
            </a:r>
            <a:r>
              <a:rPr dirty="0"/>
              <a:t> </a:t>
            </a:r>
            <a:r>
              <a:rPr dirty="0" spc="-5"/>
              <a:t>glycémie</a:t>
            </a:r>
            <a:r>
              <a:rPr dirty="0"/>
              <a:t> </a:t>
            </a:r>
            <a:r>
              <a:rPr dirty="0" spc="-5"/>
              <a:t>capillaire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812539"/>
            <a:ext cx="6155690" cy="287655"/>
            <a:chOff x="701040" y="381253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8125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0937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017261"/>
            <a:ext cx="6155690" cy="287655"/>
            <a:chOff x="701040" y="501726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501726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29869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850631"/>
            <a:ext cx="6155690" cy="287655"/>
            <a:chOff x="701040" y="785063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85063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81318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631190" y="1378711"/>
            <a:ext cx="6276340" cy="72040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88900" marR="45910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infirmier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-5">
                <a:latin typeface="Calibri"/>
                <a:cs typeface="Calibri"/>
              </a:rPr>
              <a:t> 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évoquent </a:t>
            </a:r>
            <a:r>
              <a:rPr dirty="0" sz="1100">
                <a:latin typeface="Calibri"/>
                <a:cs typeface="Calibri"/>
              </a:rPr>
              <a:t>un</a:t>
            </a:r>
            <a:r>
              <a:rPr dirty="0" sz="1100" spc="-5">
                <a:latin typeface="Calibri"/>
                <a:cs typeface="Calibri"/>
              </a:rPr>
              <a:t> accident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cérébral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 malaise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hypoglycémie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diabétique,</a:t>
            </a:r>
            <a:endParaRPr sz="1100">
              <a:latin typeface="Calibri"/>
              <a:cs typeface="Calibri"/>
            </a:endParaRPr>
          </a:p>
          <a:p>
            <a:pPr lvl="1" marL="7747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74700" algn="l"/>
                <a:tab pos="775335" algn="l"/>
              </a:tabLst>
            </a:pPr>
            <a:r>
              <a:rPr dirty="0" sz="1100" spc="-5">
                <a:latin typeface="Calibri"/>
                <a:cs typeface="Calibri"/>
              </a:rPr>
              <a:t>malaise à l’effort,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jeun.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(agitation,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prostration,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agressivité)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connaissance.</a:t>
            </a:r>
            <a:endParaRPr sz="11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88900" marR="617220">
              <a:lnSpc>
                <a:spcPct val="146800"/>
              </a:lnSpc>
              <a:spcBef>
                <a:spcPts val="54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sang.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le</a:t>
            </a:r>
            <a:r>
              <a:rPr dirty="0" sz="1100">
                <a:latin typeface="Calibri"/>
                <a:cs typeface="Calibri"/>
              </a:rPr>
              <a:t> médecin</a:t>
            </a:r>
            <a:r>
              <a:rPr dirty="0" sz="1100" spc="-5">
                <a:latin typeface="Calibri"/>
                <a:cs typeface="Calibri"/>
              </a:rPr>
              <a:t> régulateur.</a:t>
            </a:r>
            <a:endParaRPr sz="11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décider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(&lt;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60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mg/dl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3,3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mmol/ml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&lt;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0,6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g/l).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889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lecture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 nécessite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lecteur de glycémie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1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des bandelettes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adaptées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autopiqueurs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(lancettes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autorétractables)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des compresses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non stérile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 collecteur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OPTC,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piquants/tranchants/coupants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175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16865" algn="l"/>
                <a:tab pos="31750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DASRI.</a:t>
            </a:r>
            <a:endParaRPr sz="1100">
              <a:latin typeface="Calibri"/>
              <a:cs typeface="Calibri"/>
            </a:endParaRPr>
          </a:p>
          <a:p>
            <a:pPr marL="88900" marR="18732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N.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bandelettes,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d'humidité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88900" marR="167005">
              <a:lnSpc>
                <a:spcPct val="101499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aidants,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l’habitude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elle-même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 capillaire,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ou l’aider.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681990" y="9775952"/>
            <a:ext cx="5921375" cy="30289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38100" marR="30480">
              <a:lnSpc>
                <a:spcPct val="102200"/>
              </a:lnSpc>
              <a:spcBef>
                <a:spcPts val="75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secouristes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utiliseront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lecteur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choisi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leur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autorité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médicale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d’emploi.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Certains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appareils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glycémie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nécessitent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calibration préalable.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 cela, </a:t>
            </a:r>
            <a:r>
              <a:rPr dirty="0" sz="900" i="1">
                <a:latin typeface="Calibri"/>
                <a:cs typeface="Calibri"/>
              </a:rPr>
              <a:t>il</a:t>
            </a:r>
            <a:r>
              <a:rPr dirty="0" sz="900" spc="-5" i="1">
                <a:latin typeface="Calibri"/>
                <a:cs typeface="Calibri"/>
              </a:rPr>
              <a:t> faut se </a:t>
            </a:r>
            <a:r>
              <a:rPr dirty="0" sz="900" i="1">
                <a:latin typeface="Calibri"/>
                <a:cs typeface="Calibri"/>
              </a:rPr>
              <a:t>référer</a:t>
            </a:r>
            <a:r>
              <a:rPr dirty="0" sz="900" spc="-5" i="1">
                <a:latin typeface="Calibri"/>
                <a:cs typeface="Calibri"/>
              </a:rPr>
              <a:t> au</a:t>
            </a:r>
            <a:r>
              <a:rPr dirty="0" sz="900" i="1">
                <a:latin typeface="Calibri"/>
                <a:cs typeface="Calibri"/>
              </a:rPr>
              <a:t> manuel</a:t>
            </a:r>
            <a:r>
              <a:rPr dirty="0" sz="900" spc="-5" i="1">
                <a:latin typeface="Calibri"/>
                <a:cs typeface="Calibri"/>
              </a:rPr>
              <a:t> d'utilisation de l'appareil.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592063"/>
            <a:ext cx="6155690" cy="287020"/>
            <a:chOff x="701040" y="559206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59206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58724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7972552"/>
            <a:ext cx="6155690" cy="287020"/>
            <a:chOff x="701040" y="7972552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797255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825296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433527"/>
            <a:ext cx="6155690" cy="8271509"/>
          </a:xfrm>
          <a:prstGeom prst="rect">
            <a:avLst/>
          </a:prstGeom>
        </p:spPr>
        <p:txBody>
          <a:bodyPr wrap="square" lIns="0" tIns="99695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785"/>
              </a:spcBef>
            </a:pPr>
            <a:r>
              <a:rPr dirty="0" sz="1100" spc="-5">
                <a:latin typeface="Calibri"/>
                <a:cs typeface="Calibri"/>
              </a:rPr>
              <a:t>Sinon,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installer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confortablement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expliquer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préparer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matériels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frictionner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hydroalcoolique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 à 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 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l'extrémité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imbibée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 spc="-5">
                <a:latin typeface="Calibri"/>
                <a:cs typeface="Calibri"/>
              </a:rPr>
              <a:t> soigneusement avec une seconde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insérer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bandelette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s’allume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attendre,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d’appareil,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prêt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l'autopiqueur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latérale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(troisième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phalange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l'annulaire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l'auriculaire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excluant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pouce et l’index)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prévenir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déclencher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comprimer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amont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troisième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phalange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affluer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obtenir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grosse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 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rapprocher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bandelette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(fente)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insérée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lecteur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aspiré automatiquement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fente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bandelette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 bout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s'affiche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l'écran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appliquer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l'endroit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piqué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exercer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l’arrêt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saignement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jeter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l'autopiqueur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OPTC,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piquants/tranchants/coupants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bandelette utilisée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jeter 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sac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DASRI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éteindre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Une piqûre accidentelle du secouriste avec du matériel souillé par le sang de la victime ne devrait pas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Néanmoins,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tenir spécifique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appliquée.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bandelettes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périmées.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bandelettes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périmées,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utilisées,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éliminées 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ordures ménagères.</a:t>
            </a:r>
            <a:endParaRPr sz="1100">
              <a:latin typeface="Calibri"/>
              <a:cs typeface="Calibri"/>
            </a:endParaRPr>
          </a:p>
          <a:p>
            <a:pPr algn="just" marL="19050" marR="16510">
              <a:lnSpc>
                <a:spcPct val="101800"/>
              </a:lnSpc>
              <a:spcBef>
                <a:spcPts val="595"/>
              </a:spcBef>
            </a:pPr>
            <a:r>
              <a:rPr dirty="0" sz="1100" spc="-10">
                <a:latin typeface="Calibri"/>
                <a:cs typeface="Calibri"/>
              </a:rPr>
              <a:t>Certains </a:t>
            </a:r>
            <a:r>
              <a:rPr dirty="0" sz="1100" spc="-5">
                <a:latin typeface="Calibri"/>
                <a:cs typeface="Calibri"/>
              </a:rPr>
              <a:t>appareils </a:t>
            </a:r>
            <a:r>
              <a:rPr dirty="0" sz="1100" spc="-10">
                <a:latin typeface="Calibri"/>
                <a:cs typeface="Calibri"/>
              </a:rPr>
              <a:t>donnent </a:t>
            </a:r>
            <a:r>
              <a:rPr dirty="0" sz="1100" spc="-5">
                <a:latin typeface="Calibri"/>
                <a:cs typeface="Calibri"/>
              </a:rPr>
              <a:t>seulement une indication sans affichage du taux lorsque la glycémie est très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 ou très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entretenu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conformément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recommandations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dysfonctionnement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messages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d'erreur,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reporter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L’appareil doit afficher dans les délais impartis, </a:t>
            </a:r>
            <a:r>
              <a:rPr dirty="0" sz="1100">
                <a:latin typeface="Calibri"/>
                <a:cs typeface="Calibri"/>
              </a:rPr>
              <a:t>sans </a:t>
            </a:r>
            <a:r>
              <a:rPr dirty="0" sz="1100" spc="-5">
                <a:latin typeface="Calibri"/>
                <a:cs typeface="Calibri"/>
              </a:rPr>
              <a:t>message d’erreur, une mesure du </a:t>
            </a:r>
            <a:r>
              <a:rPr dirty="0" sz="1100">
                <a:latin typeface="Calibri"/>
                <a:cs typeface="Calibri"/>
              </a:rPr>
              <a:t>taux </a:t>
            </a:r>
            <a:r>
              <a:rPr dirty="0" sz="1100" spc="-5">
                <a:latin typeface="Calibri"/>
                <a:cs typeface="Calibri"/>
              </a:rPr>
              <a:t>de sucre dans 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[02FT06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639570" y="760730"/>
            <a:ext cx="427482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Mesure de</a:t>
            </a:r>
            <a:r>
              <a:rPr dirty="0"/>
              <a:t> </a:t>
            </a:r>
            <a:r>
              <a:rPr dirty="0" spc="-5"/>
              <a:t>la</a:t>
            </a:r>
            <a:r>
              <a:rPr dirty="0" spc="5"/>
              <a:t> </a:t>
            </a:r>
            <a:r>
              <a:rPr dirty="0" spc="-10"/>
              <a:t>pression</a:t>
            </a:r>
            <a:r>
              <a:rPr dirty="0" spc="5"/>
              <a:t> </a:t>
            </a:r>
            <a:r>
              <a:rPr dirty="0" spc="-5"/>
              <a:t>artérielle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/>
          <p:nvPr/>
        </p:nvSpPr>
        <p:spPr>
          <a:xfrm>
            <a:off x="1498346" y="1960117"/>
            <a:ext cx="1854835" cy="170815"/>
          </a:xfrm>
          <a:custGeom>
            <a:avLst/>
            <a:gdLst/>
            <a:ahLst/>
            <a:cxnLst/>
            <a:rect l="l" t="t" r="r" b="b"/>
            <a:pathLst>
              <a:path w="1854835" h="170814">
                <a:moveTo>
                  <a:pt x="1854707" y="0"/>
                </a:moveTo>
                <a:lnTo>
                  <a:pt x="0" y="0"/>
                </a:lnTo>
                <a:lnTo>
                  <a:pt x="0" y="170688"/>
                </a:lnTo>
                <a:lnTo>
                  <a:pt x="1854707" y="170688"/>
                </a:lnTo>
                <a:lnTo>
                  <a:pt x="1854707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701040" y="2453893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 txBox="1"/>
          <p:nvPr/>
        </p:nvSpPr>
        <p:spPr>
          <a:xfrm>
            <a:off x="701040" y="1378711"/>
            <a:ext cx="6155690" cy="13227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508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fois </a:t>
            </a:r>
            <a:r>
              <a:rPr dirty="0" sz="1100" spc="-5">
                <a:latin typeface="Calibri"/>
                <a:cs typeface="Calibri"/>
              </a:rPr>
              <a:t>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aucun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geste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01040" y="273430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720090" y="2841751"/>
            <a:ext cx="587756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apporte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supplémentaires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20090" y="3012439"/>
            <a:ext cx="2017395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701040" y="5045455"/>
            <a:ext cx="6155690" cy="287655"/>
            <a:chOff x="701040" y="504545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504545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532688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738615"/>
            <a:ext cx="6155690" cy="287655"/>
            <a:chOff x="701040" y="8738615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87386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901979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3239769"/>
            <a:ext cx="6155690" cy="623189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1303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L’élévation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(hypertension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(hypotension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maladie.</a:t>
            </a:r>
            <a:endParaRPr sz="1100">
              <a:latin typeface="Calibri"/>
              <a:cs typeface="Calibri"/>
            </a:endParaRPr>
          </a:p>
          <a:p>
            <a:pPr marL="19050" marR="5143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représentent,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millimètres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mercure,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exercée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pression</a:t>
            </a:r>
            <a:r>
              <a:rPr dirty="0" sz="1100" spc="114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systolique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force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artères 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contraction du cœur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basse,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appelée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pression</a:t>
            </a:r>
            <a:r>
              <a:rPr dirty="0" sz="1100" spc="1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diastolique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artères 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relâchement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cœur.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 marR="455295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grâce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pneumatique.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mesurer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artérielle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 manuel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714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manchon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gonflable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(il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taille,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manchons adultes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enfants),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tuyau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relié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manchon,</a:t>
            </a:r>
            <a:endParaRPr sz="1100">
              <a:latin typeface="Calibri"/>
              <a:cs typeface="Calibri"/>
            </a:endParaRPr>
          </a:p>
          <a:p>
            <a:pPr lvl="1" marL="704850" marR="1524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dégonfler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tensiomètre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automatique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3335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centrale,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alimentée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batterie,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laquelle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s’affichent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chiffres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 et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la fréquence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manchon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gonflable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(identique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manuel)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 tuyau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relie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 centrale.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 marR="5778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idéalement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demi-assise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allongée 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>
                <a:latin typeface="Calibri"/>
                <a:cs typeface="Calibri"/>
              </a:rPr>
              <a:t> au</a:t>
            </a:r>
            <a:r>
              <a:rPr dirty="0" sz="1100" spc="-5">
                <a:latin typeface="Calibri"/>
                <a:cs typeface="Calibri"/>
              </a:rPr>
              <a:t> 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>
                <a:latin typeface="Calibri"/>
                <a:cs typeface="Calibri"/>
              </a:rPr>
              <a:t>bras.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257297"/>
            <a:ext cx="6155690" cy="287020"/>
            <a:chOff x="701040" y="225729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25729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53771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445503"/>
            <a:ext cx="6155690" cy="287655"/>
            <a:chOff x="701040" y="644550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644550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72668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8413"/>
            <a:ext cx="6155690" cy="9446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Mesure</a:t>
            </a:r>
            <a:r>
              <a:rPr dirty="0" sz="1600" spc="-5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automatique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1699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automatique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préférable 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la face 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coude).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automatiquement.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respecté.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s’affiche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même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Mesure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auscultation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stéthoscope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(accessible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88925" marR="14604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 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pli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coude).</a:t>
            </a:r>
            <a:endParaRPr sz="1100">
              <a:latin typeface="Calibri"/>
              <a:cs typeface="Calibri"/>
            </a:endParaRPr>
          </a:p>
          <a:p>
            <a:pPr marL="288925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embouts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stéthoscope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Localiser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l’artère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passe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 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pavillon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stéthoscope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trajet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l’artère,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pouls.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l’index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majeur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88925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pavillon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stéthoscope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centimètre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Gonfler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appuyant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</a:t>
            </a:r>
            <a:r>
              <a:rPr dirty="0" sz="1100">
                <a:latin typeface="Calibri"/>
                <a:cs typeface="Calibri"/>
              </a:rPr>
              <a:t>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Continuer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30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015" marR="890905" indent="-247015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Dégonfler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appuyant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tournant)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dégonflage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L’aiguille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mmHg/s).</a:t>
            </a:r>
            <a:endParaRPr sz="1100">
              <a:latin typeface="Calibri"/>
              <a:cs typeface="Calibri"/>
            </a:endParaRPr>
          </a:p>
          <a:p>
            <a:pPr marL="247650" marR="1206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cadran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audible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systolique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Continuer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dégonfler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bruit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disparaît,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 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diastolique.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Mesure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palpation</a:t>
            </a:r>
            <a:endParaRPr sz="1600">
              <a:latin typeface="Calibri Light"/>
              <a:cs typeface="Calibri Light"/>
            </a:endParaRPr>
          </a:p>
          <a:p>
            <a:pPr marL="19050" marR="16510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ambiance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bruyante.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systolique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(accessible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traumatisé)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88925" marR="14604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centimètres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 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pli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coude).</a:t>
            </a:r>
            <a:endParaRPr sz="1100">
              <a:latin typeface="Calibri"/>
              <a:cs typeface="Calibri"/>
            </a:endParaRPr>
          </a:p>
          <a:p>
            <a:pPr marL="288925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Maintenir 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main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Localiser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Gonfler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appuyant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radial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Continuer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30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disparition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Dégonfler 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brassard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appuyant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tournant)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dégonflage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88925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L’aiguille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manomètre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mmHg/s).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cadran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radial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perceptible.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correspond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 systolique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Dégonfler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brassard.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868677"/>
            <a:ext cx="6155690" cy="287655"/>
            <a:chOff x="701040" y="186867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18686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14985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508501"/>
            <a:ext cx="6155690" cy="287655"/>
            <a:chOff x="701040" y="350850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5085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7896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20699"/>
            <a:ext cx="6155690" cy="3549650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19050" marR="1143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réveillé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oscillent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systolique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80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mmHg de PA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diastolique.</a:t>
            </a:r>
            <a:endParaRPr sz="1100">
              <a:latin typeface="Calibri"/>
              <a:cs typeface="Calibri"/>
            </a:endParaRPr>
          </a:p>
          <a:p>
            <a:pPr marL="19050" marR="1587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Contrairement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l’adulte,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référence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l’enfant.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fonction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sexe,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âge,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son poids.</a:t>
            </a:r>
            <a:endParaRPr sz="1100">
              <a:latin typeface="Calibri"/>
              <a:cs typeface="Calibri"/>
            </a:endParaRPr>
          </a:p>
          <a:p>
            <a:pPr marL="19050" marR="1397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artérielle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mesurée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699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Avant de débuter la mesure, </a:t>
            </a:r>
            <a:r>
              <a:rPr dirty="0" sz="1100" spc="-10">
                <a:latin typeface="Calibri"/>
                <a:cs typeface="Calibri"/>
              </a:rPr>
              <a:t>prévenir </a:t>
            </a:r>
            <a:r>
              <a:rPr dirty="0" sz="1100" spc="-5">
                <a:latin typeface="Calibri"/>
                <a:cs typeface="Calibri"/>
              </a:rPr>
              <a:t>la victime que le gonflement du brassard peut entrainer une possible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sensation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douloureuse.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tensiomètre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laissé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nouvelle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surveillance, il convient de s’assurer que ce dernier est bien dégonflé, pas trop serré et ne gêne pas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dispositifs médicaux de mesure de la PA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ne pas afficher de </a:t>
            </a:r>
            <a:r>
              <a:rPr dirty="0" sz="1100">
                <a:latin typeface="Calibri"/>
                <a:cs typeface="Calibri"/>
              </a:rPr>
              <a:t>résultats </a:t>
            </a:r>
            <a:r>
              <a:rPr dirty="0" sz="1100" spc="-5">
                <a:latin typeface="Calibri"/>
                <a:cs typeface="Calibri"/>
              </a:rPr>
              <a:t>si la PA </a:t>
            </a:r>
            <a:r>
              <a:rPr dirty="0" sz="1100" spc="-1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trop basse 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trop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garantit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l’efficacité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[02FT07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881125" y="760730"/>
            <a:ext cx="578866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Mesure</a:t>
            </a:r>
            <a:r>
              <a:rPr dirty="0" spc="-10"/>
              <a:t> </a:t>
            </a:r>
            <a:r>
              <a:rPr dirty="0" spc="-5"/>
              <a:t>de</a:t>
            </a:r>
            <a:r>
              <a:rPr dirty="0" spc="-10"/>
              <a:t> </a:t>
            </a:r>
            <a:r>
              <a:rPr dirty="0" spc="-5"/>
              <a:t>la saturation pulsée</a:t>
            </a:r>
            <a:r>
              <a:rPr dirty="0" spc="-15"/>
              <a:t> </a:t>
            </a:r>
            <a:r>
              <a:rPr dirty="0"/>
              <a:t>en</a:t>
            </a:r>
            <a:r>
              <a:rPr dirty="0" spc="-10"/>
              <a:t> oxygène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348987"/>
            <a:ext cx="6155690" cy="287655"/>
            <a:chOff x="701040" y="434898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34898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6301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060695"/>
            <a:ext cx="6155690" cy="287020"/>
            <a:chOff x="701040" y="506069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06069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34136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501891"/>
            <a:ext cx="6155690" cy="287655"/>
            <a:chOff x="701040" y="6501891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50189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78306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491490" y="1378711"/>
            <a:ext cx="6572884" cy="73488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286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228600" marR="220979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L’oxymètre de pouls est un appareil électronique qui mesure la saturation d'oxygène (O2) des globules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rouges au 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capillaire.</a:t>
            </a:r>
            <a:endParaRPr sz="1100">
              <a:latin typeface="Calibri"/>
              <a:cs typeface="Calibri"/>
            </a:endParaRPr>
          </a:p>
          <a:p>
            <a:pPr algn="just" marL="228600" marR="221615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L’oxymètre de pouls permet de détecter très rapidement un manque d'oxygène dans l'organisme. Il vient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compléter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respiratoire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surveillance.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 pulsée en oxygène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doit,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retarder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œuvre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 d'urgence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évidents.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10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vitale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(sauf</a:t>
            </a:r>
            <a:r>
              <a:rPr dirty="0" sz="1100">
                <a:latin typeface="Calibri"/>
                <a:cs typeface="Calibri"/>
              </a:rPr>
              <a:t> arrêt </a:t>
            </a:r>
            <a:r>
              <a:rPr dirty="0" sz="1100" spc="-5">
                <a:latin typeface="Calibri"/>
                <a:cs typeface="Calibri"/>
              </a:rPr>
              <a:t>cardiorespiratoire)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gêne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 plainte </a:t>
            </a:r>
            <a:r>
              <a:rPr dirty="0" sz="1100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d'une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violent,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cas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thoracique.</a:t>
            </a:r>
            <a:endParaRPr sz="1100">
              <a:latin typeface="Calibri"/>
              <a:cs typeface="Calibri"/>
            </a:endParaRPr>
          </a:p>
          <a:p>
            <a:pPr marL="228600" marR="426084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4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reflète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l'efficacité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l'oxygène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jusqu’aux </a:t>
            </a:r>
            <a:r>
              <a:rPr dirty="0" sz="1100" spc="-5">
                <a:latin typeface="Calibri"/>
                <a:cs typeface="Calibri"/>
              </a:rPr>
              <a:t> capillaires, lieu d’échange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2286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2286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4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l’administration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d’oxygène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indiquées.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2286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286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L’oxymètre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 comprend :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règle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écran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lecture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batteries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un capteur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(doigt,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lobe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l'oreille,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</a:t>
            </a:r>
            <a:r>
              <a:rPr dirty="0" sz="1100">
                <a:latin typeface="Calibri"/>
                <a:cs typeface="Calibri"/>
              </a:rPr>
              <a:t> ou </a:t>
            </a:r>
            <a:r>
              <a:rPr dirty="0" sz="1100" spc="-5">
                <a:latin typeface="Calibri"/>
                <a:cs typeface="Calibri"/>
              </a:rPr>
              <a:t>nez).</a:t>
            </a:r>
            <a:endParaRPr sz="1100">
              <a:latin typeface="Calibri"/>
              <a:cs typeface="Calibri"/>
            </a:endParaRPr>
          </a:p>
          <a:p>
            <a:pPr marL="2286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capteurs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l’âge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(adulte,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nouveau-né).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2286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286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L’oxymètre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 intégré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dispositifs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 multiparamétriques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placer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ongle non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verni,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propre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recommandations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relever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l’écran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l’appareil.</a:t>
            </a:r>
            <a:endParaRPr sz="1100">
              <a:latin typeface="Calibri"/>
              <a:cs typeface="Calibri"/>
            </a:endParaRPr>
          </a:p>
          <a:p>
            <a:pPr marL="22860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s’affichent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saturation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pulsée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oxygène,</a:t>
            </a:r>
            <a:endParaRPr sz="1100">
              <a:latin typeface="Calibri"/>
              <a:cs typeface="Calibri"/>
            </a:endParaRPr>
          </a:p>
          <a:p>
            <a:pPr marL="457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56565" algn="l"/>
                <a:tab pos="4572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pouls.</a:t>
            </a:r>
            <a:endParaRPr sz="1100">
              <a:latin typeface="Calibri"/>
              <a:cs typeface="Calibri"/>
            </a:endParaRPr>
          </a:p>
          <a:p>
            <a:pPr marL="2286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La 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situe normalement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94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%.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8413"/>
            <a:ext cx="6155690" cy="1760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6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Dans </a:t>
            </a:r>
            <a:r>
              <a:rPr dirty="0" sz="1100" spc="-10">
                <a:latin typeface="Calibri"/>
                <a:cs typeface="Calibri"/>
              </a:rPr>
              <a:t>plusieurs </a:t>
            </a:r>
            <a:r>
              <a:rPr dirty="0" sz="1100" spc="-5">
                <a:latin typeface="Calibri"/>
                <a:cs typeface="Calibri"/>
              </a:rPr>
              <a:t>situations, </a:t>
            </a:r>
            <a:r>
              <a:rPr dirty="0" sz="1100" spc="-1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signal peut ne pas être </a:t>
            </a:r>
            <a:r>
              <a:rPr dirty="0" sz="1100" spc="-10">
                <a:latin typeface="Calibri"/>
                <a:cs typeface="Calibri"/>
              </a:rPr>
              <a:t>détecté </a:t>
            </a:r>
            <a:r>
              <a:rPr dirty="0" sz="1100" spc="-5">
                <a:latin typeface="Calibri"/>
                <a:cs typeface="Calibri"/>
              </a:rPr>
              <a:t>par le capteur (victime agitée, tremblements,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refroidissement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circulatoire,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vasculaires,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donnera</a:t>
            </a:r>
            <a:r>
              <a:rPr dirty="0" sz="1100" spc="-5">
                <a:latin typeface="Calibri"/>
                <a:cs typeface="Calibri"/>
              </a:rPr>
              <a:t>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 fiable.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20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Les intoxications aux </a:t>
            </a:r>
            <a:r>
              <a:rPr dirty="0" sz="1100" spc="-10">
                <a:latin typeface="Calibri"/>
                <a:cs typeface="Calibri"/>
              </a:rPr>
              <a:t>fumées</a:t>
            </a:r>
            <a:r>
              <a:rPr dirty="0" sz="1100" spc="-5">
                <a:latin typeface="Calibri"/>
                <a:cs typeface="Calibri"/>
              </a:rPr>
              <a:t> et les intoxications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5">
                <a:latin typeface="Calibri"/>
                <a:cs typeface="Calibri"/>
              </a:rPr>
              <a:t>monoxyde de carbone (CO) faussent la mesure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tort des valeurs rassurantes.</a:t>
            </a:r>
            <a:endParaRPr sz="1100">
              <a:latin typeface="Calibri"/>
              <a:cs typeface="Calibri"/>
            </a:endParaRPr>
          </a:p>
          <a:p>
            <a:pPr algn="just" marL="19050" marR="177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-5">
                <a:latin typeface="Calibri"/>
                <a:cs typeface="Calibri"/>
              </a:rPr>
              <a:t>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vernis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 du doigt.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20090" y="2351023"/>
            <a:ext cx="6136640" cy="1835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L’indication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pouls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tendance,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20090" y="2534094"/>
            <a:ext cx="6136640" cy="158750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165"/>
              </a:lnSpc>
            </a:pPr>
            <a:r>
              <a:rPr dirty="0" sz="1100" spc="-5">
                <a:latin typeface="Calibri"/>
                <a:cs typeface="Calibri"/>
              </a:rPr>
              <a:t>situations,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dernière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faussée.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négliger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manuelle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20090" y="2692399"/>
            <a:ext cx="614680" cy="170815"/>
          </a:xfrm>
          <a:prstGeom prst="rect">
            <a:avLst/>
          </a:prstGeom>
          <a:solidFill>
            <a:srgbClr val="FFFF00"/>
          </a:solidFill>
        </p:spPr>
        <p:txBody>
          <a:bodyPr wrap="square" lIns="0" tIns="0" rIns="0" bIns="0" rtlCol="0" vert="horz">
            <a:spAutoFit/>
          </a:bodyPr>
          <a:lstStyle/>
          <a:p>
            <a:pPr>
              <a:lnSpc>
                <a:spcPts val="1265"/>
              </a:lnSpc>
            </a:pPr>
            <a:r>
              <a:rPr dirty="0" sz="1100" spc="-10">
                <a:latin typeface="Calibri"/>
                <a:cs typeface="Calibri"/>
              </a:rPr>
              <a:t>fréque</a:t>
            </a:r>
            <a:r>
              <a:rPr dirty="0" sz="1100" spc="-5">
                <a:latin typeface="Calibri"/>
                <a:cs typeface="Calibri"/>
              </a:rPr>
              <a:t>nce.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1040" y="3015487"/>
            <a:ext cx="6155690" cy="287020"/>
            <a:chOff x="701040" y="3015487"/>
            <a:chExt cx="6155690" cy="287020"/>
          </a:xfrm>
        </p:grpSpPr>
        <p:sp>
          <p:nvSpPr>
            <p:cNvPr id="10" name="object 10"/>
            <p:cNvSpPr/>
            <p:nvPr/>
          </p:nvSpPr>
          <p:spPr>
            <a:xfrm>
              <a:off x="701040" y="301548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32959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669290" y="2992881"/>
            <a:ext cx="6220460" cy="754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50800" marR="4318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SpO</a:t>
            </a:r>
            <a:r>
              <a:rPr dirty="0" baseline="-11904" sz="1050" spc="-7">
                <a:latin typeface="Calibri"/>
                <a:cs typeface="Calibri"/>
              </a:rPr>
              <a:t>2</a:t>
            </a:r>
            <a:r>
              <a:rPr dirty="0" baseline="-11904" sz="1050" spc="172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s’affiche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correctement,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message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d’erreur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cohérent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[02FT08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996948" y="760730"/>
            <a:ext cx="35623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Mesure</a:t>
            </a:r>
            <a:r>
              <a:rPr dirty="0" spc="-10"/>
              <a:t> </a:t>
            </a:r>
            <a:r>
              <a:rPr dirty="0" spc="-5"/>
              <a:t>de</a:t>
            </a:r>
            <a:r>
              <a:rPr dirty="0" spc="-10"/>
              <a:t> </a:t>
            </a:r>
            <a:r>
              <a:rPr dirty="0" spc="-5"/>
              <a:t>la température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164839"/>
            <a:ext cx="6155690" cy="287655"/>
            <a:chOff x="701040" y="316483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1648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4460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70205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809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d’hypo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d’hyperthermie </a:t>
            </a:r>
            <a:r>
              <a:rPr dirty="0" sz="1100" spc="-10">
                <a:latin typeface="Calibri"/>
                <a:cs typeface="Calibri"/>
              </a:rPr>
              <a:t>(victime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anormalement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froide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 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 examen).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7462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dépister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augmentation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(hyperthermie)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diminution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(hypothermie)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utilisables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tympanique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auriculaire)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72440" marR="18415">
              <a:lnSpc>
                <a:spcPct val="101400"/>
              </a:lnSpc>
              <a:spcBef>
                <a:spcPts val="204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infrarouge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émise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membrane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tympan.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6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couvre-sondes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usage unique,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écran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affiche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instructions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 bouton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logement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batteries.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 électronique ;</a:t>
            </a:r>
            <a:endParaRPr sz="1100">
              <a:latin typeface="Calibri"/>
              <a:cs typeface="Calibri"/>
            </a:endParaRPr>
          </a:p>
          <a:p>
            <a:pPr marL="47244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modèles,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rectale,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buccale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axillaire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bras).</a:t>
            </a:r>
            <a:endParaRPr sz="1100">
              <a:latin typeface="Calibri"/>
              <a:cs typeface="Calibri"/>
            </a:endParaRPr>
          </a:p>
          <a:p>
            <a:pPr marL="47244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sonore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soixante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prise.</a:t>
            </a:r>
            <a:endParaRPr sz="1100">
              <a:latin typeface="Calibri"/>
              <a:cs typeface="Calibri"/>
            </a:endParaRPr>
          </a:p>
          <a:p>
            <a:pPr marL="472440" marR="1651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localisation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ajouter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affiché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demi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obtenir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(cf.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notice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7244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Ressemblant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l'ancien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mercure,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remplacé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liquide.</a:t>
            </a:r>
            <a:endParaRPr sz="1100">
              <a:latin typeface="Calibri"/>
              <a:cs typeface="Calibri"/>
            </a:endParaRPr>
          </a:p>
          <a:p>
            <a:pPr marL="47244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Il permet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 rectale</a:t>
            </a:r>
            <a:r>
              <a:rPr dirty="0" sz="1100">
                <a:latin typeface="Calibri"/>
                <a:cs typeface="Calibri"/>
              </a:rPr>
              <a:t> ou</a:t>
            </a:r>
            <a:r>
              <a:rPr dirty="0" sz="1100" spc="-5">
                <a:latin typeface="Calibri"/>
                <a:cs typeface="Calibri"/>
              </a:rPr>
              <a:t> axillaire.</a:t>
            </a:r>
            <a:endParaRPr sz="1100">
              <a:latin typeface="Calibri"/>
              <a:cs typeface="Calibri"/>
            </a:endParaRPr>
          </a:p>
          <a:p>
            <a:pPr marL="472440" marR="1333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résultat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 la  température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apparaît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 bout 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  minutes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  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 et 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  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inclinant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profil le thermomètre.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-10">
                <a:latin typeface="Calibri"/>
                <a:cs typeface="Calibri"/>
              </a:rPr>
              <a:t> frontal.</a:t>
            </a:r>
            <a:endParaRPr sz="1100">
              <a:latin typeface="Calibri"/>
              <a:cs typeface="Calibri"/>
            </a:endParaRPr>
          </a:p>
          <a:p>
            <a:pPr algn="just" marL="47244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frontaux.</a:t>
            </a:r>
            <a:endParaRPr sz="1100">
              <a:latin typeface="Calibri"/>
              <a:cs typeface="Calibri"/>
            </a:endParaRPr>
          </a:p>
          <a:p>
            <a:pPr algn="just" marL="47244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Ils </a:t>
            </a:r>
            <a:r>
              <a:rPr dirty="0" sz="1100" spc="-10">
                <a:latin typeface="Calibri"/>
                <a:cs typeface="Calibri"/>
              </a:rPr>
              <a:t>peuvent </a:t>
            </a:r>
            <a:r>
              <a:rPr dirty="0" sz="1100" spc="-5">
                <a:latin typeface="Calibri"/>
                <a:cs typeface="Calibri"/>
              </a:rPr>
              <a:t>être de simples indicateurs de température et se présenter sous la forme d’une barrette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plastique à poser sur le front de la victime. Ils peuvent être aussi des thermomètres avec contact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infrarouge.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01040" y="540257"/>
          <a:ext cx="6155690" cy="33782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5690"/>
              </a:tblGrid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[06PR02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Crise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convulsive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généralisée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192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[06AC03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Crise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d’asthme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Times New Roman"/>
                          <a:cs typeface="Times New Roman"/>
                          <a:hlinkClick r:id="rId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193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[06PR03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Crise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d’asthme</a:t>
                      </a:r>
                      <a:r>
                        <a:rPr dirty="0" u="sng" sz="1100" spc="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Times New Roman"/>
                          <a:cs typeface="Times New Roman"/>
                          <a:hlinkClick r:id="rId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195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126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[06AC04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5" action="ppaction://hlinksldjump"/>
                        </a:rPr>
                        <a:t>②</a:t>
                      </a:r>
                      <a:r>
                        <a:rPr dirty="0" sz="1100" spc="30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Douleur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thoracique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(non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traumatique)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196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7141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[06PR04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6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Douleur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thoracique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(non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traumatique)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198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[06AC05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Malaise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hypoglycémique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chez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le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diabétique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199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[06PR05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Malaise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hypoglycémique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chez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le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diabétique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201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[06AC06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9" action="ppaction://hlinksldjump"/>
                        </a:rPr>
                        <a:t>①</a:t>
                      </a:r>
                      <a:r>
                        <a:rPr dirty="0" sz="1100" spc="30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Malaise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et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aggravation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de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maladie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202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[06PR06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09-2014]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0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Malaise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et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aggravation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de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maladie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0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204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[06AC07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11-2021]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Réaction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allergique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grave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1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205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[06PR07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Réaction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allergique</a:t>
                      </a:r>
                      <a:r>
                        <a:rPr dirty="0" sz="1100" spc="3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grave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2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207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663701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[06FT01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09-2014]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3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Positions</a:t>
                      </a:r>
                      <a:r>
                        <a:rPr dirty="0" sz="1100" spc="1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d’attente</a:t>
                      </a:r>
                      <a:r>
                        <a:rPr dirty="0" sz="1100" spc="1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et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de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transport</a:t>
                      </a:r>
                      <a:r>
                        <a:rPr dirty="0" u="sng" sz="1100" spc="-5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1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208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9050" marR="18415">
                        <a:lnSpc>
                          <a:spcPct val="147300"/>
                        </a:lnSpc>
                        <a:tabLst>
                          <a:tab pos="5915025" algn="l"/>
                        </a:tabLst>
                      </a:pP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[06FT02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11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2021]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4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Aide</a:t>
                      </a:r>
                      <a:r>
                        <a:rPr dirty="0" sz="1100" spc="-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à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la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pri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mé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dic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a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men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s</a:t>
                      </a:r>
                      <a:r>
                        <a:rPr dirty="0" sz="1100" spc="-14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14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210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[06FT03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11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/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2021]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5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1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Man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œuvre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s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physique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3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15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213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AE3D4"/>
                    </a:solidFill>
                  </a:tcPr>
                </a:tc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707390" y="3975099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959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07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ATTEIN</a:t>
            </a:r>
            <a:r>
              <a:rPr dirty="0" sz="1000" spc="-10">
                <a:latin typeface="Calibri"/>
                <a:cs typeface="Calibri"/>
              </a:rPr>
              <a:t>T</a:t>
            </a:r>
            <a:r>
              <a:rPr dirty="0" sz="1000">
                <a:latin typeface="Calibri"/>
                <a:cs typeface="Calibri"/>
              </a:rPr>
              <a:t>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</a:t>
            </a:r>
            <a:r>
              <a:rPr dirty="0" sz="1000" spc="-10">
                <a:latin typeface="Calibri"/>
                <a:cs typeface="Calibri"/>
              </a:rPr>
              <a:t>I</a:t>
            </a:r>
            <a:r>
              <a:rPr dirty="0" sz="1000" spc="-5">
                <a:latin typeface="Calibri"/>
                <a:cs typeface="Calibri"/>
              </a:rPr>
              <a:t>RCONSTA</a:t>
            </a:r>
            <a:r>
              <a:rPr dirty="0" sz="1000" spc="-10">
                <a:latin typeface="Calibri"/>
                <a:cs typeface="Calibri"/>
              </a:rPr>
              <a:t>N</a:t>
            </a:r>
            <a:r>
              <a:rPr dirty="0" sz="1000" spc="-5">
                <a:latin typeface="Calibri"/>
                <a:cs typeface="Calibri"/>
              </a:rPr>
              <a:t>CIEL</a:t>
            </a:r>
            <a:r>
              <a:rPr dirty="0" sz="1000" spc="-10">
                <a:latin typeface="Calibri"/>
                <a:cs typeface="Calibri"/>
              </a:rPr>
              <a:t>L</a:t>
            </a:r>
            <a:r>
              <a:rPr dirty="0" sz="1000">
                <a:latin typeface="Calibri"/>
                <a:cs typeface="Calibri"/>
              </a:rPr>
              <a:t>ES</a:t>
            </a:r>
            <a:r>
              <a:rPr dirty="0" sz="1000" spc="-20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214</a:t>
            </a:r>
            <a:endParaRPr sz="10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701040" y="4226305"/>
          <a:ext cx="6155690" cy="58458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5690"/>
              </a:tblGrid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[07AC01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6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Accident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électrique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215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[07PR01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7" action="ppaction://hlinksldjump"/>
                        </a:rPr>
                        <a:t>②</a:t>
                      </a:r>
                      <a:r>
                        <a:rPr dirty="0" sz="1100" spc="3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Accident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électrique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217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[07AC02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Accidents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liés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à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la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plongée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218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7142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[07PR02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Accidents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liés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à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la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plongée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221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[07AC03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09-2014]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Accouchement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inopiné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0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222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493014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[07PR03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Accouchement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inopiné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1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224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9050">
                        <a:lnSpc>
                          <a:spcPct val="100000"/>
                        </a:lnSpc>
                        <a:spcBef>
                          <a:spcPts val="625"/>
                        </a:spcBef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[07PR04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12-2022]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Prise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en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charge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du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nouveau-né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à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la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naissance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2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226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[07FT01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Soin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au</a:t>
                      </a:r>
                      <a:r>
                        <a:rPr dirty="0" sz="1100" spc="2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cordon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ombilical</a:t>
                      </a:r>
                      <a:r>
                        <a:rPr dirty="0" u="sng" sz="1100" spc="-5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228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AE3D4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[07AC04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4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Affections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liées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à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la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chaleur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230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[07PR05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5" action="ppaction://hlinksldjump"/>
                        </a:rPr>
                        <a:t>②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Prendre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en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charge</a:t>
                      </a:r>
                      <a:r>
                        <a:rPr dirty="0" sz="1100" spc="27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une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affection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liée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à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la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chaleur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232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[07AC05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Compression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de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membre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234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[07PR06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06-2018]</a:t>
                      </a:r>
                      <a:r>
                        <a:rPr dirty="0" sz="1100" spc="27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Compression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de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membre</a:t>
                      </a:r>
                      <a:r>
                        <a:rPr dirty="0" u="sng" sz="1100" spc="1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235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[07AC06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Gelures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236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[07PR07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Gelures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238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[07AC07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0" action="ppaction://hlinksldjump"/>
                        </a:rPr>
                        <a:t>②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Hypothermie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0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239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[07PR08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1" action="ppaction://hlinksldjump"/>
                        </a:rPr>
                        <a:t>②</a:t>
                      </a:r>
                      <a:r>
                        <a:rPr dirty="0" sz="1100" spc="3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Hypothermie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1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241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[07AC08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09-2019]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2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Intoxications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2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243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494030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[07PR09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11-2021]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3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Intoxications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245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marL="19050">
                        <a:lnSpc>
                          <a:spcPct val="100000"/>
                        </a:lnSpc>
                        <a:spcBef>
                          <a:spcPts val="625"/>
                        </a:spcBef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[07PR10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/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09-2014]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4" action="ppaction://hlinksldjump"/>
                        </a:rPr>
                        <a:t>②</a:t>
                      </a:r>
                      <a:r>
                        <a:rPr dirty="0" sz="1100" spc="3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Intoxication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en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environnement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toxique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246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[07AC09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06-2018]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5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Noyade</a:t>
                      </a:r>
                      <a:r>
                        <a:rPr dirty="0" u="sng" sz="1100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247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[07PR11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11-2021]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6" action="ppaction://hlinksldjump"/>
                        </a:rPr>
                        <a:t>①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6" action="ppaction://hlinksldjump"/>
                        </a:rPr>
                        <a:t> 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Noyade</a:t>
                      </a:r>
                      <a:r>
                        <a:rPr dirty="0" u="sng" sz="1100" spc="1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249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[07AC10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09-2021]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7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Pendaison,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strangulation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251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[07PR12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12-2022]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8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3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Pendaison,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strangulation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3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252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170687">
                <a:tc>
                  <a:txBody>
                    <a:bodyPr/>
                    <a:lstStyle/>
                    <a:p>
                      <a:pPr marL="19050">
                        <a:lnSpc>
                          <a:spcPts val="124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[07AC11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09-2019]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9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3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Piqûres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et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morsures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253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570223"/>
            <a:ext cx="6155690" cy="287020"/>
            <a:chOff x="701040" y="3570223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35702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38506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5795517"/>
            <a:ext cx="6155690" cy="287020"/>
            <a:chOff x="701040" y="5795517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57955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0759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8413"/>
            <a:ext cx="6155690" cy="60998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Seule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décrite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auriculaire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couvre-sonde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 unique</a:t>
            </a:r>
            <a:r>
              <a:rPr dirty="0" sz="1100">
                <a:latin typeface="Calibri"/>
                <a:cs typeface="Calibri"/>
              </a:rPr>
              <a:t>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l’extrémité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pavillon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l’oreille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l’arrière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couvre-sonde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auditif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pousser doucement l’ensemble 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 auditif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appuyer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auditif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l’émission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signal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annonçant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noter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affichée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l’écran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éjecter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DASRI.</a:t>
            </a:r>
            <a:endParaRPr sz="1100">
              <a:latin typeface="Calibri"/>
              <a:cs typeface="Calibri"/>
            </a:endParaRPr>
          </a:p>
          <a:p>
            <a:pPr marL="19050" marR="1968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autre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d’appareil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guide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d’utilisation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constructeur.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traumatique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auriculaire,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prévenir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excessif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 thermomètre auriculaire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 </a:t>
            </a:r>
            <a:r>
              <a:rPr dirty="0" sz="1100">
                <a:latin typeface="Calibri"/>
                <a:cs typeface="Calibri"/>
              </a:rPr>
              <a:t>chez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mois,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diamètre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auditif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auriculaire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bilatéral,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explosion,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exemple.</a:t>
            </a:r>
            <a:endParaRPr sz="1100">
              <a:latin typeface="Calibri"/>
              <a:cs typeface="Calibri"/>
            </a:endParaRPr>
          </a:p>
          <a:p>
            <a:pPr marL="19050" marR="1714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variation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brusque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ambiante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(passage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l’ambulance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l’environnement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thermomètre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auriculaire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chiffres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erronés.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s’affiche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correctement.</a:t>
            </a:r>
            <a:endParaRPr sz="1100">
              <a:latin typeface="Calibri"/>
              <a:cs typeface="Calibri"/>
            </a:endParaRPr>
          </a:p>
          <a:p>
            <a:pPr marL="381000">
              <a:lnSpc>
                <a:spcPct val="100000"/>
              </a:lnSpc>
              <a:spcBef>
                <a:spcPts val="6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5: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techniques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mesures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la température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recommandées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en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fonction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l'âge </a:t>
            </a:r>
            <a:endParaRPr sz="1200">
              <a:latin typeface="Calibri Light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653795" y="6616191"/>
          <a:ext cx="6253480" cy="1997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19300"/>
                <a:gridCol w="4224020"/>
              </a:tblGrid>
              <a:tr h="432054">
                <a:tc>
                  <a:txBody>
                    <a:bodyPr/>
                    <a:lstStyle/>
                    <a:p>
                      <a:pPr marL="65278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RANCHE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’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AGE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ECHNIQUE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RECOMMANDEE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19683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naissance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ans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 indent="-94615">
                        <a:lnSpc>
                          <a:spcPct val="100000"/>
                        </a:lnSpc>
                        <a:spcBef>
                          <a:spcPts val="475"/>
                        </a:spcBef>
                        <a:buAutoNum type="arabicPlain"/>
                        <a:tabLst>
                          <a:tab pos="1574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Rectale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(indiquée)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156845" indent="-94615">
                        <a:lnSpc>
                          <a:spcPct val="100000"/>
                        </a:lnSpc>
                        <a:spcBef>
                          <a:spcPts val="315"/>
                        </a:spcBef>
                        <a:buAutoNum type="arabicPlain"/>
                        <a:tabLst>
                          <a:tab pos="1574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Axillaire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(dépistage des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enfants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vulnérables)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19684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5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ans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 indent="-94615">
                        <a:lnSpc>
                          <a:spcPct val="100000"/>
                        </a:lnSpc>
                        <a:spcBef>
                          <a:spcPts val="475"/>
                        </a:spcBef>
                        <a:buAutoNum type="arabicPlain"/>
                        <a:tabLst>
                          <a:tab pos="1574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Rectale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(indiquée)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156845" indent="-94615">
                        <a:lnSpc>
                          <a:spcPct val="100000"/>
                        </a:lnSpc>
                        <a:spcBef>
                          <a:spcPts val="320"/>
                        </a:spcBef>
                        <a:buAutoNum type="arabicPlain"/>
                        <a:tabLst>
                          <a:tab pos="1574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Axillaire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tympanique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(dépistage)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032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19938">
                <a:tc>
                  <a:txBody>
                    <a:bodyPr/>
                    <a:lstStyle/>
                    <a:p>
                      <a:pPr marL="62865">
                        <a:lnSpc>
                          <a:spcPct val="100000"/>
                        </a:lnSpc>
                        <a:spcBef>
                          <a:spcPts val="47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Au-delà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5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ans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96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6845" indent="-94615">
                        <a:lnSpc>
                          <a:spcPct val="100000"/>
                        </a:lnSpc>
                        <a:spcBef>
                          <a:spcPts val="470"/>
                        </a:spcBef>
                        <a:buAutoNum type="arabicPlain"/>
                        <a:tabLst>
                          <a:tab pos="1574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Buccale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(définitive)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156845" indent="-94615">
                        <a:lnSpc>
                          <a:spcPct val="100000"/>
                        </a:lnSpc>
                        <a:spcBef>
                          <a:spcPts val="325"/>
                        </a:spcBef>
                        <a:buAutoNum type="arabicPlain"/>
                        <a:tabLst>
                          <a:tab pos="157480" algn="l"/>
                        </a:tabLst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-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Axillaire,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tympanique,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frontale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(dépistage)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96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24503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[02FT09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168400" y="760730"/>
            <a:ext cx="521906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Évaluation</a:t>
            </a:r>
            <a:r>
              <a:rPr dirty="0"/>
              <a:t> de</a:t>
            </a:r>
            <a:r>
              <a:rPr dirty="0" spc="10"/>
              <a:t> </a:t>
            </a:r>
            <a:r>
              <a:rPr dirty="0" spc="-5"/>
              <a:t>la fonction</a:t>
            </a:r>
            <a:r>
              <a:rPr dirty="0" spc="10"/>
              <a:t> </a:t>
            </a:r>
            <a:r>
              <a:rPr dirty="0" spc="-5"/>
              <a:t>neurologique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2112517"/>
            <a:ext cx="6155690" cy="287655"/>
            <a:chOff x="701040" y="2112517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21125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2393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4890007"/>
            <a:ext cx="6155690" cy="287655"/>
            <a:chOff x="701040" y="4890007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489000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2"/>
                  </a:lnTo>
                  <a:lnTo>
                    <a:pt x="6155436" y="28143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51714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5601969"/>
            <a:ext cx="6155690" cy="287655"/>
            <a:chOff x="701040" y="5601969"/>
            <a:chExt cx="6155690" cy="287655"/>
          </a:xfrm>
        </p:grpSpPr>
        <p:sp>
          <p:nvSpPr>
            <p:cNvPr id="16" name="object 16"/>
            <p:cNvSpPr/>
            <p:nvPr/>
          </p:nvSpPr>
          <p:spPr>
            <a:xfrm>
              <a:off x="701040" y="560196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58831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567690" y="1378711"/>
            <a:ext cx="6434455" cy="67932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24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524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52400" marR="21336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entraîner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brève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échéance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altération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aggravation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phases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cours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3810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 </a:t>
            </a:r>
            <a:r>
              <a:rPr dirty="0" sz="1100">
                <a:latin typeface="Calibri"/>
                <a:cs typeface="Calibri"/>
              </a:rPr>
              <a:t>(2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regard),</a:t>
            </a:r>
            <a:endParaRPr sz="1100">
              <a:latin typeface="Calibri"/>
              <a:cs typeface="Calibri"/>
            </a:endParaRPr>
          </a:p>
          <a:p>
            <a:pPr algn="just" marL="3810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(3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regard),</a:t>
            </a:r>
            <a:endParaRPr sz="1100">
              <a:latin typeface="Calibri"/>
              <a:cs typeface="Calibri"/>
            </a:endParaRPr>
          </a:p>
          <a:p>
            <a:pPr algn="just" marL="381000" marR="161290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l’orientation,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passagère,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 et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globale 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et enfin si nécessaire d’examiner l’état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ses </a:t>
            </a:r>
            <a:r>
              <a:rPr dirty="0" sz="1100" spc="-10">
                <a:latin typeface="Calibri"/>
                <a:cs typeface="Calibri"/>
              </a:rPr>
              <a:t>pupilles </a:t>
            </a:r>
            <a:r>
              <a:rPr dirty="0" sz="1100" spc="-5">
                <a:latin typeface="Calibri"/>
                <a:cs typeface="Calibri"/>
              </a:rPr>
              <a:t> (4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endParaRPr sz="1100">
              <a:latin typeface="Calibri"/>
              <a:cs typeface="Calibri"/>
            </a:endParaRPr>
          </a:p>
          <a:p>
            <a:pPr algn="just" marL="381000" marR="1574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d’évaluer l’évolution de </a:t>
            </a:r>
            <a:r>
              <a:rPr dirty="0" sz="1100">
                <a:latin typeface="Calibri"/>
                <a:cs typeface="Calibri"/>
              </a:rPr>
              <a:t>l’état </a:t>
            </a:r>
            <a:r>
              <a:rPr dirty="0" sz="1100" spc="-5">
                <a:latin typeface="Calibri"/>
                <a:cs typeface="Calibri"/>
              </a:rPr>
              <a:t>de la victime et l’efficacité de gestes de secours entrepris (surveillance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la victime).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524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L’appréciation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524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524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8100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Rechercher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 </a:t>
            </a:r>
            <a:r>
              <a:rPr dirty="0" sz="1100">
                <a:latin typeface="Calibri"/>
                <a:cs typeface="Calibri"/>
              </a:rPr>
              <a:t>(2</a:t>
            </a:r>
            <a:r>
              <a:rPr dirty="0" baseline="39682" sz="1050">
                <a:latin typeface="Calibri"/>
                <a:cs typeface="Calibri"/>
              </a:rPr>
              <a:t>ème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endParaRPr sz="1100">
              <a:latin typeface="Calibri"/>
              <a:cs typeface="Calibri"/>
            </a:endParaRPr>
          </a:p>
          <a:p>
            <a:pPr marL="381000" marR="15811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posant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questions,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en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stimulant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(3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regard).</a:t>
            </a:r>
            <a:endParaRPr sz="1100">
              <a:latin typeface="Calibri"/>
              <a:cs typeface="Calibri"/>
            </a:endParaRPr>
          </a:p>
          <a:p>
            <a:pPr marL="381000" marR="15938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80365" algn="l"/>
                <a:tab pos="381000" algn="l"/>
              </a:tabLst>
            </a:pP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réponse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sollicitations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tests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(4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baseline="39682" sz="105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Échelle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EVDA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(AVPU en anglo-saxon)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Glasgow</a:t>
            </a:r>
            <a:endParaRPr sz="1100">
              <a:latin typeface="Calibri"/>
              <a:cs typeface="Calibri"/>
            </a:endParaRPr>
          </a:p>
          <a:p>
            <a:pPr lvl="1" marL="8382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38200" algn="l"/>
                <a:tab pos="838835" algn="l"/>
              </a:tabLst>
            </a:pPr>
            <a:r>
              <a:rPr dirty="0" sz="1100" spc="-5">
                <a:latin typeface="Calibri"/>
                <a:cs typeface="Calibri"/>
              </a:rPr>
              <a:t>Scores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l’AVC</a:t>
            </a:r>
            <a:endParaRPr sz="1100">
              <a:latin typeface="Calibri"/>
              <a:cs typeface="Calibri"/>
            </a:endParaRPr>
          </a:p>
          <a:p>
            <a:pPr marL="609600" marR="164465">
              <a:lnSpc>
                <a:spcPct val="1018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L’autorité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association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choisir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enseignement.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1019"/>
            <a:ext cx="6155690" cy="287020"/>
            <a:chOff x="701040" y="5410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5410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689351"/>
            <a:ext cx="6155690" cy="287655"/>
            <a:chOff x="701040" y="268935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268935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97052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8325357"/>
            <a:ext cx="6155690" cy="554990"/>
            <a:chOff x="701040" y="8325357"/>
            <a:chExt cx="6155690" cy="554990"/>
          </a:xfrm>
        </p:grpSpPr>
        <p:sp>
          <p:nvSpPr>
            <p:cNvPr id="9" name="object 9"/>
            <p:cNvSpPr/>
            <p:nvPr/>
          </p:nvSpPr>
          <p:spPr>
            <a:xfrm>
              <a:off x="701040" y="8325357"/>
              <a:ext cx="6155690" cy="549275"/>
            </a:xfrm>
            <a:custGeom>
              <a:avLst/>
              <a:gdLst/>
              <a:ahLst/>
              <a:cxnLst/>
              <a:rect l="l" t="t" r="r" b="b"/>
              <a:pathLst>
                <a:path w="6155690" h="549275">
                  <a:moveTo>
                    <a:pt x="6155436" y="0"/>
                  </a:moveTo>
                  <a:lnTo>
                    <a:pt x="0" y="0"/>
                  </a:lnTo>
                  <a:lnTo>
                    <a:pt x="0" y="267716"/>
                  </a:lnTo>
                  <a:lnTo>
                    <a:pt x="0" y="548894"/>
                  </a:lnTo>
                  <a:lnTo>
                    <a:pt x="6155436" y="548894"/>
                  </a:lnTo>
                  <a:lnTo>
                    <a:pt x="6155436" y="2677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8742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8413"/>
            <a:ext cx="6155690" cy="94710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Rechercher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perte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connaissance</a:t>
            </a:r>
            <a:endParaRPr sz="1600">
              <a:latin typeface="Calibri Light"/>
              <a:cs typeface="Calibri Light"/>
            </a:endParaRPr>
          </a:p>
          <a:p>
            <a:pPr marL="19050" marR="1143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7650" marR="11430" indent="-228600">
              <a:lnSpc>
                <a:spcPct val="117300"/>
              </a:lnSpc>
              <a:spcBef>
                <a:spcPts val="45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Comment</a:t>
            </a:r>
            <a:r>
              <a:rPr dirty="0" sz="1100" spc="12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ça</a:t>
            </a:r>
            <a:r>
              <a:rPr dirty="0" sz="1100" spc="1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va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Vous</a:t>
            </a:r>
            <a:r>
              <a:rPr dirty="0" sz="1100" spc="13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m’entendez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r>
              <a:rPr dirty="0" sz="1100" spc="12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doucement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épaules,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d’exécuter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«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Ouvrez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les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yeux,</a:t>
            </a:r>
            <a:r>
              <a:rPr dirty="0" sz="1100" spc="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serrez-moi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la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main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algn="just" marL="19050" marR="27622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Normalement, une victime consciente répond quand on lui pose une question et réalise le geste simple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qu’on lui demande. On dit qu’une victime a perdu connaissance quand elle ne répond pas quand on lui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-5">
                <a:latin typeface="Calibri"/>
                <a:cs typeface="Calibri"/>
              </a:rPr>
              <a:t> ne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geste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 qu’on 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Apprécier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fonction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neurologique</a:t>
            </a:r>
            <a:endParaRPr sz="1600">
              <a:latin typeface="Calibri Light"/>
              <a:cs typeface="Calibri Light"/>
            </a:endParaRPr>
          </a:p>
          <a:p>
            <a:pPr algn="just" marL="19050" marR="29083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L’appréciation de la fonction neurologique se fait en interrogeant la victime ou son entourage ou en lui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demandant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l’orientation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l’espace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Comment vous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appelez-vous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En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quelle année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sommes-nous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 Quel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jour sommes-nous ?</a:t>
            </a:r>
            <a:r>
              <a:rPr dirty="0" sz="110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Où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sommes-nous</a:t>
            </a:r>
            <a:r>
              <a:rPr dirty="0" sz="1100" spc="-1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?</a:t>
            </a:r>
            <a:r>
              <a:rPr dirty="0" sz="1100" spc="-20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initiale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passagère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Interroger l’entourage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 victime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passé.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sensibilité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supérieurs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remuer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orteils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serrer </a:t>
            </a:r>
            <a:r>
              <a:rPr dirty="0" sz="1100" spc="-5">
                <a:latin typeface="Calibri"/>
                <a:cs typeface="Calibri"/>
              </a:rPr>
              <a:t>la main.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successivement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Apprécier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symétrie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pupilles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lumière du</a:t>
            </a:r>
            <a:r>
              <a:rPr dirty="0" sz="1100" spc="-10">
                <a:latin typeface="Calibri"/>
                <a:cs typeface="Calibri"/>
              </a:rPr>
              <a:t> jour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lumière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faible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intensité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(non-LED)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En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conditions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normales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cohérente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compréhensible,</a:t>
            </a:r>
            <a:endParaRPr sz="1100">
              <a:latin typeface="Calibri"/>
              <a:cs typeface="Calibri"/>
            </a:endParaRPr>
          </a:p>
          <a:p>
            <a:pPr lvl="1" marL="704850" marR="18415" indent="-229235">
              <a:lnSpc>
                <a:spcPct val="116799"/>
              </a:lnSpc>
              <a:spcBef>
                <a:spcPts val="1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souvient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modalités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survenue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malaise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inférieurs,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pupilles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diamètre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resserrent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lumière.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950">
              <a:latin typeface="Calibri"/>
              <a:cs typeface="Calibri"/>
            </a:endParaRPr>
          </a:p>
          <a:p>
            <a:pPr marL="19050" marR="615315">
              <a:lnSpc>
                <a:spcPct val="11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Mesurer le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niveau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conscience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la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victime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réaliser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scores </a:t>
            </a:r>
            <a:r>
              <a:rPr dirty="0" sz="1600" spc="-35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neurologiques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 b="1">
                <a:latin typeface="Calibri"/>
                <a:cs typeface="Calibri"/>
              </a:rPr>
              <a:t>Score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EVDA (AVPU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en anglo-saxon)</a:t>
            </a:r>
            <a:endParaRPr sz="1100">
              <a:latin typeface="Calibri"/>
              <a:cs typeface="Calibri"/>
            </a:endParaRPr>
          </a:p>
          <a:p>
            <a:pPr marL="19050" marR="132080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score</a:t>
            </a:r>
            <a:r>
              <a:rPr dirty="0" u="sng" sz="1100" spc="1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EVDA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appréciant 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réactivité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stimulation</a:t>
            </a:r>
            <a:r>
              <a:rPr dirty="0" sz="1100" spc="-5">
                <a:latin typeface="Calibri"/>
                <a:cs typeface="Calibri"/>
              </a:rPr>
              <a:t> verbale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douloureuse.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07390" y="492200"/>
            <a:ext cx="6141085" cy="4760595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marL="24130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interpeler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question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simple,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lui 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d’exécuter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 simple,</a:t>
            </a:r>
            <a:endParaRPr sz="1100">
              <a:latin typeface="Calibri"/>
              <a:cs typeface="Calibri"/>
            </a:endParaRPr>
          </a:p>
          <a:p>
            <a:pPr marL="241300" marR="7620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réaction,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stimuler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ongles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(aucune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stimulation douloureuse 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réalisée).</a:t>
            </a:r>
            <a:endParaRPr sz="11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En 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d’examen,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(E)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Éveillée,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alerte</a:t>
            </a:r>
            <a:r>
              <a:rPr dirty="0" sz="1100" spc="1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 spontanément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57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(V)</a:t>
            </a:r>
            <a:r>
              <a:rPr dirty="0" sz="1100" spc="7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réactive</a:t>
            </a:r>
            <a:r>
              <a:rPr dirty="0" sz="1100" spc="7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spc="7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7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Voix</a:t>
            </a:r>
            <a:r>
              <a:rPr dirty="0" sz="1100" spc="85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n’ouvre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n’exécute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 (stimulation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98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(D)</a:t>
            </a:r>
            <a:r>
              <a:rPr dirty="0" sz="1100" spc="9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réactive</a:t>
            </a:r>
            <a:r>
              <a:rPr dirty="0" sz="1100" spc="10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à</a:t>
            </a:r>
            <a:r>
              <a:rPr dirty="0" sz="1100" spc="9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la</a:t>
            </a:r>
            <a:r>
              <a:rPr dirty="0" sz="1100" spc="9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Douleur</a:t>
            </a:r>
            <a:r>
              <a:rPr dirty="0" sz="1100" spc="12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n’ouvre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réagit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quand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exerce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pression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l’ongle, mais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1300" marR="635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 b="1">
                <a:latin typeface="Calibri"/>
                <a:cs typeface="Calibri"/>
              </a:rPr>
              <a:t>(A)</a:t>
            </a:r>
            <a:r>
              <a:rPr dirty="0" sz="1100" spc="13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Aréactive</a:t>
            </a:r>
            <a:r>
              <a:rPr dirty="0" sz="1100" spc="150" b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inerte,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pas,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n’ouvre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réagit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stimulation</a:t>
            </a:r>
            <a:r>
              <a:rPr dirty="0" sz="1100" spc="-5">
                <a:latin typeface="Calibri"/>
                <a:cs typeface="Calibri"/>
              </a:rPr>
              <a:t> douloureuse.</a:t>
            </a:r>
            <a:endParaRPr sz="1100">
              <a:latin typeface="Calibri"/>
              <a:cs typeface="Calibri"/>
            </a:endParaRPr>
          </a:p>
          <a:p>
            <a:pPr algn="just" marL="12700" marR="5334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Cet examen peut être renouvelé autant que nécessaire si le secouriste pense que l’état de conscience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modifie, 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surveillance.</a:t>
            </a:r>
            <a:endParaRPr sz="11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plaintes.</a:t>
            </a:r>
            <a:endParaRPr sz="11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625"/>
              </a:spcBef>
            </a:pPr>
            <a:r>
              <a:rPr dirty="0" sz="1100" spc="-5" b="1">
                <a:latin typeface="Calibri"/>
                <a:cs typeface="Calibri"/>
              </a:rPr>
              <a:t>Score</a:t>
            </a:r>
            <a:r>
              <a:rPr dirty="0" sz="1100" spc="-1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ou échelle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 Glasgow</a:t>
            </a:r>
            <a:endParaRPr sz="1100">
              <a:latin typeface="Calibri"/>
              <a:cs typeface="Calibri"/>
            </a:endParaRPr>
          </a:p>
          <a:p>
            <a:pPr algn="just" marL="12700" marR="825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mesuré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Glasgow.</a:t>
            </a:r>
            <a:r>
              <a:rPr dirty="0" sz="1100" spc="2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s’effectue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l’ouverture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motrice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stimulation.</a:t>
            </a:r>
            <a:endParaRPr sz="1100">
              <a:latin typeface="Calibri"/>
              <a:cs typeface="Calibri"/>
            </a:endParaRPr>
          </a:p>
          <a:p>
            <a:pPr algn="just" marL="12700" marR="50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score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Glasgow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étroitement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corrélé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gravité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altération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(coma).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coma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aréactif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15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parfaitement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consciente.</a:t>
            </a:r>
            <a:endParaRPr sz="1100">
              <a:latin typeface="Calibri"/>
              <a:cs typeface="Calibri"/>
            </a:endParaRPr>
          </a:p>
          <a:p>
            <a:pPr algn="ctr" marL="36195">
              <a:lnSpc>
                <a:spcPct val="100000"/>
              </a:lnSpc>
              <a:spcBef>
                <a:spcPts val="6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 6: Score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Glasgow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(3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à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15)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48462" y="5251450"/>
          <a:ext cx="6120130" cy="23177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7380"/>
                <a:gridCol w="1828800"/>
                <a:gridCol w="1828165"/>
                <a:gridCol w="1828164"/>
              </a:tblGrid>
              <a:tr h="329945"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CORE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Y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000" spc="-5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UVERTURE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YEUX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REPONSE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OCULAIRE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000" spc="-5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R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EPONSE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R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BALE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M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:</a:t>
                      </a:r>
                      <a:r>
                        <a:rPr dirty="0" sz="1000" spc="-5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R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EPONSE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MOTRI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3299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8064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Aucune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Aucune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Aucune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3070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8064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douleur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Sons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incompréhensibles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3040" marR="93980" indent="-93980">
                        <a:lnSpc>
                          <a:spcPts val="122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Extension anormale (extension,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enroulement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membres)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2994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8064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demande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Paroles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inappropriées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Flexion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anormale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(flexion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membres)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299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8064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Spontanée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Confuse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Retrait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douleur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30708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8064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Normale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Localise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douleur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29946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35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6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8064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Normale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707390" y="7792669"/>
            <a:ext cx="6139815" cy="181991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25"/>
              </a:spcBef>
            </a:pPr>
            <a:r>
              <a:rPr dirty="0" sz="1100" spc="-5" b="1">
                <a:latin typeface="Calibri"/>
                <a:cs typeface="Calibri"/>
              </a:rPr>
              <a:t>Scores</a:t>
            </a:r>
            <a:r>
              <a:rPr dirty="0" sz="1100" spc="-1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de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l’Accident</a:t>
            </a:r>
            <a:r>
              <a:rPr dirty="0" sz="1100" spc="5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Vasculaire</a:t>
            </a:r>
            <a:r>
              <a:rPr dirty="0" sz="1100" b="1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Cérébral</a:t>
            </a:r>
            <a:endParaRPr sz="1100">
              <a:latin typeface="Calibri"/>
              <a:cs typeface="Calibri"/>
            </a:endParaRPr>
          </a:p>
          <a:p>
            <a:pPr marL="12700" marR="612140">
              <a:lnSpc>
                <a:spcPts val="1950"/>
              </a:lnSpc>
              <a:spcBef>
                <a:spcPts val="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(Face,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Arm,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Speech,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Time)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consiste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tests 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50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sourire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(asymétrie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l’expression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faciale)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</a:t>
            </a:r>
            <a:r>
              <a:rPr dirty="0" sz="1100" b="1">
                <a:latin typeface="Calibri"/>
                <a:cs typeface="Calibri"/>
              </a:rPr>
              <a:t>F</a:t>
            </a:r>
            <a:r>
              <a:rPr dirty="0" sz="1100">
                <a:latin typeface="Calibri"/>
                <a:cs typeface="Calibri"/>
              </a:rPr>
              <a:t>ace);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assise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allongée de fermer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d’étendre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devant</a:t>
            </a:r>
            <a:r>
              <a:rPr dirty="0" sz="1100" spc="-5">
                <a:latin typeface="Calibri"/>
                <a:cs typeface="Calibri"/>
              </a:rPr>
              <a:t> elle et 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(faiblesse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musculaire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r>
              <a:rPr dirty="0" sz="1100" spc="-5" b="1">
                <a:latin typeface="Calibri"/>
                <a:cs typeface="Calibri"/>
              </a:rPr>
              <a:t>A</a:t>
            </a:r>
            <a:r>
              <a:rPr dirty="0" sz="1100" spc="-5">
                <a:latin typeface="Calibri"/>
                <a:cs typeface="Calibri"/>
              </a:rPr>
              <a:t>rm);</a:t>
            </a:r>
            <a:endParaRPr sz="1100">
              <a:latin typeface="Calibri"/>
              <a:cs typeface="Calibri"/>
            </a:endParaRPr>
          </a:p>
          <a:p>
            <a:pPr marL="241300" marR="50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phrase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on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n’apprend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pas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au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vieux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singe</a:t>
            </a:r>
            <a:r>
              <a:rPr dirty="0" sz="1100" spc="140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à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faire</a:t>
            </a:r>
            <a:r>
              <a:rPr dirty="0" sz="1100" spc="135" i="1">
                <a:latin typeface="Calibri"/>
                <a:cs typeface="Calibri"/>
              </a:rPr>
              <a:t> </a:t>
            </a:r>
            <a:r>
              <a:rPr dirty="0" sz="1100" spc="-10" i="1">
                <a:latin typeface="Calibri"/>
                <a:cs typeface="Calibri"/>
              </a:rPr>
              <a:t>des </a:t>
            </a:r>
            <a:r>
              <a:rPr dirty="0" sz="1100" spc="-5" i="1">
                <a:latin typeface="Calibri"/>
                <a:cs typeface="Calibri"/>
              </a:rPr>
              <a:t> grimaces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(parole)(</a:t>
            </a:r>
            <a:r>
              <a:rPr dirty="0" sz="1100" spc="-5" b="1">
                <a:latin typeface="Calibri"/>
                <a:cs typeface="Calibri"/>
              </a:rPr>
              <a:t>S</a:t>
            </a:r>
            <a:r>
              <a:rPr dirty="0" sz="1100" spc="-5">
                <a:latin typeface="Calibri"/>
                <a:cs typeface="Calibri"/>
              </a:rPr>
              <a:t>peech);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314191"/>
            <a:ext cx="6155690" cy="287655"/>
            <a:chOff x="701040" y="3314191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31419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5953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618490" y="520699"/>
            <a:ext cx="6280150" cy="418782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01600" marR="939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La présence d’une asymétrie de l’expression faciale, d’une faiblesse des membres supérieurs ou bien d’une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 de la parole doit considérer le score comme positif. Il doit faire suspecter la présence d’un AVC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immédiat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</a:t>
            </a:r>
            <a:r>
              <a:rPr dirty="0" sz="1100" spc="-5" b="1">
                <a:latin typeface="Calibri"/>
                <a:cs typeface="Calibri"/>
              </a:rPr>
              <a:t>T</a:t>
            </a:r>
            <a:r>
              <a:rPr dirty="0" sz="1100" spc="-5">
                <a:latin typeface="Calibri"/>
                <a:cs typeface="Calibri"/>
              </a:rPr>
              <a:t>ime).</a:t>
            </a:r>
            <a:endParaRPr sz="1100">
              <a:latin typeface="Calibri"/>
              <a:cs typeface="Calibri"/>
            </a:endParaRPr>
          </a:p>
          <a:p>
            <a:pPr marL="101600" marR="102235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reconnaissance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l’AVC,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complexes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(CPSS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LAPSS</a:t>
            </a:r>
            <a:r>
              <a:rPr dirty="0" baseline="39682" sz="1050" spc="-7">
                <a:latin typeface="Calibri"/>
                <a:cs typeface="Calibri"/>
              </a:rPr>
              <a:t>2</a:t>
            </a:r>
            <a:r>
              <a:rPr dirty="0" sz="1100" spc="-5">
                <a:latin typeface="Calibri"/>
                <a:cs typeface="Calibri"/>
              </a:rPr>
              <a:t>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glycémie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capillaire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0,6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g/l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considérer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positif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(LAPSS).</a:t>
            </a:r>
            <a:endParaRPr sz="11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En conditions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normales,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AVPU,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 spontanément,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réagit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stimulation.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du score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Glasgow,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résultat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12.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score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l’AVC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(FAST),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:</a:t>
            </a:r>
            <a:endParaRPr sz="1100">
              <a:latin typeface="Calibri"/>
              <a:cs typeface="Calibri"/>
            </a:endParaRPr>
          </a:p>
          <a:p>
            <a:pPr lvl="1" marL="7874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87400" algn="l"/>
                <a:tab pos="788035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expression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faciale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symétrique,</a:t>
            </a:r>
            <a:endParaRPr sz="1100">
              <a:latin typeface="Calibri"/>
              <a:cs typeface="Calibri"/>
            </a:endParaRPr>
          </a:p>
          <a:p>
            <a:pPr lvl="1" marL="7874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87400" algn="l"/>
                <a:tab pos="788035" algn="l"/>
              </a:tabLst>
            </a:pPr>
            <a:r>
              <a:rPr dirty="0" sz="1100" spc="-5">
                <a:latin typeface="Calibri"/>
                <a:cs typeface="Calibri"/>
              </a:rPr>
              <a:t>bouge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demandée,</a:t>
            </a:r>
            <a:endParaRPr sz="1100">
              <a:latin typeface="Calibri"/>
              <a:cs typeface="Calibri"/>
            </a:endParaRPr>
          </a:p>
          <a:p>
            <a:pPr lvl="1" marL="7874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87400" algn="l"/>
                <a:tab pos="788035" algn="l"/>
              </a:tabLst>
            </a:pPr>
            <a:r>
              <a:rPr dirty="0" sz="1100" spc="-5">
                <a:latin typeface="Calibri"/>
                <a:cs typeface="Calibri"/>
              </a:rPr>
              <a:t>répète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phrase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proposée.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01600" marR="32766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L’évaluation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atteinte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neurologique,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 :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connaissance,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 de troubles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conscience,</a:t>
            </a:r>
            <a:endParaRPr sz="1100">
              <a:latin typeface="Calibri"/>
              <a:cs typeface="Calibri"/>
            </a:endParaRPr>
          </a:p>
          <a:p>
            <a:pPr marL="3302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29565" algn="l"/>
                <a:tab pos="33020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traduire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neurologique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constitution.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90" y="9721595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81990" y="9775952"/>
            <a:ext cx="1814830" cy="302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82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Cincinnati</a:t>
            </a:r>
            <a:r>
              <a:rPr dirty="0" sz="900" spc="-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Prehospital</a:t>
            </a:r>
            <a:r>
              <a:rPr dirty="0" sz="900" spc="-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Stroke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Scale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2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82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Los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Angeles</a:t>
            </a:r>
            <a:r>
              <a:rPr dirty="0" sz="900" spc="-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Prehospital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Stroke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Scale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[02FT10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006855" y="760730"/>
            <a:ext cx="554291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Repérage en</a:t>
            </a:r>
            <a:r>
              <a:rPr dirty="0" spc="5"/>
              <a:t> </a:t>
            </a:r>
            <a:r>
              <a:rPr dirty="0" spc="-5"/>
              <a:t>cas</a:t>
            </a:r>
            <a:r>
              <a:rPr dirty="0" spc="5"/>
              <a:t> </a:t>
            </a:r>
            <a:r>
              <a:rPr dirty="0" spc="-5"/>
              <a:t>de</a:t>
            </a:r>
            <a:r>
              <a:rPr dirty="0" spc="5"/>
              <a:t> </a:t>
            </a:r>
            <a:r>
              <a:rPr dirty="0" spc="-5"/>
              <a:t>nombreuses victimes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877309"/>
            <a:ext cx="6155690" cy="287655"/>
            <a:chOff x="701040" y="387730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87730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15848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378711"/>
            <a:ext cx="6155690" cy="43122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4699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fois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nombre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graves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nombre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l’attente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l’arrivée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renforcement,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localiser 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déterminer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l’état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rapide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(pose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d’un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garrot, libération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d’attente…)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déterminer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devront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examinées,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prioritairement,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 marR="46990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bracelets…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 rapidement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et 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état.</a:t>
            </a:r>
            <a:endParaRPr sz="1100">
              <a:latin typeface="Calibri"/>
              <a:cs typeface="Calibri"/>
            </a:endParaRPr>
          </a:p>
          <a:p>
            <a:pPr marL="19050" marR="28638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inclure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numérotation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l’identification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 </a:t>
            </a:r>
            <a:r>
              <a:rPr dirty="0" sz="1100" spc="-5">
                <a:latin typeface="Calibri"/>
                <a:cs typeface="Calibri"/>
              </a:rPr>
              <a:t> tout 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chaîne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L’état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repéré 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code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couleur.</a:t>
            </a:r>
            <a:endParaRPr sz="1100">
              <a:latin typeface="Calibri"/>
              <a:cs typeface="Calibri"/>
            </a:endParaRPr>
          </a:p>
          <a:p>
            <a:pPr marL="19050" marR="8509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En l’absence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repérage,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celui-ci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remplacé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marquage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stylo.</a:t>
            </a:r>
            <a:endParaRPr sz="1100">
              <a:latin typeface="Calibri"/>
              <a:cs typeface="Calibri"/>
            </a:endParaRPr>
          </a:p>
        </p:txBody>
      </p: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648462" y="5764276"/>
          <a:ext cx="6263640" cy="24777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265"/>
                <a:gridCol w="5530850"/>
              </a:tblGrid>
              <a:tr h="161543">
                <a:tc gridSpan="2"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R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EPERAGE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VICTIMES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025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r" marR="215900">
                        <a:lnSpc>
                          <a:spcPct val="100000"/>
                        </a:lnSpc>
                      </a:pPr>
                      <a:r>
                        <a:rPr dirty="0" sz="10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NOIR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dont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décès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ne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fait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aucun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doute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(tête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séparée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tronc, victime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déchiquetée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démembrée,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raideur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cadavérique)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483234">
                        <a:lnSpc>
                          <a:spcPct val="102000"/>
                        </a:lnSpc>
                        <a:spcBef>
                          <a:spcPts val="29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 perdu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connaissance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ne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respire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après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réalisation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d’une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libération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voies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aériennes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85977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400">
                        <a:latin typeface="Times New Roman"/>
                        <a:cs typeface="Times New Roman"/>
                      </a:endParaRPr>
                    </a:p>
                    <a:p>
                      <a:pPr algn="r" marR="161290">
                        <a:lnSpc>
                          <a:spcPct val="100000"/>
                        </a:lnSpc>
                      </a:pPr>
                      <a:r>
                        <a:rPr dirty="0" sz="10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ROUGE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444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a perdu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connaissance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respire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(après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éventuelle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LVA)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68580" marR="504190">
                        <a:lnSpc>
                          <a:spcPct val="126499"/>
                        </a:lnSpc>
                        <a:spcBef>
                          <a:spcPts val="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consciente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qui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présente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détresse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vitale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(FR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&gt;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30/min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FC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&gt;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120/min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chez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l’adulte)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Victime qui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présente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 hémorragie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105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r" marR="180340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JAUNE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consciente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qui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présente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détresse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vitale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ne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peut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déplacer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571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5105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1150">
                        <a:latin typeface="Times New Roman"/>
                        <a:cs typeface="Times New Roman"/>
                      </a:endParaRPr>
                    </a:p>
                    <a:p>
                      <a:pPr algn="r" marR="217804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VERT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254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00FF00"/>
                    </a:solidFill>
                  </a:tcPr>
                </a:tc>
                <a:tc>
                  <a:txBody>
                    <a:bodyPr/>
                    <a:lstStyle/>
                    <a:p>
                      <a:pPr marL="68580" marR="364490">
                        <a:lnSpc>
                          <a:spcPct val="101499"/>
                        </a:lnSpc>
                        <a:spcBef>
                          <a:spcPts val="57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Victime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consciente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qui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présente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pas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détresse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vitale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qui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peut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déplacer,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seule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l’aide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239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16" name="object 16"/>
          <p:cNvGrpSpPr/>
          <p:nvPr/>
        </p:nvGrpSpPr>
        <p:grpSpPr>
          <a:xfrm>
            <a:off x="701040" y="8393938"/>
            <a:ext cx="6155690" cy="287655"/>
            <a:chOff x="701040" y="8393938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8393938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867537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701040" y="8371585"/>
            <a:ext cx="6155690" cy="1238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repose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critères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aborder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commençant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l’endroit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succinct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(2ème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488185"/>
            <a:ext cx="6155690" cy="287655"/>
            <a:chOff x="701040" y="1488185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488185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7696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374895"/>
            <a:ext cx="6155690" cy="287655"/>
            <a:chOff x="701040" y="437489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37489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65607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9242297"/>
            <a:ext cx="6155690" cy="287655"/>
            <a:chOff x="701040" y="924229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924229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952347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17651"/>
            <a:ext cx="6155690" cy="94576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victime est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visiblement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décédée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 la victime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attribuer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noire.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perdu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connaissance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libération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aériennes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contrôler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attribuer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 b="1">
                <a:latin typeface="Calibri"/>
                <a:cs typeface="Calibri"/>
              </a:rPr>
              <a:t>noire.</a:t>
            </a:r>
            <a:endParaRPr sz="1100">
              <a:latin typeface="Calibri"/>
              <a:cs typeface="Calibri"/>
            </a:endParaRPr>
          </a:p>
          <a:p>
            <a:pPr marL="247650" marR="73025">
              <a:lnSpc>
                <a:spcPct val="1018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manœuvres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réanimation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débutées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responsable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l’intervention, si toutes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10">
                <a:latin typeface="Calibri"/>
                <a:cs typeface="Calibri"/>
              </a:rPr>
              <a:t>charge.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 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en PLS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Attribuer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rouge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247650" marR="40005">
              <a:lnSpc>
                <a:spcPct val="1018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bénéficiera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où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situe.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victime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est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consciente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rechercher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signes 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Si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victime présente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une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détresse</a:t>
            </a:r>
            <a:r>
              <a:rPr dirty="0" sz="1600" spc="-10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vitale</a:t>
            </a:r>
            <a:r>
              <a:rPr dirty="0" sz="1600" spc="-2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(garrot,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pansement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compressif,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d’attente)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durant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repérage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immobiliser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permanence auprès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Attribuer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0000"/>
                </a:solidFill>
                <a:latin typeface="Calibri"/>
                <a:cs typeface="Calibri"/>
              </a:rPr>
              <a:t>rouge.</a:t>
            </a:r>
            <a:endParaRPr sz="1100">
              <a:latin typeface="Calibri"/>
              <a:cs typeface="Calibri"/>
            </a:endParaRPr>
          </a:p>
          <a:p>
            <a:pPr marL="247650" marR="41275">
              <a:lnSpc>
                <a:spcPct val="101800"/>
              </a:lnSpc>
              <a:spcBef>
                <a:spcPts val="195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bénéficiera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où </a:t>
            </a:r>
            <a:r>
              <a:rPr dirty="0" sz="1100" spc="-5">
                <a:latin typeface="Calibri"/>
                <a:cs typeface="Calibri"/>
              </a:rPr>
              <a:t> elle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situe.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Si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la victime ne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 présente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pas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808080"/>
                </a:solidFill>
                <a:latin typeface="Calibri Light"/>
                <a:cs typeface="Calibri Light"/>
              </a:rPr>
              <a:t>détresse vitale</a:t>
            </a:r>
            <a:r>
              <a:rPr dirty="0" sz="1600" spc="-15">
                <a:solidFill>
                  <a:srgbClr val="80808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808080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assistance.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invalide :</a:t>
            </a:r>
            <a:endParaRPr sz="1100">
              <a:latin typeface="Calibri"/>
              <a:cs typeface="Calibri"/>
            </a:endParaRPr>
          </a:p>
          <a:p>
            <a:pPr lvl="1" marL="704850" marR="280035" indent="-229235">
              <a:lnSpc>
                <a:spcPct val="109300"/>
              </a:lnSpc>
              <a:spcBef>
                <a:spcPts val="10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Attribuer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FFC000"/>
                </a:solidFill>
                <a:latin typeface="Calibri"/>
                <a:cs typeface="Calibri"/>
              </a:rPr>
              <a:t>jaune. </a:t>
            </a:r>
            <a:r>
              <a:rPr dirty="0" sz="1100" spc="-235" b="1">
                <a:solidFill>
                  <a:srgbClr val="FFC0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que </a:t>
            </a:r>
            <a:r>
              <a:rPr dirty="0" sz="1100" spc="-5">
                <a:latin typeface="Calibri"/>
                <a:cs typeface="Calibri"/>
              </a:rPr>
              <a:t> possible, 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éventuel déplacement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au </a:t>
            </a:r>
            <a:r>
              <a:rPr dirty="0" sz="1100" spc="-5">
                <a:latin typeface="Calibri"/>
                <a:cs typeface="Calibri"/>
              </a:rPr>
              <a:t>poste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avancé.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contraire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lvl="1" marL="704850" indent="-229235">
              <a:lnSpc>
                <a:spcPct val="100000"/>
              </a:lnSpc>
              <a:spcBef>
                <a:spcPts val="2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Attribuer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 b="1">
                <a:solidFill>
                  <a:srgbClr val="528135"/>
                </a:solidFill>
                <a:latin typeface="Calibri"/>
                <a:cs typeface="Calibri"/>
              </a:rPr>
              <a:t>verte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lvl="1" marL="704850" marR="38100" indent="-229235">
              <a:lnSpc>
                <a:spcPct val="109500"/>
              </a:lnSpc>
              <a:spcBef>
                <a:spcPts val="100"/>
              </a:spcBef>
              <a:buFont typeface="Courier New"/>
              <a:buChar char="o"/>
              <a:tabLst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lui demander de se diriger à l’écart du sinistre, vers </a:t>
            </a:r>
            <a:r>
              <a:rPr dirty="0" sz="110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zone de regroupement </a:t>
            </a:r>
            <a:r>
              <a:rPr dirty="0" sz="1100" spc="-10">
                <a:latin typeface="Calibri"/>
                <a:cs typeface="Calibri"/>
              </a:rPr>
              <a:t>sécurisée, </a:t>
            </a:r>
            <a:r>
              <a:rPr dirty="0" sz="1100">
                <a:latin typeface="Calibri"/>
                <a:cs typeface="Calibri"/>
              </a:rPr>
              <a:t>PRV.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PRV (point de rassemblement des victimes), les victimes seront </a:t>
            </a:r>
            <a:r>
              <a:rPr dirty="0" sz="1100" spc="-10">
                <a:latin typeface="Calibri"/>
                <a:cs typeface="Calibri"/>
              </a:rPr>
              <a:t>surveillées </a:t>
            </a:r>
            <a:r>
              <a:rPr dirty="0" sz="1100" spc="-5">
                <a:latin typeface="Calibri"/>
                <a:cs typeface="Calibri"/>
              </a:rPr>
              <a:t>et examinées par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médecin,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permettront.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26225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repérage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catégorisation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prioriser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 </a:t>
            </a:r>
            <a:r>
              <a:rPr dirty="0" sz="1100" spc="-10">
                <a:latin typeface="Calibri"/>
                <a:cs typeface="Calibri"/>
              </a:rPr>
              <a:t>disponibles.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24503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[02FT11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329179" y="760730"/>
            <a:ext cx="290004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Mesure</a:t>
            </a:r>
            <a:r>
              <a:rPr dirty="0" spc="-15"/>
              <a:t> </a:t>
            </a:r>
            <a:r>
              <a:rPr dirty="0" spc="-5"/>
              <a:t>de</a:t>
            </a:r>
            <a:r>
              <a:rPr dirty="0" spc="-15"/>
              <a:t> </a:t>
            </a:r>
            <a:r>
              <a:rPr dirty="0" spc="-5"/>
              <a:t>la</a:t>
            </a:r>
            <a:r>
              <a:rPr dirty="0" spc="-10"/>
              <a:t> </a:t>
            </a:r>
            <a:r>
              <a:rPr dirty="0" spc="-5"/>
              <a:t>douleur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/>
          <p:nvPr/>
        </p:nvSpPr>
        <p:spPr>
          <a:xfrm>
            <a:off x="701040" y="1401317"/>
            <a:ext cx="6155690" cy="280670"/>
          </a:xfrm>
          <a:custGeom>
            <a:avLst/>
            <a:gdLst/>
            <a:ahLst/>
            <a:cxnLst/>
            <a:rect l="l" t="t" r="r" b="b"/>
            <a:pathLst>
              <a:path w="6155690" h="280669">
                <a:moveTo>
                  <a:pt x="6155436" y="0"/>
                </a:moveTo>
                <a:lnTo>
                  <a:pt x="0" y="0"/>
                </a:lnTo>
                <a:lnTo>
                  <a:pt x="0" y="280416"/>
                </a:lnTo>
                <a:lnTo>
                  <a:pt x="6155436" y="280416"/>
                </a:lnTo>
                <a:lnTo>
                  <a:pt x="6155436" y="0"/>
                </a:lnTo>
                <a:close/>
              </a:path>
            </a:pathLst>
          </a:custGeom>
          <a:solidFill>
            <a:srgbClr val="FFEBD1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701040" y="1378711"/>
            <a:ext cx="615569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01040" y="168173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81990" y="1769871"/>
            <a:ext cx="5752465" cy="36385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marL="38100" marR="3048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l’analyse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plaintes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(4</a:t>
            </a:r>
            <a:r>
              <a:rPr dirty="0" baseline="39682" sz="1050">
                <a:latin typeface="Calibri"/>
                <a:cs typeface="Calibri"/>
              </a:rPr>
              <a:t>ème </a:t>
            </a:r>
            <a:r>
              <a:rPr dirty="0" baseline="39682" sz="1050" spc="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regard)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régulièrement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 de sa surveillance.</a:t>
            </a:r>
            <a:endParaRPr sz="1100">
              <a:latin typeface="Calibri"/>
              <a:cs typeface="Calibri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11" name="object 11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701040" y="4090669"/>
            <a:ext cx="6155690" cy="287655"/>
            <a:chOff x="701040" y="4090669"/>
            <a:chExt cx="6155690" cy="287655"/>
          </a:xfrm>
        </p:grpSpPr>
        <p:sp>
          <p:nvSpPr>
            <p:cNvPr id="14" name="object 14"/>
            <p:cNvSpPr/>
            <p:nvPr/>
          </p:nvSpPr>
          <p:spPr>
            <a:xfrm>
              <a:off x="701040" y="409066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01040" y="43718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701040" y="5637021"/>
            <a:ext cx="6155690" cy="287655"/>
            <a:chOff x="701040" y="5637021"/>
            <a:chExt cx="6155690" cy="287655"/>
          </a:xfrm>
        </p:grpSpPr>
        <p:sp>
          <p:nvSpPr>
            <p:cNvPr id="17" name="object 17"/>
            <p:cNvSpPr/>
            <p:nvPr/>
          </p:nvSpPr>
          <p:spPr>
            <a:xfrm>
              <a:off x="701040" y="56370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01040" y="591820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701040" y="6076695"/>
            <a:ext cx="6155690" cy="287020"/>
            <a:chOff x="701040" y="6076695"/>
            <a:chExt cx="6155690" cy="287020"/>
          </a:xfrm>
        </p:grpSpPr>
        <p:sp>
          <p:nvSpPr>
            <p:cNvPr id="20" name="object 20"/>
            <p:cNvSpPr/>
            <p:nvPr/>
          </p:nvSpPr>
          <p:spPr>
            <a:xfrm>
              <a:off x="701040" y="607669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01040" y="63571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/>
          <p:cNvSpPr txBox="1"/>
          <p:nvPr/>
        </p:nvSpPr>
        <p:spPr>
          <a:xfrm>
            <a:off x="580390" y="2260599"/>
            <a:ext cx="6377940" cy="63061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397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d’identifier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initial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exprimé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marL="368300" marR="114300" indent="-228600">
              <a:lnSpc>
                <a:spcPct val="117300"/>
              </a:lnSpc>
              <a:spcBef>
                <a:spcPts val="5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surveillance,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l’évolution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ressentit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pendant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après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réalisation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premiers secours.</a:t>
            </a:r>
            <a:endParaRPr sz="1100">
              <a:latin typeface="Calibri"/>
              <a:cs typeface="Calibri"/>
            </a:endParaRPr>
          </a:p>
          <a:p>
            <a:pPr marL="139700" marR="14224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l’indication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antalgiques.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antalgiques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 être </a:t>
            </a:r>
            <a:r>
              <a:rPr dirty="0" sz="1100" spc="-10">
                <a:latin typeface="Calibri"/>
                <a:cs typeface="Calibri"/>
              </a:rPr>
              <a:t>utilisés</a:t>
            </a:r>
            <a:r>
              <a:rPr dirty="0" sz="1100" spc="-5">
                <a:latin typeface="Calibri"/>
                <a:cs typeface="Calibri"/>
              </a:rPr>
              <a:t>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 </a:t>
            </a:r>
            <a:r>
              <a:rPr dirty="0" sz="1100" spc="-10">
                <a:latin typeface="Calibri"/>
                <a:cs typeface="Calibri"/>
              </a:rPr>
              <a:t>habilités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indication</a:t>
            </a:r>
            <a:r>
              <a:rPr dirty="0" sz="1100">
                <a:latin typeface="Calibri"/>
                <a:cs typeface="Calibri"/>
              </a:rPr>
              <a:t> médicale</a:t>
            </a:r>
            <a:r>
              <a:rPr dirty="0" baseline="39682" sz="1050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397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Pour effectuer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échelle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d’évaluation</a:t>
            </a:r>
            <a:r>
              <a:rPr dirty="0" baseline="39682" sz="1050">
                <a:latin typeface="Calibri"/>
                <a:cs typeface="Calibri"/>
              </a:rPr>
              <a:t>3</a:t>
            </a:r>
            <a:r>
              <a:rPr dirty="0" sz="1100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139700" marR="1187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d’évaluation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expliquée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outil visuel.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 outil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l’échelle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choisie.</a:t>
            </a:r>
            <a:endParaRPr sz="1100">
              <a:latin typeface="Calibri"/>
              <a:cs typeface="Calibri"/>
            </a:endParaRPr>
          </a:p>
          <a:p>
            <a:pPr marL="139700" marR="19748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l’échelle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ressort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organisme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association.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Calibri Light"/>
              <a:cs typeface="Calibri Light"/>
            </a:endParaRPr>
          </a:p>
          <a:p>
            <a:pPr marL="13970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Échelle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verbale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simple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(EVS)</a:t>
            </a:r>
            <a:endParaRPr sz="1600">
              <a:latin typeface="Calibri Light"/>
              <a:cs typeface="Calibri Light"/>
            </a:endParaRPr>
          </a:p>
          <a:p>
            <a:pPr marL="139700" marR="44069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L’EVS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virtuelle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l’intensité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laquelle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réponse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apportée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39700" marR="144145">
              <a:lnSpc>
                <a:spcPct val="101400"/>
              </a:lnSpc>
              <a:spcBef>
                <a:spcPts val="61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0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 selon les indications ci-dessous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Wingdings"/>
                <a:cs typeface="Wingdings"/>
              </a:rPr>
              <a:t>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–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nulle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Wingdings"/>
                <a:cs typeface="Wingdings"/>
              </a:rPr>
              <a:t>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 –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-10">
                <a:latin typeface="Calibri"/>
                <a:cs typeface="Calibri"/>
              </a:rPr>
              <a:t> faible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Wingdings"/>
                <a:cs typeface="Wingdings"/>
              </a:rPr>
              <a:t>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–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modérée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Wingdings"/>
                <a:cs typeface="Wingdings"/>
              </a:rPr>
              <a:t></a:t>
            </a:r>
            <a:r>
              <a:rPr dirty="0" sz="1100" spc="-40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3 –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intense</a:t>
            </a:r>
            <a:endParaRPr sz="1100">
              <a:latin typeface="Calibri"/>
              <a:cs typeface="Calibri"/>
            </a:endParaRPr>
          </a:p>
          <a:p>
            <a:pPr marL="368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67665" algn="l"/>
                <a:tab pos="368300" algn="l"/>
              </a:tabLst>
            </a:pPr>
            <a:r>
              <a:rPr dirty="0" sz="1100" spc="-5">
                <a:latin typeface="Wingdings"/>
                <a:cs typeface="Wingdings"/>
              </a:rPr>
              <a:t></a:t>
            </a:r>
            <a:r>
              <a:rPr dirty="0" sz="1100" spc="-35">
                <a:latin typeface="Times New Roman"/>
                <a:cs typeface="Times New Roman"/>
              </a:rPr>
              <a:t> </a:t>
            </a: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 –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insupportable</a:t>
            </a:r>
            <a:endParaRPr sz="11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EVS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≥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720090" y="94419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 txBox="1"/>
          <p:nvPr/>
        </p:nvSpPr>
        <p:spPr>
          <a:xfrm>
            <a:off x="681990" y="9497059"/>
            <a:ext cx="6002655" cy="5816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72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https</a:t>
            </a:r>
            <a:r>
              <a:rPr dirty="0" sz="900" spc="-5" i="1">
                <a:latin typeface="Calibri"/>
                <a:cs typeface="Calibri"/>
                <a:hlinkClick r:id="rId2"/>
              </a:rPr>
              <a:t>://www.ha</a:t>
            </a:r>
            <a:r>
              <a:rPr dirty="0" sz="900" spc="-5" i="1">
                <a:latin typeface="Calibri"/>
                <a:cs typeface="Calibri"/>
              </a:rPr>
              <a:t>s-</a:t>
            </a:r>
            <a:r>
              <a:rPr dirty="0" sz="900" spc="-5" i="1">
                <a:latin typeface="Calibri"/>
                <a:cs typeface="Calibri"/>
                <a:hlinkClick r:id="rId2"/>
              </a:rPr>
              <a:t>sante.fr/up</a:t>
            </a:r>
            <a:r>
              <a:rPr dirty="0" sz="900" spc="-5" i="1">
                <a:latin typeface="Calibri"/>
                <a:cs typeface="Calibri"/>
              </a:rPr>
              <a:t>l</a:t>
            </a:r>
            <a:r>
              <a:rPr dirty="0" sz="900" spc="-5" i="1">
                <a:latin typeface="Calibri"/>
                <a:cs typeface="Calibri"/>
                <a:hlinkClick r:id="rId2"/>
              </a:rPr>
              <a:t>oad/docs/application/pdf/2022-01/liste_echelles_acceptees_2022.pdf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9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Décret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n°</a:t>
            </a:r>
            <a:r>
              <a:rPr dirty="0" sz="900" i="1">
                <a:latin typeface="Calibri"/>
                <a:cs typeface="Calibri"/>
              </a:rPr>
              <a:t> 2022-621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22</a:t>
            </a:r>
            <a:r>
              <a:rPr dirty="0" sz="900" spc="-5" i="1">
                <a:latin typeface="Calibri"/>
                <a:cs typeface="Calibri"/>
              </a:rPr>
              <a:t> avril </a:t>
            </a:r>
            <a:r>
              <a:rPr dirty="0" sz="900" i="1">
                <a:latin typeface="Calibri"/>
                <a:cs typeface="Calibri"/>
              </a:rPr>
              <a:t>2022 </a:t>
            </a:r>
            <a:r>
              <a:rPr dirty="0" sz="900" spc="-5" i="1">
                <a:latin typeface="Calibri"/>
                <a:cs typeface="Calibri"/>
              </a:rPr>
              <a:t>relatif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aux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actes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soins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d'urgence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relevant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la </a:t>
            </a:r>
            <a:r>
              <a:rPr dirty="0" sz="900" spc="-5" i="1">
                <a:latin typeface="Calibri"/>
                <a:cs typeface="Calibri"/>
              </a:rPr>
              <a:t>compétence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sapeurs-pompiers</a:t>
            </a:r>
            <a:endParaRPr sz="900">
              <a:latin typeface="Calibri"/>
              <a:cs typeface="Calibri"/>
            </a:endParaRPr>
          </a:p>
          <a:p>
            <a:pPr marL="38100" marR="30480">
              <a:lnSpc>
                <a:spcPts val="1100"/>
              </a:lnSpc>
              <a:spcBef>
                <a:spcPts val="40"/>
              </a:spcBef>
            </a:pPr>
            <a:r>
              <a:rPr dirty="0" baseline="41666" sz="900" i="1">
                <a:latin typeface="Calibri"/>
                <a:cs typeface="Calibri"/>
              </a:rPr>
              <a:t>3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Liste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échelles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acceptées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mesurer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douleur,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Haute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Autorité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Santé,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Direction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l’Amélioration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Qualité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Sécurité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 Soins, Service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Évaluation </a:t>
            </a:r>
            <a:r>
              <a:rPr dirty="0" sz="900" i="1">
                <a:latin typeface="Calibri"/>
                <a:cs typeface="Calibri"/>
              </a:rPr>
              <a:t>et </a:t>
            </a:r>
            <a:r>
              <a:rPr dirty="0" sz="900" spc="-5" i="1">
                <a:latin typeface="Calibri"/>
                <a:cs typeface="Calibri"/>
              </a:rPr>
              <a:t>Outils pour</a:t>
            </a:r>
            <a:r>
              <a:rPr dirty="0" sz="900" i="1">
                <a:latin typeface="Calibri"/>
                <a:cs typeface="Calibri"/>
              </a:rPr>
              <a:t> la</a:t>
            </a:r>
            <a:r>
              <a:rPr dirty="0" sz="900" spc="-5" i="1">
                <a:latin typeface="Calibri"/>
                <a:cs typeface="Calibri"/>
              </a:rPr>
              <a:t> Qualité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Sécurité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 Soins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 </a:t>
            </a:r>
            <a:r>
              <a:rPr dirty="0" sz="900" spc="-5" i="1">
                <a:latin typeface="Calibri"/>
                <a:cs typeface="Calibri"/>
              </a:rPr>
              <a:t>date du</a:t>
            </a:r>
            <a:r>
              <a:rPr dirty="0" sz="900" i="1">
                <a:latin typeface="Calibri"/>
                <a:cs typeface="Calibri"/>
              </a:rPr>
              <a:t> 12 </a:t>
            </a:r>
            <a:r>
              <a:rPr dirty="0" sz="900" spc="-5" i="1">
                <a:latin typeface="Calibri"/>
                <a:cs typeface="Calibri"/>
              </a:rPr>
              <a:t>janvier </a:t>
            </a:r>
            <a:r>
              <a:rPr dirty="0" sz="900" i="1">
                <a:latin typeface="Calibri"/>
                <a:cs typeface="Calibri"/>
              </a:rPr>
              <a:t>2022.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3737101"/>
            <a:ext cx="6155690" cy="287655"/>
            <a:chOff x="701040" y="373710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373710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0182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517651"/>
            <a:ext cx="6155690" cy="52984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Échelle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numérique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(EN)</a:t>
            </a:r>
            <a:endParaRPr sz="1600">
              <a:latin typeface="Calibri Light"/>
              <a:cs typeface="Calibri Light"/>
            </a:endParaRPr>
          </a:p>
          <a:p>
            <a:pPr marL="19050" marR="1270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L’EN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échelle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virtuelle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l’intensité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11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laquelle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réponse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verbale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apportée par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19050" marR="1333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demander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préciser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l’instant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0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 selon les indications ci-dessous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173990" indent="-155575">
              <a:lnSpc>
                <a:spcPct val="100000"/>
              </a:lnSpc>
              <a:spcBef>
                <a:spcPts val="625"/>
              </a:spcBef>
              <a:buFont typeface="Wingdings"/>
              <a:buChar char=""/>
              <a:tabLst>
                <a:tab pos="174625" algn="l"/>
              </a:tabLst>
            </a:pPr>
            <a:r>
              <a:rPr dirty="0" sz="1100" spc="-5">
                <a:latin typeface="Calibri"/>
                <a:cs typeface="Calibri"/>
              </a:rPr>
              <a:t>-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0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douleur</a:t>
            </a:r>
            <a:endParaRPr sz="1100">
              <a:latin typeface="Calibri"/>
              <a:cs typeface="Calibri"/>
            </a:endParaRPr>
          </a:p>
          <a:p>
            <a:pPr marL="173990" indent="-155575">
              <a:lnSpc>
                <a:spcPct val="100000"/>
              </a:lnSpc>
              <a:spcBef>
                <a:spcPts val="625"/>
              </a:spcBef>
              <a:buFont typeface="Wingdings"/>
              <a:buChar char=""/>
              <a:tabLst>
                <a:tab pos="174625" algn="l"/>
              </a:tabLst>
            </a:pP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1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3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douleur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faible</a:t>
            </a:r>
            <a:endParaRPr sz="1100">
              <a:latin typeface="Calibri"/>
              <a:cs typeface="Calibri"/>
            </a:endParaRPr>
          </a:p>
          <a:p>
            <a:pPr marL="173990" indent="-155575">
              <a:lnSpc>
                <a:spcPct val="100000"/>
              </a:lnSpc>
              <a:spcBef>
                <a:spcPts val="625"/>
              </a:spcBef>
              <a:buFont typeface="Wingdings"/>
              <a:buChar char=""/>
              <a:tabLst>
                <a:tab pos="174625" algn="l"/>
              </a:tabLst>
            </a:pP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5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modérée</a:t>
            </a:r>
            <a:endParaRPr sz="1100">
              <a:latin typeface="Calibri"/>
              <a:cs typeface="Calibri"/>
            </a:endParaRPr>
          </a:p>
          <a:p>
            <a:pPr marL="173990" indent="-155575">
              <a:lnSpc>
                <a:spcPct val="100000"/>
              </a:lnSpc>
              <a:spcBef>
                <a:spcPts val="620"/>
              </a:spcBef>
              <a:buFont typeface="Wingdings"/>
              <a:buChar char=""/>
              <a:tabLst>
                <a:tab pos="174625" algn="l"/>
              </a:tabLst>
            </a:pP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6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7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douleur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forte</a:t>
            </a:r>
            <a:endParaRPr sz="1100">
              <a:latin typeface="Calibri"/>
              <a:cs typeface="Calibri"/>
            </a:endParaRPr>
          </a:p>
          <a:p>
            <a:pPr marL="173990" indent="-155575">
              <a:lnSpc>
                <a:spcPct val="100000"/>
              </a:lnSpc>
              <a:spcBef>
                <a:spcPts val="620"/>
              </a:spcBef>
              <a:buFont typeface="Wingdings"/>
              <a:buChar char=""/>
              <a:tabLst>
                <a:tab pos="174625" algn="l"/>
              </a:tabLst>
            </a:pPr>
            <a:r>
              <a:rPr dirty="0" sz="1100" spc="-5">
                <a:latin typeface="Calibri"/>
                <a:cs typeface="Calibri"/>
              </a:rPr>
              <a:t>-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8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insupportable</a:t>
            </a:r>
            <a:endParaRPr sz="1100">
              <a:latin typeface="Calibri"/>
              <a:cs typeface="Calibri"/>
            </a:endParaRPr>
          </a:p>
          <a:p>
            <a:pPr marL="19050" marR="1651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bonne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explication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compréhension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Elle </a:t>
            </a:r>
            <a:r>
              <a:rPr dirty="0" sz="1100" spc="-5">
                <a:latin typeface="Calibri"/>
                <a:cs typeface="Calibri"/>
              </a:rPr>
              <a:t>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 à réaliser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 l’adulte.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 si</a:t>
            </a:r>
            <a:r>
              <a:rPr dirty="0" sz="1100">
                <a:latin typeface="Calibri"/>
                <a:cs typeface="Calibri"/>
              </a:rPr>
              <a:t> EN </a:t>
            </a:r>
            <a:r>
              <a:rPr dirty="0" sz="1100" spc="-5">
                <a:latin typeface="Calibri"/>
                <a:cs typeface="Calibri"/>
              </a:rPr>
              <a:t>≥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4/10.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Échelle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visuelle analogique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(EVA)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Son </a:t>
            </a:r>
            <a:r>
              <a:rPr dirty="0" sz="1100" spc="-10">
                <a:latin typeface="Calibri"/>
                <a:cs typeface="Calibri"/>
              </a:rPr>
              <a:t>principe </a:t>
            </a:r>
            <a:r>
              <a:rPr dirty="0" sz="1100" spc="-5">
                <a:latin typeface="Calibri"/>
                <a:cs typeface="Calibri"/>
              </a:rPr>
              <a:t>est le même que </a:t>
            </a:r>
            <a:r>
              <a:rPr dirty="0" sz="1100">
                <a:latin typeface="Calibri"/>
                <a:cs typeface="Calibri"/>
              </a:rPr>
              <a:t>l’EN, mais </a:t>
            </a:r>
            <a:r>
              <a:rPr dirty="0" sz="1100" spc="-5">
                <a:latin typeface="Calibri"/>
                <a:cs typeface="Calibri"/>
              </a:rPr>
              <a:t>elle s’appuie sur l’utilisation d’un outil en plastique gradué en mm,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encore appelé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réglette </a:t>
            </a:r>
            <a:r>
              <a:rPr dirty="0" sz="1100">
                <a:latin typeface="Calibri"/>
                <a:cs typeface="Calibri"/>
              </a:rPr>
              <a:t>».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Sur la face présentée à la victime se trouve un curseur qu’elle mobilise le </a:t>
            </a:r>
            <a:r>
              <a:rPr dirty="0" sz="1100">
                <a:latin typeface="Calibri"/>
                <a:cs typeface="Calibri"/>
              </a:rPr>
              <a:t>long </a:t>
            </a:r>
            <a:r>
              <a:rPr dirty="0" sz="1100" spc="-5">
                <a:latin typeface="Calibri"/>
                <a:cs typeface="Calibri"/>
              </a:rPr>
              <a:t>d’une ligne droite (fig. </a:t>
            </a:r>
            <a:r>
              <a:rPr dirty="0" sz="1100">
                <a:latin typeface="Calibri"/>
                <a:cs typeface="Calibri"/>
              </a:rPr>
              <a:t>1)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 triangle couché dont la pointe est située du côté du 0 et la base du côté </a:t>
            </a:r>
            <a:r>
              <a:rPr dirty="0" sz="1100">
                <a:latin typeface="Calibri"/>
                <a:cs typeface="Calibri"/>
              </a:rPr>
              <a:t>10. </a:t>
            </a:r>
            <a:r>
              <a:rPr dirty="0" sz="1100" spc="-5">
                <a:latin typeface="Calibri"/>
                <a:cs typeface="Calibri"/>
              </a:rPr>
              <a:t>L’une des extrémités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 à « pas de douleur », et l’autre à « douleur maximale imaginable ». La victime doit, le long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cette ligne,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curseur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l’endroit 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 douleur.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Sur l’autre</a:t>
            </a:r>
            <a:r>
              <a:rPr dirty="0" sz="1100">
                <a:latin typeface="Calibri"/>
                <a:cs typeface="Calibri"/>
              </a:rPr>
              <a:t> face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trouvent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graduations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millimétrées</a:t>
            </a:r>
            <a:r>
              <a:rPr dirty="0" sz="1100">
                <a:latin typeface="Calibri"/>
                <a:cs typeface="Calibri"/>
              </a:rPr>
              <a:t> vues </a:t>
            </a:r>
            <a:r>
              <a:rPr dirty="0" sz="1100" spc="-5">
                <a:latin typeface="Calibri"/>
                <a:cs typeface="Calibri"/>
              </a:rPr>
              <a:t>seulement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(fig. 2).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La </a:t>
            </a:r>
            <a:r>
              <a:rPr dirty="0" sz="1100" spc="-5">
                <a:latin typeface="Calibri"/>
                <a:cs typeface="Calibri"/>
              </a:rPr>
              <a:t> position du curseur mobilisé par la victime permet de lire l’intensité de la douleur, qui est mesurée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millimètres.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941322" y="7374635"/>
            <a:ext cx="37096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Figure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1: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Réglette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"échelle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visuelle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analogique",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côté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victime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endParaRPr sz="1200">
              <a:latin typeface="Calibri Light"/>
              <a:cs typeface="Calibri Ligh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7390" y="8680312"/>
            <a:ext cx="6136640" cy="1132205"/>
          </a:xfrm>
          <a:prstGeom prst="rect">
            <a:avLst/>
          </a:prstGeom>
        </p:spPr>
        <p:txBody>
          <a:bodyPr wrap="square" lIns="0" tIns="100965" rIns="0" bIns="0" rtlCol="0" vert="horz">
            <a:spAutoFit/>
          </a:bodyPr>
          <a:lstStyle/>
          <a:p>
            <a:pPr algn="ctr" marL="40005">
              <a:lnSpc>
                <a:spcPct val="100000"/>
              </a:lnSpc>
              <a:spcBef>
                <a:spcPts val="795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Figure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2:</a:t>
            </a:r>
            <a:r>
              <a:rPr dirty="0" sz="1200" spc="2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Réglette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"échelle</a:t>
            </a:r>
            <a:r>
              <a:rPr dirty="0" sz="1200" spc="2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visuelle</a:t>
            </a:r>
            <a:r>
              <a:rPr dirty="0" sz="1200" spc="1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analogique",</a:t>
            </a:r>
            <a:r>
              <a:rPr dirty="0" sz="1200" spc="2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côté</a:t>
            </a:r>
            <a:r>
              <a:rPr dirty="0" sz="1200" spc="2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secouriste </a:t>
            </a:r>
            <a:endParaRPr sz="1200">
              <a:latin typeface="Calibri Light"/>
              <a:cs typeface="Calibri Light"/>
            </a:endParaRPr>
          </a:p>
          <a:p>
            <a:pPr algn="just" marL="12700" marR="5080">
              <a:lnSpc>
                <a:spcPct val="101600"/>
              </a:lnSpc>
              <a:spcBef>
                <a:spcPts val="610"/>
              </a:spcBef>
            </a:pPr>
            <a:r>
              <a:rPr dirty="0" sz="1100" spc="-5">
                <a:latin typeface="Calibri"/>
                <a:cs typeface="Calibri"/>
              </a:rPr>
              <a:t>L’utilisation de ces échelles </a:t>
            </a:r>
            <a:r>
              <a:rPr dirty="0" sz="1100" spc="-10">
                <a:latin typeface="Calibri"/>
                <a:cs typeface="Calibri"/>
              </a:rPr>
              <a:t>demande </a:t>
            </a:r>
            <a:r>
              <a:rPr dirty="0" sz="1100" spc="-5">
                <a:latin typeface="Calibri"/>
                <a:cs typeface="Calibri"/>
              </a:rPr>
              <a:t>une bonne coopération de la victime et une explication claire de son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utilisation.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secouriste doit toujours s’assurer de la bonne compréhension de la victime. Si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plusieurs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douloureux,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</a:t>
            </a:r>
            <a:r>
              <a:rPr dirty="0" sz="1100">
                <a:latin typeface="Calibri"/>
                <a:cs typeface="Calibri"/>
              </a:rPr>
              <a:t>évaluation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</a:t>
            </a:r>
            <a:r>
              <a:rPr dirty="0" sz="1100">
                <a:latin typeface="Calibri"/>
                <a:cs typeface="Calibri"/>
              </a:rPr>
              <a:t>point</a:t>
            </a:r>
            <a:r>
              <a:rPr dirty="0" sz="1100" spc="-5">
                <a:latin typeface="Calibri"/>
                <a:cs typeface="Calibri"/>
              </a:rPr>
              <a:t> 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réalisée.</a:t>
            </a:r>
            <a:endParaRPr sz="11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nécessite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EVA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≥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4/10.</a:t>
            </a:r>
            <a:endParaRPr sz="1100">
              <a:latin typeface="Calibri"/>
              <a:cs typeface="Calibri"/>
            </a:endParaRPr>
          </a:p>
        </p:txBody>
      </p:sp>
      <p:pic>
        <p:nvPicPr>
          <p:cNvPr id="11" name="object 1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24660" y="6174485"/>
            <a:ext cx="4106926" cy="1104264"/>
          </a:xfrm>
          <a:prstGeom prst="rect">
            <a:avLst/>
          </a:prstGeom>
        </p:spPr>
      </p:pic>
      <p:pic>
        <p:nvPicPr>
          <p:cNvPr id="12" name="object 12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24660" y="7580502"/>
            <a:ext cx="4104894" cy="1092834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7651"/>
            <a:ext cx="6155690" cy="14192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Échelle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6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visages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principe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l’EVA,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ans.</a:t>
            </a:r>
            <a:endParaRPr sz="1100">
              <a:latin typeface="Calibri"/>
              <a:cs typeface="Calibri"/>
            </a:endParaRPr>
          </a:p>
          <a:p>
            <a:pPr marL="19050" marR="1143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réglette,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coté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représente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expriment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légère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intense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(fig. 3).</a:t>
            </a:r>
            <a:endParaRPr sz="1100">
              <a:latin typeface="Calibri"/>
              <a:cs typeface="Calibri"/>
            </a:endParaRPr>
          </a:p>
          <a:p>
            <a:pPr marL="19050" marR="17145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réglette,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côté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douleur.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n’existe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seuls 6 niveaux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identifiés</a:t>
            </a:r>
            <a:r>
              <a:rPr dirty="0" sz="1100">
                <a:latin typeface="Calibri"/>
                <a:cs typeface="Calibri"/>
              </a:rPr>
              <a:t> (0,</a:t>
            </a:r>
            <a:r>
              <a:rPr dirty="0" sz="1100" spc="-5">
                <a:latin typeface="Calibri"/>
                <a:cs typeface="Calibri"/>
              </a:rPr>
              <a:t> 2,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4, 6, 8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10)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(fig. </a:t>
            </a:r>
            <a:r>
              <a:rPr dirty="0" sz="1100">
                <a:latin typeface="Calibri"/>
                <a:cs typeface="Calibri"/>
              </a:rPr>
              <a:t>4).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091182" y="3463035"/>
            <a:ext cx="34099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Figure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3: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Réglette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"échelle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des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6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visages",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côté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enfant</a:t>
            </a:r>
            <a:r>
              <a:rPr dirty="0" baseline="38194" sz="1200" spc="-7" i="1">
                <a:solidFill>
                  <a:srgbClr val="44536A"/>
                </a:solidFill>
                <a:latin typeface="Calibri"/>
                <a:cs typeface="Calibri"/>
              </a:rPr>
              <a:t>1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endParaRPr sz="1200">
              <a:latin typeface="Calibri Light"/>
              <a:cs typeface="Calibri Light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701040" y="6275577"/>
            <a:ext cx="6155690" cy="287655"/>
            <a:chOff x="701040" y="6275577"/>
            <a:chExt cx="6155690" cy="287655"/>
          </a:xfrm>
        </p:grpSpPr>
        <p:sp>
          <p:nvSpPr>
            <p:cNvPr id="8" name="object 8"/>
            <p:cNvSpPr/>
            <p:nvPr/>
          </p:nvSpPr>
          <p:spPr>
            <a:xfrm>
              <a:off x="701040" y="62755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01040" y="655675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" name="object 10"/>
          <p:cNvSpPr txBox="1"/>
          <p:nvPr/>
        </p:nvSpPr>
        <p:spPr>
          <a:xfrm>
            <a:off x="701040" y="6252971"/>
            <a:ext cx="6155690" cy="2272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Échelle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EVENDOL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(hétéroévaluation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douleur)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Les enfants les plus jeunes ou stressés ont du mal à relativiser, à comparer différents niveaux de douleur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eux.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s’expriment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pas.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pertinent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revenir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hétéroévaluation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comportementale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L’échelle d’hétéroévaluation EVENDOL en 15 points a été validée pour les enfants de 0 à 7 ans en situation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d’urgence. Pour cela, le secouriste doit identifier des signes d’évaluation de la </a:t>
            </a:r>
            <a:r>
              <a:rPr dirty="0" sz="1100" spc="-10">
                <a:latin typeface="Calibri"/>
                <a:cs typeface="Calibri"/>
              </a:rPr>
              <a:t>douleur </a:t>
            </a:r>
            <a:r>
              <a:rPr dirty="0" sz="1100" spc="-5">
                <a:latin typeface="Calibri"/>
                <a:cs typeface="Calibri"/>
              </a:rPr>
              <a:t>qui </a:t>
            </a:r>
            <a:r>
              <a:rPr dirty="0" sz="1100">
                <a:latin typeface="Calibri"/>
                <a:cs typeface="Calibri"/>
              </a:rPr>
              <a:t>portent </a:t>
            </a:r>
            <a:r>
              <a:rPr dirty="0" sz="1100" spc="-5">
                <a:latin typeface="Calibri"/>
                <a:cs typeface="Calibri"/>
              </a:rPr>
              <a:t>sur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l’expression,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mimique,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mouvements,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relations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l’environnement.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>
                <a:latin typeface="Calibri"/>
                <a:cs typeface="Calibri"/>
              </a:rPr>
              <a:t>évaluée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total de </a:t>
            </a:r>
            <a:r>
              <a:rPr dirty="0" sz="1100">
                <a:latin typeface="Calibri"/>
                <a:cs typeface="Calibri"/>
              </a:rPr>
              <a:t>15</a:t>
            </a:r>
            <a:r>
              <a:rPr dirty="0" sz="1100" spc="-5">
                <a:latin typeface="Calibri"/>
                <a:cs typeface="Calibri"/>
              </a:rPr>
              <a:t> (tableau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7).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L’usage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échelle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difficile,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souvent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personnel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habitué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douleur</a:t>
            </a:r>
            <a:r>
              <a:rPr dirty="0" sz="1100" spc="-5">
                <a:latin typeface="Calibri"/>
                <a:cs typeface="Calibri"/>
              </a:rPr>
              <a:t> chez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ressort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organisme ou association.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720090" y="9427464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 txBox="1"/>
          <p:nvPr/>
        </p:nvSpPr>
        <p:spPr>
          <a:xfrm>
            <a:off x="681990" y="9485629"/>
            <a:ext cx="5901690" cy="3409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14999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D’après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Carrie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Hicks,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Carl</a:t>
            </a:r>
            <a:r>
              <a:rPr dirty="0" sz="900" i="1">
                <a:latin typeface="Calibri"/>
                <a:cs typeface="Calibri"/>
              </a:rPr>
              <a:t> L von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Baeyer,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Pamela</a:t>
            </a:r>
            <a:r>
              <a:rPr dirty="0" sz="900" i="1">
                <a:latin typeface="Calibri"/>
                <a:cs typeface="Calibri"/>
              </a:rPr>
              <a:t> 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Spafford</a:t>
            </a:r>
            <a:r>
              <a:rPr dirty="0" sz="900" i="1">
                <a:latin typeface="Calibri"/>
                <a:cs typeface="Calibri"/>
              </a:rPr>
              <a:t> 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all.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The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Faces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Pain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Scale-Revised: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toward</a:t>
            </a:r>
            <a:r>
              <a:rPr dirty="0" sz="900" i="1">
                <a:latin typeface="Calibri"/>
                <a:cs typeface="Calibri"/>
              </a:rPr>
              <a:t> a common </a:t>
            </a:r>
            <a:r>
              <a:rPr dirty="0" sz="900" spc="-5" i="1">
                <a:latin typeface="Calibri"/>
                <a:cs typeface="Calibri"/>
              </a:rPr>
              <a:t>metric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pediatric pain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measurement.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Pain.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2001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Aug;93(2):173-183.</a:t>
            </a:r>
            <a:r>
              <a:rPr dirty="0" sz="900" spc="2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doi: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10.1016/S0304-3959(01)00314-1.</a:t>
            </a:r>
            <a:endParaRPr sz="900">
              <a:latin typeface="Calibri"/>
              <a:cs typeface="Calibri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107620" y="2056939"/>
            <a:ext cx="5483860" cy="1363980"/>
            <a:chOff x="1107620" y="2056939"/>
            <a:chExt cx="5483860" cy="1363980"/>
          </a:xfrm>
        </p:grpSpPr>
        <p:sp>
          <p:nvSpPr>
            <p:cNvPr id="14" name="object 14"/>
            <p:cNvSpPr/>
            <p:nvPr/>
          </p:nvSpPr>
          <p:spPr>
            <a:xfrm>
              <a:off x="1116240" y="2065559"/>
              <a:ext cx="5466715" cy="1346835"/>
            </a:xfrm>
            <a:custGeom>
              <a:avLst/>
              <a:gdLst/>
              <a:ahLst/>
              <a:cxnLst/>
              <a:rect l="l" t="t" r="r" b="b"/>
              <a:pathLst>
                <a:path w="5466715" h="1346835">
                  <a:moveTo>
                    <a:pt x="0" y="224269"/>
                  </a:moveTo>
                  <a:lnTo>
                    <a:pt x="4551" y="179072"/>
                  </a:lnTo>
                  <a:lnTo>
                    <a:pt x="17609" y="136974"/>
                  </a:lnTo>
                  <a:lnTo>
                    <a:pt x="38275" y="98879"/>
                  </a:lnTo>
                  <a:lnTo>
                    <a:pt x="65653" y="65688"/>
                  </a:lnTo>
                  <a:lnTo>
                    <a:pt x="98845" y="38302"/>
                  </a:lnTo>
                  <a:lnTo>
                    <a:pt x="136954" y="17624"/>
                  </a:lnTo>
                  <a:lnTo>
                    <a:pt x="179083" y="4556"/>
                  </a:lnTo>
                  <a:lnTo>
                    <a:pt x="224335" y="0"/>
                  </a:lnTo>
                  <a:lnTo>
                    <a:pt x="5242146" y="0"/>
                  </a:lnTo>
                  <a:lnTo>
                    <a:pt x="5287356" y="4556"/>
                  </a:lnTo>
                  <a:lnTo>
                    <a:pt x="5329464" y="17624"/>
                  </a:lnTo>
                  <a:lnTo>
                    <a:pt x="5367569" y="38302"/>
                  </a:lnTo>
                  <a:lnTo>
                    <a:pt x="5400770" y="65688"/>
                  </a:lnTo>
                  <a:lnTo>
                    <a:pt x="5428162" y="98879"/>
                  </a:lnTo>
                  <a:lnTo>
                    <a:pt x="5448846" y="136974"/>
                  </a:lnTo>
                  <a:lnTo>
                    <a:pt x="5461917" y="179072"/>
                  </a:lnTo>
                  <a:lnTo>
                    <a:pt x="5466475" y="224269"/>
                  </a:lnTo>
                  <a:lnTo>
                    <a:pt x="5466475" y="1122011"/>
                  </a:lnTo>
                  <a:lnTo>
                    <a:pt x="5461917" y="1167257"/>
                  </a:lnTo>
                  <a:lnTo>
                    <a:pt x="5448846" y="1209393"/>
                  </a:lnTo>
                  <a:lnTo>
                    <a:pt x="5428162" y="1247518"/>
                  </a:lnTo>
                  <a:lnTo>
                    <a:pt x="5400770" y="1280730"/>
                  </a:lnTo>
                  <a:lnTo>
                    <a:pt x="5367569" y="1308130"/>
                  </a:lnTo>
                  <a:lnTo>
                    <a:pt x="5329464" y="1328816"/>
                  </a:lnTo>
                  <a:lnTo>
                    <a:pt x="5287356" y="1341888"/>
                  </a:lnTo>
                  <a:lnTo>
                    <a:pt x="5242146" y="1346446"/>
                  </a:lnTo>
                  <a:lnTo>
                    <a:pt x="224335" y="1346446"/>
                  </a:lnTo>
                  <a:lnTo>
                    <a:pt x="179083" y="1341888"/>
                  </a:lnTo>
                  <a:lnTo>
                    <a:pt x="136954" y="1328816"/>
                  </a:lnTo>
                  <a:lnTo>
                    <a:pt x="98845" y="1308130"/>
                  </a:lnTo>
                  <a:lnTo>
                    <a:pt x="65653" y="1280730"/>
                  </a:lnTo>
                  <a:lnTo>
                    <a:pt x="38275" y="1247518"/>
                  </a:lnTo>
                  <a:lnTo>
                    <a:pt x="17609" y="1209393"/>
                  </a:lnTo>
                  <a:lnTo>
                    <a:pt x="4551" y="1167257"/>
                  </a:lnTo>
                  <a:lnTo>
                    <a:pt x="0" y="1122011"/>
                  </a:lnTo>
                  <a:lnTo>
                    <a:pt x="0" y="224269"/>
                  </a:lnTo>
                  <a:close/>
                </a:path>
              </a:pathLst>
            </a:custGeom>
            <a:ln w="1724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95486" y="2231016"/>
              <a:ext cx="4971429" cy="1015393"/>
            </a:xfrm>
            <a:prstGeom prst="rect">
              <a:avLst/>
            </a:prstGeom>
          </p:spPr>
        </p:pic>
      </p:grpSp>
      <p:grpSp>
        <p:nvGrpSpPr>
          <p:cNvPr id="16" name="object 16"/>
          <p:cNvGrpSpPr/>
          <p:nvPr/>
        </p:nvGrpSpPr>
        <p:grpSpPr>
          <a:xfrm>
            <a:off x="1107376" y="3795370"/>
            <a:ext cx="5480685" cy="1363345"/>
            <a:chOff x="1107376" y="3795370"/>
            <a:chExt cx="5480685" cy="1363345"/>
          </a:xfrm>
        </p:grpSpPr>
        <p:sp>
          <p:nvSpPr>
            <p:cNvPr id="17" name="object 17"/>
            <p:cNvSpPr/>
            <p:nvPr/>
          </p:nvSpPr>
          <p:spPr>
            <a:xfrm>
              <a:off x="1115991" y="3803985"/>
              <a:ext cx="5463540" cy="1346200"/>
            </a:xfrm>
            <a:custGeom>
              <a:avLst/>
              <a:gdLst/>
              <a:ahLst/>
              <a:cxnLst/>
              <a:rect l="l" t="t" r="r" b="b"/>
              <a:pathLst>
                <a:path w="5463540" h="1346200">
                  <a:moveTo>
                    <a:pt x="0" y="224194"/>
                  </a:moveTo>
                  <a:lnTo>
                    <a:pt x="4549" y="179021"/>
                  </a:lnTo>
                  <a:lnTo>
                    <a:pt x="17598" y="136943"/>
                  </a:lnTo>
                  <a:lnTo>
                    <a:pt x="38251" y="98861"/>
                  </a:lnTo>
                  <a:lnTo>
                    <a:pt x="65612" y="65679"/>
                  </a:lnTo>
                  <a:lnTo>
                    <a:pt x="98783" y="38298"/>
                  </a:lnTo>
                  <a:lnTo>
                    <a:pt x="136868" y="17623"/>
                  </a:lnTo>
                  <a:lnTo>
                    <a:pt x="178970" y="4556"/>
                  </a:lnTo>
                  <a:lnTo>
                    <a:pt x="224194" y="0"/>
                  </a:lnTo>
                  <a:lnTo>
                    <a:pt x="5238854" y="0"/>
                  </a:lnTo>
                  <a:lnTo>
                    <a:pt x="5284035" y="4556"/>
                  </a:lnTo>
                  <a:lnTo>
                    <a:pt x="5326117" y="17623"/>
                  </a:lnTo>
                  <a:lnTo>
                    <a:pt x="5364199" y="38298"/>
                  </a:lnTo>
                  <a:lnTo>
                    <a:pt x="5397378" y="65679"/>
                  </a:lnTo>
                  <a:lnTo>
                    <a:pt x="5424754" y="98861"/>
                  </a:lnTo>
                  <a:lnTo>
                    <a:pt x="5445424" y="136943"/>
                  </a:lnTo>
                  <a:lnTo>
                    <a:pt x="5458487" y="179021"/>
                  </a:lnTo>
                  <a:lnTo>
                    <a:pt x="5463042" y="224194"/>
                  </a:lnTo>
                  <a:lnTo>
                    <a:pt x="5463042" y="1121345"/>
                  </a:lnTo>
                  <a:lnTo>
                    <a:pt x="5458487" y="1166719"/>
                  </a:lnTo>
                  <a:lnTo>
                    <a:pt x="5445424" y="1208946"/>
                  </a:lnTo>
                  <a:lnTo>
                    <a:pt x="5424754" y="1247131"/>
                  </a:lnTo>
                  <a:lnTo>
                    <a:pt x="5397378" y="1280380"/>
                  </a:lnTo>
                  <a:lnTo>
                    <a:pt x="5364199" y="1307797"/>
                  </a:lnTo>
                  <a:lnTo>
                    <a:pt x="5326117" y="1328488"/>
                  </a:lnTo>
                  <a:lnTo>
                    <a:pt x="5284035" y="1341559"/>
                  </a:lnTo>
                  <a:lnTo>
                    <a:pt x="5238854" y="1346115"/>
                  </a:lnTo>
                  <a:lnTo>
                    <a:pt x="224194" y="1346115"/>
                  </a:lnTo>
                  <a:lnTo>
                    <a:pt x="178970" y="1341559"/>
                  </a:lnTo>
                  <a:lnTo>
                    <a:pt x="136868" y="1328488"/>
                  </a:lnTo>
                  <a:lnTo>
                    <a:pt x="98783" y="1307797"/>
                  </a:lnTo>
                  <a:lnTo>
                    <a:pt x="65612" y="1280380"/>
                  </a:lnTo>
                  <a:lnTo>
                    <a:pt x="38251" y="1247131"/>
                  </a:lnTo>
                  <a:lnTo>
                    <a:pt x="17598" y="1208946"/>
                  </a:lnTo>
                  <a:lnTo>
                    <a:pt x="4549" y="1166719"/>
                  </a:lnTo>
                  <a:lnTo>
                    <a:pt x="0" y="1121345"/>
                  </a:lnTo>
                  <a:lnTo>
                    <a:pt x="0" y="224194"/>
                  </a:lnTo>
                  <a:close/>
                </a:path>
              </a:pathLst>
            </a:custGeom>
            <a:ln w="17229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675180" y="3800547"/>
              <a:ext cx="4250055" cy="165100"/>
            </a:xfrm>
            <a:custGeom>
              <a:avLst/>
              <a:gdLst/>
              <a:ahLst/>
              <a:cxnLst/>
              <a:rect l="l" t="t" r="r" b="b"/>
              <a:pathLst>
                <a:path w="4250055" h="165100">
                  <a:moveTo>
                    <a:pt x="0" y="3438"/>
                  </a:moveTo>
                  <a:lnTo>
                    <a:pt x="0" y="3438"/>
                  </a:lnTo>
                  <a:lnTo>
                    <a:pt x="0" y="164977"/>
                  </a:lnTo>
                </a:path>
                <a:path w="4250055" h="165100">
                  <a:moveTo>
                    <a:pt x="817457" y="0"/>
                  </a:moveTo>
                  <a:lnTo>
                    <a:pt x="817457" y="0"/>
                  </a:lnTo>
                  <a:lnTo>
                    <a:pt x="817457" y="161666"/>
                  </a:lnTo>
                </a:path>
                <a:path w="4250055" h="165100">
                  <a:moveTo>
                    <a:pt x="1685102" y="3438"/>
                  </a:moveTo>
                  <a:lnTo>
                    <a:pt x="1685102" y="3438"/>
                  </a:lnTo>
                  <a:lnTo>
                    <a:pt x="1685102" y="164977"/>
                  </a:lnTo>
                </a:path>
                <a:path w="4250055" h="165100">
                  <a:moveTo>
                    <a:pt x="2539882" y="3438"/>
                  </a:moveTo>
                  <a:lnTo>
                    <a:pt x="2539882" y="3438"/>
                  </a:lnTo>
                  <a:lnTo>
                    <a:pt x="2539882" y="164977"/>
                  </a:lnTo>
                </a:path>
                <a:path w="4250055" h="165100">
                  <a:moveTo>
                    <a:pt x="3388865" y="3438"/>
                  </a:moveTo>
                  <a:lnTo>
                    <a:pt x="3388865" y="3438"/>
                  </a:lnTo>
                  <a:lnTo>
                    <a:pt x="3388865" y="164977"/>
                  </a:lnTo>
                </a:path>
                <a:path w="4250055" h="165100">
                  <a:moveTo>
                    <a:pt x="4249950" y="3438"/>
                  </a:moveTo>
                  <a:lnTo>
                    <a:pt x="4249950" y="3438"/>
                  </a:lnTo>
                  <a:lnTo>
                    <a:pt x="4249950" y="164977"/>
                  </a:lnTo>
                </a:path>
              </a:pathLst>
            </a:custGeom>
            <a:ln w="143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707390" y="3985878"/>
            <a:ext cx="6139180" cy="2139950"/>
          </a:xfrm>
          <a:prstGeom prst="rect">
            <a:avLst/>
          </a:prstGeom>
        </p:spPr>
        <p:txBody>
          <a:bodyPr wrap="square" lIns="0" tIns="13335" rIns="0" bIns="0" rtlCol="0" vert="horz">
            <a:spAutoFit/>
          </a:bodyPr>
          <a:lstStyle/>
          <a:p>
            <a:pPr algn="ctr" marL="99060">
              <a:lnSpc>
                <a:spcPts val="1855"/>
              </a:lnSpc>
              <a:spcBef>
                <a:spcPts val="105"/>
              </a:spcBef>
              <a:tabLst>
                <a:tab pos="915669" algn="l"/>
                <a:tab pos="1783080" algn="l"/>
                <a:tab pos="2637790" algn="l"/>
                <a:tab pos="3489325" algn="l"/>
                <a:tab pos="4296410" algn="l"/>
              </a:tabLst>
            </a:pPr>
            <a:r>
              <a:rPr dirty="0" baseline="1736" sz="2400">
                <a:latin typeface="Calibri"/>
                <a:cs typeface="Calibri"/>
              </a:rPr>
              <a:t>0	2	4	6	8	</a:t>
            </a:r>
            <a:r>
              <a:rPr dirty="0" sz="1600">
                <a:latin typeface="Calibri"/>
                <a:cs typeface="Calibri"/>
              </a:rPr>
              <a:t>10</a:t>
            </a:r>
            <a:endParaRPr sz="1600">
              <a:latin typeface="Calibri"/>
              <a:cs typeface="Calibri"/>
            </a:endParaRPr>
          </a:p>
          <a:p>
            <a:pPr algn="r" marR="1580515">
              <a:lnSpc>
                <a:spcPts val="1135"/>
              </a:lnSpc>
            </a:pPr>
            <a:r>
              <a:rPr dirty="0" sz="1000" spc="-5" b="1">
                <a:latin typeface="Calibri"/>
                <a:cs typeface="Calibri"/>
              </a:rPr>
              <a:t>Echelle</a:t>
            </a:r>
            <a:r>
              <a:rPr dirty="0" sz="1000" b="1">
                <a:latin typeface="Calibri"/>
                <a:cs typeface="Calibri"/>
              </a:rPr>
              <a:t> de </a:t>
            </a:r>
            <a:r>
              <a:rPr dirty="0" sz="1000" spc="-5" b="1">
                <a:latin typeface="Calibri"/>
                <a:cs typeface="Calibri"/>
              </a:rPr>
              <a:t>visages</a:t>
            </a:r>
            <a:r>
              <a:rPr dirty="0" sz="100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pour</a:t>
            </a:r>
            <a:r>
              <a:rPr dirty="0" sz="1000" b="1">
                <a:latin typeface="Calibri"/>
                <a:cs typeface="Calibri"/>
              </a:rPr>
              <a:t> </a:t>
            </a:r>
            <a:r>
              <a:rPr dirty="0" sz="1000" spc="-15" b="1">
                <a:latin typeface="Calibri"/>
                <a:cs typeface="Calibri"/>
              </a:rPr>
              <a:t>l’enfant</a:t>
            </a:r>
            <a:r>
              <a:rPr dirty="0" sz="1000" b="1">
                <a:latin typeface="Calibri"/>
                <a:cs typeface="Calibri"/>
              </a:rPr>
              <a:t> à </a:t>
            </a:r>
            <a:r>
              <a:rPr dirty="0" sz="1000" spc="-5" b="1">
                <a:latin typeface="Calibri"/>
                <a:cs typeface="Calibri"/>
              </a:rPr>
              <a:t>partir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de</a:t>
            </a:r>
            <a:r>
              <a:rPr dirty="0" sz="1000" b="1">
                <a:latin typeface="Calibri"/>
                <a:cs typeface="Calibri"/>
              </a:rPr>
              <a:t> </a:t>
            </a:r>
            <a:r>
              <a:rPr dirty="0" sz="1000" spc="-5" b="1">
                <a:latin typeface="Calibri"/>
                <a:cs typeface="Calibri"/>
              </a:rPr>
              <a:t>quatre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ans</a:t>
            </a:r>
            <a:endParaRPr sz="1000">
              <a:latin typeface="Calibri"/>
              <a:cs typeface="Calibri"/>
            </a:endParaRPr>
          </a:p>
          <a:p>
            <a:pPr algn="r" marR="1583055">
              <a:lnSpc>
                <a:spcPct val="100000"/>
              </a:lnSpc>
              <a:spcBef>
                <a:spcPts val="545"/>
              </a:spcBef>
            </a:pPr>
            <a:r>
              <a:rPr dirty="0" sz="900" i="1">
                <a:latin typeface="Calibri"/>
                <a:cs typeface="Calibri"/>
              </a:rPr>
              <a:t>« </a:t>
            </a:r>
            <a:r>
              <a:rPr dirty="0" sz="900" spc="-5" i="1">
                <a:latin typeface="Calibri"/>
                <a:cs typeface="Calibri"/>
              </a:rPr>
              <a:t>Montre-moi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visage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qui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a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mal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comme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10" i="1">
                <a:latin typeface="Calibri"/>
                <a:cs typeface="Calibri"/>
              </a:rPr>
              <a:t>toi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moment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?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»</a:t>
            </a:r>
            <a:endParaRPr sz="900">
              <a:latin typeface="Calibri"/>
              <a:cs typeface="Calibri"/>
            </a:endParaRPr>
          </a:p>
          <a:p>
            <a:pPr marL="633730" marR="632460">
              <a:lnSpc>
                <a:spcPct val="99100"/>
              </a:lnSpc>
              <a:spcBef>
                <a:spcPts val="45"/>
              </a:spcBef>
            </a:pPr>
            <a:r>
              <a:rPr dirty="0" sz="800" spc="-5" b="1">
                <a:latin typeface="Calibri"/>
                <a:cs typeface="Calibri"/>
              </a:rPr>
              <a:t>Consignes</a:t>
            </a:r>
            <a:r>
              <a:rPr dirty="0" sz="800" b="1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: </a:t>
            </a:r>
            <a:r>
              <a:rPr dirty="0" sz="800" spc="-5">
                <a:latin typeface="Calibri"/>
                <a:cs typeface="Calibri"/>
              </a:rPr>
              <a:t>ces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visages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montrent</a:t>
            </a:r>
            <a:r>
              <a:rPr dirty="0" sz="800" spc="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combien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on </a:t>
            </a:r>
            <a:r>
              <a:rPr dirty="0" sz="800" spc="-5">
                <a:latin typeface="Calibri"/>
                <a:cs typeface="Calibri"/>
              </a:rPr>
              <a:t>peut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avoir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mal.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Ce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visage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(montrer</a:t>
            </a:r>
            <a:r>
              <a:rPr dirty="0" sz="800" spc="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celui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de</a:t>
            </a:r>
            <a:r>
              <a:rPr dirty="0" sz="800" spc="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gauche)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montre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quelqu’un 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qui </a:t>
            </a:r>
            <a:r>
              <a:rPr dirty="0" sz="800" spc="-20">
                <a:latin typeface="Calibri"/>
                <a:cs typeface="Calibri"/>
              </a:rPr>
              <a:t>n’a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pas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mal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du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tout.</a:t>
            </a:r>
            <a:r>
              <a:rPr dirty="0" sz="800">
                <a:latin typeface="Calibri"/>
                <a:cs typeface="Calibri"/>
              </a:rPr>
              <a:t> Ces </a:t>
            </a:r>
            <a:r>
              <a:rPr dirty="0" sz="800" spc="-5">
                <a:latin typeface="Calibri"/>
                <a:cs typeface="Calibri"/>
              </a:rPr>
              <a:t>visages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(les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montrer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un à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un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de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gauche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à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droite)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montrent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quelqu’un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qui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a </a:t>
            </a:r>
            <a:r>
              <a:rPr dirty="0" sz="800" spc="-5">
                <a:latin typeface="Calibri"/>
                <a:cs typeface="Calibri"/>
              </a:rPr>
              <a:t>de</a:t>
            </a:r>
            <a:r>
              <a:rPr dirty="0" sz="800" spc="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plus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en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plus 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mal,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10">
                <a:latin typeface="Calibri"/>
                <a:cs typeface="Calibri"/>
              </a:rPr>
              <a:t>jusqu’à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celui-ci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(montrer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celui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de</a:t>
            </a:r>
            <a:r>
              <a:rPr dirty="0" sz="800" spc="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droite),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qui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montre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quelqu’un</a:t>
            </a:r>
            <a:r>
              <a:rPr dirty="0" sz="800" spc="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qui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a </a:t>
            </a:r>
            <a:r>
              <a:rPr dirty="0" sz="800" spc="-5">
                <a:latin typeface="Calibri"/>
                <a:cs typeface="Calibri"/>
              </a:rPr>
              <a:t>très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très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mal.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Choisis</a:t>
            </a:r>
            <a:r>
              <a:rPr dirty="0" sz="800" spc="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le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visage</a:t>
            </a:r>
            <a:r>
              <a:rPr dirty="0" sz="800" spc="5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qui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montre 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combien</a:t>
            </a:r>
            <a:r>
              <a:rPr dirty="0" sz="800" spc="-1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tu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as</a:t>
            </a:r>
            <a:r>
              <a:rPr dirty="0" sz="800">
                <a:latin typeface="Calibri"/>
                <a:cs typeface="Calibri"/>
              </a:rPr>
              <a:t> </a:t>
            </a:r>
            <a:r>
              <a:rPr dirty="0" sz="800" spc="-5">
                <a:latin typeface="Calibri"/>
                <a:cs typeface="Calibri"/>
              </a:rPr>
              <a:t>mal </a:t>
            </a:r>
            <a:r>
              <a:rPr dirty="0" sz="800">
                <a:latin typeface="Calibri"/>
                <a:cs typeface="Calibri"/>
              </a:rPr>
              <a:t>en</a:t>
            </a:r>
            <a:r>
              <a:rPr dirty="0" sz="800" spc="-5">
                <a:latin typeface="Calibri"/>
                <a:cs typeface="Calibri"/>
              </a:rPr>
              <a:t> </a:t>
            </a:r>
            <a:r>
              <a:rPr dirty="0" sz="800">
                <a:latin typeface="Calibri"/>
                <a:cs typeface="Calibri"/>
              </a:rPr>
              <a:t>ce </a:t>
            </a:r>
            <a:r>
              <a:rPr dirty="0" sz="800" spc="-5">
                <a:latin typeface="Calibri"/>
                <a:cs typeface="Calibri"/>
              </a:rPr>
              <a:t>moment.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 algn="ctr" marL="36830">
              <a:lnSpc>
                <a:spcPct val="100000"/>
              </a:lnSpc>
              <a:spcBef>
                <a:spcPts val="5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Figure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4: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Réglette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"échelle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des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6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visages",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côté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secouriste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endParaRPr sz="1200">
              <a:latin typeface="Calibri Light"/>
              <a:cs typeface="Calibri Light"/>
            </a:endParaRPr>
          </a:p>
          <a:p>
            <a:pPr marL="12700" marR="5080">
              <a:lnSpc>
                <a:spcPct val="1014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échelle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compréhension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facile,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jeune,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chez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l’enfant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fatigué.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l'échelle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validée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appréciée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enfants.</a:t>
            </a: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L’enfant nécessite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si </a:t>
            </a:r>
            <a:r>
              <a:rPr dirty="0" sz="1100" spc="-5">
                <a:latin typeface="Calibri"/>
                <a:cs typeface="Calibri"/>
              </a:rPr>
              <a:t>le score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3-4/10.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01040" y="540257"/>
          <a:ext cx="6155690" cy="21450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5690"/>
              </a:tblGrid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[07PR13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09-2019]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" action="ppaction://hlinksldjump"/>
                        </a:rPr>
                        <a:t>②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Piqûres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et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morsures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" action="ppaction://hlinksldjump"/>
                        </a:rPr>
                        <a:t>255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[07AC12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Syndrome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de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suspension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3" action="ppaction://hlinksldjump"/>
                        </a:rPr>
                        <a:t>257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[07PR14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06-2018]</a:t>
                      </a:r>
                      <a:r>
                        <a:rPr dirty="0" sz="1100" spc="27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Syndrome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de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suspension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4" action="ppaction://hlinksldjump"/>
                        </a:rPr>
                        <a:t>259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126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[07AC13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06-2018]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Victimes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d’explosion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Times New Roman"/>
                          <a:cs typeface="Times New Roman"/>
                          <a:hlinkClick r:id="rId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5" action="ppaction://hlinksldjump"/>
                        </a:rPr>
                        <a:t>260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7141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[07PR15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06-2018]</a:t>
                      </a:r>
                      <a:r>
                        <a:rPr dirty="0" sz="1100" spc="26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Victimes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d’explosion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Times New Roman"/>
                          <a:cs typeface="Times New Roman"/>
                          <a:hlinkClick r:id="rId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6" action="ppaction://hlinksldjump"/>
                        </a:rPr>
                        <a:t>262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[07AC14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11-2021]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Victimes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d’avalanche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Times New Roman"/>
                          <a:cs typeface="Times New Roman"/>
                          <a:hlinkClick r:id="rId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7" action="ppaction://hlinksldjump"/>
                        </a:rPr>
                        <a:t>263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[07PR16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11-2021]</a:t>
                      </a:r>
                      <a:r>
                        <a:rPr dirty="0" sz="1100" spc="26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Victimes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d’avalanche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Times New Roman"/>
                          <a:cs typeface="Times New Roman"/>
                          <a:hlinkClick r:id="rId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8" action="ppaction://hlinksldjump"/>
                        </a:rPr>
                        <a:t>264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[07AC15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11-2021]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Accident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liés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à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la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foudre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9" action="ppaction://hlinksldjump"/>
                        </a:rPr>
                        <a:t>265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169926">
                <a:tc>
                  <a:txBody>
                    <a:bodyPr/>
                    <a:lstStyle/>
                    <a:p>
                      <a:pPr marL="19050">
                        <a:lnSpc>
                          <a:spcPts val="1240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[07PR17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11-2021]</a:t>
                      </a:r>
                      <a:r>
                        <a:rPr dirty="0" sz="1100" spc="26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Accidents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liés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à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la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foudre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0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0" action="ppaction://hlinksldjump"/>
                        </a:rPr>
                        <a:t>267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707390" y="2741422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959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08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TRAUM</a:t>
            </a:r>
            <a:r>
              <a:rPr dirty="0" sz="1000">
                <a:latin typeface="Calibri"/>
                <a:cs typeface="Calibri"/>
              </a:rPr>
              <a:t>ATI</a:t>
            </a:r>
            <a:r>
              <a:rPr dirty="0" sz="1000" spc="-5">
                <a:latin typeface="Calibri"/>
                <a:cs typeface="Calibri"/>
              </a:rPr>
              <a:t>SM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50">
                <a:latin typeface="Calibri"/>
                <a:cs typeface="Calibri"/>
              </a:rPr>
              <a:t>S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268</a:t>
            </a:r>
            <a:endParaRPr sz="1000">
              <a:latin typeface="Calibri"/>
              <a:cs typeface="Calibri"/>
            </a:endParaRPr>
          </a:p>
        </p:txBody>
      </p:sp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701040" y="2992627"/>
          <a:ext cx="6155690" cy="70796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55690"/>
              </a:tblGrid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[08AC01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06-2018]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1" action="ppaction://hlinksldjump"/>
                        </a:rPr>
                        <a:t>①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Brûlures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1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1" action="ppaction://hlinksldjump"/>
                        </a:rPr>
                        <a:t>269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[08PR01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11-2021]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2" action="ppaction://hlinksldjump"/>
                        </a:rPr>
                        <a:t>①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Brûlures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2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2" action="ppaction://hlinksldjump"/>
                        </a:rPr>
                        <a:t>271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[08AC02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09-2014]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3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Plaie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3" action="ppaction://hlinksldjump"/>
                        </a:rPr>
                        <a:t>273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[08PR02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11-2021]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4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Plaie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4" action="ppaction://hlinksldjump"/>
                        </a:rPr>
                        <a:t>275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[08AC03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5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Traumatisme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de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l’abdomen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Times New Roman"/>
                          <a:cs typeface="Times New Roman"/>
                          <a:hlinkClick r:id="rId1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5" action="ppaction://hlinksldjump"/>
                        </a:rPr>
                        <a:t>277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629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[08PR03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6" action="ppaction://hlinksldjump"/>
                        </a:rPr>
                        <a:t>②</a:t>
                      </a:r>
                      <a:r>
                        <a:rPr dirty="0" sz="1100" spc="3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6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Traumatisme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de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l’abdomen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Times New Roman"/>
                          <a:cs typeface="Times New Roman"/>
                          <a:hlinkClick r:id="rId1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6" action="ppaction://hlinksldjump"/>
                        </a:rPr>
                        <a:t>278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[08AC04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06-2018]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7" action="ppaction://hlinksldjump"/>
                        </a:rPr>
                        <a:t>②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Traumatisme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du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bassin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7" action="ppaction://hlinksldjump"/>
                        </a:rPr>
                        <a:t>279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[08PR04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8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18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Traumatisme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du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bassin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1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18" action="ppaction://hlinksldjump"/>
                        </a:rPr>
                        <a:t>281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7142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[08AC05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06-2018]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9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Traumatisme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du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crâne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1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19" action="ppaction://hlinksldjump"/>
                        </a:rPr>
                        <a:t>282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[08PR05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06-2018]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0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0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Traumatisme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du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crâne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0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0" action="ppaction://hlinksldjump"/>
                        </a:rPr>
                        <a:t>284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[08AC06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11-2021]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1" action="ppaction://hlinksldjump"/>
                        </a:rPr>
                        <a:t>②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Traumatisme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du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dos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et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du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cou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1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1" action="ppaction://hlinksldjump"/>
                        </a:rPr>
                        <a:t>285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[08PR06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11-2021]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2" action="ppaction://hlinksldjump"/>
                        </a:rPr>
                        <a:t>②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2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Traumatisme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du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dos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et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du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cou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2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2" action="ppaction://hlinksldjump"/>
                        </a:rPr>
                        <a:t>287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[08AC07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09-2014]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3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Traumatisme</a:t>
                      </a:r>
                      <a:r>
                        <a:rPr dirty="0" sz="1100" spc="1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du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 thorax</a:t>
                      </a:r>
                      <a:r>
                        <a:rPr dirty="0" u="sng" sz="1100" spc="10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3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3" action="ppaction://hlinksldjump"/>
                        </a:rPr>
                        <a:t>293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[08PR07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06-2018]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4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4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Traumatisme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du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thorax</a:t>
                      </a:r>
                      <a:r>
                        <a:rPr dirty="0" u="sng" sz="1100" spc="-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4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4" action="ppaction://hlinksldjump"/>
                        </a:rPr>
                        <a:t>295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[08AC08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09-2019]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5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Traumatisme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des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membres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5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5" action="ppaction://hlinksldjump"/>
                        </a:rPr>
                        <a:t>296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7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[08PR08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09-2019]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6" action="ppaction://hlinksldjump"/>
                        </a:rPr>
                        <a:t>①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6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Traumatisme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des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membres</a:t>
                      </a:r>
                      <a:r>
                        <a:rPr dirty="0" u="sng" sz="1100" spc="5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6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6" action="ppaction://hlinksldjump"/>
                        </a:rPr>
                        <a:t>298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46125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[08AC09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/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09-2019]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7" action="ppaction://hlinksldjump"/>
                        </a:rPr>
                        <a:t>②</a:t>
                      </a:r>
                      <a:r>
                        <a:rPr dirty="0" sz="1100" spc="20">
                          <a:solidFill>
                            <a:srgbClr val="7E7E7E"/>
                          </a:solidFill>
                          <a:latin typeface="Cambria Math"/>
                          <a:cs typeface="Cambria Math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Traumatisme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de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la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face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et</a:t>
                      </a:r>
                      <a:r>
                        <a:rPr dirty="0" sz="1100" spc="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de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la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face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antérieure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du</a:t>
                      </a:r>
                      <a:r>
                        <a:rPr dirty="0" sz="1100" spc="10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cou</a:t>
                      </a:r>
                      <a:r>
                        <a:rPr dirty="0" u="sng" sz="1100" spc="-5">
                          <a:solidFill>
                            <a:srgbClr val="7E7E7E"/>
                          </a:solidFill>
                          <a:uFill>
                            <a:solidFill>
                              <a:srgbClr val="7D7D7D"/>
                            </a:solidFill>
                          </a:uFill>
                          <a:latin typeface="Calibri"/>
                          <a:cs typeface="Calibri"/>
                          <a:hlinkClick r:id="rId27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7E7E7E"/>
                          </a:solidFill>
                          <a:latin typeface="Calibri"/>
                          <a:cs typeface="Calibri"/>
                          <a:hlinkClick r:id="rId27" action="ppaction://hlinksldjump"/>
                        </a:rPr>
                        <a:t>299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1F1F1"/>
                    </a:solidFill>
                  </a:tcPr>
                </a:tc>
              </a:tr>
              <a:tr h="246888">
                <a:tc>
                  <a:txBody>
                    <a:bodyPr/>
                    <a:lstStyle/>
                    <a:p>
                      <a:pPr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[08PR09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09-2019]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8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47A4D7"/>
                          </a:solidFill>
                          <a:latin typeface="Cambria Math"/>
                          <a:cs typeface="Cambria Math"/>
                          <a:hlinkClick r:id="rId28" action="ppaction://hlinksldjump"/>
                        </a:rPr>
                        <a:t> </a:t>
                      </a:r>
                      <a:r>
                        <a:rPr dirty="0" sz="1100" spc="-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Traumatisme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de</a:t>
                      </a:r>
                      <a:r>
                        <a:rPr dirty="0" sz="1100" spc="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la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face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et</a:t>
                      </a:r>
                      <a:r>
                        <a:rPr dirty="0" sz="1100" spc="2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de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la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face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antérieure</a:t>
                      </a:r>
                      <a:r>
                        <a:rPr dirty="0" sz="1100" spc="1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du</a:t>
                      </a:r>
                      <a:r>
                        <a:rPr dirty="0" sz="1100" spc="1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cou</a:t>
                      </a:r>
                      <a:r>
                        <a:rPr dirty="0" u="sng" sz="1100">
                          <a:solidFill>
                            <a:srgbClr val="47A4D7"/>
                          </a:solidFill>
                          <a:uFill>
                            <a:solidFill>
                              <a:srgbClr val="46A3D6"/>
                            </a:solidFill>
                          </a:uFill>
                          <a:latin typeface="Calibri"/>
                          <a:cs typeface="Calibri"/>
                          <a:hlinkClick r:id="rId28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47A4D7"/>
                          </a:solidFill>
                          <a:latin typeface="Calibri"/>
                          <a:cs typeface="Calibri"/>
                          <a:hlinkClick r:id="rId28" action="ppaction://hlinksldjump"/>
                        </a:rPr>
                        <a:t>301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DEEAF6"/>
                    </a:solidFill>
                  </a:tcPr>
                </a:tc>
              </a:tr>
              <a:tr h="2638298">
                <a:tc>
                  <a:txBody>
                    <a:bodyPr/>
                    <a:lstStyle/>
                    <a:p>
                      <a:pPr algn="just" marL="19050">
                        <a:lnSpc>
                          <a:spcPts val="1265"/>
                        </a:lnSpc>
                        <a:tabLst>
                          <a:tab pos="5915025" algn="l"/>
                        </a:tabLst>
                      </a:pP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[08FT01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/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06-2018]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PSE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9" action="ppaction://hlinksldjump"/>
                        </a:rPr>
                        <a:t>②</a:t>
                      </a:r>
                      <a:r>
                        <a:rPr dirty="0" sz="1100" spc="25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2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Contention</a:t>
                      </a:r>
                      <a:r>
                        <a:rPr dirty="0" sz="1100" spc="2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pelvienne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29" action="ppaction://hlinksldjump"/>
                        </a:rPr>
                        <a:t>	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29" action="ppaction://hlinksldjump"/>
                        </a:rPr>
                        <a:t>302</a:t>
                      </a:r>
                      <a:endParaRPr sz="1100">
                        <a:latin typeface="Calibri"/>
                        <a:cs typeface="Calibri"/>
                      </a:endParaRPr>
                    </a:p>
                    <a:p>
                      <a:pPr algn="just" marL="19050" marR="18415">
                        <a:lnSpc>
                          <a:spcPct val="147200"/>
                        </a:lnSpc>
                        <a:tabLst>
                          <a:tab pos="5915025" algn="l"/>
                        </a:tabLst>
                      </a:pP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[08FT02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0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Im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m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bilisati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o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d’u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membre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au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moyen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d’un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a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t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elle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à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dépres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sion</a:t>
                      </a:r>
                      <a:r>
                        <a:rPr dirty="0" sz="1100" spc="8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0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0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0" action="ppaction://hlinksldjump"/>
                        </a:rPr>
                        <a:t>304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[08FT03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1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Im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m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bilisati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o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d’u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membre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au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moyen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d’un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a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t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elle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modulable</a:t>
                      </a:r>
                      <a:r>
                        <a:rPr dirty="0" sz="1100" spc="-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1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1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1" action="ppaction://hlinksldjump"/>
                        </a:rPr>
                        <a:t>307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[08FT04 / 09-2014] PSE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2" action="ppaction://hlinksldjump"/>
                        </a:rPr>
                        <a:t>②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Immobilisation d’un membre inférieur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au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moyen d’une attelle à traction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2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2" action="ppaction://hlinksldjump"/>
                        </a:rPr>
                        <a:t>310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[08FT05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3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Im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m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bilisati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o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d’u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membre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supéri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r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au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moyen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d’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é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charpes</a:t>
                      </a:r>
                      <a:r>
                        <a:rPr dirty="0" sz="1100" spc="6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Times New Roman"/>
                          <a:cs typeface="Times New Roman"/>
                          <a:hlinkClick r:id="rId33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Times New Roman"/>
                          <a:cs typeface="Times New Roman"/>
                          <a:hlinkClick r:id="rId33" action="ppaction://hlinksldjump"/>
                        </a:rPr>
                        <a:t>	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Times New Roman"/>
                          <a:cs typeface="Times New Roman"/>
                          <a:hlinkClick r:id="rId33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3" action="ppaction://hlinksldjump"/>
                        </a:rPr>
                        <a:t>312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[08FT06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11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2021]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4" action="ppaction://hlinksldjump"/>
                        </a:rPr>
                        <a:t>②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Im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m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bilisati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o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gé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néral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s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r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pla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du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r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sz="1100" spc="4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4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4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4" action="ppaction://hlinksldjump"/>
                        </a:rPr>
                        <a:t>314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[08FT07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06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2018]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5" action="ppaction://hlinksldjump"/>
                        </a:rPr>
                        <a:t>②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Im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m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bilisati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o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gé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néral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su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r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matel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a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à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dépres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si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o</a:t>
                      </a:r>
                      <a:r>
                        <a:rPr dirty="0" sz="1100" spc="1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n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5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5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5" action="ppaction://hlinksldjump"/>
                        </a:rPr>
                        <a:t>319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[08FT08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2019]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6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Main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ien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l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a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tête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po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sition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n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utr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e</a:t>
                      </a:r>
                      <a:r>
                        <a:rPr dirty="0" sz="1100" spc="4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6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6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6" action="ppaction://hlinksldjump"/>
                        </a:rPr>
                        <a:t>321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[08FT09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11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2021]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7" action="ppaction://hlinksldjump"/>
                        </a:rPr>
                        <a:t>②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Po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l’attelle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cervico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thoracique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 spc="-5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7" action="ppaction://hlinksldjump"/>
                        </a:rPr>
                        <a:t>	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7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7" action="ppaction://hlinksldjump"/>
                        </a:rPr>
                        <a:t>323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[08FT10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2019]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8" action="ppaction://hlinksldjump"/>
                        </a:rPr>
                        <a:t>①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Po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s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d’u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n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co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l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lier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cervical</a:t>
                      </a:r>
                      <a:r>
                        <a:rPr dirty="0" sz="1100" spc="4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8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8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8" action="ppaction://hlinksldjump"/>
                        </a:rPr>
                        <a:t>326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[08FT11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/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09</a:t>
                      </a:r>
                      <a:r>
                        <a:rPr dirty="0" sz="1100" spc="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-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2014]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PS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9" action="ppaction://hlinksldjump"/>
                        </a:rPr>
                        <a:t>②</a:t>
                      </a:r>
                      <a:r>
                        <a:rPr dirty="0" sz="1100" spc="10">
                          <a:solidFill>
                            <a:srgbClr val="FD9100"/>
                          </a:solidFill>
                          <a:latin typeface="Cambria Math"/>
                          <a:cs typeface="Cambria Math"/>
                          <a:hlinkClick r:id="rId3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Réalignement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 spc="-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d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e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membre</a:t>
                      </a:r>
                      <a:r>
                        <a:rPr dirty="0" sz="1100" spc="-35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9" action="ppaction://hlinksldjump"/>
                        </a:rPr>
                        <a:t> </a:t>
                      </a:r>
                      <a:r>
                        <a:rPr dirty="0" u="sng" sz="1100">
                          <a:solidFill>
                            <a:srgbClr val="FD9100"/>
                          </a:solidFill>
                          <a:uFill>
                            <a:solidFill>
                              <a:srgbClr val="FC9000"/>
                            </a:solidFill>
                          </a:uFill>
                          <a:latin typeface="Calibri"/>
                          <a:cs typeface="Calibri"/>
                          <a:hlinkClick r:id="rId39" action="ppaction://hlinksldjump"/>
                        </a:rPr>
                        <a:t>	</a:t>
                      </a:r>
                      <a:r>
                        <a:rPr dirty="0" sz="1100">
                          <a:solidFill>
                            <a:srgbClr val="FD9100"/>
                          </a:solidFill>
                          <a:latin typeface="Calibri"/>
                          <a:cs typeface="Calibri"/>
                          <a:hlinkClick r:id="rId39" action="ppaction://hlinksldjump"/>
                        </a:rPr>
                        <a:t>328</a:t>
                      </a:r>
                      <a:endParaRPr sz="11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solidFill>
                      <a:srgbClr val="FAE3D4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387094" y="519938"/>
            <a:ext cx="48183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7: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Échelle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d'hétéroévaluation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la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douleur chez</a:t>
            </a:r>
            <a:r>
              <a:rPr dirty="0" sz="1200" spc="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l'enfant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"EVENDOL"</a:t>
            </a:r>
            <a:r>
              <a:rPr dirty="0" baseline="38194" sz="1200" spc="-7" i="1">
                <a:solidFill>
                  <a:srgbClr val="44536A"/>
                </a:solidFill>
                <a:latin typeface="Calibri Light"/>
                <a:cs typeface="Calibri Light"/>
              </a:rPr>
              <a:t>1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80466" y="726185"/>
          <a:ext cx="6120765" cy="31407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737485"/>
                <a:gridCol w="630554"/>
                <a:gridCol w="811529"/>
                <a:gridCol w="965200"/>
                <a:gridCol w="966469"/>
              </a:tblGrid>
              <a:tr h="6263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36195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RITERES D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’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HETEROEVALUATION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0975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IGNE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147955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800" spc="-5" b="1">
                          <a:latin typeface="Calibri"/>
                          <a:cs typeface="Calibri"/>
                        </a:rPr>
                        <a:t>ABSENT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IGNE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 marL="50800" marR="43815">
                        <a:lnSpc>
                          <a:spcPts val="1220"/>
                        </a:lnSpc>
                        <a:spcBef>
                          <a:spcPts val="40"/>
                        </a:spcBef>
                      </a:pPr>
                      <a:r>
                        <a:rPr dirty="0" sz="800" spc="-5" b="1">
                          <a:latin typeface="Calibri"/>
                          <a:cs typeface="Calibri"/>
                        </a:rPr>
                        <a:t>PEU</a:t>
                      </a:r>
                      <a:r>
                        <a:rPr dirty="0" sz="800" spc="-3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INTENSE</a:t>
                      </a:r>
                      <a:r>
                        <a:rPr dirty="0" sz="8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 </a:t>
                      </a:r>
                      <a:r>
                        <a:rPr dirty="0" sz="800" spc="-16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PASSAGER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IGNE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15"/>
                        </a:spcBef>
                      </a:pPr>
                      <a:r>
                        <a:rPr dirty="0" sz="800" spc="-5" b="1">
                          <a:latin typeface="Calibri"/>
                          <a:cs typeface="Calibri"/>
                        </a:rPr>
                        <a:t>MOYEN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PRESENT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 marL="186690" marR="179705">
                        <a:lnSpc>
                          <a:spcPct val="126899"/>
                        </a:lnSpc>
                        <a:spcBef>
                          <a:spcPts val="5"/>
                        </a:spcBef>
                      </a:pPr>
                      <a:r>
                        <a:rPr dirty="0" sz="800" spc="-5" b="1">
                          <a:latin typeface="Calibri"/>
                          <a:cs typeface="Calibri"/>
                        </a:rPr>
                        <a:t>L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MO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ITI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E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DU  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TEMPS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S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IGNE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 marL="145415" marR="137160">
                        <a:lnSpc>
                          <a:spcPts val="1220"/>
                        </a:lnSpc>
                        <a:spcBef>
                          <a:spcPts val="40"/>
                        </a:spcBef>
                      </a:pPr>
                      <a:r>
                        <a:rPr dirty="0" sz="800" spc="-5" b="1">
                          <a:latin typeface="Calibri"/>
                          <a:cs typeface="Calibri"/>
                        </a:rPr>
                        <a:t>FORT</a:t>
                      </a:r>
                      <a:r>
                        <a:rPr dirty="0" sz="800" spc="-3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800" spc="-2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QUASI </a:t>
                      </a:r>
                      <a:r>
                        <a:rPr dirty="0" sz="800" spc="-17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PERMANENT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1544">
                <a:tc gridSpan="5">
                  <a:txBody>
                    <a:bodyPr/>
                    <a:lstStyle/>
                    <a:p>
                      <a:pPr marL="36195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Expression vocale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 verbale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9897">
                <a:tc>
                  <a:txBody>
                    <a:bodyPr/>
                    <a:lstStyle/>
                    <a:p>
                      <a:pPr marL="36195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Pleure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 crie et/ou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gémit et/ou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dit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qu'il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mal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2745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1543">
                <a:tc gridSpan="5">
                  <a:txBody>
                    <a:bodyPr/>
                    <a:lstStyle/>
                    <a:p>
                      <a:pPr marL="3619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Mimique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54330">
                <a:tc>
                  <a:txBody>
                    <a:bodyPr/>
                    <a:lstStyle/>
                    <a:p>
                      <a:pPr marL="36195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 le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front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plissé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les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sourcils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froncés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</a:t>
                      </a:r>
                      <a:r>
                        <a:rPr dirty="0" sz="10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la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3619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bouche</a:t>
                      </a:r>
                      <a:r>
                        <a:rPr dirty="0" sz="1000" spc="-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crispée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274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1543">
                <a:tc gridSpan="5">
                  <a:txBody>
                    <a:bodyPr/>
                    <a:lstStyle/>
                    <a:p>
                      <a:pPr marL="36195">
                        <a:lnSpc>
                          <a:spcPts val="117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Mouvements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99643">
                <a:tc>
                  <a:txBody>
                    <a:bodyPr/>
                    <a:lstStyle/>
                    <a:p>
                      <a:pPr marL="36195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S'agite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/ou se raidit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 crispe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2745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0782">
                <a:tc gridSpan="5">
                  <a:txBody>
                    <a:bodyPr/>
                    <a:lstStyle/>
                    <a:p>
                      <a:pPr marL="36195">
                        <a:lnSpc>
                          <a:spcPts val="1165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Position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55092">
                <a:tc>
                  <a:txBody>
                    <a:bodyPr/>
                    <a:lstStyle/>
                    <a:p>
                      <a:pPr marL="36195" marR="38100">
                        <a:lnSpc>
                          <a:spcPts val="122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10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attitude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inhabituelle</a:t>
                      </a:r>
                      <a:r>
                        <a:rPr dirty="0" sz="1000" spc="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</a:t>
                      </a:r>
                      <a:r>
                        <a:rPr dirty="0" sz="1000" spc="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antalgique</a:t>
                      </a:r>
                      <a:r>
                        <a:rPr dirty="0" sz="10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 </a:t>
                      </a:r>
                      <a:r>
                        <a:rPr dirty="0" sz="1000" spc="-2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se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protège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 et/ou</a:t>
                      </a:r>
                      <a:r>
                        <a:rPr dirty="0" sz="1000" spc="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reste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immobile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72745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0781">
                <a:tc gridSpan="5">
                  <a:txBody>
                    <a:bodyPr/>
                    <a:lstStyle/>
                    <a:p>
                      <a:pPr marL="36195">
                        <a:lnSpc>
                          <a:spcPts val="1165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Relation avec l’environnement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93192">
                <a:tc>
                  <a:txBody>
                    <a:bodyPr/>
                    <a:lstStyle/>
                    <a:p>
                      <a:pPr marL="36195" marR="52705">
                        <a:lnSpc>
                          <a:spcPts val="122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Peut-être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consolé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s'intéresse</a:t>
                      </a:r>
                      <a:r>
                        <a:rPr dirty="0" sz="1000" spc="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aux jeux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et/ou </a:t>
                      </a:r>
                      <a:r>
                        <a:rPr dirty="0" sz="1000" spc="-2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communique</a:t>
                      </a:r>
                      <a:r>
                        <a:rPr dirty="0" sz="10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avec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 l'entourage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Normale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 marL="635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0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Diminué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1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Très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diminué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2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Absente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3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9964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635">
                        <a:lnSpc>
                          <a:spcPts val="1170"/>
                        </a:lnSpc>
                      </a:pPr>
                      <a:r>
                        <a:rPr dirty="0" sz="1000" b="1">
                          <a:latin typeface="Calibri"/>
                          <a:cs typeface="Calibri"/>
                        </a:rPr>
                        <a:t>Score</a:t>
                      </a:r>
                      <a:r>
                        <a:rPr dirty="0" sz="1000" spc="-3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latin typeface="Calibri"/>
                          <a:cs typeface="Calibri"/>
                        </a:rPr>
                        <a:t>total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1170"/>
                        </a:lnSpc>
                      </a:pPr>
                      <a:r>
                        <a:rPr dirty="0" u="sng" sz="100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u="sng" sz="100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 </a:t>
                      </a:r>
                      <a:r>
                        <a:rPr dirty="0" u="sng" sz="1000" spc="90">
                          <a:uFill>
                            <a:solidFill>
                              <a:srgbClr val="000000"/>
                            </a:solidFill>
                          </a:u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/15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701040" y="4265929"/>
            <a:ext cx="6155690" cy="287020"/>
            <a:chOff x="701040" y="4265929"/>
            <a:chExt cx="6155690" cy="287020"/>
          </a:xfrm>
        </p:grpSpPr>
        <p:sp>
          <p:nvSpPr>
            <p:cNvPr id="5" name="object 5"/>
            <p:cNvSpPr/>
            <p:nvPr/>
          </p:nvSpPr>
          <p:spPr>
            <a:xfrm>
              <a:off x="701040" y="426592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01040" y="45463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701040" y="3923283"/>
            <a:ext cx="6155690" cy="17392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L’enfant nécessite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>
                <a:latin typeface="Calibri"/>
                <a:cs typeface="Calibri"/>
              </a:rPr>
              <a:t> si </a:t>
            </a:r>
            <a:r>
              <a:rPr dirty="0" sz="1100" spc="-5">
                <a:latin typeface="Calibri"/>
                <a:cs typeface="Calibri"/>
              </a:rPr>
              <a:t>EVENDOL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≥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4/15.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76250" indent="-228600">
              <a:lnSpc>
                <a:spcPct val="100000"/>
              </a:lnSpc>
              <a:spcBef>
                <a:spcPts val="625"/>
              </a:spcBef>
              <a:buChar char="-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chaque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 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douleur,</a:t>
            </a:r>
            <a:endParaRPr sz="1100">
              <a:latin typeface="Calibri"/>
              <a:cs typeface="Calibri"/>
            </a:endParaRPr>
          </a:p>
          <a:p>
            <a:pPr marL="476250" indent="-228600">
              <a:lnSpc>
                <a:spcPct val="100000"/>
              </a:lnSpc>
              <a:spcBef>
                <a:spcPts val="225"/>
              </a:spcBef>
              <a:buChar char="-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utilise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outil de 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validé,</a:t>
            </a:r>
            <a:endParaRPr sz="1100">
              <a:latin typeface="Calibri"/>
              <a:cs typeface="Calibri"/>
            </a:endParaRPr>
          </a:p>
          <a:p>
            <a:pPr marL="476250" indent="-228600">
              <a:lnSpc>
                <a:spcPct val="100000"/>
              </a:lnSpc>
              <a:spcBef>
                <a:spcPts val="225"/>
              </a:spcBef>
              <a:buChar char="-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répétée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évolution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marL="476250" indent="-228600">
              <a:lnSpc>
                <a:spcPct val="100000"/>
              </a:lnSpc>
              <a:spcBef>
                <a:spcPts val="225"/>
              </a:spcBef>
              <a:buChar char="-"/>
              <a:tabLst>
                <a:tab pos="475615" algn="l"/>
                <a:tab pos="476250" algn="l"/>
              </a:tabLst>
            </a:pP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renseignée sur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fiche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bilan.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20090" y="947242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 txBox="1"/>
          <p:nvPr/>
        </p:nvSpPr>
        <p:spPr>
          <a:xfrm>
            <a:off x="681990" y="9520224"/>
            <a:ext cx="5775960" cy="3670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120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D’après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Fournier-Charrière,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E.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et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al.</a:t>
            </a:r>
            <a:r>
              <a:rPr dirty="0" sz="1000" spc="-5" i="1">
                <a:latin typeface="Calibri"/>
                <a:cs typeface="Calibri"/>
              </a:rPr>
              <a:t> EVENDOL,</a:t>
            </a:r>
            <a:r>
              <a:rPr dirty="0" sz="1000" i="1">
                <a:latin typeface="Calibri"/>
                <a:cs typeface="Calibri"/>
              </a:rPr>
              <a:t> a </a:t>
            </a:r>
            <a:r>
              <a:rPr dirty="0" sz="1000" spc="-5" i="1">
                <a:latin typeface="Calibri"/>
                <a:cs typeface="Calibri"/>
              </a:rPr>
              <a:t>new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behavioral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pain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scale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for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children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ages</a:t>
            </a:r>
            <a:r>
              <a:rPr dirty="0" sz="1000" i="1">
                <a:latin typeface="Calibri"/>
                <a:cs typeface="Calibri"/>
              </a:rPr>
              <a:t> 0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to 7years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in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the </a:t>
            </a:r>
            <a:r>
              <a:rPr dirty="0" sz="1000" i="1">
                <a:latin typeface="Calibri"/>
                <a:cs typeface="Calibri"/>
              </a:rPr>
              <a:t> emergency</a:t>
            </a:r>
            <a:r>
              <a:rPr dirty="0" sz="1000" spc="-5" i="1">
                <a:latin typeface="Calibri"/>
                <a:cs typeface="Calibri"/>
              </a:rPr>
              <a:t> department: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Design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and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validation.</a:t>
            </a:r>
            <a:r>
              <a:rPr dirty="0" sz="1000" spc="1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Pain 153,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1573–1582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(2012).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24503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[02FT12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5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r>
              <a:rPr dirty="0" sz="1600" spc="-2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2290317" y="760730"/>
            <a:ext cx="29800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Recherche</a:t>
            </a:r>
            <a:r>
              <a:rPr dirty="0" spc="-20"/>
              <a:t> </a:t>
            </a:r>
            <a:r>
              <a:rPr dirty="0"/>
              <a:t>des</a:t>
            </a:r>
            <a:r>
              <a:rPr dirty="0" spc="-15"/>
              <a:t> </a:t>
            </a:r>
            <a:r>
              <a:rPr dirty="0" spc="-5"/>
              <a:t>lésions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2112517"/>
            <a:ext cx="6155690" cy="287655"/>
            <a:chOff x="701040" y="2112517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21125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23936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3335527"/>
            <a:ext cx="6155690" cy="287655"/>
            <a:chOff x="701040" y="3335527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333552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36167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4046473"/>
            <a:ext cx="6155690" cy="287655"/>
            <a:chOff x="701040" y="4046473"/>
            <a:chExt cx="6155690" cy="287655"/>
          </a:xfrm>
        </p:grpSpPr>
        <p:sp>
          <p:nvSpPr>
            <p:cNvPr id="16" name="object 16"/>
            <p:cNvSpPr/>
            <p:nvPr/>
          </p:nvSpPr>
          <p:spPr>
            <a:xfrm>
              <a:off x="701040" y="404647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432765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701040" y="1378711"/>
            <a:ext cx="6155690" cy="5255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examen.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 indent="31115">
              <a:lnSpc>
                <a:spcPct val="101699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L’examen du corps de la victime a pour objectif de rechercher la présence de </a:t>
            </a:r>
            <a:r>
              <a:rPr dirty="0" sz="1100">
                <a:latin typeface="Calibri"/>
                <a:cs typeface="Calibri"/>
              </a:rPr>
              <a:t>signes </a:t>
            </a:r>
            <a:r>
              <a:rPr dirty="0" sz="1100" spc="-5">
                <a:latin typeface="Calibri"/>
                <a:cs typeface="Calibri"/>
              </a:rPr>
              <a:t>de lésions cutanées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(contusions,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brûlures)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d’autres</a:t>
            </a:r>
            <a:r>
              <a:rPr dirty="0" sz="1100" spc="-5">
                <a:latin typeface="Calibri"/>
                <a:cs typeface="Calibri"/>
              </a:rPr>
              <a:t> anomalies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hématome,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gonflement,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5">
                <a:latin typeface="Calibri"/>
                <a:cs typeface="Calibri"/>
              </a:rPr>
              <a:t> déformation qui peuvent être secondaires à un traumatisme, </a:t>
            </a:r>
            <a:r>
              <a:rPr dirty="0" sz="1100">
                <a:latin typeface="Calibri"/>
                <a:cs typeface="Calibri"/>
              </a:rPr>
              <a:t>mais </a:t>
            </a:r>
            <a:r>
              <a:rPr dirty="0" sz="1100" spc="-5">
                <a:latin typeface="Calibri"/>
                <a:cs typeface="Calibri"/>
              </a:rPr>
              <a:t>aussi des lésions ou des anomalies qui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liées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affection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circonstancielle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(hématome,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rougeur,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tâches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cutanées,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etc.).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 marR="18415">
              <a:lnSpc>
                <a:spcPct val="101800"/>
              </a:lnSpc>
              <a:spcBef>
                <a:spcPts val="1135"/>
              </a:spcBef>
            </a:pPr>
            <a:r>
              <a:rPr dirty="0" sz="1100" spc="-10">
                <a:latin typeface="Calibri"/>
                <a:cs typeface="Calibri"/>
              </a:rPr>
              <a:t>L’examen </a:t>
            </a:r>
            <a:r>
              <a:rPr dirty="0" sz="1100" spc="-5">
                <a:latin typeface="Calibri"/>
                <a:cs typeface="Calibri"/>
              </a:rPr>
              <a:t>à la recherche de lésions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orienté dans un premier temps par les plaintes exprimées par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699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Il peut se terminer par un examen plus exhaustif de la « tête aux pieds »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 chez la victime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présentant une affection traumatique et si le traumatisme a été violent ou s’il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des troubles de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conscience.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examen,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palpation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douce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certaines </a:t>
            </a:r>
            <a:r>
              <a:rPr dirty="0" sz="1100">
                <a:latin typeface="Calibri"/>
                <a:cs typeface="Calibri"/>
              </a:rPr>
              <a:t>zones </a:t>
            </a:r>
            <a:r>
              <a:rPr dirty="0" sz="1100" spc="-5">
                <a:latin typeface="Calibri"/>
                <a:cs typeface="Calibri"/>
              </a:rPr>
              <a:t>du corps de la victime pour révéler d’éventuels points douloureux, parfois non exprimés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spontanément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corps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examinées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détaillée dans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 ci-après.</a:t>
            </a:r>
            <a:endParaRPr sz="1100">
              <a:latin typeface="Calibri"/>
              <a:cs typeface="Calibri"/>
            </a:endParaRPr>
          </a:p>
          <a:p>
            <a:pPr marL="561975">
              <a:lnSpc>
                <a:spcPct val="100000"/>
              </a:lnSpc>
              <a:spcBef>
                <a:spcPts val="620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8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: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Examen du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corps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la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victime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à la recherche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de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 lésions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ou d’anomalies </a:t>
            </a:r>
            <a:endParaRPr sz="1200">
              <a:latin typeface="Calibri Light"/>
              <a:cs typeface="Calibri Light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648462" y="6631430"/>
          <a:ext cx="6289675" cy="33807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7380"/>
                <a:gridCol w="2160905"/>
                <a:gridCol w="2322194"/>
                <a:gridCol w="1170939"/>
              </a:tblGrid>
              <a:tr h="316230">
                <a:tc>
                  <a:txBody>
                    <a:bodyPr/>
                    <a:lstStyle/>
                    <a:p>
                      <a:pPr marL="147320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Z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ONE</a:t>
                      </a:r>
                      <a:r>
                        <a:rPr dirty="0" sz="800" spc="-3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marL="85090">
                        <a:lnSpc>
                          <a:spcPct val="100000"/>
                        </a:lnSpc>
                        <a:spcBef>
                          <a:spcPts val="220"/>
                        </a:spcBef>
                      </a:pPr>
                      <a:r>
                        <a:rPr dirty="0" sz="800" spc="-5" b="1">
                          <a:latin typeface="Calibri"/>
                          <a:cs typeface="Calibri"/>
                        </a:rPr>
                        <a:t>EXAMINER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10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OMMENT</a:t>
                      </a:r>
                      <a:r>
                        <a:rPr dirty="0" sz="800" spc="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?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704215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R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ECHERCHER</a:t>
                      </a:r>
                      <a:r>
                        <a:rPr dirty="0" sz="80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QUOI</a:t>
                      </a:r>
                      <a:r>
                        <a:rPr dirty="0" sz="800" spc="3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?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  <a:tc>
                  <a:txBody>
                    <a:bodyPr/>
                    <a:lstStyle/>
                    <a:p>
                      <a:pPr marL="244475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O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BSERVATIONS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1F1F1"/>
                    </a:solidFill>
                  </a:tcPr>
                </a:tc>
              </a:tr>
              <a:tr h="1097279"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 marR="71120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Observer,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 cuir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chevelu, 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face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(y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compris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narines,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oreilles,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yeux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bouche)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Passer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main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dans les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cheveux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07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Plaies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brûlures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Hématomes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396240">
                        <a:lnSpc>
                          <a:spcPct val="115599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Déformations,</a:t>
                      </a:r>
                      <a:r>
                        <a:rPr dirty="0" sz="900" spc="3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gonflements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Écoulement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par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nez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par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oreilles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86360">
                        <a:lnSpc>
                          <a:spcPct val="101699"/>
                        </a:lnSpc>
                        <a:spcBef>
                          <a:spcPts val="15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Asymétrie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l’expression faciale, déformation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bouche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7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Asymétrie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pupillaire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60960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Maintenir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tête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 pour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ne pas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mobiliser 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tête et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cou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cas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traumatisme.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723392"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OU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07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Observer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Passer délicatement 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main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sous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nuque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07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Plaies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brûlures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Hématomes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969644">
                        <a:lnSpc>
                          <a:spcPct val="115599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Déformations, gonflements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Douleur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la palpation.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60960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Maintenir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tête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 pour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ne pas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mobiliser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tête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ts val="1055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cou</a:t>
                      </a:r>
                      <a:r>
                        <a:rPr dirty="0" sz="9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9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cas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traumatisme.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237488"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T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HORAX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07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Observer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Palper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délicatement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07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Plaies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(plaie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soufflante)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1679575">
                        <a:lnSpc>
                          <a:spcPct val="115599"/>
                        </a:lnSpc>
                      </a:pPr>
                      <a:r>
                        <a:rPr dirty="0" sz="900">
                          <a:latin typeface="Calibri"/>
                          <a:cs typeface="Calibri"/>
                        </a:rPr>
                        <a:t>Brûlures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H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ématomes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algn="just" marL="67945" marR="200660">
                        <a:lnSpc>
                          <a:spcPct val="101699"/>
                        </a:lnSpc>
                        <a:spcBef>
                          <a:spcPts val="15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Anomalie (asymétrie)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du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soulèvement de 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poitrine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respiration (seule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une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partie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du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thorax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se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soulève).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algn="just" marL="679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Douleur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palpation.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83515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Soulever ou écarter </a:t>
                      </a:r>
                      <a:r>
                        <a:rPr dirty="0" sz="900" spc="-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 vêtements.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48462" y="540257"/>
          <a:ext cx="6289675" cy="56648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7380"/>
                <a:gridCol w="2160905"/>
                <a:gridCol w="2322194"/>
                <a:gridCol w="1170939"/>
              </a:tblGrid>
              <a:tr h="1440433"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A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BDOMEN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07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Observer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Palper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délicatement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98755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Plaies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(parfois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accompagnée d’une sortie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l’intestin)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brûlures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3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Hématomes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Douleur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palpation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379095">
                        <a:lnSpc>
                          <a:spcPct val="101699"/>
                        </a:lnSpc>
                        <a:spcBef>
                          <a:spcPts val="15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Mobilité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l’abdomen (soulèvement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l’abdomen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à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chaque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inspiration)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83515">
                        <a:lnSpc>
                          <a:spcPts val="1100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Soulever ou écarter </a:t>
                      </a:r>
                      <a:r>
                        <a:rPr dirty="0" sz="900" spc="-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 vêtements.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136525">
                        <a:lnSpc>
                          <a:spcPct val="101699"/>
                        </a:lnSpc>
                        <a:spcBef>
                          <a:spcPts val="11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Localiser 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zone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atteinte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l’abdomen (par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exemple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ar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rapport  au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nombril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considérant qu’il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est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 centre d’une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horloge).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63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439417"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OS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Observer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Palper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Plaies (présence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sang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sur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main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qui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palpe)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1679575">
                        <a:lnSpc>
                          <a:spcPct val="115599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H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ématomes 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Brûlures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Douleur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palpation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90805">
                        <a:lnSpc>
                          <a:spcPts val="110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Glisser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mains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sous </a:t>
                      </a:r>
                      <a:r>
                        <a:rPr dirty="0" sz="900" spc="-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victime sans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mobiliser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sans 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déplacer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cas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traumatisme.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105410">
                        <a:lnSpc>
                          <a:spcPct val="101800"/>
                        </a:lnSpc>
                        <a:spcBef>
                          <a:spcPts val="10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Profiter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du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relevage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ou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du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déplacement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victime pour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observer ou palper le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dos.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141476"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B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ASSIN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Observer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Plaies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brûlures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Hématomes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algn="just" marL="67945" marR="431165">
                        <a:lnSpc>
                          <a:spcPct val="101899"/>
                        </a:lnSpc>
                        <a:spcBef>
                          <a:spcPts val="15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Taches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sang sur les sous-vêtements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(suspicion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traumatisme des organes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génitaux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urinaires)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91135">
                        <a:lnSpc>
                          <a:spcPts val="1100"/>
                        </a:lnSpc>
                      </a:pPr>
                      <a:r>
                        <a:rPr dirty="0" sz="900" b="1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Ne pas </a:t>
                      </a:r>
                      <a:r>
                        <a:rPr dirty="0" sz="900" spc="-5" b="1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palper </a:t>
                      </a:r>
                      <a:r>
                        <a:rPr dirty="0" sz="900" b="1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: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palpation</a:t>
                      </a:r>
                      <a:r>
                        <a:rPr dirty="0" sz="900" spc="-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900" spc="-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bassin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peut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entraîner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un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124460">
                        <a:lnSpc>
                          <a:spcPts val="110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déplacement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d’éventuelles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fractures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aggraver </a:t>
                      </a:r>
                      <a:r>
                        <a:rPr dirty="0" sz="900" spc="-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un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saignement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interne.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1637029"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M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EMBRES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8580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Observer chaque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membre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les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comparer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 marR="135890">
                        <a:lnSpc>
                          <a:spcPct val="101699"/>
                        </a:lnSpc>
                        <a:spcBef>
                          <a:spcPts val="15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Palper (empaumer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latéralement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membre sans le mobiliser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appuyer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délicatement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 deux mains en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allant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 sa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racine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son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extrémité)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 marR="331470">
                        <a:lnSpc>
                          <a:spcPct val="108600"/>
                        </a:lnSpc>
                        <a:spcBef>
                          <a:spcPts val="7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Rechercher les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pouls périphériques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Demander de bouger les doigts ou les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orteils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8580" marR="205104">
                        <a:lnSpc>
                          <a:spcPct val="101899"/>
                        </a:lnSpc>
                        <a:spcBef>
                          <a:spcPts val="14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Demander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 victime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si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elle sent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quand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on la touche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plusieurs endroits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des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membres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ts val="106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Plaies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brûlures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1340485">
                        <a:lnSpc>
                          <a:spcPct val="115599"/>
                        </a:lnSpc>
                        <a:spcBef>
                          <a:spcPts val="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Gonflements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Déformations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Doul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eur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provoq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uée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93345">
                        <a:lnSpc>
                          <a:spcPct val="108600"/>
                        </a:lnSpc>
                        <a:spcBef>
                          <a:spcPts val="75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État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la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circulation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du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membre (coloration,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température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9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peau,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 pouls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périphériques</a:t>
                      </a:r>
                      <a:r>
                        <a:rPr dirty="0" baseline="41666" sz="900" spc="-7">
                          <a:latin typeface="Calibri"/>
                          <a:cs typeface="Calibri"/>
                        </a:rPr>
                        <a:t>1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) </a:t>
                      </a:r>
                      <a:r>
                        <a:rPr dirty="0" sz="900" spc="-18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Altération motrice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sensitive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7945" marR="183515">
                        <a:lnSpc>
                          <a:spcPts val="1100"/>
                        </a:lnSpc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Soulever ou écarter </a:t>
                      </a:r>
                      <a:r>
                        <a:rPr dirty="0" sz="900" spc="-19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 vêtements.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220345">
                        <a:lnSpc>
                          <a:spcPct val="101899"/>
                        </a:lnSpc>
                        <a:spcBef>
                          <a:spcPts val="11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Enlever</a:t>
                      </a:r>
                      <a:r>
                        <a:rPr dirty="0" sz="9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tout</a:t>
                      </a:r>
                      <a:r>
                        <a:rPr dirty="0" sz="9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ce</a:t>
                      </a:r>
                      <a:r>
                        <a:rPr dirty="0" sz="9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qui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pourrait</a:t>
                      </a:r>
                      <a:r>
                        <a:rPr dirty="0" sz="9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gêner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l’examen.</a:t>
                      </a:r>
                      <a:endParaRPr sz="900">
                        <a:latin typeface="Calibri"/>
                        <a:cs typeface="Calibri"/>
                      </a:endParaRPr>
                    </a:p>
                    <a:p>
                      <a:pPr marL="67945" marR="80645">
                        <a:lnSpc>
                          <a:spcPct val="101699"/>
                        </a:lnSpc>
                        <a:spcBef>
                          <a:spcPts val="150"/>
                        </a:spcBef>
                      </a:pPr>
                      <a:r>
                        <a:rPr dirty="0" sz="900" spc="-5">
                          <a:latin typeface="Calibri"/>
                          <a:cs typeface="Calibri"/>
                        </a:rPr>
                        <a:t>Retirer les chaussures </a:t>
                      </a:r>
                      <a:r>
                        <a:rPr dirty="0" sz="900" spc="-19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et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les chaussettes </a:t>
                      </a:r>
                      <a:r>
                        <a:rPr dirty="0" sz="900">
                          <a:latin typeface="Calibri"/>
                          <a:cs typeface="Calibri"/>
                        </a:rPr>
                        <a:t>si </a:t>
                      </a:r>
                      <a:r>
                        <a:rPr dirty="0" sz="9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900" spc="-5">
                          <a:latin typeface="Calibri"/>
                          <a:cs typeface="Calibri"/>
                        </a:rPr>
                        <a:t>possibles.</a:t>
                      </a:r>
                      <a:endParaRPr sz="9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701040" y="6357111"/>
            <a:ext cx="6155690" cy="287655"/>
            <a:chOff x="701040" y="6357111"/>
            <a:chExt cx="6155690" cy="287655"/>
          </a:xfrm>
        </p:grpSpPr>
        <p:sp>
          <p:nvSpPr>
            <p:cNvPr id="4" name="object 4"/>
            <p:cNvSpPr/>
            <p:nvPr/>
          </p:nvSpPr>
          <p:spPr>
            <a:xfrm>
              <a:off x="701040" y="63571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1040" y="66382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 txBox="1"/>
          <p:nvPr/>
        </p:nvSpPr>
        <p:spPr>
          <a:xfrm>
            <a:off x="701040" y="6334505"/>
            <a:ext cx="6155690" cy="7543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324485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l’examen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anomalies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douloureux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localisés.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20090" y="984504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681990" y="9898633"/>
            <a:ext cx="611632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2735" sz="975" spc="-7">
                <a:latin typeface="Calibri"/>
                <a:cs typeface="Calibri"/>
              </a:rPr>
              <a:t>1</a:t>
            </a:r>
            <a:r>
              <a:rPr dirty="0" baseline="42735" sz="975" spc="13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Radial,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pédieux,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tibial </a:t>
            </a:r>
            <a:r>
              <a:rPr dirty="0" sz="1000" spc="-5">
                <a:latin typeface="Calibri"/>
                <a:cs typeface="Calibri"/>
              </a:rPr>
              <a:t>postérieur.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L’apprentissage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ou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non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des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deux derniers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est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 </a:t>
            </a:r>
            <a:r>
              <a:rPr dirty="0" sz="1000" spc="-5">
                <a:latin typeface="Calibri"/>
                <a:cs typeface="Calibri"/>
              </a:rPr>
              <a:t>décision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l’autorité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d’emploi.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830828" y="540257"/>
            <a:ext cx="680085" cy="248920"/>
          </a:xfrm>
          <a:custGeom>
            <a:avLst/>
            <a:gdLst/>
            <a:ahLst/>
            <a:cxnLst/>
            <a:rect l="l" t="t" r="r" b="b"/>
            <a:pathLst>
              <a:path w="680085" h="248920">
                <a:moveTo>
                  <a:pt x="679958" y="0"/>
                </a:moveTo>
                <a:lnTo>
                  <a:pt x="0" y="0"/>
                </a:lnTo>
                <a:lnTo>
                  <a:pt x="0" y="248411"/>
                </a:lnTo>
                <a:lnTo>
                  <a:pt x="679958" y="248411"/>
                </a:lnTo>
                <a:lnTo>
                  <a:pt x="679958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 txBox="1"/>
          <p:nvPr/>
        </p:nvSpPr>
        <p:spPr>
          <a:xfrm>
            <a:off x="2970783" y="516889"/>
            <a:ext cx="16154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[02FT13</a:t>
            </a:r>
            <a:r>
              <a:rPr dirty="0" sz="1600" spc="-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12-2022]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536700" y="760730"/>
            <a:ext cx="44837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Réaliser </a:t>
            </a:r>
            <a:r>
              <a:rPr dirty="0"/>
              <a:t>un </a:t>
            </a:r>
            <a:r>
              <a:rPr dirty="0" spc="-5"/>
              <a:t>électrocardiogramme</a:t>
            </a:r>
          </a:p>
        </p:txBody>
      </p:sp>
      <p:sp>
        <p:nvSpPr>
          <p:cNvPr id="5" name="object 5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7" name="object 7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" name="object 9"/>
          <p:cNvGrpSpPr/>
          <p:nvPr/>
        </p:nvGrpSpPr>
        <p:grpSpPr>
          <a:xfrm>
            <a:off x="701040" y="2700019"/>
            <a:ext cx="6155690" cy="287655"/>
            <a:chOff x="701040" y="2700019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270001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298119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4169917"/>
            <a:ext cx="6155690" cy="287655"/>
            <a:chOff x="701040" y="4169917"/>
            <a:chExt cx="6155690" cy="287655"/>
          </a:xfrm>
        </p:grpSpPr>
        <p:sp>
          <p:nvSpPr>
            <p:cNvPr id="13" name="object 13"/>
            <p:cNvSpPr/>
            <p:nvPr/>
          </p:nvSpPr>
          <p:spPr>
            <a:xfrm>
              <a:off x="701040" y="416991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445109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5698743"/>
            <a:ext cx="6155690" cy="287655"/>
            <a:chOff x="701040" y="5698743"/>
            <a:chExt cx="6155690" cy="287655"/>
          </a:xfrm>
        </p:grpSpPr>
        <p:sp>
          <p:nvSpPr>
            <p:cNvPr id="16" name="object 16"/>
            <p:cNvSpPr/>
            <p:nvPr/>
          </p:nvSpPr>
          <p:spPr>
            <a:xfrm>
              <a:off x="701040" y="569874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59799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701040" y="6580377"/>
            <a:ext cx="6155690" cy="287655"/>
            <a:chOff x="701040" y="6580377"/>
            <a:chExt cx="6155690" cy="287655"/>
          </a:xfrm>
        </p:grpSpPr>
        <p:sp>
          <p:nvSpPr>
            <p:cNvPr id="19" name="object 19"/>
            <p:cNvSpPr/>
            <p:nvPr/>
          </p:nvSpPr>
          <p:spPr>
            <a:xfrm>
              <a:off x="701040" y="65803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01040" y="686155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701040" y="8740902"/>
            <a:ext cx="6155690" cy="287020"/>
            <a:chOff x="701040" y="8740902"/>
            <a:chExt cx="6155690" cy="287020"/>
          </a:xfrm>
        </p:grpSpPr>
        <p:sp>
          <p:nvSpPr>
            <p:cNvPr id="22" name="object 22"/>
            <p:cNvSpPr/>
            <p:nvPr/>
          </p:nvSpPr>
          <p:spPr>
            <a:xfrm>
              <a:off x="701040" y="874090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01040" y="902131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/>
          <p:nvPr/>
        </p:nvSpPr>
        <p:spPr>
          <a:xfrm>
            <a:off x="720090" y="9861041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 txBox="1"/>
          <p:nvPr/>
        </p:nvSpPr>
        <p:spPr>
          <a:xfrm>
            <a:off x="516890" y="1378711"/>
            <a:ext cx="6523355" cy="87001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032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203200" marR="19621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électrocardiogramme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(ECG)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réalisé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prescription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régulateur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surveillance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203200" marR="1955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Seule une personne formée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habilitée peut utiliser un appareil pour enregistrer et télétransmettre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ECG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2032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203200" marR="19748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battement</a:t>
            </a:r>
            <a:r>
              <a:rPr dirty="0" sz="1100" spc="-5">
                <a:latin typeface="Calibri"/>
                <a:cs typeface="Calibri"/>
              </a:rPr>
              <a:t> cardiaque,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impulsion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onde </a:t>
            </a:r>
            <a:r>
              <a:rPr dirty="0" sz="1100">
                <a:latin typeface="Calibri"/>
                <a:cs typeface="Calibri"/>
              </a:rPr>
              <a:t>»)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traverse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contraction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muscle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cardiaque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l’origine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sang.</a:t>
            </a:r>
            <a:endParaRPr sz="1100">
              <a:latin typeface="Calibri"/>
              <a:cs typeface="Calibri"/>
            </a:endParaRPr>
          </a:p>
          <a:p>
            <a:pPr algn="just" marL="203200" marR="195580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L’ECG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enregistre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l’activité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>
                <a:latin typeface="Calibri"/>
                <a:cs typeface="Calibri"/>
              </a:rPr>
              <a:t>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enregistrement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déterminer </a:t>
            </a:r>
            <a:r>
              <a:rPr dirty="0" sz="1100">
                <a:latin typeface="Calibri"/>
                <a:cs typeface="Calibri"/>
              </a:rPr>
              <a:t>si </a:t>
            </a:r>
            <a:r>
              <a:rPr dirty="0" sz="1100" spc="-5">
                <a:latin typeface="Calibri"/>
                <a:cs typeface="Calibri"/>
              </a:rPr>
              <a:t>le cœur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un rythme normal ou irrégulier et si le muscle cardiaque est intact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présente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20320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4318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d’enregistrement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télétransmission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l’ECG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>
                <a:latin typeface="Calibri"/>
                <a:cs typeface="Calibri"/>
              </a:rPr>
              <a:t> accessoires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890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89000" algn="l"/>
                <a:tab pos="889635" algn="l"/>
              </a:tabLst>
            </a:pPr>
            <a:r>
              <a:rPr dirty="0" sz="1100" spc="-5">
                <a:latin typeface="Calibri"/>
                <a:cs typeface="Calibri"/>
              </a:rPr>
              <a:t>câbles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connexion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890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89000" algn="l"/>
                <a:tab pos="889635" algn="l"/>
              </a:tabLst>
            </a:pP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 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périmées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d’électrodes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890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89000" algn="l"/>
                <a:tab pos="889635" algn="l"/>
              </a:tabLst>
            </a:pPr>
            <a:r>
              <a:rPr dirty="0" sz="1100" spc="-5">
                <a:latin typeface="Calibri"/>
                <a:cs typeface="Calibri"/>
              </a:rPr>
              <a:t>sacoche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890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89000" algn="l"/>
                <a:tab pos="889635" algn="l"/>
              </a:tabLst>
            </a:pPr>
            <a:r>
              <a:rPr dirty="0" sz="1100" spc="-5">
                <a:latin typeface="Calibri"/>
                <a:cs typeface="Calibri"/>
              </a:rPr>
              <a:t>accessoires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télétransmission.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20320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203200" marR="19621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Compte tenu de la multiplicité des appareils permettant de réaliser des ECG, il conviendra de respecter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préconisations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2032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Préalable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 la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réalisation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ECG</a:t>
            </a:r>
            <a:endParaRPr sz="1600">
              <a:latin typeface="Calibri Light"/>
              <a:cs typeface="Calibri Light"/>
            </a:endParaRPr>
          </a:p>
          <a:p>
            <a:pPr marL="4318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5">
                <a:latin typeface="Calibri"/>
                <a:cs typeface="Calibri"/>
              </a:rPr>
              <a:t>Installer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dos.</a:t>
            </a:r>
            <a:endParaRPr sz="1100">
              <a:latin typeface="Calibri"/>
              <a:cs typeface="Calibri"/>
            </a:endParaRPr>
          </a:p>
          <a:p>
            <a:pPr marL="431800" marR="1968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5">
                <a:latin typeface="Calibri"/>
                <a:cs typeface="Calibri"/>
              </a:rPr>
              <a:t>Écarter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électronique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(montre,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portable,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radio,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etc.)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métallique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 </a:t>
            </a:r>
            <a:r>
              <a:rPr dirty="0" sz="1100">
                <a:latin typeface="Calibri"/>
                <a:cs typeface="Calibri"/>
              </a:rPr>
              <a:t>entrer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 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marL="431800" indent="-228600">
              <a:lnSpc>
                <a:spcPct val="100000"/>
              </a:lnSpc>
              <a:spcBef>
                <a:spcPts val="384"/>
              </a:spcBef>
              <a:buSzPct val="109090"/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connexion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 l’appareil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électrodes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connectés.</a:t>
            </a:r>
            <a:endParaRPr sz="1100">
              <a:latin typeface="Calibri"/>
              <a:cs typeface="Calibri"/>
            </a:endParaRPr>
          </a:p>
          <a:p>
            <a:pPr marL="431800" marR="1955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dénuder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poitrine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tout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respectant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intimité.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Garder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soutien-gorge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place.</a:t>
            </a:r>
            <a:endParaRPr sz="1100">
              <a:latin typeface="Calibri"/>
              <a:cs typeface="Calibri"/>
            </a:endParaRPr>
          </a:p>
          <a:p>
            <a:pPr marL="431800" marR="201295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10">
                <a:latin typeface="Calibri"/>
                <a:cs typeface="Calibri"/>
              </a:rPr>
              <a:t>Demander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parler,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bouger,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respirer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calmement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l’enregistrement.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Char char=""/>
            </a:pPr>
            <a:endParaRPr sz="1150">
              <a:latin typeface="Calibri"/>
              <a:cs typeface="Calibri"/>
            </a:endParaRPr>
          </a:p>
          <a:p>
            <a:pPr marL="20320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Réaliser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 ECG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avec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électrodes</a:t>
            </a:r>
            <a:endParaRPr sz="1600">
              <a:latin typeface="Calibri Light"/>
              <a:cs typeface="Calibri Light"/>
            </a:endParaRPr>
          </a:p>
          <a:p>
            <a:pPr marL="4318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5">
                <a:latin typeface="Calibri"/>
                <a:cs typeface="Calibri"/>
              </a:rPr>
              <a:t>Raser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nécessaire.</a:t>
            </a:r>
            <a:endParaRPr sz="1100">
              <a:latin typeface="Calibri"/>
              <a:cs typeface="Calibri"/>
            </a:endParaRPr>
          </a:p>
          <a:p>
            <a:pPr marL="431800" marR="19939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431165" algn="l"/>
                <a:tab pos="43180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(dérivations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périphériques)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précordiales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(dérivations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précordiales)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endroits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(tableau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9).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doté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500">
              <a:latin typeface="Calibri"/>
              <a:cs typeface="Calibri"/>
            </a:endParaRPr>
          </a:p>
          <a:p>
            <a:pPr algn="just" marL="203200">
              <a:lnSpc>
                <a:spcPct val="100000"/>
              </a:lnSpc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Décret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n°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2022-621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i="1">
                <a:latin typeface="Calibri"/>
                <a:cs typeface="Calibri"/>
              </a:rPr>
              <a:t> 22 </a:t>
            </a:r>
            <a:r>
              <a:rPr dirty="0" sz="900" spc="-5" i="1">
                <a:latin typeface="Calibri"/>
                <a:cs typeface="Calibri"/>
              </a:rPr>
              <a:t>avril </a:t>
            </a:r>
            <a:r>
              <a:rPr dirty="0" sz="900" i="1">
                <a:latin typeface="Calibri"/>
                <a:cs typeface="Calibri"/>
              </a:rPr>
              <a:t>2022 </a:t>
            </a:r>
            <a:r>
              <a:rPr dirty="0" sz="900" spc="-5" i="1">
                <a:latin typeface="Calibri"/>
                <a:cs typeface="Calibri"/>
              </a:rPr>
              <a:t>relatif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aux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actes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soins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d’urgence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relevant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la </a:t>
            </a:r>
            <a:r>
              <a:rPr dirty="0" sz="900" spc="-5" i="1">
                <a:latin typeface="Calibri"/>
                <a:cs typeface="Calibri"/>
              </a:rPr>
              <a:t>compétence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sapeurs-pompiers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707390" y="491439"/>
            <a:ext cx="6141085" cy="12401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1300" marR="5080">
              <a:lnSpc>
                <a:spcPct val="117300"/>
              </a:lnSpc>
              <a:spcBef>
                <a:spcPts val="100"/>
              </a:spcBef>
            </a:pP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d’électrode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précordiale,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conformément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préconisations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fabricant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(respecter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repères).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Brancher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correspondantes.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Allumer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>
                <a:latin typeface="Calibri"/>
                <a:cs typeface="Calibri"/>
              </a:rPr>
              <a:t> ECG.</a:t>
            </a:r>
            <a:endParaRPr sz="1100">
              <a:latin typeface="Calibri"/>
              <a:cs typeface="Calibri"/>
            </a:endParaRPr>
          </a:p>
          <a:p>
            <a:pPr marL="2413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0665" algn="l"/>
                <a:tab pos="241300" algn="l"/>
              </a:tabLst>
            </a:pPr>
            <a:r>
              <a:rPr dirty="0" sz="1100" spc="-5">
                <a:latin typeface="Calibri"/>
                <a:cs typeface="Calibri"/>
              </a:rPr>
              <a:t>Réaliser l’enregistrement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l’ECG.</a:t>
            </a:r>
            <a:endParaRPr sz="1100">
              <a:latin typeface="Calibri"/>
              <a:cs typeface="Calibri"/>
            </a:endParaRPr>
          </a:p>
          <a:p>
            <a:pPr marL="641985">
              <a:lnSpc>
                <a:spcPct val="100000"/>
              </a:lnSpc>
              <a:spcBef>
                <a:spcPts val="219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9: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positions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des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électrodes pour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la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réalisation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d’un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ECG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 à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12</a:t>
            </a:r>
            <a:r>
              <a:rPr dirty="0" sz="1200" spc="5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dérivations </a:t>
            </a:r>
            <a:endParaRPr sz="1200">
              <a:latin typeface="Calibri Light"/>
              <a:cs typeface="Calibri Light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24077" y="1729231"/>
          <a:ext cx="6311900" cy="31711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49400"/>
                <a:gridCol w="810260"/>
                <a:gridCol w="3943350"/>
              </a:tblGrid>
              <a:tr h="316992">
                <a:tc row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2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ERIVATIONS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PERIPHERIQUES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F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G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000" spc="-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1)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0447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0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ROUGE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429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8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Membre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supérieur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droit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Face postérieure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l’articulation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poignet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22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59079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NOIR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Membre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inférieur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droit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Face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interne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l’articulation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 cheville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23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23520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JAUNE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429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Membre</a:t>
                      </a:r>
                      <a:r>
                        <a:rPr dirty="0" sz="1000" spc="-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supérieur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gauche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195"/>
                        </a:lnSpc>
                        <a:spcBef>
                          <a:spcPts val="2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Face postérieure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l’articulation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poignet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23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229235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VERTE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429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Membre</a:t>
                      </a:r>
                      <a:r>
                        <a:rPr dirty="0" sz="1000" spc="-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inférieur</a:t>
                      </a:r>
                      <a:r>
                        <a:rPr dirty="0" sz="1000" spc="-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gauche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195"/>
                        </a:lnSpc>
                        <a:spcBef>
                          <a:spcPts val="2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Face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interne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l’articulation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 cheville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992">
                <a:tc row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0"/>
                        </a:spcBef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D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ERIVATIONS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PRECORDIALES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(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F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I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G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.</a:t>
                      </a:r>
                      <a:r>
                        <a:rPr dirty="0" sz="1000" spc="-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latin typeface="Calibri"/>
                          <a:cs typeface="Calibri"/>
                        </a:rPr>
                        <a:t>2)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44475" marR="236854" indent="93980">
                        <a:lnSpc>
                          <a:spcPts val="1220"/>
                        </a:lnSpc>
                      </a:pPr>
                      <a:r>
                        <a:rPr dirty="0" sz="10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C1 </a:t>
                      </a:r>
                      <a:r>
                        <a:rPr dirty="0" sz="10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</a:t>
                      </a:r>
                      <a:r>
                        <a:rPr dirty="0" sz="8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8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Quatrième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espace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intercostal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droit,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au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bord droit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sternum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22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C2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J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AUNE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Quatrième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espace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intercostal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gauche,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au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bord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gauche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du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sternum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230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C4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195"/>
                        </a:lnSpc>
                        <a:spcBef>
                          <a:spcPts val="25"/>
                        </a:spcBef>
                      </a:pPr>
                      <a:r>
                        <a:rPr dirty="0" sz="10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B</a:t>
                      </a:r>
                      <a:r>
                        <a:rPr dirty="0" sz="8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RUNE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C4581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Cinquième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espace</a:t>
                      </a:r>
                      <a:r>
                        <a:rPr dirty="0" sz="10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intercostal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gauche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ligne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médioclaviculaire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4295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22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C3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ts val="1195"/>
                        </a:lnSpc>
                        <a:spcBef>
                          <a:spcPts val="20"/>
                        </a:spcBef>
                      </a:pPr>
                      <a:r>
                        <a:rPr dirty="0" sz="1000" spc="-5" b="1"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800" spc="-5" b="1">
                          <a:latin typeface="Calibri"/>
                          <a:cs typeface="Calibri"/>
                        </a:rPr>
                        <a:t>ERTE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Milieu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 ligne entre C2 et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992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7485" marR="191135" indent="140970">
                        <a:lnSpc>
                          <a:spcPts val="1220"/>
                        </a:lnSpc>
                      </a:pPr>
                      <a:r>
                        <a:rPr dirty="0" sz="10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C6 </a:t>
                      </a:r>
                      <a:r>
                        <a:rPr dirty="0" sz="10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V</a:t>
                      </a:r>
                      <a:r>
                        <a:rPr dirty="0" sz="8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IOLETTE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6F2F9F"/>
                    </a:solidFill>
                  </a:tcPr>
                </a:tc>
                <a:tc>
                  <a:txBody>
                    <a:bodyPr/>
                    <a:lstStyle/>
                    <a:p>
                      <a:pPr marL="1527175" marR="124460" indent="-1396365">
                        <a:lnSpc>
                          <a:spcPts val="1220"/>
                        </a:lnSpc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Cinquième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espace</a:t>
                      </a:r>
                      <a:r>
                        <a:rPr dirty="0" sz="1000" spc="2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intercostal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gauche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sur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Ligne</a:t>
                      </a:r>
                      <a:r>
                        <a:rPr dirty="0" sz="1000" spc="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médioaxillaire</a:t>
                      </a:r>
                      <a:r>
                        <a:rPr dirty="0" sz="1000" spc="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(même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niveau que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 C4)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  <a:tr h="316229"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70"/>
                        </a:lnSpc>
                      </a:pPr>
                      <a:r>
                        <a:rPr dirty="0" sz="10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C5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</a:t>
                      </a:r>
                      <a:r>
                        <a:rPr dirty="0" sz="800" spc="-5" b="1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OIRE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Milieu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 ligne entre C6 et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C4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3660">
                    <a:lnL w="6350">
                      <a:solidFill>
                        <a:srgbClr val="BEBEBE"/>
                      </a:solidFill>
                      <a:prstDash val="solid"/>
                    </a:lnL>
                    <a:lnR w="6350">
                      <a:solidFill>
                        <a:srgbClr val="BEBEBE"/>
                      </a:solidFill>
                      <a:prstDash val="solid"/>
                    </a:lnR>
                    <a:lnT w="6350">
                      <a:solidFill>
                        <a:srgbClr val="BEBEBE"/>
                      </a:solidFill>
                      <a:prstDash val="solid"/>
                    </a:lnT>
                    <a:lnB w="6350">
                      <a:solidFill>
                        <a:srgbClr val="BEBEBE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670051" y="7501635"/>
          <a:ext cx="5022215" cy="524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00275"/>
                <a:gridCol w="2821940"/>
              </a:tblGrid>
              <a:tr h="524256">
                <a:tc>
                  <a:txBody>
                    <a:bodyPr/>
                    <a:lstStyle/>
                    <a:p>
                      <a:pPr marL="165735">
                        <a:lnSpc>
                          <a:spcPts val="1140"/>
                        </a:lnSpc>
                      </a:pP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Figure</a:t>
                      </a:r>
                      <a:r>
                        <a:rPr dirty="0" sz="1200" spc="-1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5:</a:t>
                      </a:r>
                      <a:r>
                        <a:rPr dirty="0" sz="1200" spc="-1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position</a:t>
                      </a:r>
                      <a:r>
                        <a:rPr dirty="0" sz="1200" spc="-1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des </a:t>
                      </a:r>
                      <a:endParaRPr sz="1200">
                        <a:latin typeface="Calibri Light"/>
                        <a:cs typeface="Calibri Light"/>
                      </a:endParaRPr>
                    </a:p>
                    <a:p>
                      <a:pPr marL="398145" marR="658495" indent="-271780">
                        <a:lnSpc>
                          <a:spcPct val="101699"/>
                        </a:lnSpc>
                      </a:pP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électrodes, dérivations </a:t>
                      </a: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périphériques </a:t>
                      </a:r>
                      <a:endParaRPr sz="1200">
                        <a:latin typeface="Calibri Light"/>
                        <a:cs typeface="Calibri Light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39115">
                        <a:lnSpc>
                          <a:spcPts val="1140"/>
                        </a:lnSpc>
                      </a:pP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Figure 6:</a:t>
                      </a: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position</a:t>
                      </a: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des </a:t>
                      </a: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électrodes,</a:t>
                      </a: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endParaRPr sz="1200">
                        <a:latin typeface="Calibri Light"/>
                        <a:cs typeface="Calibri Light"/>
                      </a:endParaRPr>
                    </a:p>
                    <a:p>
                      <a:pPr algn="ctr" marL="539115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200" spc="-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dérivations</a:t>
                      </a:r>
                      <a:r>
                        <a:rPr dirty="0" sz="1200" spc="-25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 </a:t>
                      </a:r>
                      <a:r>
                        <a:rPr dirty="0" sz="1200" i="1">
                          <a:solidFill>
                            <a:srgbClr val="44536A"/>
                          </a:solidFill>
                          <a:latin typeface="Calibri Light"/>
                          <a:cs typeface="Calibri Light"/>
                        </a:rPr>
                        <a:t>précordiales </a:t>
                      </a:r>
                      <a:endParaRPr sz="1200">
                        <a:latin typeface="Calibri Light"/>
                        <a:cs typeface="Calibri Light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grpSp>
        <p:nvGrpSpPr>
          <p:cNvPr id="5" name="object 5"/>
          <p:cNvGrpSpPr/>
          <p:nvPr/>
        </p:nvGrpSpPr>
        <p:grpSpPr>
          <a:xfrm>
            <a:off x="701040" y="8181339"/>
            <a:ext cx="6155690" cy="287655"/>
            <a:chOff x="701040" y="818133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818133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84627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701040" y="8158733"/>
            <a:ext cx="6155690" cy="18141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Réaliser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 ECG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avec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une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ceinture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d’électrodes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Brancher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correspondantes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coloris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désignations.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Humidifier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ceinture,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besoin.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Positionner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(demander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participation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victime)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constructeur.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Bloquer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l’aide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anses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Vérifier</a:t>
            </a:r>
            <a:r>
              <a:rPr dirty="0" sz="1100" spc="-5">
                <a:latin typeface="Calibri"/>
                <a:cs typeface="Calibri"/>
              </a:rPr>
              <a:t> 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corps.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Allumer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</a:t>
            </a:r>
            <a:r>
              <a:rPr dirty="0" sz="1100">
                <a:latin typeface="Calibri"/>
                <a:cs typeface="Calibri"/>
              </a:rPr>
              <a:t> ECG.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Réaliser l’enregistrement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>
                <a:latin typeface="Calibri"/>
                <a:cs typeface="Calibri"/>
              </a:rPr>
              <a:t>l’ECG.</a:t>
            </a:r>
            <a:endParaRPr sz="1100">
              <a:latin typeface="Calibri"/>
              <a:cs typeface="Calibri"/>
            </a:endParaRPr>
          </a:p>
        </p:txBody>
      </p:sp>
      <p:pic>
        <p:nvPicPr>
          <p:cNvPr id="9" name="object 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15737" y="5470674"/>
            <a:ext cx="795440" cy="1794574"/>
          </a:xfrm>
          <a:prstGeom prst="rect">
            <a:avLst/>
          </a:prstGeom>
        </p:spPr>
      </p:pic>
      <p:pic>
        <p:nvPicPr>
          <p:cNvPr id="10" name="object 1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337591" y="5298820"/>
            <a:ext cx="2582871" cy="2059344"/>
          </a:xfrm>
          <a:prstGeom prst="rect">
            <a:avLst/>
          </a:prstGeom>
        </p:spPr>
      </p:pic>
      <p:sp>
        <p:nvSpPr>
          <p:cNvPr id="11" name="object 11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839721"/>
            <a:ext cx="6155690" cy="287655"/>
            <a:chOff x="701040" y="183972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83972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12089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237991"/>
            <a:ext cx="6155690" cy="287020"/>
            <a:chOff x="701040" y="323799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23799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5184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8190483"/>
            <a:ext cx="6155690" cy="287655"/>
            <a:chOff x="701040" y="819048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8190483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4719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517651"/>
            <a:ext cx="6155690" cy="9491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Transmettre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ECG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La télétransmission d’un ECG se fait pendant l’intervention. Elle peut être automatisée ou nécessiter une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télétransmission dépendent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l’appareil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exemplaire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électronique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papier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l’ECG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laissé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chargée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continuité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Reconditionner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l’appareil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et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accessoires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après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intervention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 reconditionnement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important,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pensez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recharge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rangement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soigneux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associés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l’ECG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remplacement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et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Devant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difficultés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d’enregistrement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l’ECG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(tracé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parasité),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connectés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électrodes),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adhèrent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correctement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99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-5">
                <a:latin typeface="Calibri"/>
                <a:cs typeface="Calibri"/>
              </a:rPr>
              <a:t>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extrémités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(poignet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chevilles). C’est le cas, par exemple, si la victime </a:t>
            </a:r>
            <a:r>
              <a:rPr dirty="0" sz="1100" spc="-10">
                <a:latin typeface="Calibri"/>
                <a:cs typeface="Calibri"/>
              </a:rPr>
              <a:t>présente </a:t>
            </a:r>
            <a:r>
              <a:rPr dirty="0" sz="1100" spc="-5">
                <a:latin typeface="Calibri"/>
                <a:cs typeface="Calibri"/>
              </a:rPr>
              <a:t>une amputation. Placer alors les électrodes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périphériques à la racine des membres au </a:t>
            </a:r>
            <a:r>
              <a:rPr dirty="0" sz="1100" spc="-10">
                <a:latin typeface="Calibri"/>
                <a:cs typeface="Calibri"/>
              </a:rPr>
              <a:t>niveau </a:t>
            </a:r>
            <a:r>
              <a:rPr dirty="0" sz="1100" spc="-5">
                <a:latin typeface="Calibri"/>
                <a:cs typeface="Calibri"/>
              </a:rPr>
              <a:t>de l’épaule pour le membre </a:t>
            </a:r>
            <a:r>
              <a:rPr dirty="0" sz="1100" spc="-10">
                <a:latin typeface="Calibri"/>
                <a:cs typeface="Calibri"/>
              </a:rPr>
              <a:t>supérieur </a:t>
            </a:r>
            <a:r>
              <a:rPr dirty="0" sz="1100" spc="-5">
                <a:latin typeface="Calibri"/>
                <a:cs typeface="Calibri"/>
              </a:rPr>
              <a:t>et du pli de </a:t>
            </a:r>
            <a:r>
              <a:rPr dirty="0" sz="1100">
                <a:latin typeface="Calibri"/>
                <a:cs typeface="Calibri"/>
              </a:rPr>
              <a:t>l’aine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le membre inférieur. Informer le médecin qui interprètera l’ECG de la modification du positionnement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Chez une femme qui présente des seins volumineux, relever le sein avec le dos de la main pour placer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(C4, C5 et C6) sous le sein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près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thoracique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cœur.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tremblements de la victime parasitent l’enregistrement de l’ECG. Ces tremblements peuvent </a:t>
            </a:r>
            <a:r>
              <a:rPr dirty="0" sz="1100" spc="5">
                <a:latin typeface="Calibri"/>
                <a:cs typeface="Calibri"/>
              </a:rPr>
              <a:t>être </a:t>
            </a:r>
            <a:r>
              <a:rPr dirty="0" sz="1100" spc="-5">
                <a:latin typeface="Calibri"/>
                <a:cs typeface="Calibri"/>
              </a:rPr>
              <a:t>dus à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l’angoisse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 ou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(syndrome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Parkinson).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</a:t>
            </a:r>
            <a:r>
              <a:rPr dirty="0" sz="1100" spc="-5">
                <a:latin typeface="Calibri"/>
                <a:cs typeface="Calibri"/>
              </a:rPr>
              <a:t>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angoissée.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Réchauffer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froid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l’enregistrement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l’ECG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(couverture,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chauffage).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périphériques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membres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tremblements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persistants.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800"/>
              </a:lnSpc>
              <a:spcBef>
                <a:spcPts val="795"/>
              </a:spcBef>
            </a:pP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interférences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(vibrations,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parasiter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l’enregistrement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l’ECG.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reste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immobile,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moteur 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arrêté,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métalliques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(brancard,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lit),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tel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débrancher.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réalisation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télétransmission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ECG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prescription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internes.</a:t>
            </a:r>
            <a:endParaRPr sz="1100">
              <a:latin typeface="Calibri"/>
              <a:cs typeface="Calibri"/>
            </a:endParaRPr>
          </a:p>
          <a:p>
            <a:pPr marL="247650" marR="1270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électrodes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positionnées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conformément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préconisations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branchement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câbles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-5">
                <a:latin typeface="Calibri"/>
                <a:cs typeface="Calibri"/>
              </a:rPr>
              <a:t> conforme.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tracé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obtenu 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d’artéfacts.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télétransmission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l’ECG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permet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interprétation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l’ECG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médecin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997457"/>
            <a:ext cx="2937891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997457"/>
            <a:ext cx="1652143" cy="35204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[03AC01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186688" y="760730"/>
            <a:ext cx="51822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Équipement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de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protection</a:t>
            </a:r>
            <a:r>
              <a:rPr dirty="0" spc="-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individuelle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/>
          <p:nvPr/>
        </p:nvSpPr>
        <p:spPr>
          <a:xfrm>
            <a:off x="3383534" y="3706621"/>
            <a:ext cx="31750" cy="9525"/>
          </a:xfrm>
          <a:custGeom>
            <a:avLst/>
            <a:gdLst/>
            <a:ahLst/>
            <a:cxnLst/>
            <a:rect l="l" t="t" r="r" b="b"/>
            <a:pathLst>
              <a:path w="31750" h="9525">
                <a:moveTo>
                  <a:pt x="31241" y="0"/>
                </a:moveTo>
                <a:lnTo>
                  <a:pt x="0" y="0"/>
                </a:lnTo>
                <a:lnTo>
                  <a:pt x="0" y="9144"/>
                </a:lnTo>
                <a:lnTo>
                  <a:pt x="31241" y="9144"/>
                </a:lnTo>
                <a:lnTo>
                  <a:pt x="31241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9" name="object 9"/>
          <p:cNvGrpSpPr/>
          <p:nvPr/>
        </p:nvGrpSpPr>
        <p:grpSpPr>
          <a:xfrm>
            <a:off x="701040" y="4161535"/>
            <a:ext cx="6155690" cy="287655"/>
            <a:chOff x="701040" y="4161535"/>
            <a:chExt cx="6155690" cy="287655"/>
          </a:xfrm>
        </p:grpSpPr>
        <p:sp>
          <p:nvSpPr>
            <p:cNvPr id="10" name="object 10"/>
            <p:cNvSpPr/>
            <p:nvPr/>
          </p:nvSpPr>
          <p:spPr>
            <a:xfrm>
              <a:off x="701040" y="416153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01040" y="44427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701040" y="6636765"/>
            <a:ext cx="6155690" cy="287020"/>
            <a:chOff x="701040" y="6636765"/>
            <a:chExt cx="6155690" cy="287020"/>
          </a:xfrm>
        </p:grpSpPr>
        <p:sp>
          <p:nvSpPr>
            <p:cNvPr id="13" name="object 13"/>
            <p:cNvSpPr/>
            <p:nvPr/>
          </p:nvSpPr>
          <p:spPr>
            <a:xfrm>
              <a:off x="701040" y="663676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01040" y="691718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701040" y="8523731"/>
            <a:ext cx="6155690" cy="287020"/>
            <a:chOff x="701040" y="8523731"/>
            <a:chExt cx="6155690" cy="287020"/>
          </a:xfrm>
        </p:grpSpPr>
        <p:sp>
          <p:nvSpPr>
            <p:cNvPr id="16" name="object 16"/>
            <p:cNvSpPr/>
            <p:nvPr/>
          </p:nvSpPr>
          <p:spPr>
            <a:xfrm>
              <a:off x="701040" y="852373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01040" y="880414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701040" y="1378711"/>
            <a:ext cx="6155690" cy="8047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Protection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individuelle</a:t>
            </a:r>
            <a:r>
              <a:rPr dirty="0" sz="1600" spc="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l’intervenant</a:t>
            </a:r>
            <a:endParaRPr sz="1600">
              <a:latin typeface="Calibri Light"/>
              <a:cs typeface="Calibri Light"/>
            </a:endParaRPr>
          </a:p>
          <a:p>
            <a:pPr marL="19050" marR="14604">
              <a:lnSpc>
                <a:spcPct val="101800"/>
              </a:lnSpc>
              <a:spcBef>
                <a:spcPts val="1135"/>
              </a:spcBef>
            </a:pPr>
            <a:r>
              <a:rPr dirty="0" sz="1100" spc="-10">
                <a:latin typeface="Calibri"/>
                <a:cs typeface="Calibri"/>
              </a:rPr>
              <a:t>Simple,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léger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l’équipement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participer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favoriser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5">
                <a:latin typeface="Calibri"/>
                <a:cs typeface="Calibri"/>
              </a:rPr>
              <a:t> l’intervenant.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missions,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comprend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paire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prévenir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dangereux 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bandes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réfléchissantes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chasuble,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améliorer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visibilité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nuit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33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manutention,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2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manipulation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d’objets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tranchants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blouson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adapté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conditions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climatiques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difficiles,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casque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circulation, de chantier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lampe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poche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frontale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travailler en 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l’obscurité.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Protection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contre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la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contamination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4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Afin de comprendre comment les mesures de protection peuvent </a:t>
            </a:r>
            <a:r>
              <a:rPr dirty="0" sz="1100" spc="-10">
                <a:latin typeface="Calibri"/>
                <a:cs typeface="Calibri"/>
              </a:rPr>
              <a:t>diminuer </a:t>
            </a:r>
            <a:r>
              <a:rPr dirty="0" sz="1100" spc="-5">
                <a:latin typeface="Calibri"/>
                <a:cs typeface="Calibri"/>
              </a:rPr>
              <a:t>les risques de contamination, il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nécessaire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connaître.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L’objectif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utilisables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d’interrompre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6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Pour être efficaces, il est indispensable que ces techniques soient utilisées, chaque fois qu’une victime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 en charge. En </a:t>
            </a:r>
            <a:r>
              <a:rPr dirty="0" sz="1100">
                <a:latin typeface="Calibri"/>
                <a:cs typeface="Calibri"/>
              </a:rPr>
              <a:t>effet, </a:t>
            </a:r>
            <a:r>
              <a:rPr dirty="0" sz="1100" spc="-5">
                <a:latin typeface="Calibri"/>
                <a:cs typeface="Calibri"/>
              </a:rPr>
              <a:t>il est impossible de dire si une personne, même apparemment saine, est porteuse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infectieuse.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Ces mesures de protection passent par l’application des précautions </a:t>
            </a:r>
            <a:r>
              <a:rPr dirty="0" sz="1100" spc="-5" i="1">
                <a:latin typeface="Calibri"/>
                <a:cs typeface="Calibri"/>
              </a:rPr>
              <a:t>standards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5" i="1">
                <a:latin typeface="Calibri"/>
                <a:cs typeface="Calibri"/>
              </a:rPr>
              <a:t>particulières </a:t>
            </a:r>
            <a:r>
              <a:rPr dirty="0" sz="1100" spc="-5">
                <a:latin typeface="Calibri"/>
                <a:cs typeface="Calibri"/>
              </a:rPr>
              <a:t>pour lutter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infections.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Protection contre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les objets perforants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Il est fréquent de rencontrer des objets perforants (tranchants ou piquants) sur une intervention : débris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tranchant,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aiguille non protégée…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6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Les gants à usage </a:t>
            </a:r>
            <a:r>
              <a:rPr dirty="0" sz="1100" spc="-10">
                <a:latin typeface="Calibri"/>
                <a:cs typeface="Calibri"/>
              </a:rPr>
              <a:t>unique </a:t>
            </a:r>
            <a:r>
              <a:rPr dirty="0" sz="1100" spc="-5">
                <a:latin typeface="Calibri"/>
                <a:cs typeface="Calibri"/>
              </a:rPr>
              <a:t>protègent l’intervenant d’une </a:t>
            </a:r>
            <a:r>
              <a:rPr dirty="0" sz="1100">
                <a:latin typeface="Calibri"/>
                <a:cs typeface="Calibri"/>
              </a:rPr>
              <a:t>contamination </a:t>
            </a:r>
            <a:r>
              <a:rPr dirty="0" sz="1100" spc="-5">
                <a:latin typeface="Calibri"/>
                <a:cs typeface="Calibri"/>
              </a:rPr>
              <a:t>par des liquides biologiques </a:t>
            </a:r>
            <a:r>
              <a:rPr dirty="0" sz="1100" spc="-10">
                <a:latin typeface="Calibri"/>
                <a:cs typeface="Calibri"/>
              </a:rPr>
              <a:t>(sang, </a:t>
            </a:r>
            <a:r>
              <a:rPr dirty="0" sz="1100" spc="-5">
                <a:latin typeface="Calibri"/>
                <a:cs typeface="Calibri"/>
              </a:rPr>
              <a:t> urine,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salive…),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perforant.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tranchants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piquants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boites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recueil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d’activités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Devant des débris de </a:t>
            </a:r>
            <a:r>
              <a:rPr dirty="0" sz="1100">
                <a:latin typeface="Calibri"/>
                <a:cs typeface="Calibri"/>
              </a:rPr>
              <a:t>verre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autres </a:t>
            </a:r>
            <a:r>
              <a:rPr dirty="0" sz="1100" spc="-5">
                <a:latin typeface="Calibri"/>
                <a:cs typeface="Calibri"/>
              </a:rPr>
              <a:t>objets perforants, il doit mettre des gants épais de manutention et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 blesser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à 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blesser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accidentellement un tiers.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Protection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lors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manœuvres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réanimation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Même si le risque de transmission par la salive est très faible, il faut éviter d’utiliser une méthode orale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 de ventilation artificielle (bouche-à-bouche, bouche-à-nez) si l’on </a:t>
            </a:r>
            <a:r>
              <a:rPr dirty="0" sz="1100" spc="-10">
                <a:latin typeface="Calibri"/>
                <a:cs typeface="Calibri"/>
              </a:rPr>
              <a:t>dispose </a:t>
            </a:r>
            <a:r>
              <a:rPr dirty="0" sz="1100" spc="-5">
                <a:latin typeface="Calibri"/>
                <a:cs typeface="Calibri"/>
              </a:rPr>
              <a:t>d’un moyen de ventilation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(insufflateur manuel).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17651"/>
            <a:ext cx="6155690" cy="26898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Vaccination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6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Même si l’on est contaminé par un </a:t>
            </a:r>
            <a:r>
              <a:rPr dirty="0" sz="1100">
                <a:latin typeface="Calibri"/>
                <a:cs typeface="Calibri"/>
              </a:rPr>
              <a:t>agent </a:t>
            </a:r>
            <a:r>
              <a:rPr dirty="0" sz="1100" spc="-5">
                <a:latin typeface="Calibri"/>
                <a:cs typeface="Calibri"/>
              </a:rPr>
              <a:t>infectieux, le développement de la maladie n’est pas obligatoire,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immunisé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agent.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d’acquérir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résistance 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99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La vaccination consiste à injecter dans l’organisme tout ou partie de l’agent </a:t>
            </a:r>
            <a:r>
              <a:rPr dirty="0" sz="1100">
                <a:latin typeface="Calibri"/>
                <a:cs typeface="Calibri"/>
              </a:rPr>
              <a:t>infectieux </a:t>
            </a:r>
            <a:r>
              <a:rPr dirty="0" sz="1100" spc="-5">
                <a:latin typeface="Calibri"/>
                <a:cs typeface="Calibri"/>
              </a:rPr>
              <a:t>tué ou atténué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permettre ainsi à son </a:t>
            </a:r>
            <a:r>
              <a:rPr dirty="0" sz="1100" spc="-10">
                <a:latin typeface="Calibri"/>
                <a:cs typeface="Calibri"/>
              </a:rPr>
              <a:t>propre </a:t>
            </a:r>
            <a:r>
              <a:rPr dirty="0" sz="1100" spc="-5">
                <a:latin typeface="Calibri"/>
                <a:cs typeface="Calibri"/>
              </a:rPr>
              <a:t>système immunitaire de </a:t>
            </a:r>
            <a:r>
              <a:rPr dirty="0" sz="1100" spc="-10">
                <a:latin typeface="Calibri"/>
                <a:cs typeface="Calibri"/>
              </a:rPr>
              <a:t>développer </a:t>
            </a:r>
            <a:r>
              <a:rPr dirty="0" sz="1100" spc="-5">
                <a:latin typeface="Calibri"/>
                <a:cs typeface="Calibri"/>
              </a:rPr>
              <a:t>une résistance spécifique. Comme cette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s’atténuer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renouveler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intervalle régulier,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 rappel</a:t>
            </a:r>
            <a:r>
              <a:rPr dirty="0" sz="1100">
                <a:latin typeface="Calibri"/>
                <a:cs typeface="Calibri"/>
              </a:rPr>
              <a:t> ».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Un certain nombre de vaccinations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recommandé pour le secouriste, en règle général par le service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 de l’autorité d’emploi de l’intervenant. Ce même service peut recommander ou effectuer d’autres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 juge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nécessaires.</a:t>
            </a:r>
            <a:endParaRPr sz="1100">
              <a:latin typeface="Calibri"/>
              <a:cs typeface="Calibri"/>
            </a:endParaRPr>
          </a:p>
          <a:p>
            <a:pPr algn="just" marL="19050" marR="1714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n’existe</a:t>
            </a:r>
            <a:r>
              <a:rPr dirty="0" sz="1100" spc="-5">
                <a:latin typeface="Calibri"/>
                <a:cs typeface="Calibri"/>
              </a:rPr>
              <a:t>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c’est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pourquoi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méthodes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79373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[03PR01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104389" y="822451"/>
            <a:ext cx="33439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Sécurité </a:t>
            </a:r>
            <a:r>
              <a:rPr dirty="0" spc="-5">
                <a:solidFill>
                  <a:srgbClr val="47A4D7"/>
                </a:solidFill>
              </a:rPr>
              <a:t>sur intervention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304543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63039"/>
            <a:ext cx="6155690" cy="287655"/>
            <a:chOff x="701040" y="1463039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463039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7444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202939"/>
            <a:ext cx="6155690" cy="554990"/>
            <a:chOff x="701040" y="3202939"/>
            <a:chExt cx="6155690" cy="554990"/>
          </a:xfrm>
        </p:grpSpPr>
        <p:sp>
          <p:nvSpPr>
            <p:cNvPr id="9" name="object 9"/>
            <p:cNvSpPr/>
            <p:nvPr/>
          </p:nvSpPr>
          <p:spPr>
            <a:xfrm>
              <a:off x="701040" y="3202939"/>
              <a:ext cx="6155690" cy="548640"/>
            </a:xfrm>
            <a:custGeom>
              <a:avLst/>
              <a:gdLst/>
              <a:ahLst/>
              <a:cxnLst/>
              <a:rect l="l" t="t" r="r" b="b"/>
              <a:pathLst>
                <a:path w="6155690" h="548639">
                  <a:moveTo>
                    <a:pt x="6155436" y="0"/>
                  </a:moveTo>
                  <a:lnTo>
                    <a:pt x="0" y="0"/>
                  </a:lnTo>
                  <a:lnTo>
                    <a:pt x="0" y="267462"/>
                  </a:lnTo>
                  <a:lnTo>
                    <a:pt x="0" y="548640"/>
                  </a:lnTo>
                  <a:lnTo>
                    <a:pt x="6155436" y="548640"/>
                  </a:lnTo>
                  <a:lnTo>
                    <a:pt x="6155436" y="26746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7515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440434"/>
            <a:ext cx="6155690" cy="47713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Lors du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1er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regard,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il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convient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reconnaitre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dangers.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Pour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cela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marR="15875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approche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prudente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afin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d’évaluer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repérer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pourraient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dangers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identifiés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Éventuellement, se renseigner auprès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regarder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distance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d’elle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évaluer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présence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persistants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menacer.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  <a:buFont typeface="Symbol"/>
              <a:buChar char=""/>
            </a:pPr>
            <a:endParaRPr sz="950">
              <a:latin typeface="Calibri"/>
              <a:cs typeface="Calibri"/>
            </a:endParaRPr>
          </a:p>
          <a:p>
            <a:pPr marL="19050" marR="427355">
              <a:lnSpc>
                <a:spcPct val="11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fonction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cette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première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analyse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situation,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intervenants </a:t>
            </a:r>
            <a:r>
              <a:rPr dirty="0" sz="1600" spc="-34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doivent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:</a:t>
            </a:r>
            <a:endParaRPr sz="1600">
              <a:latin typeface="Calibri Light"/>
              <a:cs typeface="Calibri Light"/>
            </a:endParaRPr>
          </a:p>
          <a:p>
            <a:pPr marL="247650" marR="17145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délimiter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clairement,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largement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visiblement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d’intervention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empêcher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intrusion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cette zone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dotation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supprimer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façon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permanente</a:t>
            </a:r>
            <a:r>
              <a:rPr dirty="0" sz="1100" spc="5">
                <a:latin typeface="Calibri"/>
                <a:cs typeface="Calibri"/>
              </a:rPr>
              <a:t> 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suraccident.</a:t>
            </a:r>
            <a:endParaRPr sz="1100">
              <a:latin typeface="Calibri"/>
              <a:cs typeface="Calibri"/>
            </a:endParaRPr>
          </a:p>
          <a:p>
            <a:pPr marL="247650" marR="1714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d’impossibilité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réel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imminent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d’urgence.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130"/>
              </a:spcBef>
            </a:pPr>
            <a:r>
              <a:rPr dirty="0" sz="1100" spc="-10">
                <a:latin typeface="Calibri"/>
                <a:cs typeface="Calibri"/>
              </a:rPr>
              <a:t>Toutes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humains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simultanément.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 algn="just" marL="19050" marR="13335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Pour réaliser la protection, les intervenants doivent utiliser </a:t>
            </a:r>
            <a:r>
              <a:rPr dirty="0" sz="1100">
                <a:latin typeface="Calibri"/>
                <a:cs typeface="Calibri"/>
              </a:rPr>
              <a:t>tous </a:t>
            </a:r>
            <a:r>
              <a:rPr dirty="0" sz="1100" spc="-5">
                <a:latin typeface="Calibri"/>
                <a:cs typeface="Calibri"/>
              </a:rPr>
              <a:t>les moyens matériels dont ils peuvent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disposer et s’assurent si besoin du concours de toute autre personne </a:t>
            </a:r>
            <a:r>
              <a:rPr dirty="0" sz="1100" spc="5">
                <a:latin typeface="Calibri"/>
                <a:cs typeface="Calibri"/>
              </a:rPr>
              <a:t>qui </a:t>
            </a:r>
            <a:r>
              <a:rPr dirty="0" sz="1100" spc="-5">
                <a:latin typeface="Calibri"/>
                <a:cs typeface="Calibri"/>
              </a:rPr>
              <a:t>pourrait apporter une aide dans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object 13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701040" y="540257"/>
            <a:ext cx="6155690" cy="1404620"/>
          </a:xfrm>
          <a:prstGeom prst="rect">
            <a:avLst/>
          </a:prstGeom>
          <a:solidFill>
            <a:srgbClr val="FAE3D4"/>
          </a:solidFill>
        </p:spPr>
        <p:txBody>
          <a:bodyPr wrap="square" lIns="0" tIns="0" rIns="0" bIns="0" rtlCol="0" vert="horz">
            <a:spAutoFit/>
          </a:bodyPr>
          <a:lstStyle/>
          <a:p>
            <a:pPr algn="just"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[08FT12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/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09-2019]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PSE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" action="ppaction://hlinksldjump"/>
              </a:rPr>
              <a:t>①</a:t>
            </a:r>
            <a:r>
              <a:rPr dirty="0" sz="1100" spc="30">
                <a:solidFill>
                  <a:srgbClr val="FD9100"/>
                </a:solidFill>
                <a:latin typeface="Cambria Math"/>
                <a:cs typeface="Cambria Math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Retrait</a:t>
            </a:r>
            <a:r>
              <a:rPr dirty="0" sz="1100" spc="1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d’un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casque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de</a:t>
            </a:r>
            <a:r>
              <a:rPr dirty="0" sz="1100" spc="1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protection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" action="ppaction://hlinksldjump"/>
              </a:rPr>
              <a:t>330</a:t>
            </a:r>
            <a:endParaRPr sz="1100">
              <a:latin typeface="Calibri"/>
              <a:cs typeface="Calibri"/>
            </a:endParaRPr>
          </a:p>
          <a:p>
            <a:pPr algn="just" marL="19050" marR="18415">
              <a:lnSpc>
                <a:spcPct val="147200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[08FT13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2014]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3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Appli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c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fr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oid</a:t>
            </a:r>
            <a:r>
              <a:rPr dirty="0" sz="1100" spc="4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3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3" action="ppaction://hlinksldjump"/>
              </a:rPr>
              <a:t>332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[08FT14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2014]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4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Emb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alla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g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au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moyen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d’u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n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pan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sement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érile</a:t>
            </a:r>
            <a:r>
              <a:rPr dirty="0" sz="1100" spc="-90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4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4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4" action="ppaction://hlinksldjump"/>
              </a:rPr>
              <a:t>334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[08FT15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2014]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5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Main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ien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d’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pan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sement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5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5" action="ppaction://hlinksldjump"/>
              </a:rPr>
              <a:t>336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[08FT16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6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Pa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nsemen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t</a:t>
            </a:r>
            <a:r>
              <a:rPr dirty="0" sz="1100" spc="20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6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6" action="ppaction://hlinksldjump"/>
              </a:rPr>
              <a:t>338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[08FT17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12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2022]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7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ilisation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d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’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lot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membre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arraché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ou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section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né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sz="1100" spc="20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7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7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7" action="ppaction://hlinksldjump"/>
              </a:rPr>
              <a:t>340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07390" y="2001519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959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09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</a:t>
            </a:r>
            <a:r>
              <a:rPr dirty="0" sz="1000">
                <a:latin typeface="Calibri"/>
                <a:cs typeface="Calibri"/>
              </a:rPr>
              <a:t>O</a:t>
            </a:r>
            <a:r>
              <a:rPr dirty="0" sz="1000" spc="-10">
                <a:latin typeface="Calibri"/>
                <a:cs typeface="Calibri"/>
              </a:rPr>
              <a:t>U</a:t>
            </a:r>
            <a:r>
              <a:rPr dirty="0" sz="1000" spc="-5">
                <a:latin typeface="Calibri"/>
                <a:cs typeface="Calibri"/>
              </a:rPr>
              <a:t>FFRANC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PSYCHI</a:t>
            </a:r>
            <a:r>
              <a:rPr dirty="0" sz="1000" spc="-5">
                <a:latin typeface="Calibri"/>
                <a:cs typeface="Calibri"/>
              </a:rPr>
              <a:t>Q</a:t>
            </a:r>
            <a:r>
              <a:rPr dirty="0" sz="1000">
                <a:latin typeface="Calibri"/>
                <a:cs typeface="Calibri"/>
              </a:rPr>
              <a:t>UE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ET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CO</a:t>
            </a:r>
            <a:r>
              <a:rPr dirty="0" sz="1000">
                <a:latin typeface="Calibri"/>
                <a:cs typeface="Calibri"/>
              </a:rPr>
              <a:t>M</a:t>
            </a:r>
            <a:r>
              <a:rPr dirty="0" sz="1000" spc="-10">
                <a:latin typeface="Calibri"/>
                <a:cs typeface="Calibri"/>
              </a:rPr>
              <a:t>P</a:t>
            </a:r>
            <a:r>
              <a:rPr dirty="0" sz="1000" spc="-5">
                <a:latin typeface="Calibri"/>
                <a:cs typeface="Calibri"/>
              </a:rPr>
              <a:t>O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10">
                <a:latin typeface="Calibri"/>
                <a:cs typeface="Calibri"/>
              </a:rPr>
              <a:t>T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MENT</a:t>
            </a:r>
            <a:r>
              <a:rPr dirty="0" sz="1000">
                <a:latin typeface="Calibri"/>
                <a:cs typeface="Calibri"/>
              </a:rPr>
              <a:t>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I</a:t>
            </a:r>
            <a:r>
              <a:rPr dirty="0" sz="1000" spc="-10">
                <a:latin typeface="Calibri"/>
                <a:cs typeface="Calibri"/>
              </a:rPr>
              <a:t>N</a:t>
            </a:r>
            <a:r>
              <a:rPr dirty="0" sz="1000">
                <a:latin typeface="Calibri"/>
                <a:cs typeface="Calibri"/>
              </a:rPr>
              <a:t>HABIT</a:t>
            </a:r>
            <a:r>
              <a:rPr dirty="0" sz="1000" spc="-10">
                <a:latin typeface="Calibri"/>
                <a:cs typeface="Calibri"/>
              </a:rPr>
              <a:t>U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L</a:t>
            </a:r>
            <a:r>
              <a:rPr dirty="0" sz="1000" spc="65">
                <a:latin typeface="Calibri"/>
                <a:cs typeface="Calibri"/>
              </a:rPr>
              <a:t>S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341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01040" y="2251963"/>
            <a:ext cx="6155690" cy="247015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660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[09AC01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/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11-2021]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PSE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8" action="ppaction://hlinksldjump"/>
              </a:rPr>
              <a:t>②</a:t>
            </a:r>
            <a:r>
              <a:rPr dirty="0" sz="1100" spc="25">
                <a:solidFill>
                  <a:srgbClr val="7E7E7E"/>
                </a:solidFill>
                <a:latin typeface="Cambria Math"/>
                <a:cs typeface="Cambria Math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Les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personnes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en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situation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de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crise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8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8" action="ppaction://hlinksldjump"/>
              </a:rPr>
              <a:t>342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1040" y="2498851"/>
            <a:ext cx="6155690" cy="170815"/>
          </a:xfrm>
          <a:prstGeom prst="rect">
            <a:avLst/>
          </a:prstGeom>
          <a:solidFill>
            <a:srgbClr val="DEEAF6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[09PR01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/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11-2021]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PSE</a:t>
            </a:r>
            <a:r>
              <a:rPr dirty="0" sz="1100" spc="-5">
                <a:solidFill>
                  <a:srgbClr val="47A4D7"/>
                </a:solidFill>
                <a:latin typeface="Cambria Math"/>
                <a:cs typeface="Cambria Math"/>
                <a:hlinkClick r:id="rId9" action="ppaction://hlinksldjump"/>
              </a:rPr>
              <a:t>②</a:t>
            </a:r>
            <a:r>
              <a:rPr dirty="0" sz="1100" spc="25">
                <a:solidFill>
                  <a:srgbClr val="47A4D7"/>
                </a:solidFill>
                <a:latin typeface="Cambria Math"/>
                <a:cs typeface="Cambria Math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Prise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en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charge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d’une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personne</a:t>
            </a:r>
            <a:r>
              <a:rPr dirty="0" sz="1100" spc="27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en</a:t>
            </a:r>
            <a:r>
              <a:rPr dirty="0" sz="1100" spc="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situation</a:t>
            </a:r>
            <a:r>
              <a:rPr dirty="0" sz="1100" spc="1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de</a:t>
            </a:r>
            <a:r>
              <a:rPr dirty="0" sz="1100" spc="1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 </a:t>
            </a:r>
            <a:r>
              <a:rPr dirty="0" sz="1100" spc="20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crise</a:t>
            </a:r>
            <a:r>
              <a:rPr dirty="0" u="sng" sz="1100" spc="20">
                <a:solidFill>
                  <a:srgbClr val="47A4D7"/>
                </a:solidFill>
                <a:uFill>
                  <a:solidFill>
                    <a:srgbClr val="46A3D6"/>
                  </a:solidFill>
                </a:uFill>
                <a:latin typeface="Calibri"/>
                <a:cs typeface="Calibri"/>
                <a:hlinkClick r:id="rId9" action="ppaction://hlinksldjump"/>
              </a:rPr>
              <a:t>	</a:t>
            </a:r>
            <a:r>
              <a:rPr dirty="0" sz="1100" spc="-5">
                <a:solidFill>
                  <a:srgbClr val="47A4D7"/>
                </a:solidFill>
                <a:latin typeface="Calibri"/>
                <a:cs typeface="Calibri"/>
                <a:hlinkClick r:id="rId9" action="ppaction://hlinksldjump"/>
              </a:rPr>
              <a:t>346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07390" y="2726181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959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10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RE</a:t>
            </a:r>
            <a:r>
              <a:rPr dirty="0" sz="1000" spc="-10">
                <a:latin typeface="Calibri"/>
                <a:cs typeface="Calibri"/>
              </a:rPr>
              <a:t>L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V</a:t>
            </a:r>
            <a:r>
              <a:rPr dirty="0" sz="1000">
                <a:latin typeface="Calibri"/>
                <a:cs typeface="Calibri"/>
              </a:rPr>
              <a:t>AGE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ET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BRAN</a:t>
            </a:r>
            <a:r>
              <a:rPr dirty="0" sz="1000" spc="-10">
                <a:latin typeface="Calibri"/>
                <a:cs typeface="Calibri"/>
              </a:rPr>
              <a:t>C</a:t>
            </a:r>
            <a:r>
              <a:rPr dirty="0" sz="1000">
                <a:latin typeface="Calibri"/>
                <a:cs typeface="Calibri"/>
              </a:rPr>
              <a:t>ARDA</a:t>
            </a:r>
            <a:r>
              <a:rPr dirty="0" sz="1000" spc="-10">
                <a:latin typeface="Calibri"/>
                <a:cs typeface="Calibri"/>
              </a:rPr>
              <a:t>G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75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358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01040" y="2976625"/>
            <a:ext cx="6155690" cy="247015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[10AC01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/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09-2019]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PSE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10" action="ppaction://hlinksldjump"/>
              </a:rPr>
              <a:t>②</a:t>
            </a:r>
            <a:r>
              <a:rPr dirty="0" sz="1100" spc="25">
                <a:solidFill>
                  <a:srgbClr val="7E7E7E"/>
                </a:solidFill>
                <a:latin typeface="Cambria Math"/>
                <a:cs typeface="Cambria Math"/>
                <a:hlinkClick r:id="rId10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Relevage</a:t>
            </a:r>
            <a:r>
              <a:rPr dirty="0" sz="1100" spc="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et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 </a:t>
            </a:r>
            <a:r>
              <a:rPr dirty="0" sz="1100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brancardage</a:t>
            </a:r>
            <a:r>
              <a:rPr dirty="0" u="sng" sz="1100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10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10" action="ppaction://hlinksldjump"/>
              </a:rPr>
              <a:t>359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1040" y="3223513"/>
            <a:ext cx="6155690" cy="3132455"/>
          </a:xfrm>
          <a:prstGeom prst="rect">
            <a:avLst/>
          </a:prstGeom>
          <a:solidFill>
            <a:srgbClr val="FAE3D4"/>
          </a:solidFill>
        </p:spPr>
        <p:txBody>
          <a:bodyPr wrap="square" lIns="0" tIns="0" rIns="0" bIns="0" rtlCol="0" vert="horz">
            <a:spAutoFit/>
          </a:bodyPr>
          <a:lstStyle/>
          <a:p>
            <a:pPr algn="just"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[10FT01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/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09-2019]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PSE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1" action="ppaction://hlinksldjump"/>
              </a:rPr>
              <a:t>②</a:t>
            </a:r>
            <a:r>
              <a:rPr dirty="0" sz="1100" spc="25">
                <a:solidFill>
                  <a:srgbClr val="FD9100"/>
                </a:solidFill>
                <a:latin typeface="Cambria Math"/>
                <a:cs typeface="Cambria Math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Aide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à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la</a:t>
            </a:r>
            <a:r>
              <a:rPr dirty="0" sz="1100" spc="20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marche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1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1" action="ppaction://hlinksldjump"/>
              </a:rPr>
              <a:t>363</a:t>
            </a:r>
            <a:endParaRPr sz="1100">
              <a:latin typeface="Calibri"/>
              <a:cs typeface="Calibri"/>
            </a:endParaRPr>
          </a:p>
          <a:p>
            <a:pPr algn="just" marL="19050" marR="18415">
              <a:lnSpc>
                <a:spcPct val="147200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[10FT02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2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Arrimage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victime</a:t>
            </a:r>
            <a:r>
              <a:rPr dirty="0" sz="1100" spc="-8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2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2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2" action="ppaction://hlinksldjump"/>
              </a:rPr>
              <a:t>364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[10FT03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3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Brancardage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à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quatr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sec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uriste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s</a:t>
            </a:r>
            <a:r>
              <a:rPr dirty="0" sz="1100" spc="-2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3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3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3" action="ppaction://hlinksldjump"/>
              </a:rPr>
              <a:t>365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[10FT04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4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Brancardage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à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trois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secou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iste</a:t>
            </a:r>
            <a:r>
              <a:rPr dirty="0" sz="1100" spc="90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s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4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4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4" action="ppaction://hlinksldjump"/>
              </a:rPr>
              <a:t>368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[10FT05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5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Déplace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ment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’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victime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à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l’aide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d’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hai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se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transp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rt</a:t>
            </a:r>
            <a:r>
              <a:rPr dirty="0" sz="1100" spc="1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5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5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5" action="ppaction://hlinksldjump"/>
              </a:rPr>
              <a:t>371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[10FT06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6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Déplace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ment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d’un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victime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no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valide</a:t>
            </a:r>
            <a:r>
              <a:rPr dirty="0" sz="1100" spc="-110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6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6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6" action="ppaction://hlinksldjump"/>
              </a:rPr>
              <a:t>372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[10FT07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7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Installation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d’un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v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c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t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ime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dan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vecteur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trans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p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ort</a:t>
            </a:r>
            <a:r>
              <a:rPr dirty="0" sz="1100" spc="-8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7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7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7" action="ppaction://hlinksldjump"/>
              </a:rPr>
              <a:t>374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[10FT08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8" action="ppaction://hlinksldjump"/>
              </a:rPr>
              <a:t>①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Préparation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d’un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disp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o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siti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f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d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po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rtage</a:t>
            </a:r>
            <a:r>
              <a:rPr dirty="0" sz="1100" spc="70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8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8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8" action="ppaction://hlinksldjump"/>
              </a:rPr>
              <a:t>376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[10FT09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19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Re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evage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à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l’aide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d’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u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n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bra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card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cu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llère</a:t>
            </a:r>
            <a:r>
              <a:rPr dirty="0" sz="1100" spc="60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9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19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19" action="ppaction://hlinksldjump"/>
              </a:rPr>
              <a:t>378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[10FT10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0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Re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eva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g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à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q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uatr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cour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i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ste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s</a:t>
            </a:r>
            <a:r>
              <a:rPr dirty="0" sz="1100" spc="-70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0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0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0" action="ppaction://hlinksldjump"/>
              </a:rPr>
              <a:t>380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[10FT11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1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Re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evage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à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trois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secouri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ste</a:t>
            </a:r>
            <a:r>
              <a:rPr dirty="0" sz="1100" spc="4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s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1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1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1" action="ppaction://hlinksldjump"/>
              </a:rPr>
              <a:t>383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[10FT12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2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Re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evage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d’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victime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po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sition</a:t>
            </a:r>
            <a:r>
              <a:rPr dirty="0" sz="1100" spc="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p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rti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cul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ière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sz="1100" spc="-50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2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2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2" action="ppaction://hlinksldjump"/>
              </a:rPr>
              <a:t>387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[10FT13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/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09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-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2019]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PS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mbria Math"/>
                <a:cs typeface="Cambria Math"/>
                <a:hlinkClick r:id="rId23" action="ppaction://hlinksldjump"/>
              </a:rPr>
              <a:t>②</a:t>
            </a:r>
            <a:r>
              <a:rPr dirty="0" sz="1100" spc="10">
                <a:solidFill>
                  <a:srgbClr val="FD9100"/>
                </a:solidFill>
                <a:latin typeface="Cambria Math"/>
                <a:cs typeface="Cambria Math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Tran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s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fer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t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d’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u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victime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à</a:t>
            </a:r>
            <a:r>
              <a:rPr dirty="0" sz="1100" spc="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l’aide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d’u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n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a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lèse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1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po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rtoir</a:t>
            </a:r>
            <a:r>
              <a:rPr dirty="0" sz="1100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sz="1100" spc="-2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u="sng" sz="1100" spc="-5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3" action="ppaction://hlinksldjump"/>
              </a:rPr>
              <a:t> </a:t>
            </a:r>
            <a:r>
              <a:rPr dirty="0" u="sng" sz="1100">
                <a:solidFill>
                  <a:srgbClr val="FD9100"/>
                </a:solidFill>
                <a:uFill>
                  <a:solidFill>
                    <a:srgbClr val="FC9000"/>
                  </a:solidFill>
                </a:uFill>
                <a:latin typeface="Calibri"/>
                <a:cs typeface="Calibri"/>
                <a:hlinkClick r:id="rId23" action="ppaction://hlinksldjump"/>
              </a:rPr>
              <a:t>	</a:t>
            </a:r>
            <a:r>
              <a:rPr dirty="0" sz="1100" spc="-5">
                <a:solidFill>
                  <a:srgbClr val="FD9100"/>
                </a:solidFill>
                <a:latin typeface="Calibri"/>
                <a:cs typeface="Calibri"/>
                <a:hlinkClick r:id="rId23" action="ppaction://hlinksldjump"/>
              </a:rPr>
              <a:t>389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07390" y="6412229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959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11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SITUATI</a:t>
            </a:r>
            <a:r>
              <a:rPr dirty="0" sz="1000" spc="-10">
                <a:latin typeface="Calibri"/>
                <a:cs typeface="Calibri"/>
              </a:rPr>
              <a:t>O</a:t>
            </a:r>
            <a:r>
              <a:rPr dirty="0" sz="1000">
                <a:latin typeface="Calibri"/>
                <a:cs typeface="Calibri"/>
              </a:rPr>
              <a:t>NS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P</a:t>
            </a:r>
            <a:r>
              <a:rPr dirty="0" sz="1000">
                <a:latin typeface="Calibri"/>
                <a:cs typeface="Calibri"/>
              </a:rPr>
              <a:t>AR</a:t>
            </a:r>
            <a:r>
              <a:rPr dirty="0" sz="1000" spc="-5">
                <a:latin typeface="Calibri"/>
                <a:cs typeface="Calibri"/>
              </a:rPr>
              <a:t>TICUL</a:t>
            </a:r>
            <a:r>
              <a:rPr dirty="0" sz="1000" spc="-10">
                <a:latin typeface="Calibri"/>
                <a:cs typeface="Calibri"/>
              </a:rPr>
              <a:t>I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 spc="-5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ES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95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391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01040" y="6662673"/>
            <a:ext cx="6155690" cy="170815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[11AC01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/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09-2014]</a:t>
            </a:r>
            <a:r>
              <a:rPr dirty="0" sz="1100" spc="10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PSE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24" action="ppaction://hlinksldjump"/>
              </a:rPr>
              <a:t>①</a:t>
            </a:r>
            <a:r>
              <a:rPr dirty="0" sz="1100" spc="25">
                <a:solidFill>
                  <a:srgbClr val="7E7E7E"/>
                </a:solidFill>
                <a:latin typeface="Cambria Math"/>
                <a:cs typeface="Cambria Math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Situation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à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nombreuses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victimes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24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4" action="ppaction://hlinksldjump"/>
              </a:rPr>
              <a:t>392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07390" y="6890003"/>
            <a:ext cx="61366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895975" algn="l"/>
              </a:tabLst>
            </a:pPr>
            <a:r>
              <a:rPr dirty="0" sz="1000" spc="-5">
                <a:latin typeface="Calibri"/>
                <a:cs typeface="Calibri"/>
              </a:rPr>
              <a:t>CHAPIT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E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12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-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5">
                <a:latin typeface="Calibri"/>
                <a:cs typeface="Calibri"/>
              </a:rPr>
              <a:t>DIVER</a:t>
            </a:r>
            <a:r>
              <a:rPr dirty="0" sz="1000">
                <a:latin typeface="Calibri"/>
                <a:cs typeface="Calibri"/>
              </a:rPr>
              <a:t>S</a:t>
            </a:r>
            <a:r>
              <a:rPr dirty="0" sz="1000" spc="95"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	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394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1040" y="7140447"/>
            <a:ext cx="6155690" cy="170815"/>
          </a:xfrm>
          <a:prstGeom prst="rect">
            <a:avLst/>
          </a:prstGeom>
          <a:solidFill>
            <a:srgbClr val="F1F1F1"/>
          </a:solidFill>
        </p:spPr>
        <p:txBody>
          <a:bodyPr wrap="square" lIns="0" tIns="0" rIns="0" bIns="0" rtlCol="0" vert="horz">
            <a:spAutoFit/>
          </a:bodyPr>
          <a:lstStyle/>
          <a:p>
            <a:pPr marL="19050">
              <a:lnSpc>
                <a:spcPts val="1265"/>
              </a:lnSpc>
              <a:tabLst>
                <a:tab pos="5915025" algn="l"/>
              </a:tabLst>
            </a:pP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[12AC01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/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09-2014]</a:t>
            </a:r>
            <a:r>
              <a:rPr dirty="0" sz="1100" spc="1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PSE</a:t>
            </a:r>
            <a:r>
              <a:rPr dirty="0" sz="1100" spc="-5">
                <a:solidFill>
                  <a:srgbClr val="7E7E7E"/>
                </a:solidFill>
                <a:latin typeface="Cambria Math"/>
                <a:cs typeface="Cambria Math"/>
                <a:hlinkClick r:id="rId25" action="ppaction://hlinksldjump"/>
              </a:rPr>
              <a:t>①②</a:t>
            </a:r>
            <a:r>
              <a:rPr dirty="0" sz="1100" spc="20">
                <a:solidFill>
                  <a:srgbClr val="7E7E7E"/>
                </a:solidFill>
                <a:latin typeface="Cambria Math"/>
                <a:cs typeface="Cambria Math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Informations</a:t>
            </a:r>
            <a:r>
              <a:rPr dirty="0" sz="1100" spc="20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 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générales</a:t>
            </a:r>
            <a:r>
              <a:rPr dirty="0" u="sng" sz="1100" spc="-5">
                <a:solidFill>
                  <a:srgbClr val="7E7E7E"/>
                </a:solidFill>
                <a:uFill>
                  <a:solidFill>
                    <a:srgbClr val="7D7D7D"/>
                  </a:solidFill>
                </a:uFill>
                <a:latin typeface="Calibri"/>
                <a:cs typeface="Calibri"/>
                <a:hlinkClick r:id="rId25" action="ppaction://hlinksldjump"/>
              </a:rPr>
              <a:t>	</a:t>
            </a:r>
            <a:r>
              <a:rPr dirty="0" sz="1100" spc="-5">
                <a:solidFill>
                  <a:srgbClr val="7E7E7E"/>
                </a:solidFill>
                <a:latin typeface="Calibri"/>
                <a:cs typeface="Calibri"/>
                <a:hlinkClick r:id="rId25" action="ppaction://hlinksldjump"/>
              </a:rPr>
              <a:t>395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[03PR02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5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06-2018]</a:t>
            </a:r>
            <a:r>
              <a:rPr dirty="0" sz="1600" spc="-1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006FC0"/>
                </a:solidFill>
                <a:latin typeface="Calibri"/>
                <a:cs typeface="Calibri"/>
              </a:rPr>
              <a:t>PSE②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04797" y="760730"/>
            <a:ext cx="49472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>
                <a:solidFill>
                  <a:srgbClr val="47A4D7"/>
                </a:solidFill>
              </a:rPr>
              <a:t>Sécurité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sur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intervention</a:t>
            </a:r>
            <a:r>
              <a:rPr dirty="0" spc="45">
                <a:solidFill>
                  <a:srgbClr val="47A4D7"/>
                </a:solidFill>
              </a:rPr>
              <a:t> </a:t>
            </a:r>
            <a:r>
              <a:rPr dirty="0" spc="-10" i="1">
                <a:solidFill>
                  <a:srgbClr val="47A4D7"/>
                </a:solidFill>
                <a:latin typeface="Calibri"/>
                <a:cs typeface="Calibri"/>
              </a:rPr>
              <a:t>particulière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976369"/>
            <a:ext cx="6155690" cy="287020"/>
            <a:chOff x="701040" y="397636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9763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2567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8469629"/>
            <a:ext cx="6155690" cy="287655"/>
            <a:chOff x="701040" y="8469629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84696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7508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554990" y="1378711"/>
            <a:ext cx="6458585" cy="79070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Protection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d’un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accident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électrique</a:t>
            </a:r>
            <a:endParaRPr sz="1600">
              <a:latin typeface="Calibri Light"/>
              <a:cs typeface="Calibri Light"/>
            </a:endParaRPr>
          </a:p>
          <a:p>
            <a:pPr algn="just" marL="1651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face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393700" marR="171450" indent="-228600">
              <a:lnSpc>
                <a:spcPct val="117000"/>
              </a:lnSpc>
              <a:spcBef>
                <a:spcPts val="459"/>
              </a:spcBef>
              <a:buFont typeface="Symbol"/>
              <a:buChar char=""/>
              <a:tabLst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s’assurer que la victime n’est pas en contact direct ou indirect (eau, surface métallique…) avec 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(fil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électrique,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ménagers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câble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tension…)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c’est le cas, faire écarter immédiatement les personnes </a:t>
            </a:r>
            <a:r>
              <a:rPr dirty="0" sz="1100" spc="-10">
                <a:latin typeface="Calibri"/>
                <a:cs typeface="Calibri"/>
              </a:rPr>
              <a:t>présentes </a:t>
            </a:r>
            <a:r>
              <a:rPr dirty="0" sz="1100" spc="-5">
                <a:latin typeface="Calibri"/>
                <a:cs typeface="Calibri"/>
              </a:rPr>
              <a:t>et leur interdire de toucher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393700" marR="17018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si la victime est en contact avec un appareil électrique, couper le courant (disjoncteur) ou </a:t>
            </a:r>
            <a:r>
              <a:rPr dirty="0" sz="1100" spc="-10">
                <a:latin typeface="Calibri"/>
                <a:cs typeface="Calibri"/>
              </a:rPr>
              <a:t>débrancher </a:t>
            </a:r>
            <a:r>
              <a:rPr dirty="0" sz="1100" spc="-5">
                <a:latin typeface="Calibri"/>
                <a:cs typeface="Calibri"/>
              </a:rPr>
              <a:t> l’appareil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 ;</a:t>
            </a:r>
            <a:endParaRPr sz="1100">
              <a:latin typeface="Calibri"/>
              <a:cs typeface="Calibri"/>
            </a:endParaRPr>
          </a:p>
          <a:p>
            <a:pPr algn="just" marL="39370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s’approcher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l’alimentation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coupée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algn="just" marL="393700" marR="17653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en présence d’un câble électrique basse ou haute tension sur le sol, ne pas s’approcher et attendre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d’équipes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spécialisées.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6510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Protection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d’un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accident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route</a:t>
            </a:r>
            <a:endParaRPr sz="1600">
              <a:latin typeface="Calibri Light"/>
              <a:cs typeface="Calibri Light"/>
            </a:endParaRPr>
          </a:p>
          <a:p>
            <a:pPr algn="just" marL="1651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intervenants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possèdent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(gyrophares…)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allumer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ralentir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93700" marR="17145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garer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véhicule,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possible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l’accident,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bas-côté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bande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d’arrêt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rapides ou autoroutes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gilet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visibilité,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quitter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  <a:buFont typeface="Symbol"/>
              <a:buChar char=""/>
            </a:pPr>
            <a:endParaRPr sz="1750">
              <a:latin typeface="Calibri"/>
              <a:cs typeface="Calibri"/>
            </a:endParaRPr>
          </a:p>
          <a:p>
            <a:pPr algn="just" marL="16510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Dans tous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 </a:t>
            </a:r>
            <a:r>
              <a:rPr dirty="0" sz="1100">
                <a:latin typeface="Calibri"/>
                <a:cs typeface="Calibri"/>
              </a:rPr>
              <a:t>un </a:t>
            </a:r>
            <a:r>
              <a:rPr dirty="0" sz="1100" spc="-5">
                <a:latin typeface="Calibri"/>
                <a:cs typeface="Calibri"/>
              </a:rPr>
              <a:t>suraccident,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 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393700" marR="169545" indent="-228600">
              <a:lnSpc>
                <a:spcPct val="117000"/>
              </a:lnSpc>
              <a:spcBef>
                <a:spcPts val="450"/>
              </a:spcBef>
              <a:buFont typeface="Symbol"/>
              <a:buChar char=""/>
              <a:tabLst>
                <a:tab pos="393700" algn="l"/>
              </a:tabLst>
            </a:pPr>
            <a:r>
              <a:rPr dirty="0" sz="1100" spc="-10">
                <a:latin typeface="Calibri"/>
                <a:cs typeface="Calibri"/>
              </a:rPr>
              <a:t>baliser </a:t>
            </a:r>
            <a:r>
              <a:rPr dirty="0" sz="1100" spc="-5">
                <a:latin typeface="Calibri"/>
                <a:cs typeface="Calibri"/>
              </a:rPr>
              <a:t>ou faire </a:t>
            </a:r>
            <a:r>
              <a:rPr dirty="0" sz="1100" spc="-10">
                <a:latin typeface="Calibri"/>
                <a:cs typeface="Calibri"/>
              </a:rPr>
              <a:t>baliser </a:t>
            </a:r>
            <a:r>
              <a:rPr dirty="0" sz="1100" spc="-5">
                <a:latin typeface="Calibri"/>
                <a:cs typeface="Calibri"/>
              </a:rPr>
              <a:t>de part et </a:t>
            </a:r>
            <a:r>
              <a:rPr dirty="0" sz="1100">
                <a:latin typeface="Calibri"/>
                <a:cs typeface="Calibri"/>
              </a:rPr>
              <a:t>d’autre </a:t>
            </a:r>
            <a:r>
              <a:rPr dirty="0" sz="1100" spc="-5">
                <a:latin typeface="Calibri"/>
                <a:cs typeface="Calibri"/>
              </a:rPr>
              <a:t>de l’accident, à une distance de </a:t>
            </a:r>
            <a:r>
              <a:rPr dirty="0" sz="1100">
                <a:latin typeface="Calibri"/>
                <a:cs typeface="Calibri"/>
              </a:rPr>
              <a:t>150 </a:t>
            </a:r>
            <a:r>
              <a:rPr dirty="0" sz="1100" spc="-5">
                <a:latin typeface="Calibri"/>
                <a:cs typeface="Calibri"/>
              </a:rPr>
              <a:t>à 200 m, à l’aide 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triangle de présignalisation (sauf sur les voies rapides ou autoroutes) ou d’une lampe électrique, d’un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 blanc,</a:t>
            </a:r>
            <a:r>
              <a:rPr dirty="0" sz="1100">
                <a:latin typeface="Calibri"/>
                <a:cs typeface="Calibri"/>
              </a:rPr>
              <a:t> de </a:t>
            </a:r>
            <a:r>
              <a:rPr dirty="0" sz="1100" spc="-5">
                <a:latin typeface="Calibri"/>
                <a:cs typeface="Calibri"/>
              </a:rPr>
              <a:t>feux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93700" marR="17145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interdire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</a:t>
            </a:r>
            <a:r>
              <a:rPr dirty="0" sz="1100" spc="-5">
                <a:latin typeface="Calibri"/>
                <a:cs typeface="Calibri"/>
              </a:rPr>
              <a:t> persiste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(ex. 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fuite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matières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dangereuses,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 </a:t>
            </a:r>
            <a:r>
              <a:rPr dirty="0" sz="1100" spc="-5">
                <a:latin typeface="Calibri"/>
                <a:cs typeface="Calibri"/>
              </a:rPr>
              <a:t> électrique…)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ne pas laisser fumer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naissant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compartiment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moteur,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extincteur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couper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393700" marR="175895">
              <a:lnSpc>
                <a:spcPts val="155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Si le véhicule possède une clé ou carte de démarrage à distance, éloigner la carte à plus de 5 mètres </a:t>
            </a:r>
            <a:r>
              <a:rPr dirty="0" sz="1100" spc="-1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 véhicule.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190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serrer le frein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véhicule.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6510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Protection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contre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le monoxyde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carbone</a:t>
            </a:r>
            <a:endParaRPr sz="1600">
              <a:latin typeface="Calibri Light"/>
              <a:cs typeface="Calibri Light"/>
            </a:endParaRPr>
          </a:p>
          <a:p>
            <a:pPr algn="just" marL="16510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face à ce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baseline="39682" sz="1050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,</a:t>
            </a:r>
            <a:r>
              <a:rPr dirty="0" sz="1100" spc="-5">
                <a:latin typeface="Calibri"/>
                <a:cs typeface="Calibri"/>
              </a:rPr>
              <a:t> il convient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39370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393065" algn="l"/>
                <a:tab pos="393700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évacuer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local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rassembler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20090" y="958215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 txBox="1"/>
          <p:nvPr/>
        </p:nvSpPr>
        <p:spPr>
          <a:xfrm>
            <a:off x="681990" y="9636505"/>
            <a:ext cx="5706110" cy="4425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04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matériaux, </a:t>
            </a:r>
            <a:r>
              <a:rPr dirty="0" sz="900" i="1">
                <a:latin typeface="Calibri"/>
                <a:cs typeface="Calibri"/>
              </a:rPr>
              <a:t>tels </a:t>
            </a:r>
            <a:r>
              <a:rPr dirty="0" sz="900" spc="-5" i="1">
                <a:latin typeface="Calibri"/>
                <a:cs typeface="Calibri"/>
              </a:rPr>
              <a:t>que</a:t>
            </a:r>
            <a:r>
              <a:rPr dirty="0" sz="900" i="1">
                <a:latin typeface="Calibri"/>
                <a:cs typeface="Calibri"/>
              </a:rPr>
              <a:t> 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bois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humide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i="1">
                <a:latin typeface="Calibri"/>
                <a:cs typeface="Calibri"/>
              </a:rPr>
              <a:t> les </a:t>
            </a:r>
            <a:r>
              <a:rPr dirty="0" sz="900" spc="-5" i="1">
                <a:latin typeface="Calibri"/>
                <a:cs typeface="Calibri"/>
              </a:rPr>
              <a:t>vêtements,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procurent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aucune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protection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contre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courant</a:t>
            </a:r>
            <a:r>
              <a:rPr dirty="0" sz="900" i="1">
                <a:latin typeface="Calibri"/>
                <a:cs typeface="Calibri"/>
              </a:rPr>
              <a:t> électrique</a:t>
            </a:r>
            <a:endParaRPr sz="900">
              <a:latin typeface="Calibri"/>
              <a:cs typeface="Calibri"/>
            </a:endParaRPr>
          </a:p>
          <a:p>
            <a:pPr marL="38100" marR="30480">
              <a:lnSpc>
                <a:spcPts val="1100"/>
              </a:lnSpc>
              <a:spcBef>
                <a:spcPts val="35"/>
              </a:spcBef>
            </a:pPr>
            <a:r>
              <a:rPr dirty="0" baseline="41666" sz="900" i="1">
                <a:latin typeface="Calibri"/>
                <a:cs typeface="Calibri"/>
              </a:rPr>
              <a:t>2</a:t>
            </a:r>
            <a:r>
              <a:rPr dirty="0" baseline="41666" sz="900" spc="7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 un endroit fermé, où plusieurs personnes présentent des signes communs de malaises avec </a:t>
            </a:r>
            <a:r>
              <a:rPr dirty="0" sz="900" i="1">
                <a:latin typeface="Calibri"/>
                <a:cs typeface="Calibri"/>
              </a:rPr>
              <a:t>des maux </a:t>
            </a:r>
            <a:r>
              <a:rPr dirty="0" sz="900" spc="-5" i="1">
                <a:latin typeface="Calibri"/>
                <a:cs typeface="Calibri"/>
              </a:rPr>
              <a:t>de </a:t>
            </a:r>
            <a:r>
              <a:rPr dirty="0" sz="900" i="1">
                <a:latin typeface="Calibri"/>
                <a:cs typeface="Calibri"/>
              </a:rPr>
              <a:t>tête et </a:t>
            </a:r>
            <a:r>
              <a:rPr dirty="0" sz="900" spc="-5" i="1">
                <a:latin typeface="Calibri"/>
                <a:cs typeface="Calibri"/>
              </a:rPr>
              <a:t>des 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vomissements,</a:t>
            </a:r>
            <a:r>
              <a:rPr dirty="0" sz="900" spc="-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une </a:t>
            </a:r>
            <a:r>
              <a:rPr dirty="0" sz="900" spc="-5" i="1">
                <a:latin typeface="Calibri"/>
                <a:cs typeface="Calibri"/>
              </a:rPr>
              <a:t>intoxication par libération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monoxyde </a:t>
            </a:r>
            <a:r>
              <a:rPr dirty="0" sz="900" spc="-5" i="1">
                <a:latin typeface="Calibri"/>
                <a:cs typeface="Calibri"/>
              </a:rPr>
              <a:t>de carbone doit</a:t>
            </a:r>
            <a:r>
              <a:rPr dirty="0" sz="900" i="1">
                <a:latin typeface="Calibri"/>
                <a:cs typeface="Calibri"/>
              </a:rPr>
              <a:t> être </a:t>
            </a:r>
            <a:r>
              <a:rPr dirty="0" sz="900" spc="-5" i="1">
                <a:latin typeface="Calibri"/>
                <a:cs typeface="Calibri"/>
              </a:rPr>
              <a:t>suspectée.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76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2103373"/>
            <a:ext cx="6155690" cy="287020"/>
            <a:chOff x="701040" y="210337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21033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3837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542290" y="499820"/>
            <a:ext cx="6441440" cy="8538210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406400" indent="-228600">
              <a:lnSpc>
                <a:spcPct val="100000"/>
              </a:lnSpc>
              <a:spcBef>
                <a:spcPts val="32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aérer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(les)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pièce(s)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s’engage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respiration.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alerter immédiatement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sapeurs-pompiers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détecteurs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gaz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marR="14541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en attendant les secours,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rechercher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identifier un appareil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produire 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 (brasero,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thermique,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gaz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d’échappement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clos,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cheminée,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chauffe-eau…)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l’appareil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attendre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secours.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Protection contre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l’incendie</a:t>
            </a:r>
            <a:endParaRPr sz="1600">
              <a:latin typeface="Calibri Light"/>
              <a:cs typeface="Calibri Light"/>
            </a:endParaRPr>
          </a:p>
          <a:p>
            <a:pPr marL="1778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face à ce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,</a:t>
            </a:r>
            <a:r>
              <a:rPr dirty="0" sz="1100" spc="-5">
                <a:latin typeface="Calibri"/>
                <a:cs typeface="Calibri"/>
              </a:rPr>
              <a:t> il convient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extension,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sapeurs-pompiers,</a:t>
            </a:r>
            <a:endParaRPr sz="1100">
              <a:latin typeface="Calibri"/>
              <a:cs typeface="Calibri"/>
            </a:endParaRPr>
          </a:p>
          <a:p>
            <a:pPr lvl="1" marL="863600" marR="140335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évacuer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personnes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être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exposées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fumées.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320800" indent="-229235">
              <a:lnSpc>
                <a:spcPct val="100000"/>
              </a:lnSpc>
              <a:spcBef>
                <a:spcPts val="130"/>
              </a:spcBef>
              <a:buFont typeface="Wingdings"/>
              <a:buChar char=""/>
              <a:tabLst>
                <a:tab pos="1320800" algn="l"/>
                <a:tab pos="1321435" algn="l"/>
              </a:tabLst>
            </a:pPr>
            <a:r>
              <a:rPr dirty="0" sz="1100" spc="-5">
                <a:latin typeface="Calibri"/>
                <a:cs typeface="Calibri"/>
              </a:rPr>
              <a:t>actionner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l’alarme,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présente.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d’alarme,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l’alerte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voix.</a:t>
            </a:r>
            <a:endParaRPr sz="1100">
              <a:latin typeface="Calibri"/>
              <a:cs typeface="Calibri"/>
            </a:endParaRPr>
          </a:p>
          <a:p>
            <a:pPr lvl="2" marL="132080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320800" algn="l"/>
                <a:tab pos="1321435" algn="l"/>
              </a:tabLst>
            </a:pPr>
            <a:r>
              <a:rPr dirty="0" sz="1100" spc="-5">
                <a:latin typeface="Calibri"/>
                <a:cs typeface="Calibri"/>
              </a:rPr>
              <a:t>guider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occupants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sortie</a:t>
            </a:r>
            <a:r>
              <a:rPr dirty="0" sz="1100" spc="-5">
                <a:latin typeface="Calibri"/>
                <a:cs typeface="Calibri"/>
              </a:rPr>
              <a:t>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issues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secours,</a:t>
            </a:r>
            <a:endParaRPr sz="1100">
              <a:latin typeface="Calibri"/>
              <a:cs typeface="Calibri"/>
            </a:endParaRPr>
          </a:p>
          <a:p>
            <a:pPr lvl="2" marL="132080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320800" algn="l"/>
                <a:tab pos="1321435" algn="l"/>
              </a:tabLst>
            </a:pPr>
            <a:r>
              <a:rPr dirty="0" sz="1100" spc="-10">
                <a:latin typeface="Calibri"/>
                <a:cs typeface="Calibri"/>
              </a:rPr>
              <a:t>faciliter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l’évacuation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animaux,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possible.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fermer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déplacement,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ne jamais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ascenseurs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monte-charges,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s’engager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escalier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enfumé,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pénétrer dans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local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10">
                <a:latin typeface="Calibri"/>
                <a:cs typeface="Calibri"/>
              </a:rPr>
              <a:t>feu,</a:t>
            </a:r>
            <a:endParaRPr sz="1100">
              <a:latin typeface="Calibri"/>
              <a:cs typeface="Calibri"/>
            </a:endParaRPr>
          </a:p>
          <a:p>
            <a:pPr algn="just" lvl="1" marL="863600" marR="139700" indent="-229235">
              <a:lnSpc>
                <a:spcPct val="116900"/>
              </a:lnSpc>
              <a:spcBef>
                <a:spcPts val="5"/>
              </a:spcBef>
              <a:buFont typeface="Courier New"/>
              <a:buChar char="o"/>
              <a:tabLst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demander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-5">
                <a:latin typeface="Calibri"/>
                <a:cs typeface="Calibri"/>
              </a:rPr>
              <a:t>personnes qui ne sont pas exposées directement au feu ou aux fumées de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confiner dans une pièce et de se manifester aux fenêtres pour être </a:t>
            </a:r>
            <a:r>
              <a:rPr dirty="0" sz="1100">
                <a:latin typeface="Calibri"/>
                <a:cs typeface="Calibri"/>
              </a:rPr>
              <a:t>prises </a:t>
            </a:r>
            <a:r>
              <a:rPr dirty="0" sz="1100" spc="-5">
                <a:latin typeface="Calibri"/>
                <a:cs typeface="Calibri"/>
              </a:rPr>
              <a:t>en compte par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se 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l’évacuation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incendie.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mouillés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couvrir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mains,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 près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60"/>
              </a:spcBef>
              <a:buFont typeface="Courier New"/>
              <a:buChar char="o"/>
            </a:pPr>
            <a:endParaRPr sz="110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dans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un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local enfumé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et non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ventilé</a:t>
            </a:r>
            <a:endParaRPr sz="1600">
              <a:latin typeface="Calibri Light"/>
              <a:cs typeface="Calibri Light"/>
            </a:endParaRPr>
          </a:p>
          <a:p>
            <a:pPr marL="406400" indent="-228600">
              <a:lnSpc>
                <a:spcPct val="100000"/>
              </a:lnSpc>
              <a:spcBef>
                <a:spcPts val="107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procéder à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urgence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si elle</a:t>
            </a:r>
            <a:r>
              <a:rPr dirty="0" sz="1100">
                <a:latin typeface="Calibri"/>
                <a:cs typeface="Calibri"/>
              </a:rPr>
              <a:t> est</a:t>
            </a:r>
            <a:r>
              <a:rPr dirty="0" sz="1100" spc="-5">
                <a:latin typeface="Calibri"/>
                <a:cs typeface="Calibri"/>
              </a:rPr>
              <a:t> visible depuis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local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enfumé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63600" marR="14351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sauveteur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juge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capacités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suffisantes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sauvetage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configuration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lieux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favorable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8636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63600" algn="l"/>
                <a:tab pos="864235" algn="l"/>
              </a:tabLst>
            </a:pPr>
            <a:r>
              <a:rPr dirty="0" sz="1100" spc="-5">
                <a:latin typeface="Calibri"/>
                <a:cs typeface="Calibri"/>
              </a:rPr>
              <a:t>en retenant</a:t>
            </a:r>
            <a:r>
              <a:rPr dirty="0" sz="1100">
                <a:latin typeface="Calibri"/>
                <a:cs typeface="Calibri"/>
              </a:rPr>
              <a:t> sa</a:t>
            </a:r>
            <a:r>
              <a:rPr dirty="0" sz="1100" spc="-5">
                <a:latin typeface="Calibri"/>
                <a:cs typeface="Calibri"/>
              </a:rPr>
              <a:t> respiration,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uniquement.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 contraire,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informer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sapeurs-pompiers.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77800">
              <a:lnSpc>
                <a:spcPct val="1000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fuite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gaz,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avérée ou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suspectée,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dans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un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local</a:t>
            </a:r>
            <a:endParaRPr sz="1600">
              <a:latin typeface="Calibri Light"/>
              <a:cs typeface="Calibri Light"/>
            </a:endParaRPr>
          </a:p>
          <a:p>
            <a:pPr marL="40640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pénétrer dans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local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empêcher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l’accès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406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405765" algn="l"/>
                <a:tab pos="4064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provoquer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d’étincelles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(interrupteurs,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sonnerie,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lampe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poche,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téléphone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portable…).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90" y="954405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81990" y="9598405"/>
            <a:ext cx="6194425" cy="30226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38100" marR="30480">
              <a:lnSpc>
                <a:spcPct val="101699"/>
              </a:lnSpc>
              <a:spcBef>
                <a:spcPts val="8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15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Un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incendie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crée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atmosphère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dangereuse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fait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chaleur,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du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manque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d’oxygène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présence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fumées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toxiques.</a:t>
            </a:r>
            <a:r>
              <a:rPr dirty="0" sz="900" spc="25" i="1">
                <a:latin typeface="Calibri"/>
                <a:cs typeface="Calibri"/>
              </a:rPr>
              <a:t> </a:t>
            </a:r>
            <a:r>
              <a:rPr dirty="0" sz="900" spc="10" i="1">
                <a:latin typeface="Calibri"/>
                <a:cs typeface="Calibri"/>
              </a:rPr>
              <a:t>Il 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peut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être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générateur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brûlures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d’intoxications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graves.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Pour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être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allumé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entretenu,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feu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a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besoin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combustible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(essence,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07390" y="9906634"/>
            <a:ext cx="3329304" cy="1397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55"/>
              </a:lnSpc>
            </a:pPr>
            <a:r>
              <a:rPr dirty="0" sz="900" spc="-5" i="1">
                <a:latin typeface="Calibri"/>
                <a:cs typeface="Calibri"/>
              </a:rPr>
              <a:t>bois, tissus…),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d’une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source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chaleur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(étincelle,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flamme)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et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d’oxygène.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81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861819"/>
            <a:ext cx="6155690" cy="287020"/>
            <a:chOff x="701040" y="1861819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86181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21422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656590" y="516889"/>
            <a:ext cx="6225540" cy="33667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présence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victime dont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vêtements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sont 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feu</a:t>
            </a:r>
            <a:endParaRPr sz="1600">
              <a:latin typeface="Calibri Light"/>
              <a:cs typeface="Calibri Light"/>
            </a:endParaRPr>
          </a:p>
          <a:p>
            <a:pPr marL="292100" indent="-228600">
              <a:lnSpc>
                <a:spcPct val="100000"/>
              </a:lnSpc>
              <a:spcBef>
                <a:spcPts val="107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rapidement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milieu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professionnel,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éteindre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flammes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extincteur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approprié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(couleur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verte).</a:t>
            </a:r>
            <a:endParaRPr sz="1100">
              <a:latin typeface="Calibri"/>
              <a:cs typeface="Calibri"/>
            </a:endParaRPr>
          </a:p>
          <a:p>
            <a:pPr marL="292100" marR="4064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Sinon,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éteindre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flammes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étouffer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manteau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retire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flammes 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éteintes.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Protection contre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les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substances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dangereuses</a:t>
            </a:r>
            <a:endParaRPr sz="1600">
              <a:latin typeface="Calibri Light"/>
              <a:cs typeface="Calibri Light"/>
            </a:endParaRPr>
          </a:p>
          <a:p>
            <a:pPr marL="6350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face à ce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sz="1100">
                <a:latin typeface="Calibri"/>
                <a:cs typeface="Calibri"/>
              </a:rPr>
              <a:t>,</a:t>
            </a:r>
            <a:r>
              <a:rPr dirty="0" sz="1100" spc="-5">
                <a:latin typeface="Calibri"/>
                <a:cs typeface="Calibri"/>
              </a:rPr>
              <a:t> il convient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dangereuse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écarter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témoins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scène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interdire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fumer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marR="41910" indent="-228600">
              <a:lnSpc>
                <a:spcPct val="116799"/>
              </a:lnSpc>
              <a:spcBef>
                <a:spcPts val="7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rester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amont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rapport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émanations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agir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distance</a:t>
            </a:r>
            <a:r>
              <a:rPr dirty="0" sz="1100" spc="-5">
                <a:latin typeface="Calibri"/>
                <a:cs typeface="Calibri"/>
              </a:rPr>
              <a:t> de l’accident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2100" marR="4191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91465" algn="l"/>
                <a:tab pos="292100" algn="l"/>
              </a:tabLst>
            </a:pPr>
            <a:r>
              <a:rPr dirty="0" sz="1100" spc="-5">
                <a:latin typeface="Calibri"/>
                <a:cs typeface="Calibri"/>
              </a:rPr>
              <a:t>alerter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sapeurs-pompiers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indiquer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cause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porteur d’un panneau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danger signalant</a:t>
            </a:r>
            <a:r>
              <a:rPr dirty="0" sz="1100">
                <a:latin typeface="Calibri"/>
                <a:cs typeface="Calibri"/>
              </a:rPr>
              <a:t> des</a:t>
            </a:r>
            <a:r>
              <a:rPr dirty="0" sz="1100" spc="-5">
                <a:latin typeface="Calibri"/>
                <a:cs typeface="Calibri"/>
              </a:rPr>
              <a:t> toxiques.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90" y="9304019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748537" y="9339326"/>
            <a:ext cx="118110" cy="124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5" i="1">
                <a:latin typeface="Calibri"/>
                <a:cs typeface="Calibri"/>
              </a:rPr>
              <a:t>(1)</a:t>
            </a:r>
            <a:endParaRPr sz="650">
              <a:latin typeface="Calibri"/>
              <a:cs typeface="Calibri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7138" y="9892347"/>
            <a:ext cx="4152900" cy="15303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050"/>
              </a:lnSpc>
            </a:pPr>
            <a:r>
              <a:rPr dirty="0" sz="1000" spc="-5" i="1">
                <a:latin typeface="Calibri"/>
                <a:cs typeface="Calibri"/>
              </a:rPr>
              <a:t>La présence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d’une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odeur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particulière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ou</a:t>
            </a:r>
            <a:r>
              <a:rPr dirty="0" sz="1000" spc="-5" i="1">
                <a:latin typeface="Calibri"/>
                <a:cs typeface="Calibri"/>
              </a:rPr>
              <a:t> de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fumées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est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signe</a:t>
            </a:r>
            <a:r>
              <a:rPr dirty="0" sz="1000" spc="5" i="1">
                <a:latin typeface="Calibri"/>
                <a:cs typeface="Calibri"/>
              </a:rPr>
              <a:t> </a:t>
            </a:r>
            <a:r>
              <a:rPr dirty="0" sz="1000" i="1">
                <a:latin typeface="Calibri"/>
                <a:cs typeface="Calibri"/>
              </a:rPr>
              <a:t>de </a:t>
            </a:r>
            <a:r>
              <a:rPr dirty="0" sz="1000" spc="-5" i="1">
                <a:latin typeface="Calibri"/>
                <a:cs typeface="Calibri"/>
              </a:rPr>
              <a:t>cette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émanation.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82</a:t>
            </a:fld>
            <a:endParaRPr sz="11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51738" y="9357614"/>
            <a:ext cx="5923280" cy="48831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algn="just" marL="38100" marR="30480">
              <a:lnSpc>
                <a:spcPct val="101699"/>
              </a:lnSpc>
              <a:spcBef>
                <a:spcPts val="80"/>
              </a:spcBef>
            </a:pPr>
            <a:r>
              <a:rPr dirty="0" baseline="41666" sz="900" i="1">
                <a:latin typeface="Calibri"/>
                <a:cs typeface="Calibri"/>
              </a:rPr>
              <a:t>1</a:t>
            </a:r>
            <a:r>
              <a:rPr dirty="0" baseline="41666" sz="900" spc="7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La libération de substances dangereuses ou </a:t>
            </a:r>
            <a:r>
              <a:rPr dirty="0" sz="1000" i="1">
                <a:latin typeface="Calibri"/>
                <a:cs typeface="Calibri"/>
              </a:rPr>
              <a:t>la </a:t>
            </a:r>
            <a:r>
              <a:rPr dirty="0" sz="1000" spc="-5" i="1">
                <a:latin typeface="Calibri"/>
                <a:cs typeface="Calibri"/>
              </a:rPr>
              <a:t>fuite de produit toxique </a:t>
            </a:r>
            <a:r>
              <a:rPr dirty="0" sz="1000" i="1">
                <a:latin typeface="Calibri"/>
                <a:cs typeface="Calibri"/>
              </a:rPr>
              <a:t>est le </a:t>
            </a:r>
            <a:r>
              <a:rPr dirty="0" sz="1000" spc="-5" i="1">
                <a:latin typeface="Calibri"/>
                <a:cs typeface="Calibri"/>
              </a:rPr>
              <a:t>plus souvent </a:t>
            </a:r>
            <a:r>
              <a:rPr dirty="0" sz="1000" i="1">
                <a:latin typeface="Calibri"/>
                <a:cs typeface="Calibri"/>
              </a:rPr>
              <a:t>rencontrée à la </a:t>
            </a:r>
            <a:r>
              <a:rPr dirty="0" sz="1000" spc="-5" i="1">
                <a:latin typeface="Calibri"/>
                <a:cs typeface="Calibri"/>
              </a:rPr>
              <a:t>suite 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d’un accident de </a:t>
            </a:r>
            <a:r>
              <a:rPr dirty="0" sz="1000" i="1">
                <a:latin typeface="Calibri"/>
                <a:cs typeface="Calibri"/>
              </a:rPr>
              <a:t>la </a:t>
            </a:r>
            <a:r>
              <a:rPr dirty="0" sz="1000" spc="-5" i="1">
                <a:latin typeface="Calibri"/>
                <a:cs typeface="Calibri"/>
              </a:rPr>
              <a:t>circulation touchant un véhicule qui transporte des </a:t>
            </a:r>
            <a:r>
              <a:rPr dirty="0" sz="1000" i="1">
                <a:latin typeface="Calibri"/>
                <a:cs typeface="Calibri"/>
              </a:rPr>
              <a:t>matières </a:t>
            </a:r>
            <a:r>
              <a:rPr dirty="0" sz="1000" spc="-5" i="1">
                <a:latin typeface="Calibri"/>
                <a:cs typeface="Calibri"/>
              </a:rPr>
              <a:t>dangereuses ou </a:t>
            </a:r>
            <a:r>
              <a:rPr dirty="0" sz="1000" i="1">
                <a:latin typeface="Calibri"/>
                <a:cs typeface="Calibri"/>
              </a:rPr>
              <a:t>à </a:t>
            </a:r>
            <a:r>
              <a:rPr dirty="0" sz="1000" spc="-5" i="1">
                <a:latin typeface="Calibri"/>
                <a:cs typeface="Calibri"/>
              </a:rPr>
              <a:t>la suite d’un </a:t>
            </a:r>
            <a:r>
              <a:rPr dirty="0" sz="1000" i="1">
                <a:latin typeface="Calibri"/>
                <a:cs typeface="Calibri"/>
              </a:rPr>
              <a:t> </a:t>
            </a:r>
            <a:r>
              <a:rPr dirty="0" sz="1000" spc="-5" i="1">
                <a:latin typeface="Calibri"/>
                <a:cs typeface="Calibri"/>
              </a:rPr>
              <a:t>accident industriel.</a:t>
            </a:r>
            <a:endParaRPr sz="1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[03FT01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09-2019]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01164" y="760730"/>
            <a:ext cx="315023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Dégagement</a:t>
            </a:r>
            <a:r>
              <a:rPr dirty="0" spc="-15"/>
              <a:t> </a:t>
            </a:r>
            <a:r>
              <a:rPr dirty="0" spc="-10"/>
              <a:t>d’urgence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792221"/>
            <a:ext cx="6155690" cy="287020"/>
            <a:chOff x="701040" y="279222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7922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07263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844543"/>
            <a:ext cx="6155690" cy="287020"/>
            <a:chOff x="701040" y="3844543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384454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12495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555489"/>
            <a:ext cx="6155690" cy="287655"/>
            <a:chOff x="701040" y="4555489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455548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83666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5300217"/>
            <a:ext cx="6155690" cy="287020"/>
            <a:chOff x="701040" y="5300217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53002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55806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6248145"/>
            <a:ext cx="6155690" cy="287020"/>
            <a:chOff x="701040" y="6248145"/>
            <a:chExt cx="6155690" cy="287020"/>
          </a:xfrm>
        </p:grpSpPr>
        <p:sp>
          <p:nvSpPr>
            <p:cNvPr id="21" name="object 21"/>
            <p:cNvSpPr/>
            <p:nvPr/>
          </p:nvSpPr>
          <p:spPr>
            <a:xfrm>
              <a:off x="701040" y="624814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652856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701040" y="7196073"/>
            <a:ext cx="6155690" cy="287020"/>
            <a:chOff x="701040" y="7196073"/>
            <a:chExt cx="6155690" cy="287020"/>
          </a:xfrm>
        </p:grpSpPr>
        <p:sp>
          <p:nvSpPr>
            <p:cNvPr id="24" name="object 24"/>
            <p:cNvSpPr/>
            <p:nvPr/>
          </p:nvSpPr>
          <p:spPr>
            <a:xfrm>
              <a:off x="701040" y="719607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01040" y="747649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701040" y="8143239"/>
            <a:ext cx="6155690" cy="287655"/>
            <a:chOff x="701040" y="8143239"/>
            <a:chExt cx="6155690" cy="287655"/>
          </a:xfrm>
        </p:grpSpPr>
        <p:sp>
          <p:nvSpPr>
            <p:cNvPr id="27" name="object 27"/>
            <p:cNvSpPr/>
            <p:nvPr/>
          </p:nvSpPr>
          <p:spPr>
            <a:xfrm>
              <a:off x="701040" y="814323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01040" y="842441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650240" y="1378711"/>
            <a:ext cx="6257290" cy="7945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98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698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 dégagement d’urgence 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réel,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contrôlable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marR="66040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permettant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de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69850" marR="64769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Le dégagement d’urgence est destiné à déplacer, de quelques mètres ou plus, en quelques secondes,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jusqu’à un lieu sûr pour permettre de réaliser, en </a:t>
            </a:r>
            <a:r>
              <a:rPr dirty="0" sz="1100">
                <a:latin typeface="Calibri"/>
                <a:cs typeface="Calibri"/>
              </a:rPr>
              <a:t>toute </a:t>
            </a:r>
            <a:r>
              <a:rPr dirty="0" sz="1100" spc="-5">
                <a:latin typeface="Calibri"/>
                <a:cs typeface="Calibri"/>
              </a:rPr>
              <a:t>sécurité, le bilan, les </a:t>
            </a:r>
            <a:r>
              <a:rPr dirty="0" sz="1100">
                <a:latin typeface="Calibri"/>
                <a:cs typeface="Calibri"/>
              </a:rPr>
              <a:t>gestes </a:t>
            </a:r>
            <a:r>
              <a:rPr dirty="0" sz="1100" spc="-5">
                <a:latin typeface="Calibri"/>
                <a:cs typeface="Calibri"/>
              </a:rPr>
              <a:t>de secours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 et la 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algn="just" marL="698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 spc="-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Traction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chevilles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Saisir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tirer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sûr.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Traction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poignets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Saisir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poignets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jusqu’à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sûr.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698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Traction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vêtements</a:t>
            </a:r>
            <a:endParaRPr sz="1600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Saisir la victime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 vêtements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tirer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sûr.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algn="just" marL="698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Traction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sous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aisselles</a:t>
            </a:r>
            <a:r>
              <a:rPr dirty="0" baseline="39682" sz="1575" spc="-7">
                <a:solidFill>
                  <a:srgbClr val="7E7E7E"/>
                </a:solidFill>
                <a:latin typeface="Calibri Light"/>
                <a:cs typeface="Calibri Light"/>
              </a:rPr>
              <a:t>1</a:t>
            </a:r>
            <a:endParaRPr baseline="39682" sz="1575">
              <a:latin typeface="Calibri Light"/>
              <a:cs typeface="Calibri Light"/>
            </a:endParaRPr>
          </a:p>
          <a:p>
            <a:pPr marL="2984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Asseoir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saisissant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passant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avant-bras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10">
                <a:latin typeface="Calibri"/>
                <a:cs typeface="Calibri"/>
              </a:rPr>
              <a:t>surélever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supérieure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984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97815" algn="l"/>
                <a:tab pos="29845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reculons,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jusqu'à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sûr.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20090" y="979170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 txBox="1"/>
          <p:nvPr/>
        </p:nvSpPr>
        <p:spPr>
          <a:xfrm>
            <a:off x="681990" y="9870439"/>
            <a:ext cx="610044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Cette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technique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1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déplacer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dans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escaliers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sur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sol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accidenté,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tout</a:t>
            </a:r>
            <a:r>
              <a:rPr dirty="0" sz="900" i="1">
                <a:latin typeface="Calibri"/>
                <a:cs typeface="Calibri"/>
              </a:rPr>
              <a:t> en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protégeant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tête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682993" y="10088943"/>
            <a:ext cx="1676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1145"/>
              </a:lnSpc>
            </a:pPr>
            <a:r>
              <a:rPr dirty="0" sz="1100" spc="-5">
                <a:latin typeface="Calibri"/>
                <a:cs typeface="Calibri"/>
              </a:rPr>
              <a:t>83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2506471"/>
            <a:ext cx="6155690" cy="287020"/>
            <a:chOff x="701040" y="250647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250647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78688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250183"/>
            <a:ext cx="6155690" cy="287655"/>
            <a:chOff x="701040" y="3250183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25018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53136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571489"/>
            <a:ext cx="6155690" cy="287020"/>
            <a:chOff x="701040" y="5571489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57148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85190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453123"/>
            <a:ext cx="6155690" cy="287655"/>
            <a:chOff x="701040" y="645312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45312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73430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561340" y="517651"/>
            <a:ext cx="6435090" cy="649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587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Sortie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véhicule</a:t>
            </a:r>
            <a:endParaRPr sz="1600">
              <a:latin typeface="Calibri Light"/>
              <a:cs typeface="Calibri Light"/>
            </a:endParaRPr>
          </a:p>
          <a:p>
            <a:pPr marL="3873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10">
                <a:latin typeface="Calibri"/>
                <a:cs typeface="Calibri"/>
              </a:rPr>
              <a:t>Détacher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couper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sécurité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73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pédales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73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menton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73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5">
                <a:latin typeface="Calibri"/>
                <a:cs typeface="Calibri"/>
              </a:rPr>
              <a:t>passer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73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redressant,</a:t>
            </a:r>
            <a:r>
              <a:rPr dirty="0" sz="1100">
                <a:latin typeface="Calibri"/>
                <a:cs typeface="Calibri"/>
              </a:rPr>
              <a:t> tout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poursuivant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873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sûre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accompagnant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nuque.</a:t>
            </a:r>
            <a:endParaRPr sz="1100">
              <a:latin typeface="Calibri"/>
              <a:cs typeface="Calibri"/>
            </a:endParaRPr>
          </a:p>
          <a:p>
            <a:pPr marL="3873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allonger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587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Dégagement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enfant ou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d’un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nourrisson</a:t>
            </a:r>
            <a:endParaRPr sz="1600">
              <a:latin typeface="Calibri Light"/>
              <a:cs typeface="Calibri Light"/>
            </a:endParaRPr>
          </a:p>
          <a:p>
            <a:pPr marL="3873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10">
                <a:latin typeface="Calibri"/>
                <a:cs typeface="Calibri"/>
              </a:rPr>
              <a:t>Dégager</a:t>
            </a:r>
            <a:r>
              <a:rPr dirty="0" sz="1100" spc="-5">
                <a:latin typeface="Calibri"/>
                <a:cs typeface="Calibri"/>
              </a:rPr>
              <a:t>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nourrisson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portant 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587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Traction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sur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le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sol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par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«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équipier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relais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»</a:t>
            </a:r>
            <a:r>
              <a:rPr dirty="0" baseline="39682" sz="1575">
                <a:solidFill>
                  <a:srgbClr val="7E7E7E"/>
                </a:solidFill>
                <a:latin typeface="Calibri Light"/>
                <a:cs typeface="Calibri Light"/>
              </a:rPr>
              <a:t>1</a:t>
            </a:r>
            <a:endParaRPr baseline="39682" sz="1575">
              <a:latin typeface="Calibri Light"/>
              <a:cs typeface="Calibri Light"/>
            </a:endParaRPr>
          </a:p>
          <a:p>
            <a:pPr marL="3873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baseline="39682" sz="1050" spc="-7">
                <a:latin typeface="Calibri"/>
                <a:cs typeface="Calibri"/>
              </a:rPr>
              <a:t>er</a:t>
            </a:r>
            <a:r>
              <a:rPr dirty="0" baseline="39682" sz="1050" spc="127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 :</a:t>
            </a:r>
            <a:endParaRPr sz="1100">
              <a:latin typeface="Calibri"/>
              <a:cs typeface="Calibri"/>
            </a:endParaRPr>
          </a:p>
          <a:p>
            <a:pPr lvl="1" marL="8445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44550" algn="l"/>
                <a:tab pos="845185" algn="l"/>
              </a:tabLst>
            </a:pPr>
            <a:r>
              <a:rPr dirty="0" sz="1100" spc="-5">
                <a:latin typeface="Calibri"/>
                <a:cs typeface="Calibri"/>
              </a:rPr>
              <a:t>s’allonger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 ;</a:t>
            </a:r>
            <a:endParaRPr sz="1100">
              <a:latin typeface="Calibri"/>
              <a:cs typeface="Calibri"/>
            </a:endParaRPr>
          </a:p>
          <a:p>
            <a:pPr lvl="1" marL="8445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844550" algn="l"/>
                <a:tab pos="845185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301750" indent="-229235">
              <a:lnSpc>
                <a:spcPct val="100000"/>
              </a:lnSpc>
              <a:spcBef>
                <a:spcPts val="225"/>
              </a:spcBef>
              <a:buFont typeface="Wingdings"/>
              <a:buChar char=""/>
              <a:tabLst>
                <a:tab pos="1301750" algn="l"/>
                <a:tab pos="1302385" algn="l"/>
              </a:tabLst>
            </a:pPr>
            <a:r>
              <a:rPr dirty="0" sz="1100" spc="-5">
                <a:latin typeface="Calibri"/>
                <a:cs typeface="Calibri"/>
              </a:rPr>
              <a:t>au </a:t>
            </a:r>
            <a:r>
              <a:rPr dirty="0" sz="1100" spc="-10">
                <a:latin typeface="Calibri"/>
                <a:cs typeface="Calibri"/>
              </a:rPr>
              <a:t>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l’abord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pieds,</a:t>
            </a:r>
            <a:endParaRPr sz="1100">
              <a:latin typeface="Calibri"/>
              <a:cs typeface="Calibri"/>
            </a:endParaRPr>
          </a:p>
          <a:p>
            <a:pPr lvl="2" marL="1301750" indent="-229235">
              <a:lnSpc>
                <a:spcPct val="100000"/>
              </a:lnSpc>
              <a:spcBef>
                <a:spcPts val="220"/>
              </a:spcBef>
              <a:buFont typeface="Wingdings"/>
              <a:buChar char=""/>
              <a:tabLst>
                <a:tab pos="1301750" algn="l"/>
                <a:tab pos="1302385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ceinture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aisselles,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l’abord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tête.</a:t>
            </a:r>
            <a:endParaRPr sz="1100">
              <a:latin typeface="Calibri"/>
              <a:cs typeface="Calibri"/>
            </a:endParaRPr>
          </a:p>
          <a:p>
            <a:pPr marL="3873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386715" algn="l"/>
                <a:tab pos="3873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deux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8445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844550" algn="l"/>
                <a:tab pos="845185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chevilles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</a:t>
            </a:r>
            <a:r>
              <a:rPr dirty="0" baseline="39682" sz="1050" spc="-7">
                <a:latin typeface="Calibri"/>
                <a:cs typeface="Calibri"/>
              </a:rPr>
              <a:t>er</a:t>
            </a:r>
            <a:r>
              <a:rPr dirty="0" baseline="39682" sz="105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endParaRPr sz="1100">
              <a:latin typeface="Calibri"/>
              <a:cs typeface="Calibri"/>
            </a:endParaRPr>
          </a:p>
          <a:p>
            <a:pPr lvl="1" marL="844550" marR="154305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844550" algn="l"/>
                <a:tab pos="845185" algn="l"/>
              </a:tabLst>
            </a:pPr>
            <a:r>
              <a:rPr dirty="0" sz="1100" spc="-5">
                <a:latin typeface="Calibri"/>
                <a:cs typeface="Calibri"/>
              </a:rPr>
              <a:t>tirer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l’obstacle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l’intermédiaire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1</a:t>
            </a:r>
            <a:r>
              <a:rPr dirty="0" baseline="39682" sz="1050" spc="7">
                <a:latin typeface="Calibri"/>
                <a:cs typeface="Calibri"/>
              </a:rPr>
              <a:t>er</a:t>
            </a:r>
            <a:r>
              <a:rPr dirty="0" baseline="39682" sz="1050" spc="17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dernier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587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endParaRPr sz="1600">
              <a:latin typeface="Calibri Light"/>
              <a:cs typeface="Calibri Light"/>
            </a:endParaRPr>
          </a:p>
          <a:p>
            <a:pPr marL="158750" marR="1549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dégagement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d’aggraver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lésions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notamment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colonne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vertébrale,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mais 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soustraire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quasi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587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587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trouver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quelques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zone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sûre.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20090" y="9652253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4"/>
                </a:lnTo>
                <a:lnTo>
                  <a:pt x="1829054" y="9144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 txBox="1"/>
          <p:nvPr/>
        </p:nvSpPr>
        <p:spPr>
          <a:xfrm>
            <a:off x="681990" y="9721088"/>
            <a:ext cx="6193155" cy="3200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07200"/>
              </a:lnSpc>
              <a:spcBef>
                <a:spcPts val="100"/>
              </a:spcBef>
            </a:pPr>
            <a:r>
              <a:rPr dirty="0" baseline="39682" sz="1050">
                <a:latin typeface="Calibri"/>
                <a:cs typeface="Calibri"/>
              </a:rPr>
              <a:t>1</a:t>
            </a:r>
            <a:r>
              <a:rPr dirty="0" baseline="39682" sz="1050" spc="187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Cette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technique,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exceptionnelle,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permet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tirer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une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victime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gisant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sous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un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obstacle,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accessible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tête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ou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spc="3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les</a:t>
            </a:r>
            <a:r>
              <a:rPr dirty="0" sz="900" spc="4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pieds.</a:t>
            </a:r>
            <a:r>
              <a:rPr dirty="0" sz="900" spc="3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Avant 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toute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manœuvre,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calage du véhicule</a:t>
            </a:r>
            <a:r>
              <a:rPr dirty="0" sz="900" i="1">
                <a:latin typeface="Calibri"/>
                <a:cs typeface="Calibri"/>
              </a:rPr>
              <a:t> ou</a:t>
            </a:r>
            <a:r>
              <a:rPr dirty="0" sz="900" spc="-5" i="1">
                <a:latin typeface="Calibri"/>
                <a:cs typeface="Calibri"/>
              </a:rPr>
              <a:t> de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l’obstacle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sera réalisé</a:t>
            </a:r>
            <a:r>
              <a:rPr dirty="0" sz="900" i="1">
                <a:latin typeface="Calibri"/>
                <a:cs typeface="Calibri"/>
              </a:rPr>
              <a:t> ou</a:t>
            </a:r>
            <a:r>
              <a:rPr dirty="0" sz="900" spc="-5" i="1">
                <a:latin typeface="Calibri"/>
                <a:cs typeface="Calibri"/>
              </a:rPr>
              <a:t> vérifié.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315972" y="959357"/>
            <a:ext cx="2577210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959357"/>
            <a:ext cx="1652143" cy="35204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[04AC01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5644" y="760730"/>
            <a:ext cx="512635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Accident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10">
                <a:solidFill>
                  <a:srgbClr val="7E7E7E"/>
                </a:solidFill>
              </a:rPr>
              <a:t>d’exposition</a:t>
            </a:r>
            <a:r>
              <a:rPr dirty="0" spc="1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à</a:t>
            </a:r>
            <a:r>
              <a:rPr dirty="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un</a:t>
            </a:r>
            <a:r>
              <a:rPr dirty="0" spc="10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risque</a:t>
            </a:r>
            <a:r>
              <a:rPr dirty="0" spc="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viral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453893"/>
            <a:ext cx="6155690" cy="287020"/>
            <a:chOff x="701040" y="2453893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45389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73430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849621"/>
            <a:ext cx="6155690" cy="287020"/>
            <a:chOff x="701040" y="484962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48496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1302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7074915"/>
            <a:ext cx="6155690" cy="287655"/>
            <a:chOff x="701040" y="7074915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707491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735609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753855"/>
            <a:ext cx="6155690" cy="287020"/>
            <a:chOff x="701040" y="8753855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875385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903427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82257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Définition</a:t>
            </a:r>
            <a:endParaRPr sz="1600">
              <a:latin typeface="Calibri Light"/>
              <a:cs typeface="Calibri Light"/>
            </a:endParaRPr>
          </a:p>
          <a:p>
            <a:pPr algn="just" marL="19050" marR="1333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 accident d’exposition à un risque </a:t>
            </a:r>
            <a:r>
              <a:rPr dirty="0" sz="1100">
                <a:latin typeface="Calibri"/>
                <a:cs typeface="Calibri"/>
              </a:rPr>
              <a:t>viral </a:t>
            </a:r>
            <a:r>
              <a:rPr dirty="0" sz="1100" spc="-5">
                <a:latin typeface="Calibri"/>
                <a:cs typeface="Calibri"/>
              </a:rPr>
              <a:t>est défini comme toute exposition </a:t>
            </a:r>
            <a:r>
              <a:rPr dirty="0" sz="1100" spc="-10">
                <a:latin typeface="Calibri"/>
                <a:cs typeface="Calibri"/>
              </a:rPr>
              <a:t>percutanée </a:t>
            </a:r>
            <a:r>
              <a:rPr dirty="0" sz="1100" spc="-5">
                <a:latin typeface="Calibri"/>
                <a:cs typeface="Calibri"/>
              </a:rPr>
              <a:t>(par piqûre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coupure) ou tout contact direct sur une peau lésée ou des muqueuses </a:t>
            </a:r>
            <a:r>
              <a:rPr dirty="0" sz="1100" spc="-10">
                <a:latin typeface="Calibri"/>
                <a:cs typeface="Calibri"/>
              </a:rPr>
              <a:t>(bouche, </a:t>
            </a:r>
            <a:r>
              <a:rPr dirty="0" sz="1100" spc="-5">
                <a:latin typeface="Calibri"/>
                <a:cs typeface="Calibri"/>
              </a:rPr>
              <a:t>yeux) avec du sang ou 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 biologique souillé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-5">
                <a:latin typeface="Calibri"/>
                <a:cs typeface="Calibri"/>
              </a:rPr>
              <a:t> du sang.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Causes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Calibri Light"/>
              <a:cs typeface="Calibri Light"/>
            </a:endParaRPr>
          </a:p>
          <a:p>
            <a:pPr algn="just" marL="19050" marR="16510">
              <a:lnSpc>
                <a:spcPct val="1014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On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définit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éléments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issus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corps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humain,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sang,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salive,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urines,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vomissures,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liquide amniotique,</a:t>
            </a:r>
            <a:r>
              <a:rPr dirty="0" sz="1100">
                <a:latin typeface="Calibri"/>
                <a:cs typeface="Calibri"/>
              </a:rPr>
              <a:t> le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céphalo-rachidien…</a:t>
            </a:r>
            <a:endParaRPr sz="1100">
              <a:latin typeface="Calibri"/>
              <a:cs typeface="Calibri"/>
            </a:endParaRPr>
          </a:p>
          <a:p>
            <a:pPr algn="just" marL="19050" marR="1524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risque de transmission a été prouvé pour les trois virus VIH, VHB et VHC par le sang et les liquides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biologiques contenant du sang. En revanche, le </a:t>
            </a:r>
            <a:r>
              <a:rPr dirty="0" sz="1100">
                <a:latin typeface="Calibri"/>
                <a:cs typeface="Calibri"/>
              </a:rPr>
              <a:t>risque </a:t>
            </a:r>
            <a:r>
              <a:rPr dirty="0" sz="1100" spc="-5">
                <a:latin typeface="Calibri"/>
                <a:cs typeface="Calibri"/>
              </a:rPr>
              <a:t>est considéré comme nul pour les urines et les selles,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 si elles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contiennent</a:t>
            </a:r>
            <a:r>
              <a:rPr dirty="0" sz="1100">
                <a:latin typeface="Calibri"/>
                <a:cs typeface="Calibri"/>
              </a:rPr>
              <a:t> du</a:t>
            </a:r>
            <a:r>
              <a:rPr dirty="0" sz="1100" spc="-5">
                <a:latin typeface="Calibri"/>
                <a:cs typeface="Calibri"/>
              </a:rPr>
              <a:t> sang.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 sont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prouvé.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10">
                <a:latin typeface="Calibri"/>
                <a:cs typeface="Calibri"/>
              </a:rPr>
              <a:t>sperme </a:t>
            </a:r>
            <a:r>
              <a:rPr dirty="0" sz="1100" spc="-5">
                <a:latin typeface="Calibri"/>
                <a:cs typeface="Calibri"/>
              </a:rPr>
              <a:t>et les </a:t>
            </a:r>
            <a:r>
              <a:rPr dirty="0" sz="1100" spc="-10">
                <a:latin typeface="Calibri"/>
                <a:cs typeface="Calibri"/>
              </a:rPr>
              <a:t>sécrétions </a:t>
            </a:r>
            <a:r>
              <a:rPr dirty="0" sz="1100" spc="-5">
                <a:latin typeface="Calibri"/>
                <a:cs typeface="Calibri"/>
              </a:rPr>
              <a:t>vaginales présentent un risque de transmission intrinsèque pour les virus </a:t>
            </a:r>
            <a:r>
              <a:rPr dirty="0" sz="1100" spc="-10">
                <a:latin typeface="Calibri"/>
                <a:cs typeface="Calibri"/>
              </a:rPr>
              <a:t>VIH, </a:t>
            </a:r>
            <a:r>
              <a:rPr dirty="0" sz="1100" spc="-5">
                <a:latin typeface="Calibri"/>
                <a:cs typeface="Calibri"/>
              </a:rPr>
              <a:t> VHB, VHC.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risques avec la salive sont faibles. Cependant, dès que la salive contient du sang </a:t>
            </a:r>
            <a:r>
              <a:rPr dirty="0" sz="1100" spc="-10">
                <a:latin typeface="Calibri"/>
                <a:cs typeface="Calibri"/>
              </a:rPr>
              <a:t>(gencives </a:t>
            </a:r>
            <a:r>
              <a:rPr dirty="0" sz="1100" spc="-5">
                <a:latin typeface="Calibri"/>
                <a:cs typeface="Calibri"/>
              </a:rPr>
              <a:t>fragiles,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traumatisme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facial), 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s’agit alors 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prouvé.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&amp;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Conséquences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500">
              <a:latin typeface="Calibri Light"/>
              <a:cs typeface="Calibri Light"/>
            </a:endParaRPr>
          </a:p>
          <a:p>
            <a:pPr algn="just" marL="19050" marR="14604">
              <a:lnSpc>
                <a:spcPct val="101600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En dehors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normalement stérile.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Toutefois,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sang ainsi que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divers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bactéries,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champignons,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parasites,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virus.</a:t>
            </a:r>
            <a:endParaRPr sz="1100">
              <a:latin typeface="Calibri"/>
              <a:cs typeface="Calibri"/>
            </a:endParaRPr>
          </a:p>
          <a:p>
            <a:pPr algn="just" marL="19050" marR="1397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Pour la </a:t>
            </a:r>
            <a:r>
              <a:rPr dirty="0" sz="1100" spc="-10">
                <a:latin typeface="Calibri"/>
                <a:cs typeface="Calibri"/>
              </a:rPr>
              <a:t>plupart </a:t>
            </a:r>
            <a:r>
              <a:rPr dirty="0" sz="1100" spc="-5">
                <a:latin typeface="Calibri"/>
                <a:cs typeface="Calibri"/>
              </a:rPr>
              <a:t>de ces agents, on dispose de médicaments anti-infectieux efficaces. En revanche, pour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virus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concernés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(VIH,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VHB,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VHC),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traitements </a:t>
            </a:r>
            <a:r>
              <a:rPr dirty="0" sz="1100" spc="-5">
                <a:latin typeface="Calibri"/>
                <a:cs typeface="Calibri"/>
              </a:rPr>
              <a:t>curatifs.</a:t>
            </a:r>
            <a:endParaRPr sz="1100">
              <a:latin typeface="Calibri"/>
              <a:cs typeface="Calibri"/>
            </a:endParaRPr>
          </a:p>
          <a:p>
            <a:pPr algn="just" marL="19050" marR="1778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risques sont plus importants lors d’une effraction cutanée par un objet piquant, tranchant ou coupant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simple 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les muqueuses.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15"/>
              </a:spcBef>
            </a:pPr>
            <a:r>
              <a:rPr dirty="0" sz="1100" spc="-5">
                <a:latin typeface="Calibri"/>
                <a:cs typeface="Calibri"/>
              </a:rPr>
              <a:t>Il 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négliger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Signes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5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accident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d’exposition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viral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suspecté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4604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coupure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piqûre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contaminé 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(vomissements,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sécrétions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oropharyngées)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74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contenant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projeté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muqueuse,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bouche,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peau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lésée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(lésions non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cicatrisées,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Principe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l’action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 secours</a:t>
            </a:r>
            <a:endParaRPr sz="1600">
              <a:latin typeface="Calibri Light"/>
              <a:cs typeface="Calibri Light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650">
              <a:latin typeface="Calibri Light"/>
              <a:cs typeface="Calibri Light"/>
            </a:endParaRPr>
          </a:p>
          <a:p>
            <a:pPr algn="just" marL="19050" marR="12700">
              <a:lnSpc>
                <a:spcPct val="101800"/>
              </a:lnSpc>
            </a:pP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L’action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de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10">
                <a:solidFill>
                  <a:srgbClr val="202020"/>
                </a:solidFill>
                <a:latin typeface="Calibri"/>
                <a:cs typeface="Calibri"/>
              </a:rPr>
              <a:t>secours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 doit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permettre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de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réaliser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immédiatement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les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soins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adaptés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en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cas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d’accident 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d’exposition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à un risque </a:t>
            </a:r>
            <a:r>
              <a:rPr dirty="0" sz="1100">
                <a:solidFill>
                  <a:srgbClr val="202020"/>
                </a:solidFill>
                <a:latin typeface="Calibri"/>
                <a:cs typeface="Calibri"/>
              </a:rPr>
              <a:t>viral </a:t>
            </a:r>
            <a:r>
              <a:rPr dirty="0" sz="1100" spc="-5">
                <a:solidFill>
                  <a:srgbClr val="202020"/>
                </a:solidFill>
                <a:latin typeface="Calibri"/>
                <a:cs typeface="Calibri"/>
              </a:rPr>
              <a:t>avéré.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[04PR01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5644" y="760730"/>
            <a:ext cx="512508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Accident </a:t>
            </a:r>
            <a:r>
              <a:rPr dirty="0" spc="-10">
                <a:solidFill>
                  <a:srgbClr val="47A4D7"/>
                </a:solidFill>
              </a:rPr>
              <a:t>d’exposition</a:t>
            </a:r>
            <a:r>
              <a:rPr dirty="0" spc="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à</a:t>
            </a:r>
            <a:r>
              <a:rPr dirty="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un</a:t>
            </a:r>
            <a:r>
              <a:rPr dirty="0" spc="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risque</a:t>
            </a:r>
            <a:r>
              <a:rPr dirty="0" spc="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viral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349499"/>
            <a:ext cx="6155690" cy="287020"/>
            <a:chOff x="701040" y="2349499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34949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6299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664455"/>
            <a:ext cx="6155690" cy="554355"/>
            <a:chOff x="701040" y="4664455"/>
            <a:chExt cx="6155690" cy="554355"/>
          </a:xfrm>
        </p:grpSpPr>
        <p:sp>
          <p:nvSpPr>
            <p:cNvPr id="12" name="object 12"/>
            <p:cNvSpPr/>
            <p:nvPr/>
          </p:nvSpPr>
          <p:spPr>
            <a:xfrm>
              <a:off x="701040" y="4664455"/>
              <a:ext cx="6155690" cy="548640"/>
            </a:xfrm>
            <a:custGeom>
              <a:avLst/>
              <a:gdLst/>
              <a:ahLst/>
              <a:cxnLst/>
              <a:rect l="l" t="t" r="r" b="b"/>
              <a:pathLst>
                <a:path w="6155690" h="548639">
                  <a:moveTo>
                    <a:pt x="6155436" y="0"/>
                  </a:moveTo>
                  <a:lnTo>
                    <a:pt x="0" y="0"/>
                  </a:lnTo>
                  <a:lnTo>
                    <a:pt x="0" y="267462"/>
                  </a:lnTo>
                  <a:lnTo>
                    <a:pt x="0" y="548132"/>
                  </a:lnTo>
                  <a:lnTo>
                    <a:pt x="6155436" y="548132"/>
                  </a:lnTo>
                  <a:lnTo>
                    <a:pt x="6155436" y="267462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21258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068313"/>
            <a:ext cx="6155690" cy="287655"/>
            <a:chOff x="701040" y="6068313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06831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3494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643890" y="1378711"/>
            <a:ext cx="6306820" cy="56508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Dès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constatation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d’un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accident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d’exposition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à un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risque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viral</a:t>
            </a:r>
            <a:endParaRPr sz="1600">
              <a:latin typeface="Calibri Light"/>
              <a:cs typeface="Calibri Light"/>
            </a:endParaRPr>
          </a:p>
          <a:p>
            <a:pPr marL="3048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interrompre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 possible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relayer.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S’il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s’agit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d’une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plaie</a:t>
            </a:r>
            <a:endParaRPr sz="1600">
              <a:latin typeface="Calibri Light"/>
              <a:cs typeface="Calibri Light"/>
            </a:endParaRPr>
          </a:p>
          <a:p>
            <a:pPr marL="30480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</a:t>
            </a:r>
            <a:r>
              <a:rPr dirty="0" sz="1100" spc="-10">
                <a:latin typeface="Calibri"/>
                <a:cs typeface="Calibri"/>
              </a:rPr>
              <a:t> saigner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immédiatement,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5">
                <a:latin typeface="Calibri"/>
                <a:cs typeface="Calibri"/>
              </a:rPr>
              <a:t>savon,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3048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l’asepsie,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dérivé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chloré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(soluté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Dakin),</a:t>
            </a:r>
            <a:endParaRPr sz="1100">
              <a:latin typeface="Calibri"/>
              <a:cs typeface="Calibri"/>
            </a:endParaRPr>
          </a:p>
          <a:p>
            <a:pPr lvl="1" marL="762000" marR="106680" indent="-229235">
              <a:lnSpc>
                <a:spcPct val="116799"/>
              </a:lnSpc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dérivé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chloré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fraichement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préparé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(solution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javel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9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°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chlorométrique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diluée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1/5</a:t>
            </a:r>
            <a:r>
              <a:rPr dirty="0" baseline="39682" sz="1050" spc="-7">
                <a:latin typeface="Calibri"/>
                <a:cs typeface="Calibri"/>
              </a:rPr>
              <a:t>ème</a:t>
            </a:r>
            <a:r>
              <a:rPr dirty="0" sz="1100" spc="-5">
                <a:latin typeface="Calibri"/>
                <a:cs typeface="Calibri"/>
              </a:rPr>
              <a:t>),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défaut,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antiseptique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spectre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(produits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iodés,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exemple).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Courier New"/>
              <a:buChar char="o"/>
            </a:pPr>
            <a:endParaRPr sz="15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revanche,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produits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traitement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hygiénique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friction.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Calibri"/>
              <a:cs typeface="Calibri"/>
            </a:endParaRPr>
          </a:p>
          <a:p>
            <a:pPr marL="76200" marR="559435">
              <a:lnSpc>
                <a:spcPct val="110100"/>
              </a:lnSpc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cas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projection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sur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les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muqueuses,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en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particulier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au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niveau</a:t>
            </a:r>
            <a:r>
              <a:rPr dirty="0" sz="1600" spc="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 </a:t>
            </a:r>
            <a:r>
              <a:rPr dirty="0" sz="1600" spc="-34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conjonctive</a:t>
            </a:r>
            <a:endParaRPr sz="1600">
              <a:latin typeface="Calibri Light"/>
              <a:cs typeface="Calibri Light"/>
            </a:endParaRPr>
          </a:p>
          <a:p>
            <a:pPr marL="30480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abondamment,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minutes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isotonique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(sérum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physiologique),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défaut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l’eau.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5"/>
              </a:spcBef>
              <a:buFont typeface="Courier New"/>
              <a:buChar char="o"/>
            </a:pPr>
            <a:endParaRPr sz="11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Après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la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réalisation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ces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soins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immédiats,</a:t>
            </a:r>
            <a:endParaRPr sz="1600">
              <a:latin typeface="Calibri Light"/>
              <a:cs typeface="Calibri Light"/>
            </a:endParaRPr>
          </a:p>
          <a:p>
            <a:pPr marL="30480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304165" algn="l"/>
                <a:tab pos="304800" algn="l"/>
              </a:tabLst>
            </a:pPr>
            <a:r>
              <a:rPr dirty="0" sz="1100" spc="-5">
                <a:latin typeface="Calibri"/>
                <a:cs typeface="Calibri"/>
              </a:rPr>
              <a:t>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délai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autorité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d’emploi</a:t>
            </a:r>
            <a:r>
              <a:rPr dirty="0" sz="1100">
                <a:latin typeface="Calibri"/>
                <a:cs typeface="Calibri"/>
              </a:rPr>
              <a:t> afin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poursuivre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 de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620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62000" algn="l"/>
                <a:tab pos="762635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formalités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administratives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obligatoires.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47695" y="516889"/>
            <a:ext cx="2263140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[04AC02</a:t>
            </a:r>
            <a:r>
              <a:rPr dirty="0" sz="1600" spc="-3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7E7E7E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619501" y="760730"/>
            <a:ext cx="231775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7E7E7E"/>
                </a:solidFill>
              </a:rPr>
              <a:t>Risque</a:t>
            </a:r>
            <a:r>
              <a:rPr dirty="0" spc="-25">
                <a:solidFill>
                  <a:srgbClr val="7E7E7E"/>
                </a:solidFill>
              </a:rPr>
              <a:t> </a:t>
            </a:r>
            <a:r>
              <a:rPr dirty="0" spc="-5">
                <a:solidFill>
                  <a:srgbClr val="7E7E7E"/>
                </a:solidFill>
              </a:rPr>
              <a:t>infectieux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7E7E7E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779765"/>
            <a:ext cx="6155690" cy="287655"/>
            <a:chOff x="701040" y="7779765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777976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06094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378711"/>
            <a:ext cx="6155690" cy="85559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Principes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transmission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maladies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infectieuses</a:t>
            </a:r>
            <a:endParaRPr sz="1600">
              <a:latin typeface="Calibri Light"/>
              <a:cs typeface="Calibri Light"/>
            </a:endParaRPr>
          </a:p>
          <a:p>
            <a:pPr algn="just" marL="19050" marR="1397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conséquence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l’organisme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nombre</a:t>
            </a:r>
            <a:r>
              <a:rPr dirty="0" sz="1100" spc="-5">
                <a:latin typeface="Calibri"/>
                <a:cs typeface="Calibri"/>
              </a:rPr>
              <a:t> suffisant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d’agents 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(bactérie,</a:t>
            </a:r>
            <a:r>
              <a:rPr dirty="0" sz="1100" spc="-5">
                <a:latin typeface="Calibri"/>
                <a:cs typeface="Calibri"/>
              </a:rPr>
              <a:t> virus,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champignon,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parasite)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proliférer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multiplication.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s’accompagner, après un temps d’incubation variable, de signes cliniques. Elle peut rester muette. On parle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alors de porteur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sain.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Des agents infectieux sont </a:t>
            </a:r>
            <a:r>
              <a:rPr dirty="0" sz="1100" spc="-10">
                <a:latin typeface="Calibri"/>
                <a:cs typeface="Calibri"/>
              </a:rPr>
              <a:t>présents, </a:t>
            </a:r>
            <a:r>
              <a:rPr dirty="0" sz="1100" spc="-5">
                <a:latin typeface="Calibri"/>
                <a:cs typeface="Calibri"/>
              </a:rPr>
              <a:t>naturellement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exceptionnellement, dans l’environnement. On 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évidence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objets,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instruments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soins,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aliments ou à leur surface (souillure), </a:t>
            </a:r>
            <a:r>
              <a:rPr dirty="0" sz="1100">
                <a:latin typeface="Calibri"/>
                <a:cs typeface="Calibri"/>
              </a:rPr>
              <a:t>dans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 spc="-10">
                <a:latin typeface="Calibri"/>
                <a:cs typeface="Calibri"/>
              </a:rPr>
              <a:t>derme </a:t>
            </a:r>
            <a:r>
              <a:rPr dirty="0" sz="1100" spc="-5">
                <a:latin typeface="Calibri"/>
                <a:cs typeface="Calibri"/>
              </a:rPr>
              <a:t>de la peau des mains ou à leur surface. Une personne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(victime, secouriste),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représenter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réservoir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d’agents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transmettent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façons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199390" marR="10160">
              <a:lnSpc>
                <a:spcPct val="101699"/>
              </a:lnSpc>
              <a:spcBef>
                <a:spcPts val="204"/>
              </a:spcBef>
            </a:pPr>
            <a:r>
              <a:rPr dirty="0" sz="1100" spc="-5">
                <a:latin typeface="Calibri"/>
                <a:cs typeface="Calibri"/>
              </a:rPr>
              <a:t>C’est la voie la plus importante de transmission des microorganismes. Le réservoir principal est l’être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humain.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Donc,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(peau,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 biologiques), ou </a:t>
            </a:r>
            <a:r>
              <a:rPr dirty="0" sz="1100">
                <a:latin typeface="Calibri"/>
                <a:cs typeface="Calibri"/>
              </a:rPr>
              <a:t>avec </a:t>
            </a:r>
            <a:r>
              <a:rPr dirty="0" sz="1100" spc="-5">
                <a:latin typeface="Calibri"/>
                <a:cs typeface="Calibri"/>
              </a:rPr>
              <a:t>des matériels, des surfaces souillées ou des déchets d’activités de soins,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danger.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10">
                <a:latin typeface="Calibri"/>
                <a:cs typeface="Calibri"/>
              </a:rPr>
              <a:t>plupart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le vecteur.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gouttelettes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« pflugge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;</a:t>
            </a:r>
            <a:endParaRPr sz="1100">
              <a:latin typeface="Calibri"/>
              <a:cs typeface="Calibri"/>
            </a:endParaRPr>
          </a:p>
          <a:p>
            <a:pPr algn="just" marL="199390" marR="10160">
              <a:lnSpc>
                <a:spcPct val="101699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gouttes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salive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(postillons)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émises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expirant,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parlant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toussant.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 contiennent des microorganismes présents dans les voies aériennes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-5">
                <a:latin typeface="Calibri"/>
                <a:cs typeface="Calibri"/>
              </a:rPr>
              <a:t>digestives supérieures. Elles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longtemps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contaminantes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distance. Elles sont le vecteur de transmission de nombreuses infections virales (comme la grippe) </a:t>
            </a:r>
            <a:r>
              <a:rPr dirty="0" sz="1100">
                <a:latin typeface="Calibri"/>
                <a:cs typeface="Calibri"/>
              </a:rPr>
              <a:t>et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bactériennes.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199390" marR="10795">
              <a:lnSpc>
                <a:spcPct val="101699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particules</a:t>
            </a:r>
            <a:r>
              <a:rPr dirty="0" sz="1100" spc="-5">
                <a:latin typeface="Calibri"/>
                <a:cs typeface="Calibri"/>
              </a:rPr>
              <a:t> provenant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gouttelettes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déshydratées ou de poussières d’origine cutanée, textile ou végétale. Même en l’absence de </a:t>
            </a:r>
            <a:r>
              <a:rPr dirty="0" sz="1100" spc="-10">
                <a:latin typeface="Calibri"/>
                <a:cs typeface="Calibri"/>
              </a:rPr>
              <a:t>source </a:t>
            </a:r>
            <a:r>
              <a:rPr dirty="0" sz="1100" spc="-5">
                <a:latin typeface="Calibri"/>
                <a:cs typeface="Calibri"/>
              </a:rPr>
              <a:t> directe,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demeurent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longtemps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suspension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l’air.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vecteur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maladies telles 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tuberculose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varicelle.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3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-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d’autres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voies.</a:t>
            </a:r>
            <a:endParaRPr sz="1100">
              <a:latin typeface="Calibri"/>
              <a:cs typeface="Calibri"/>
            </a:endParaRPr>
          </a:p>
          <a:p>
            <a:pPr marL="199390" marR="10795">
              <a:lnSpc>
                <a:spcPct val="101800"/>
              </a:lnSpc>
              <a:spcBef>
                <a:spcPts val="200"/>
              </a:spcBef>
            </a:pP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contaminée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déjections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humaines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animales.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nourriture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transmettre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l’eau</a:t>
            </a:r>
            <a:r>
              <a:rPr dirty="0" sz="1100" spc="-5">
                <a:latin typeface="Calibri"/>
                <a:cs typeface="Calibri"/>
              </a:rPr>
              <a:t> elle-même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contaminée (toxi-infection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alimentaire).</a:t>
            </a:r>
            <a:endParaRPr sz="1100">
              <a:latin typeface="Calibri"/>
              <a:cs typeface="Calibri"/>
            </a:endParaRPr>
          </a:p>
          <a:p>
            <a:pPr marL="199390">
              <a:lnSpc>
                <a:spcPct val="100000"/>
              </a:lnSpc>
              <a:spcBef>
                <a:spcPts val="325"/>
              </a:spcBef>
            </a:pPr>
            <a:r>
              <a:rPr dirty="0" sz="1100" spc="-10">
                <a:latin typeface="Calibri"/>
                <a:cs typeface="Calibri"/>
              </a:rPr>
              <a:t>Certains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médicaments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issus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(sang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dérivés)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contaminants.</a:t>
            </a:r>
            <a:endParaRPr sz="1100">
              <a:latin typeface="Calibri"/>
              <a:cs typeface="Calibri"/>
            </a:endParaRPr>
          </a:p>
          <a:p>
            <a:pPr marL="199390" marR="10795">
              <a:lnSpc>
                <a:spcPct val="101400"/>
              </a:lnSpc>
              <a:spcBef>
                <a:spcPts val="30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insuffisamment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désinfecté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(aspirateur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mucosités,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insufflateurs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manuels)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également </a:t>
            </a:r>
            <a:r>
              <a:rPr dirty="0" sz="1100">
                <a:latin typeface="Calibri"/>
                <a:cs typeface="Calibri"/>
              </a:rPr>
              <a:t>en </a:t>
            </a:r>
            <a:r>
              <a:rPr dirty="0" sz="1100" spc="-5">
                <a:latin typeface="Calibri"/>
                <a:cs typeface="Calibri"/>
              </a:rPr>
              <a:t>cause.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Précautions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-2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prendre</a:t>
            </a:r>
            <a:endParaRPr sz="1600">
              <a:latin typeface="Calibri Light"/>
              <a:cs typeface="Calibri Light"/>
            </a:endParaRPr>
          </a:p>
          <a:p>
            <a:pPr algn="just" marL="19050" marR="12700">
              <a:lnSpc>
                <a:spcPct val="101699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L’intervenant ignore souvent si la victime ou les secouristes </a:t>
            </a:r>
            <a:r>
              <a:rPr dirty="0" sz="1100">
                <a:latin typeface="Calibri"/>
                <a:cs typeface="Calibri"/>
              </a:rPr>
              <a:t>eux-mêmes </a:t>
            </a:r>
            <a:r>
              <a:rPr dirty="0" sz="1100" spc="-5">
                <a:latin typeface="Calibri"/>
                <a:cs typeface="Calibri"/>
              </a:rPr>
              <a:t>présentent une infection en cours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d’évolution.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 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 d’infections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l’intervenant,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</a:t>
            </a:r>
            <a:r>
              <a:rPr dirty="0" sz="1100">
                <a:latin typeface="Calibri"/>
                <a:cs typeface="Calibri"/>
              </a:rPr>
              <a:t>faut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précautions </a:t>
            </a:r>
            <a:r>
              <a:rPr dirty="0" sz="1100">
                <a:latin typeface="Calibri"/>
                <a:cs typeface="Calibri"/>
              </a:rPr>
              <a:t>dites </a:t>
            </a:r>
            <a:r>
              <a:rPr dirty="0" sz="1100" spc="-5" i="1">
                <a:latin typeface="Calibri"/>
                <a:cs typeface="Calibri"/>
              </a:rPr>
              <a:t>standards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situations,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particulières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Les précautions </a:t>
            </a:r>
            <a:r>
              <a:rPr dirty="0" sz="1100" spc="-5" i="1">
                <a:latin typeface="Calibri"/>
                <a:cs typeface="Calibri"/>
              </a:rPr>
              <a:t>standards </a:t>
            </a:r>
            <a:r>
              <a:rPr dirty="0" sz="1100" spc="-5">
                <a:latin typeface="Calibri"/>
                <a:cs typeface="Calibri"/>
              </a:rPr>
              <a:t>doivent être appliquées par tous les intervenants. Elles ont un objectif double :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 du personnel et la protection de la </a:t>
            </a:r>
            <a:r>
              <a:rPr dirty="0" sz="1100">
                <a:latin typeface="Calibri"/>
                <a:cs typeface="Calibri"/>
              </a:rPr>
              <a:t>victime. </a:t>
            </a:r>
            <a:r>
              <a:rPr dirty="0" sz="1100" spc="-5">
                <a:latin typeface="Calibri"/>
                <a:cs typeface="Calibri"/>
              </a:rPr>
              <a:t>Elles concernent l’hygiène corporelle quotidienne de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 ainsi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observer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-5">
                <a:latin typeface="Calibri"/>
                <a:cs typeface="Calibri"/>
              </a:rPr>
              <a:t> l’intervention.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595"/>
              </a:spcBef>
            </a:pPr>
            <a:r>
              <a:rPr dirty="0" sz="1100" spc="-5">
                <a:latin typeface="Calibri"/>
                <a:cs typeface="Calibri"/>
              </a:rPr>
              <a:t>Les précautions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particulières </a:t>
            </a:r>
            <a:r>
              <a:rPr dirty="0" sz="1100" spc="-5">
                <a:latin typeface="Calibri"/>
                <a:cs typeface="Calibri"/>
              </a:rPr>
              <a:t>sont complémentaires aux précautions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standards</a:t>
            </a:r>
            <a:r>
              <a:rPr dirty="0" sz="1100" spc="-5">
                <a:latin typeface="Calibri"/>
                <a:cs typeface="Calibri"/>
              </a:rPr>
              <a:t>. Elles sont mises en œuvre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risque ou 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autorités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1034033"/>
            <a:ext cx="6155690" cy="287020"/>
            <a:chOff x="701040" y="1034033"/>
            <a:chExt cx="6155690" cy="287020"/>
          </a:xfrm>
        </p:grpSpPr>
        <p:sp>
          <p:nvSpPr>
            <p:cNvPr id="3" name="object 3"/>
            <p:cNvSpPr/>
            <p:nvPr/>
          </p:nvSpPr>
          <p:spPr>
            <a:xfrm>
              <a:off x="701040" y="103403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31444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" name="object 5"/>
          <p:cNvSpPr txBox="1"/>
          <p:nvPr/>
        </p:nvSpPr>
        <p:spPr>
          <a:xfrm>
            <a:off x="701040" y="520699"/>
            <a:ext cx="6155690" cy="5607685"/>
          </a:xfrm>
          <a:prstGeom prst="rect">
            <a:avLst/>
          </a:prstGeom>
        </p:spPr>
        <p:txBody>
          <a:bodyPr wrap="square" lIns="0" tIns="9525" rIns="0" bIns="0" rtlCol="0" vert="horz">
            <a:spAutoFit/>
          </a:bodyPr>
          <a:lstStyle/>
          <a:p>
            <a:pPr algn="just" marL="19050" marR="13970">
              <a:lnSpc>
                <a:spcPct val="101800"/>
              </a:lnSpc>
              <a:spcBef>
                <a:spcPts val="75"/>
              </a:spcBef>
            </a:pPr>
            <a:r>
              <a:rPr dirty="0" sz="1100" spc="-5">
                <a:latin typeface="Calibri"/>
                <a:cs typeface="Calibri"/>
              </a:rPr>
              <a:t>Appliquées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réduisent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microorganismes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dangereux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résistants, ou de maladies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transmissibles (tuberculose,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méningite).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Prévention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 des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accidents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d’exposition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à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un</a:t>
            </a:r>
            <a:r>
              <a:rPr dirty="0" sz="1600" spc="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risque</a:t>
            </a:r>
            <a:r>
              <a:rPr dirty="0" sz="1600" spc="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viral</a:t>
            </a:r>
            <a:endParaRPr sz="1600">
              <a:latin typeface="Calibri Light"/>
              <a:cs typeface="Calibri Light"/>
            </a:endParaRPr>
          </a:p>
          <a:p>
            <a:pPr algn="just" marL="19050" marR="16510">
              <a:lnSpc>
                <a:spcPct val="101899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L’accident d’exposition à un risque viral (AEV) </a:t>
            </a:r>
            <a:r>
              <a:rPr dirty="0" sz="1100">
                <a:latin typeface="Calibri"/>
                <a:cs typeface="Calibri"/>
              </a:rPr>
              <a:t>est </a:t>
            </a:r>
            <a:r>
              <a:rPr dirty="0" sz="1100" spc="-5">
                <a:latin typeface="Calibri"/>
                <a:cs typeface="Calibri"/>
              </a:rPr>
              <a:t>défini comme toute exposition percutanée (par </a:t>
            </a:r>
            <a:r>
              <a:rPr dirty="0" sz="1100" spc="-10">
                <a:latin typeface="Calibri"/>
                <a:cs typeface="Calibri"/>
              </a:rPr>
              <a:t>piqûre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coupure) ou tout contact direct sur une peau lésée ou des muqueuses </a:t>
            </a:r>
            <a:r>
              <a:rPr dirty="0" sz="1100" spc="-10">
                <a:latin typeface="Calibri"/>
                <a:cs typeface="Calibri"/>
              </a:rPr>
              <a:t>(bouche, </a:t>
            </a:r>
            <a:r>
              <a:rPr dirty="0" sz="1100" spc="-5">
                <a:latin typeface="Calibri"/>
                <a:cs typeface="Calibri"/>
              </a:rPr>
              <a:t>yeux) avec du sang ou un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 biologique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 </a:t>
            </a:r>
            <a:r>
              <a:rPr dirty="0" sz="1100">
                <a:latin typeface="Calibri"/>
                <a:cs typeface="Calibri"/>
              </a:rPr>
              <a:t>par</a:t>
            </a:r>
            <a:r>
              <a:rPr dirty="0" sz="1100" spc="-5">
                <a:latin typeface="Calibri"/>
                <a:cs typeface="Calibri"/>
              </a:rPr>
              <a:t> du sang.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</a:pP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largement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amont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l’accident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vaccination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l’hépatite B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d’équipements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de</a:t>
            </a:r>
            <a:r>
              <a:rPr dirty="0" sz="1100" spc="-5">
                <a:latin typeface="Calibri"/>
                <a:cs typeface="Calibri"/>
              </a:rPr>
              <a:t> 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3970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</a:t>
            </a:r>
            <a:r>
              <a:rPr dirty="0" sz="1100">
                <a:latin typeface="Calibri"/>
                <a:cs typeface="Calibri"/>
              </a:rPr>
              <a:t> 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standards</a:t>
            </a:r>
            <a:r>
              <a:rPr dirty="0" sz="1100" spc="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particulières</a:t>
            </a:r>
            <a:r>
              <a:rPr dirty="0" sz="1100" spc="15" i="1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limiter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maladies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infectieuses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l’utilisation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sécurité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formation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relative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AEV.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5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</a:pPr>
            <a:r>
              <a:rPr dirty="0" sz="1100" spc="-5">
                <a:latin typeface="Calibri"/>
                <a:cs typeface="Calibri"/>
              </a:rPr>
              <a:t>Lors de l’intervention, les précautions </a:t>
            </a:r>
            <a:r>
              <a:rPr dirty="0" sz="1100" spc="-5" i="1">
                <a:latin typeface="Calibri"/>
                <a:cs typeface="Calibri"/>
              </a:rPr>
              <a:t>standards </a:t>
            </a:r>
            <a:r>
              <a:rPr dirty="0" sz="1100" spc="-5">
                <a:latin typeface="Calibri"/>
                <a:cs typeface="Calibri"/>
              </a:rPr>
              <a:t>doivent être appliquées pour tous, dès la prise en charge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699"/>
              </a:lnSpc>
              <a:spcBef>
                <a:spcPts val="305"/>
              </a:spcBef>
            </a:pPr>
            <a:r>
              <a:rPr dirty="0" sz="1100" spc="-5">
                <a:latin typeface="Calibri"/>
                <a:cs typeface="Calibri"/>
              </a:rPr>
              <a:t>L’intervenant doit impérativement porter tous les équipements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-10">
                <a:latin typeface="Calibri"/>
                <a:cs typeface="Calibri"/>
              </a:rPr>
              <a:t>sécurité </a:t>
            </a:r>
            <a:r>
              <a:rPr dirty="0" sz="1100" spc="-5">
                <a:latin typeface="Calibri"/>
                <a:cs typeface="Calibri"/>
              </a:rPr>
              <a:t>adaptés au type d’intervention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(lors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désincarcération,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oublier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visière ;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travailler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manches longues ; mettre les gants à usage unique, voire un </a:t>
            </a:r>
            <a:r>
              <a:rPr dirty="0" sz="1100" spc="-10">
                <a:latin typeface="Calibri"/>
                <a:cs typeface="Calibri"/>
              </a:rPr>
              <a:t>double </a:t>
            </a:r>
            <a:r>
              <a:rPr dirty="0" sz="1100" spc="-5">
                <a:latin typeface="Calibri"/>
                <a:cs typeface="Calibri"/>
              </a:rPr>
              <a:t>« gantage », en cas d’hémorragie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externe).</a:t>
            </a:r>
            <a:endParaRPr sz="1100">
              <a:latin typeface="Calibri"/>
              <a:cs typeface="Calibri"/>
            </a:endParaRPr>
          </a:p>
          <a:p>
            <a:pPr algn="just" marL="19050" marR="10795">
              <a:lnSpc>
                <a:spcPct val="1018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vigilant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d’objets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piquants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lieux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d’intervention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respecter impérativement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règles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d’utilisation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DASRI.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29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intervention,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peau,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tenue,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contaminés </a:t>
            </a:r>
            <a:r>
              <a:rPr dirty="0" sz="1100" spc="-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 </a:t>
            </a:r>
            <a:r>
              <a:rPr dirty="0" sz="1100">
                <a:latin typeface="Calibri"/>
                <a:cs typeface="Calibri"/>
              </a:rPr>
              <a:t>ou</a:t>
            </a:r>
            <a:r>
              <a:rPr dirty="0" sz="1100" spc="-5">
                <a:latin typeface="Calibri"/>
                <a:cs typeface="Calibri"/>
              </a:rPr>
              <a:t>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biologique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susceptible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contenir.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300"/>
              </a:spcBef>
            </a:pPr>
            <a:r>
              <a:rPr dirty="0" sz="1100" spc="-5">
                <a:latin typeface="Calibri"/>
                <a:cs typeface="Calibri"/>
              </a:rPr>
              <a:t>Le retrait de gants à usage unique se fait alors selon la procédure adaptée ainsi que le nettoyage et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7556754" cy="10692639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280920" y="921257"/>
            <a:ext cx="3602481" cy="35204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20090" y="921257"/>
            <a:ext cx="1614170" cy="352044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[04PR02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Précautions</a:t>
            </a:r>
            <a:r>
              <a:rPr dirty="0" spc="-25">
                <a:solidFill>
                  <a:srgbClr val="47A4D7"/>
                </a:solidFill>
              </a:rPr>
              <a:t> </a:t>
            </a:r>
            <a:r>
              <a:rPr dirty="0" spc="-10" i="1">
                <a:solidFill>
                  <a:srgbClr val="47A4D7"/>
                </a:solidFill>
                <a:latin typeface="Calibri"/>
                <a:cs typeface="Calibri"/>
              </a:rPr>
              <a:t>standards</a:t>
            </a:r>
          </a:p>
          <a:p>
            <a:pPr algn="ctr">
              <a:lnSpc>
                <a:spcPct val="100000"/>
              </a:lnSpc>
              <a:spcBef>
                <a:spcPts val="60"/>
              </a:spcBef>
            </a:pPr>
            <a:r>
              <a:rPr dirty="0" spc="-5">
                <a:solidFill>
                  <a:srgbClr val="47A4D7"/>
                </a:solidFill>
              </a:rPr>
              <a:t>contre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>
                <a:solidFill>
                  <a:srgbClr val="47A4D7"/>
                </a:solidFill>
              </a:rPr>
              <a:t>risque</a:t>
            </a:r>
            <a:r>
              <a:rPr dirty="0" spc="-10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infectieux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125977"/>
            <a:ext cx="6155690" cy="287655"/>
            <a:chOff x="701040" y="312597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12597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DEEA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40715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47A4D7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1782063"/>
            <a:ext cx="6155690" cy="5111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façon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générale,</a:t>
            </a:r>
            <a:r>
              <a:rPr dirty="0" sz="1600" spc="-2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il</a:t>
            </a:r>
            <a:r>
              <a:rPr dirty="0" sz="1600" spc="-15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convient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 quotidiennement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corps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 les ongles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coupés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4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1035"/>
              </a:spcBef>
            </a:pP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Au</a:t>
            </a:r>
            <a:r>
              <a:rPr dirty="0" sz="1600" spc="-1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cours</a:t>
            </a:r>
            <a:r>
              <a:rPr dirty="0" sz="1600" spc="-20">
                <a:solidFill>
                  <a:srgbClr val="47A4D7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 Light"/>
                <a:cs typeface="Calibri Light"/>
              </a:rPr>
              <a:t>de</a:t>
            </a:r>
            <a:r>
              <a:rPr dirty="0" sz="1600" spc="-5">
                <a:solidFill>
                  <a:srgbClr val="47A4D7"/>
                </a:solidFill>
                <a:latin typeface="Calibri Light"/>
                <a:cs typeface="Calibri Light"/>
              </a:rPr>
              <a:t> l’intervention</a:t>
            </a:r>
            <a:endParaRPr sz="1600">
              <a:latin typeface="Calibri Light"/>
              <a:cs typeface="Calibri Light"/>
            </a:endParaRPr>
          </a:p>
          <a:p>
            <a:pPr marL="247650" marR="2845435" indent="-228600">
              <a:lnSpc>
                <a:spcPct val="116799"/>
              </a:lnSpc>
              <a:spcBef>
                <a:spcPts val="100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porter une tenue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confortable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lavable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tenue</a:t>
            </a:r>
            <a:r>
              <a:rPr dirty="0" sz="1100">
                <a:latin typeface="Calibri"/>
                <a:cs typeface="Calibri"/>
              </a:rPr>
              <a:t> doit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souillée.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 nettoyer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porter 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régulièrement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porter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usage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lors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certains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secours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(brûlés),</a:t>
            </a:r>
            <a:endParaRPr sz="1100">
              <a:latin typeface="Calibri"/>
              <a:cs typeface="Calibri"/>
            </a:endParaRPr>
          </a:p>
          <a:p>
            <a:pPr lvl="1" marL="704850" marR="16510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associé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visière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s’il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existe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risque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(aspirations,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vomissements,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toux).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1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respecter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procédures :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gestion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déchets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d’activités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soins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souillé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biologiques,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en cas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d’accident d’exposition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un risque viral.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recouvrir </a:t>
            </a:r>
            <a:r>
              <a:rPr dirty="0" sz="1100">
                <a:latin typeface="Calibri"/>
                <a:cs typeface="Calibri"/>
              </a:rPr>
              <a:t>toute</a:t>
            </a:r>
            <a:r>
              <a:rPr dirty="0" sz="1100" spc="-5">
                <a:latin typeface="Calibri"/>
                <a:cs typeface="Calibri"/>
              </a:rPr>
              <a:t> plaie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un pansement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utiliser,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draps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1150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utiliser,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couverture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bactériostatique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couvrir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Cette couverture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nettoyée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changée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 été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assurer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l’entretien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intervention.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53029" y="516889"/>
            <a:ext cx="225234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[04PR03</a:t>
            </a:r>
            <a:r>
              <a:rPr dirty="0" sz="1600" spc="-2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47A4D7"/>
                </a:solidFill>
                <a:latin typeface="Calibri"/>
                <a:cs typeface="Calibri"/>
              </a:rPr>
              <a:t>/</a:t>
            </a:r>
            <a:r>
              <a:rPr dirty="0" sz="1600" spc="60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47A4D7"/>
                </a:solidFill>
                <a:latin typeface="Calibri"/>
                <a:cs typeface="Calibri"/>
              </a:rPr>
              <a:t>09-2014]</a:t>
            </a:r>
            <a:r>
              <a:rPr dirty="0" sz="1600" spc="-15">
                <a:solidFill>
                  <a:srgbClr val="47A4D7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19045" y="759968"/>
            <a:ext cx="3519804" cy="82550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02235">
              <a:lnSpc>
                <a:spcPct val="100000"/>
              </a:lnSpc>
              <a:spcBef>
                <a:spcPts val="95"/>
              </a:spcBef>
            </a:pPr>
            <a:r>
              <a:rPr dirty="0" spc="-5">
                <a:solidFill>
                  <a:srgbClr val="47A4D7"/>
                </a:solidFill>
              </a:rPr>
              <a:t>Précautions</a:t>
            </a:r>
            <a:r>
              <a:rPr dirty="0" spc="-30">
                <a:solidFill>
                  <a:srgbClr val="47A4D7"/>
                </a:solidFill>
              </a:rPr>
              <a:t> </a:t>
            </a:r>
            <a:r>
              <a:rPr dirty="0" spc="-5" i="1">
                <a:solidFill>
                  <a:srgbClr val="47A4D7"/>
                </a:solidFill>
                <a:latin typeface="Calibri"/>
                <a:cs typeface="Calibri"/>
              </a:rPr>
              <a:t>particulières</a:t>
            </a: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pc="-5">
                <a:solidFill>
                  <a:srgbClr val="47A4D7"/>
                </a:solidFill>
              </a:rPr>
              <a:t>contre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le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>
                <a:solidFill>
                  <a:srgbClr val="47A4D7"/>
                </a:solidFill>
              </a:rPr>
              <a:t>risque</a:t>
            </a:r>
            <a:r>
              <a:rPr dirty="0" spc="-15">
                <a:solidFill>
                  <a:srgbClr val="47A4D7"/>
                </a:solidFill>
              </a:rPr>
              <a:t> </a:t>
            </a:r>
            <a:r>
              <a:rPr dirty="0" spc="-5">
                <a:solidFill>
                  <a:srgbClr val="47A4D7"/>
                </a:solidFill>
              </a:rPr>
              <a:t>infectieux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47A4D7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69290" y="1708911"/>
            <a:ext cx="6256020" cy="4650105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50800" marR="81915">
              <a:lnSpc>
                <a:spcPct val="101400"/>
              </a:lnSpc>
              <a:spcBef>
                <a:spcPts val="8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complémentaires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 i="1">
                <a:latin typeface="Calibri"/>
                <a:cs typeface="Calibri"/>
              </a:rPr>
              <a:t>standards</a:t>
            </a:r>
            <a:r>
              <a:rPr dirty="0" sz="1100" spc="-5">
                <a:latin typeface="Calibri"/>
                <a:cs typeface="Calibri"/>
              </a:rPr>
              <a:t>.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mises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fonction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niveau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risque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consignes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autorités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d’emploi.</a:t>
            </a:r>
            <a:endParaRPr sz="11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620"/>
              </a:spcBef>
            </a:pP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précautions particulières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peuvent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imposer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79400" marR="87630" indent="-228600">
              <a:lnSpc>
                <a:spcPct val="116799"/>
              </a:lnSpc>
              <a:spcBef>
                <a:spcPts val="46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porter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l’entrée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lequel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se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lequel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>
                <a:latin typeface="Calibri"/>
                <a:cs typeface="Calibri"/>
              </a:rPr>
              <a:t> la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marR="8001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alors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plus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l’environnement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1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ôté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5">
                <a:latin typeface="Calibri"/>
                <a:cs typeface="Calibri"/>
              </a:rPr>
              <a:t>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s’être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lavé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porter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intervenants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93800" marR="82550" indent="-228600">
              <a:lnSpc>
                <a:spcPct val="116799"/>
              </a:lnSpc>
              <a:spcBef>
                <a:spcPts val="10"/>
              </a:spcBef>
              <a:buFont typeface="Wingdings"/>
              <a:buChar char=""/>
              <a:tabLst>
                <a:tab pos="1193800" algn="l"/>
                <a:tab pos="11944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classé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FFP2,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d’entrer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où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situe</a:t>
            </a:r>
            <a:r>
              <a:rPr dirty="0" sz="1100" spc="2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endParaRPr sz="1100">
              <a:latin typeface="Calibri"/>
              <a:cs typeface="Calibri"/>
            </a:endParaRPr>
          </a:p>
          <a:p>
            <a:pPr lvl="2" marL="1193800" marR="84455" indent="-228600">
              <a:lnSpc>
                <a:spcPct val="116799"/>
              </a:lnSpc>
              <a:spcBef>
                <a:spcPts val="5"/>
              </a:spcBef>
              <a:buFont typeface="Wingdings"/>
              <a:buChar char=""/>
              <a:tabLst>
                <a:tab pos="1193800" algn="l"/>
                <a:tab pos="119443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surblouse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cheveux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(charlotte),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</a:t>
            </a:r>
            <a:r>
              <a:rPr dirty="0" sz="1100">
                <a:latin typeface="Calibri"/>
                <a:cs typeface="Calibri"/>
              </a:rPr>
              <a:t>avec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matériels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contaminés.</a:t>
            </a:r>
            <a:endParaRPr sz="1100">
              <a:latin typeface="Calibri"/>
              <a:cs typeface="Calibri"/>
            </a:endParaRPr>
          </a:p>
          <a:p>
            <a:pPr lvl="1" marL="73660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36600" algn="l"/>
                <a:tab pos="737235" algn="l"/>
              </a:tabLst>
            </a:pP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-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2" marL="1193800" marR="81280" indent="-228600">
              <a:lnSpc>
                <a:spcPct val="117000"/>
              </a:lnSpc>
              <a:spcBef>
                <a:spcPts val="5"/>
              </a:spcBef>
              <a:buFont typeface="Wingdings"/>
              <a:buChar char=""/>
              <a:tabLst>
                <a:tab pos="1193800" algn="l"/>
                <a:tab pos="119443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type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chirurgical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protection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(sans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soupape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d’expiration)</a:t>
            </a:r>
            <a:r>
              <a:rPr dirty="0" baseline="39682" sz="1050" spc="-7">
                <a:latin typeface="Calibri"/>
                <a:cs typeface="Calibri"/>
              </a:rPr>
              <a:t>1</a:t>
            </a:r>
            <a:r>
              <a:rPr dirty="0" sz="1100" spc="-5">
                <a:latin typeface="Calibri"/>
                <a:cs typeface="Calibri"/>
              </a:rPr>
              <a:t>.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utiliser 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 unique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limiter les déplacements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victime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isoler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pièce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envelopper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drap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 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dès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7940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78765" algn="l"/>
                <a:tab pos="279400" algn="l"/>
              </a:tabLst>
            </a:pPr>
            <a:r>
              <a:rPr dirty="0" sz="1100" spc="-5">
                <a:latin typeface="Calibri"/>
                <a:cs typeface="Calibri"/>
              </a:rPr>
              <a:t>transporter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0090" y="9806940"/>
            <a:ext cx="1829435" cy="9525"/>
          </a:xfrm>
          <a:custGeom>
            <a:avLst/>
            <a:gdLst/>
            <a:ahLst/>
            <a:cxnLst/>
            <a:rect l="l" t="t" r="r" b="b"/>
            <a:pathLst>
              <a:path w="1829435" h="9525">
                <a:moveTo>
                  <a:pt x="1829054" y="0"/>
                </a:moveTo>
                <a:lnTo>
                  <a:pt x="0" y="0"/>
                </a:lnTo>
                <a:lnTo>
                  <a:pt x="0" y="9143"/>
                </a:lnTo>
                <a:lnTo>
                  <a:pt x="1829054" y="9143"/>
                </a:lnTo>
                <a:lnTo>
                  <a:pt x="18290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681990" y="9873488"/>
            <a:ext cx="4469765" cy="1625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42735" sz="975" spc="-7">
                <a:latin typeface="Calibri"/>
                <a:cs typeface="Calibri"/>
              </a:rPr>
              <a:t>1</a:t>
            </a:r>
            <a:r>
              <a:rPr dirty="0" baseline="42735" sz="975" spc="127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port d’un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masque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</a:t>
            </a:r>
            <a:r>
              <a:rPr dirty="0" sz="90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</a:t>
            </a:r>
            <a:r>
              <a:rPr dirty="0" sz="900" i="1">
                <a:latin typeface="Calibri"/>
                <a:cs typeface="Calibri"/>
              </a:rPr>
              <a:t>victime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évite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i="1">
                <a:latin typeface="Calibri"/>
                <a:cs typeface="Calibri"/>
              </a:rPr>
              <a:t>ou </a:t>
            </a:r>
            <a:r>
              <a:rPr dirty="0" sz="900" spc="-5" i="1">
                <a:latin typeface="Calibri"/>
                <a:cs typeface="Calibri"/>
              </a:rPr>
              <a:t>limite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la dissémination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des</a:t>
            </a:r>
            <a:r>
              <a:rPr dirty="0" sz="900" spc="5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particules</a:t>
            </a:r>
            <a:r>
              <a:rPr dirty="0" sz="900" spc="10" i="1">
                <a:latin typeface="Calibri"/>
                <a:cs typeface="Calibri"/>
              </a:rPr>
              <a:t> </a:t>
            </a:r>
            <a:r>
              <a:rPr dirty="0" sz="900" spc="-5" i="1">
                <a:latin typeface="Calibri"/>
                <a:cs typeface="Calibri"/>
              </a:rPr>
              <a:t>infectieuses.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657593" y="10088943"/>
            <a:ext cx="21844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84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[04FT01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29360" y="759968"/>
            <a:ext cx="5095240" cy="825500"/>
          </a:xfrm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707390" marR="5080" indent="-695325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Équipement en moyens </a:t>
            </a:r>
            <a:r>
              <a:rPr dirty="0"/>
              <a:t>de </a:t>
            </a:r>
            <a:r>
              <a:rPr dirty="0" spc="-10"/>
              <a:t>protection </a:t>
            </a:r>
            <a:r>
              <a:rPr dirty="0" spc="-575"/>
              <a:t> </a:t>
            </a:r>
            <a:r>
              <a:rPr dirty="0" spc="-5"/>
              <a:t>contre</a:t>
            </a:r>
            <a:r>
              <a:rPr dirty="0"/>
              <a:t> </a:t>
            </a:r>
            <a:r>
              <a:rPr dirty="0" spc="-5"/>
              <a:t>les</a:t>
            </a:r>
            <a:r>
              <a:rPr dirty="0"/>
              <a:t> </a:t>
            </a:r>
            <a:r>
              <a:rPr dirty="0" spc="-5"/>
              <a:t>agents infectieux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790441"/>
            <a:ext cx="6155690" cy="287020"/>
            <a:chOff x="701040" y="3790441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379044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07085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743701"/>
            <a:ext cx="6155690" cy="287020"/>
            <a:chOff x="701040" y="5743701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74370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602411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782063"/>
            <a:ext cx="6155690" cy="82016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Comme il est impossible de dire si une personne, même apparemment saine, est porteuse ou non </a:t>
            </a:r>
            <a:r>
              <a:rPr dirty="0" sz="1100" spc="-10">
                <a:latin typeface="Calibri"/>
                <a:cs typeface="Calibri"/>
              </a:rPr>
              <a:t>d’une </a:t>
            </a:r>
            <a:r>
              <a:rPr dirty="0" sz="1100" spc="-5">
                <a:latin typeface="Calibri"/>
                <a:cs typeface="Calibri"/>
              </a:rPr>
              <a:t> maladie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infectieuse,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indispensable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protège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agents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qu’il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prend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 victime.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Toutefois,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alourdir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mesures,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choix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dépend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gestes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entreprendre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manifestations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 consignes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données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 l’autorité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800"/>
              </a:lnSpc>
              <a:spcBef>
                <a:spcPts val="1130"/>
              </a:spcBef>
            </a:pPr>
            <a:r>
              <a:rPr dirty="0" sz="1100" spc="-5">
                <a:latin typeface="Calibri"/>
                <a:cs typeface="Calibri"/>
              </a:rPr>
              <a:t>Lors de la prise en charge d’une victime porteuse de </a:t>
            </a:r>
            <a:r>
              <a:rPr dirty="0" sz="1100">
                <a:latin typeface="Calibri"/>
                <a:cs typeface="Calibri"/>
              </a:rPr>
              <a:t>germes </a:t>
            </a:r>
            <a:r>
              <a:rPr dirty="0" sz="1100" spc="-5">
                <a:latin typeface="Calibri"/>
                <a:cs typeface="Calibri"/>
              </a:rPr>
              <a:t>infectieux, les moyens de protection ont pour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objectif de limiter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risque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par contact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souillés)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par</a:t>
            </a:r>
            <a:r>
              <a:rPr dirty="0" u="sng" sz="1100" spc="-10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 </a:t>
            </a:r>
            <a:r>
              <a:rPr dirty="0" u="sng" sz="1100" spc="-5">
                <a:uFill>
                  <a:solidFill>
                    <a:srgbClr val="000000"/>
                  </a:solidFill>
                </a:uFill>
                <a:latin typeface="Calibri"/>
                <a:cs typeface="Calibri"/>
              </a:rPr>
              <a:t>voie aérienne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(postillons,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gouttes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salive).</a:t>
            </a:r>
            <a:endParaRPr sz="1100">
              <a:latin typeface="Calibri"/>
              <a:cs typeface="Calibri"/>
            </a:endParaRPr>
          </a:p>
          <a:p>
            <a:pPr algn="just" marL="19050" marR="14604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 dégagement d’urgence est destiné à déplacer, de quelques mètres ou plus, en quelques secondes, la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jusqu’à un lieu sûr pour permettre de réaliser, en toute sécurité, le bilan, les </a:t>
            </a:r>
            <a:r>
              <a:rPr dirty="0" sz="1100">
                <a:latin typeface="Calibri"/>
                <a:cs typeface="Calibri"/>
              </a:rPr>
              <a:t>gestes </a:t>
            </a:r>
            <a:r>
              <a:rPr dirty="0" sz="1100" spc="-5">
                <a:latin typeface="Calibri"/>
                <a:cs typeface="Calibri"/>
              </a:rPr>
              <a:t>de secours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d’urgence et la surveillance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270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Ces gants permettent d’assurer une protection des mains de l’intervenant contre le risque d’exposition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sang ou à un autre liquide biologique comme la salive, l’urine ou les selles. Les gants à usage unique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PVC,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nitrile,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latex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fournissent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efficace.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 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Portés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protègent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(salive,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éternuement).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Ils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aérienne.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 lunettes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protection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permettent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yeux.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imperméables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>
              <a:lnSpc>
                <a:spcPct val="101400"/>
              </a:lnSpc>
              <a:spcBef>
                <a:spcPts val="805"/>
              </a:spcBef>
            </a:pPr>
            <a:r>
              <a:rPr dirty="0" sz="1100" spc="-5">
                <a:latin typeface="Calibri"/>
                <a:cs typeface="Calibri"/>
              </a:rPr>
              <a:t>Portés par l’intervenant, ils permettent de protéger sa bouche et ses yeux des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projections liquides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(salive,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sang et sécrétions).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charlottes ou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cagoules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assurent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cheveux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projections.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surblouses.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863345"/>
            <a:ext cx="6155690" cy="287655"/>
            <a:chOff x="701040" y="863345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86334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11445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1574291"/>
            <a:ext cx="6155690" cy="287655"/>
            <a:chOff x="701040" y="1574291"/>
            <a:chExt cx="6155690" cy="287655"/>
          </a:xfrm>
        </p:grpSpPr>
        <p:sp>
          <p:nvSpPr>
            <p:cNvPr id="6" name="object 6"/>
            <p:cNvSpPr/>
            <p:nvPr/>
          </p:nvSpPr>
          <p:spPr>
            <a:xfrm>
              <a:off x="701040" y="1574291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39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85572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6544564"/>
            <a:ext cx="6155690" cy="287655"/>
            <a:chOff x="701040" y="6544564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6544564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682574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8359647"/>
            <a:ext cx="6155690" cy="287655"/>
            <a:chOff x="701040" y="8359647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8359647"/>
              <a:ext cx="6155690" cy="281940"/>
            </a:xfrm>
            <a:custGeom>
              <a:avLst/>
              <a:gdLst/>
              <a:ahLst/>
              <a:cxnLst/>
              <a:rect l="l" t="t" r="r" b="b"/>
              <a:pathLst>
                <a:path w="6155690" h="281940">
                  <a:moveTo>
                    <a:pt x="6155436" y="0"/>
                  </a:moveTo>
                  <a:lnTo>
                    <a:pt x="0" y="0"/>
                  </a:lnTo>
                  <a:lnTo>
                    <a:pt x="0" y="281431"/>
                  </a:lnTo>
                  <a:lnTo>
                    <a:pt x="6155436" y="281431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864107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9242297"/>
            <a:ext cx="6155690" cy="287020"/>
            <a:chOff x="701040" y="9242297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924229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9522714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701040" y="520699"/>
            <a:ext cx="6155690" cy="9530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933575">
              <a:lnSpc>
                <a:spcPct val="100000"/>
              </a:lnSpc>
              <a:spcBef>
                <a:spcPts val="95"/>
              </a:spcBef>
            </a:pPr>
            <a:r>
              <a:rPr dirty="0" sz="1100" spc="-5">
                <a:latin typeface="Calibri"/>
                <a:cs typeface="Calibri"/>
              </a:rPr>
              <a:t>Elles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protègent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l’intervenant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vêtements.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r" marR="188722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L’équipement 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partiel.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Mise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en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place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moyens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protection</a:t>
            </a:r>
            <a:endParaRPr sz="1600">
              <a:latin typeface="Calibri Light"/>
              <a:cs typeface="Calibri Light"/>
            </a:endParaRPr>
          </a:p>
          <a:p>
            <a:pPr algn="r" marR="1854835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Préalablement 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 les mains ;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revêtir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suivants,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l’ordre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figurant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ci-dessous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charlotte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cagoule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charlotte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cagoule,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qu’elle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recouvre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totalité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cheveux.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7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 en place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surblouse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>
              <a:lnSpc>
                <a:spcPct val="101400"/>
              </a:lnSpc>
              <a:spcBef>
                <a:spcPts val="810"/>
              </a:spcBef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surblouse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revêtue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l’avant.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L’ouverture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étant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dos,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assister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lanières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l’arrière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 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 de protection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>
              <a:lnSpc>
                <a:spcPct val="100000"/>
              </a:lnSpc>
              <a:spcBef>
                <a:spcPts val="825"/>
              </a:spcBef>
            </a:pPr>
            <a:r>
              <a:rPr dirty="0" sz="1100" spc="-5">
                <a:latin typeface="Calibri"/>
                <a:cs typeface="Calibri"/>
              </a:rPr>
              <a:t>Le masque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 s’il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possède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lui-même.</a:t>
            </a:r>
            <a:endParaRPr sz="1100">
              <a:latin typeface="Calibri"/>
              <a:cs typeface="Calibri"/>
            </a:endParaRPr>
          </a:p>
          <a:p>
            <a:pPr marL="247650" marR="12065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maintenu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élastiques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lanières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passées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oreilles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par-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dessus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charlotte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l’autre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dessous.</a:t>
            </a:r>
            <a:endParaRPr sz="1100">
              <a:latin typeface="Calibri"/>
              <a:cs typeface="Calibri"/>
            </a:endParaRPr>
          </a:p>
          <a:p>
            <a:pPr marL="247650" marR="12700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masque,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resserrer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l’agrafe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située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au-dessus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racine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</a:t>
            </a:r>
            <a:r>
              <a:rPr dirty="0" sz="1100" spc="-10">
                <a:latin typeface="Calibri"/>
                <a:cs typeface="Calibri"/>
              </a:rPr>
              <a:t>nez.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24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branches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glissées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charlotte.</a:t>
            </a:r>
            <a:r>
              <a:rPr dirty="0" sz="1100" spc="1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Certaines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lunettes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2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 </a:t>
            </a:r>
            <a:r>
              <a:rPr dirty="0" sz="1100" spc="-5">
                <a:latin typeface="Calibri"/>
                <a:cs typeface="Calibri"/>
              </a:rPr>
              <a:t> nécessitent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«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 avant utilisation.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stériles.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Retrait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l’équipement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</a:t>
            </a:r>
            <a:r>
              <a:rPr dirty="0" sz="1600" spc="-1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protection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d’éviter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</a:t>
            </a:r>
            <a:r>
              <a:rPr dirty="0" sz="1100">
                <a:latin typeface="Calibri"/>
                <a:cs typeface="Calibri"/>
              </a:rPr>
              <a:t> au </a:t>
            </a:r>
            <a:r>
              <a:rPr dirty="0" sz="1100" spc="-5">
                <a:latin typeface="Calibri"/>
                <a:cs typeface="Calibri"/>
              </a:rPr>
              <a:t>moment du </a:t>
            </a:r>
            <a:r>
              <a:rPr dirty="0" sz="1100">
                <a:latin typeface="Calibri"/>
                <a:cs typeface="Calibri"/>
              </a:rPr>
              <a:t>retrait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protection,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dévêtir</a:t>
            </a:r>
            <a:r>
              <a:rPr dirty="0" sz="1100" spc="-5">
                <a:latin typeface="Calibri"/>
                <a:cs typeface="Calibri"/>
              </a:rPr>
              <a:t>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 suivante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 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oculaire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respiratoire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charlotte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surblouse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retournant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éviter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Les équipements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placés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conteneurs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Lors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moyens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protection,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veiller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entrer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1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1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Les 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nues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n’ont 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externes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équipements,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ôtés,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placés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l’emballage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élimination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[04FT02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49398" y="760730"/>
            <a:ext cx="245491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Friction</a:t>
            </a:r>
            <a:r>
              <a:rPr dirty="0" spc="-30"/>
              <a:t> </a:t>
            </a:r>
            <a:r>
              <a:rPr dirty="0" spc="-5"/>
              <a:t>des</a:t>
            </a:r>
            <a:r>
              <a:rPr dirty="0" spc="-30"/>
              <a:t> </a:t>
            </a:r>
            <a:r>
              <a:rPr dirty="0"/>
              <a:t>mains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870707"/>
            <a:ext cx="6155690" cy="287655"/>
            <a:chOff x="701040" y="287070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287070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1518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678933"/>
            <a:ext cx="6155690" cy="287655"/>
            <a:chOff x="701040" y="4678933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67893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96011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6069837"/>
            <a:ext cx="6155690" cy="287655"/>
            <a:chOff x="701040" y="6069837"/>
            <a:chExt cx="6155690" cy="287655"/>
          </a:xfrm>
        </p:grpSpPr>
        <p:sp>
          <p:nvSpPr>
            <p:cNvPr id="15" name="object 15"/>
            <p:cNvSpPr/>
            <p:nvPr/>
          </p:nvSpPr>
          <p:spPr>
            <a:xfrm>
              <a:off x="701040" y="60698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3510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012938"/>
            <a:ext cx="6155690" cy="287655"/>
            <a:chOff x="701040" y="8012938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8012938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2941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894826"/>
            <a:ext cx="6155690" cy="287655"/>
            <a:chOff x="701040" y="8894826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8894826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917600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80784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algn="just" marL="19050" marR="15240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Cette technique doit être réalisée lorsque la technique de lavage des mains à l’eau et au savon ne peut pas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(absence</a:t>
            </a:r>
            <a:r>
              <a:rPr dirty="0" sz="1100" spc="-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d’accès</a:t>
            </a:r>
            <a:r>
              <a:rPr dirty="0" sz="1100" spc="-5">
                <a:latin typeface="Calibri"/>
                <a:cs typeface="Calibri"/>
              </a:rPr>
              <a:t>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l’eau).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aussi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complément,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lorsqu’un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degré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d’asepsie plus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élevé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requis.</a:t>
            </a:r>
            <a:endParaRPr sz="1100">
              <a:latin typeface="Calibri"/>
              <a:cs typeface="Calibri"/>
            </a:endParaRPr>
          </a:p>
          <a:p>
            <a:pPr algn="just" marL="19050" marR="15875">
              <a:lnSpc>
                <a:spcPct val="101400"/>
              </a:lnSpc>
              <a:spcBef>
                <a:spcPts val="605"/>
              </a:spcBef>
            </a:pPr>
            <a:r>
              <a:rPr dirty="0" sz="1100" spc="-5">
                <a:latin typeface="Calibri"/>
                <a:cs typeface="Calibri"/>
              </a:rPr>
              <a:t>Cette technique est aussi efficace que le lavage des mains, si la friction est faite sur des mains visuellement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propres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 talquées.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friction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gants est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inutile.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frictions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hydroalcoolique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but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459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compléter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l’élimination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surface,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 spc="2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2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20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conserver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niveau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d’asepsie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acceptable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mains.</a:t>
            </a:r>
            <a:endParaRPr sz="1100">
              <a:latin typeface="Calibri"/>
              <a:cs typeface="Calibri"/>
            </a:endParaRPr>
          </a:p>
          <a:p>
            <a:pPr marL="247650" marR="14604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effet,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contact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environnement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pendant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donnés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introduit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 des souillures,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paraissent propres.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Gel hydroalcoolique, contenu 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flacon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bouchon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antiretour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7300"/>
              </a:lnSpc>
              <a:spcBef>
                <a:spcPts val="5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récipient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mural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fixe,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muni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pompe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dispensation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dont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commande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est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accessible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enlever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montre,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bagues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bijoux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déposer dans le creux de la </a:t>
            </a:r>
            <a:r>
              <a:rPr dirty="0" sz="1100" spc="-10">
                <a:latin typeface="Calibri"/>
                <a:cs typeface="Calibri"/>
              </a:rPr>
              <a:t>paume </a:t>
            </a:r>
            <a:r>
              <a:rPr dirty="0" sz="1100" spc="-5">
                <a:latin typeface="Calibri"/>
                <a:cs typeface="Calibri"/>
              </a:rPr>
              <a:t>d’une main une quantité suffisante (ce que le creux de la main peut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contenir) ;</a:t>
            </a:r>
            <a:endParaRPr sz="1100">
              <a:latin typeface="Calibri"/>
              <a:cs typeface="Calibri"/>
            </a:endParaRPr>
          </a:p>
          <a:p>
            <a:pPr algn="just" marL="247650" marR="12065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frictionner sans arrêter, pendant au moins 30 </a:t>
            </a:r>
            <a:r>
              <a:rPr dirty="0" sz="1100" spc="-10">
                <a:latin typeface="Calibri"/>
                <a:cs typeface="Calibri"/>
              </a:rPr>
              <a:t>secondes </a:t>
            </a:r>
            <a:r>
              <a:rPr dirty="0" sz="1100" spc="-5">
                <a:latin typeface="Calibri"/>
                <a:cs typeface="Calibri"/>
              </a:rPr>
              <a:t>et jusqu’à évaporation complète, toutes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 des mains en insistant sur la pulpe des doigts et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paumes.</a:t>
            </a:r>
            <a:r>
              <a:rPr dirty="0" sz="1100" spc="-5">
                <a:latin typeface="Calibri"/>
                <a:cs typeface="Calibri"/>
              </a:rPr>
              <a:t> Ne pas oublier </a:t>
            </a:r>
            <a:r>
              <a:rPr dirty="0" sz="1100" spc="10">
                <a:latin typeface="Calibri"/>
                <a:cs typeface="Calibri"/>
              </a:rPr>
              <a:t>les </a:t>
            </a:r>
            <a:r>
              <a:rPr dirty="0" sz="1100" spc="-5">
                <a:latin typeface="Calibri"/>
                <a:cs typeface="Calibri"/>
              </a:rPr>
              <a:t>espaces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interdigitaux, les pouces,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main</a:t>
            </a:r>
            <a:r>
              <a:rPr dirty="0" sz="1100" spc="-5">
                <a:latin typeface="Calibri"/>
                <a:cs typeface="Calibri"/>
              </a:rPr>
              <a:t>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poignets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ni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essuyer.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algn="just" marL="19050" marR="15875">
              <a:lnSpc>
                <a:spcPct val="101800"/>
              </a:lnSpc>
              <a:spcBef>
                <a:spcPts val="1140"/>
              </a:spcBef>
            </a:pPr>
            <a:r>
              <a:rPr dirty="0" sz="1100" spc="-5">
                <a:latin typeface="Calibri"/>
                <a:cs typeface="Calibri"/>
              </a:rPr>
              <a:t>Le gel hydroalcoolique est inflammable, il ne faut pas réaliser cette technique à proximité d’une source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chaleur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(flamme d’un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briquet,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cigarette).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Les 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doivent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[04FT03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595879" y="760730"/>
            <a:ext cx="2363470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10"/>
              <a:t>Lavage</a:t>
            </a:r>
            <a:r>
              <a:rPr dirty="0" spc="-40"/>
              <a:t> </a:t>
            </a:r>
            <a:r>
              <a:rPr dirty="0" spc="-5"/>
              <a:t>des</a:t>
            </a:r>
            <a:r>
              <a:rPr dirty="0" spc="-35"/>
              <a:t> </a:t>
            </a:r>
            <a:r>
              <a:rPr dirty="0"/>
              <a:t>mains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3606037"/>
            <a:ext cx="6155690" cy="287655"/>
            <a:chOff x="701040" y="3606037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360603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388721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4487671"/>
            <a:ext cx="6155690" cy="287655"/>
            <a:chOff x="701040" y="4487671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448767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476885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5843523"/>
            <a:ext cx="6155690" cy="287020"/>
            <a:chOff x="701040" y="5843523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5843523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612393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8201152"/>
            <a:ext cx="6155690" cy="287020"/>
            <a:chOff x="701040" y="8201152"/>
            <a:chExt cx="6155690" cy="287020"/>
          </a:xfrm>
        </p:grpSpPr>
        <p:sp>
          <p:nvSpPr>
            <p:cNvPr id="18" name="object 18"/>
            <p:cNvSpPr/>
            <p:nvPr/>
          </p:nvSpPr>
          <p:spPr>
            <a:xfrm>
              <a:off x="701040" y="8201152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670"/>
                  </a:lnTo>
                  <a:lnTo>
                    <a:pt x="6155436" y="280670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8481822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/>
          <p:cNvSpPr txBox="1"/>
          <p:nvPr/>
        </p:nvSpPr>
        <p:spPr>
          <a:xfrm>
            <a:off x="701040" y="1378711"/>
            <a:ext cx="6155690" cy="787780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 doit 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 début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journée,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sortie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service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systématiquement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deux victimes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après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courante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(après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s’être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mouché,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manger,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après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avoir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aux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toilettes)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retrait des gants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présence 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poudre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fois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visiblement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souillées.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élimine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souillures,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réduit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flore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transitoire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(bactéries,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virus,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champignons)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diminue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transmission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maladies.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défaut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bouteille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 spc="-10">
                <a:latin typeface="Calibri"/>
                <a:cs typeface="Calibri"/>
              </a:rPr>
              <a:t> neutre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poubelle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pédale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couvercle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équipée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jetable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distributeur d’essuie-mains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papier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non-tissé).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mouiller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prendre</a:t>
            </a:r>
            <a:r>
              <a:rPr dirty="0" sz="1100" spc="-5">
                <a:latin typeface="Calibri"/>
                <a:cs typeface="Calibri"/>
              </a:rPr>
              <a:t> une dose de savon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333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savonner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pendant</a:t>
            </a:r>
            <a:r>
              <a:rPr dirty="0" sz="1100" spc="-5">
                <a:latin typeface="Calibri"/>
                <a:cs typeface="Calibri"/>
              </a:rPr>
              <a:t> 30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secondes</a:t>
            </a:r>
            <a:r>
              <a:rPr dirty="0" sz="1100" spc="-5">
                <a:latin typeface="Calibri"/>
                <a:cs typeface="Calibri"/>
              </a:rPr>
              <a:t>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insistant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pulpe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doigts,</a:t>
            </a:r>
            <a:r>
              <a:rPr dirty="0" sz="1100" spc="-5">
                <a:latin typeface="Calibri"/>
                <a:cs typeface="Calibri"/>
              </a:rPr>
              <a:t> les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espaces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interdigitaux,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pourtour des ongles, les bords externes des mains, mais aussi </a:t>
            </a:r>
            <a:r>
              <a:rPr dirty="0" sz="1100" spc="-1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dos des mains, les </a:t>
            </a:r>
            <a:r>
              <a:rPr dirty="0" sz="1100" spc="-10">
                <a:latin typeface="Calibri"/>
                <a:cs typeface="Calibri"/>
              </a:rPr>
              <a:t>paumes </a:t>
            </a:r>
            <a:r>
              <a:rPr dirty="0" sz="1100" spc="-5">
                <a:latin typeface="Calibri"/>
                <a:cs typeface="Calibri"/>
              </a:rPr>
              <a:t>et les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poignets</a:t>
            </a:r>
            <a:r>
              <a:rPr dirty="0" sz="1100" spc="-5">
                <a:latin typeface="Calibri"/>
                <a:cs typeface="Calibri"/>
              </a:rPr>
              <a:t>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abondamment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tamponnement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essuie-mains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dernier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essuie-mains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fermer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robinet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jeter l’essuie-mains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poubelle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5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 marR="1619250">
              <a:lnSpc>
                <a:spcPct val="1473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visuellement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ongles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n’ont pas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dépôts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sombres.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n’existe plus de traces du savon de lavage.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 </a:t>
            </a:r>
            <a:r>
              <a:rPr dirty="0" sz="1100">
                <a:latin typeface="Calibri"/>
                <a:cs typeface="Calibri"/>
              </a:rPr>
              <a:t>et</a:t>
            </a:r>
            <a:r>
              <a:rPr dirty="0" sz="1100" spc="-5">
                <a:latin typeface="Calibri"/>
                <a:cs typeface="Calibri"/>
              </a:rPr>
              <a:t> les avant-bras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-10">
                <a:latin typeface="Calibri"/>
                <a:cs typeface="Calibri"/>
              </a:rPr>
              <a:t> secs.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[04FT04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714245" y="760730"/>
            <a:ext cx="4125595" cy="421640"/>
          </a:xfrm>
          <a:prstGeom prst="rect"/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pc="-5"/>
              <a:t>Mise</a:t>
            </a:r>
            <a:r>
              <a:rPr dirty="0" spc="-15"/>
              <a:t> </a:t>
            </a:r>
            <a:r>
              <a:rPr dirty="0" spc="-5"/>
              <a:t>en place</a:t>
            </a:r>
            <a:r>
              <a:rPr dirty="0" spc="-10"/>
              <a:t> </a:t>
            </a:r>
            <a:r>
              <a:rPr dirty="0" spc="-5"/>
              <a:t>de</a:t>
            </a:r>
            <a:r>
              <a:rPr dirty="0" spc="-10"/>
              <a:t> </a:t>
            </a:r>
            <a:r>
              <a:rPr dirty="0"/>
              <a:t>gants</a:t>
            </a:r>
            <a:r>
              <a:rPr dirty="0" spc="-15"/>
              <a:t> </a:t>
            </a:r>
            <a:r>
              <a:rPr dirty="0" spc="-10"/>
              <a:t>stériles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242821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401317"/>
            <a:ext cx="6155690" cy="287020"/>
            <a:chOff x="701040" y="1401317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401317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16817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2283205"/>
            <a:ext cx="6155690" cy="287020"/>
            <a:chOff x="701040" y="2283205"/>
            <a:chExt cx="6155690" cy="287020"/>
          </a:xfrm>
        </p:grpSpPr>
        <p:sp>
          <p:nvSpPr>
            <p:cNvPr id="9" name="object 9"/>
            <p:cNvSpPr/>
            <p:nvPr/>
          </p:nvSpPr>
          <p:spPr>
            <a:xfrm>
              <a:off x="701040" y="228320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256362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3673855"/>
            <a:ext cx="6155690" cy="287655"/>
            <a:chOff x="701040" y="3673855"/>
            <a:chExt cx="6155690" cy="287655"/>
          </a:xfrm>
        </p:grpSpPr>
        <p:sp>
          <p:nvSpPr>
            <p:cNvPr id="12" name="object 12"/>
            <p:cNvSpPr/>
            <p:nvPr/>
          </p:nvSpPr>
          <p:spPr>
            <a:xfrm>
              <a:off x="701040" y="3673855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395503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701040" y="4418329"/>
            <a:ext cx="6155690" cy="287020"/>
            <a:chOff x="701040" y="4418329"/>
            <a:chExt cx="6155690" cy="287020"/>
          </a:xfrm>
        </p:grpSpPr>
        <p:sp>
          <p:nvSpPr>
            <p:cNvPr id="15" name="object 15"/>
            <p:cNvSpPr/>
            <p:nvPr/>
          </p:nvSpPr>
          <p:spPr>
            <a:xfrm>
              <a:off x="701040" y="441832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01040" y="469874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" name="object 17"/>
          <p:cNvGrpSpPr/>
          <p:nvPr/>
        </p:nvGrpSpPr>
        <p:grpSpPr>
          <a:xfrm>
            <a:off x="701040" y="7378953"/>
            <a:ext cx="6155690" cy="287655"/>
            <a:chOff x="701040" y="7378953"/>
            <a:chExt cx="6155690" cy="287655"/>
          </a:xfrm>
        </p:grpSpPr>
        <p:sp>
          <p:nvSpPr>
            <p:cNvPr id="18" name="object 18"/>
            <p:cNvSpPr/>
            <p:nvPr/>
          </p:nvSpPr>
          <p:spPr>
            <a:xfrm>
              <a:off x="701040" y="7378953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01040" y="7660130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/>
          <p:cNvGrpSpPr/>
          <p:nvPr/>
        </p:nvGrpSpPr>
        <p:grpSpPr>
          <a:xfrm>
            <a:off x="701040" y="8507729"/>
            <a:ext cx="6155690" cy="287655"/>
            <a:chOff x="701040" y="8507729"/>
            <a:chExt cx="6155690" cy="287655"/>
          </a:xfrm>
        </p:grpSpPr>
        <p:sp>
          <p:nvSpPr>
            <p:cNvPr id="21" name="object 21"/>
            <p:cNvSpPr/>
            <p:nvPr/>
          </p:nvSpPr>
          <p:spPr>
            <a:xfrm>
              <a:off x="701040" y="85077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01040" y="87889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3" name="object 23"/>
          <p:cNvSpPr txBox="1"/>
          <p:nvPr/>
        </p:nvSpPr>
        <p:spPr>
          <a:xfrm>
            <a:off x="701040" y="1378711"/>
            <a:ext cx="6155690" cy="76911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L’usage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requis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lorsqu’il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limiter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maximum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 de 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 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lorsque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requièrent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asepsie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rigoureuse.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gants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-5">
                <a:latin typeface="Calibri"/>
                <a:cs typeface="Calibri"/>
              </a:rPr>
              <a:t> permet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marR="17780" indent="-228600">
              <a:lnSpc>
                <a:spcPct val="116799"/>
              </a:lnSpc>
              <a:spcBef>
                <a:spcPts val="46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prévenir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contamination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germes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présents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peau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mains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 ou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 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 non stérile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 unique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 protéger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secouriste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 germes dangereux.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 paire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stériles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non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talqués,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  <a:buFont typeface="Symbol"/>
              <a:buChar char=""/>
            </a:pP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choisir une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taille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poser l’emballage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plan dur,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puis l’ouvrir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frictionner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hydroalcoolique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6510">
              <a:lnSpc>
                <a:spcPct val="116799"/>
              </a:lnSpc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l’absence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possibilité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l’eau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savon,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friction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une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hydroalcoolique.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déplier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repérer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droit du gauche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6799"/>
              </a:lnSpc>
              <a:spcBef>
                <a:spcPts val="6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saisir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opposée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face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interne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manchette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premier</a:t>
            </a:r>
            <a:r>
              <a:rPr dirty="0" sz="1100" spc="10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enfiler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correspondante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glisser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manchette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repliée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enfiler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seconde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retourner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manchettes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ajuster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doigts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(extrémités,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plis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interdigitaux).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Risques</a:t>
            </a:r>
            <a:r>
              <a:rPr dirty="0" sz="1600" spc="-25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&amp;</a:t>
            </a:r>
            <a:r>
              <a:rPr dirty="0" sz="1600" spc="-20">
                <a:solidFill>
                  <a:srgbClr val="FD9100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Contraintes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actuellement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marché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fréquemment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fabriqués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latex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présentent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des </a:t>
            </a:r>
            <a:r>
              <a:rPr dirty="0" sz="1100" spc="-5">
                <a:latin typeface="Calibri"/>
                <a:cs typeface="Calibri"/>
              </a:rPr>
              <a:t> risques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d’allergie 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secouriste.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 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pratiquer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Évaluation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La face externe 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n’a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touchée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directement.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664460" y="516889"/>
            <a:ext cx="2229485" cy="26987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[04FT05</a:t>
            </a:r>
            <a:r>
              <a:rPr dirty="0" sz="1600" spc="-3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/</a:t>
            </a:r>
            <a:r>
              <a:rPr dirty="0" sz="1600" spc="45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 spc="-5">
                <a:solidFill>
                  <a:srgbClr val="FD9100"/>
                </a:solidFill>
                <a:latin typeface="Calibri"/>
                <a:cs typeface="Calibri"/>
              </a:rPr>
              <a:t>09-2014]</a:t>
            </a:r>
            <a:r>
              <a:rPr dirty="0" sz="1600" spc="-20">
                <a:solidFill>
                  <a:srgbClr val="FD9100"/>
                </a:solidFill>
                <a:latin typeface="Calibri"/>
                <a:cs typeface="Calibri"/>
              </a:rPr>
              <a:t> </a:t>
            </a:r>
            <a:r>
              <a:rPr dirty="0" sz="1600">
                <a:solidFill>
                  <a:srgbClr val="FD9100"/>
                </a:solidFill>
                <a:latin typeface="Calibri"/>
                <a:cs typeface="Calibri"/>
              </a:rPr>
              <a:t>PSE①</a:t>
            </a:r>
            <a:endParaRPr sz="1600">
              <a:latin typeface="Calibri"/>
              <a:cs typeface="Calibri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4445" rIns="0" bIns="0" rtlCol="0" vert="horz">
            <a:spAutoFit/>
          </a:bodyPr>
          <a:lstStyle/>
          <a:p>
            <a:pPr marL="436245" marR="5080" indent="55880">
              <a:lnSpc>
                <a:spcPct val="101899"/>
              </a:lnSpc>
              <a:spcBef>
                <a:spcPts val="35"/>
              </a:spcBef>
            </a:pPr>
            <a:r>
              <a:rPr dirty="0" spc="-5"/>
              <a:t>Nettoyage et</a:t>
            </a:r>
            <a:r>
              <a:rPr dirty="0"/>
              <a:t> </a:t>
            </a:r>
            <a:r>
              <a:rPr dirty="0" spc="-10"/>
              <a:t>désinfection </a:t>
            </a:r>
            <a:r>
              <a:rPr dirty="0" spc="-575"/>
              <a:t> </a:t>
            </a:r>
            <a:r>
              <a:rPr dirty="0" spc="-5"/>
              <a:t>d’un véhicule</a:t>
            </a:r>
            <a:r>
              <a:rPr dirty="0" spc="-10"/>
              <a:t> </a:t>
            </a:r>
            <a:r>
              <a:rPr dirty="0" spc="-5"/>
              <a:t>ou</a:t>
            </a:r>
            <a:r>
              <a:rPr dirty="0" spc="-15"/>
              <a:t> </a:t>
            </a:r>
            <a:r>
              <a:rPr dirty="0"/>
              <a:t>d’un</a:t>
            </a:r>
            <a:r>
              <a:rPr dirty="0" spc="-10"/>
              <a:t> </a:t>
            </a:r>
            <a:r>
              <a:rPr dirty="0" spc="-5"/>
              <a:t>local</a:t>
            </a:r>
          </a:p>
        </p:txBody>
      </p:sp>
      <p:sp>
        <p:nvSpPr>
          <p:cNvPr id="4" name="object 4"/>
          <p:cNvSpPr/>
          <p:nvPr/>
        </p:nvSpPr>
        <p:spPr>
          <a:xfrm>
            <a:off x="701040" y="1645919"/>
            <a:ext cx="6155690" cy="6350"/>
          </a:xfrm>
          <a:custGeom>
            <a:avLst/>
            <a:gdLst/>
            <a:ahLst/>
            <a:cxnLst/>
            <a:rect l="l" t="t" r="r" b="b"/>
            <a:pathLst>
              <a:path w="6155690" h="6350">
                <a:moveTo>
                  <a:pt x="6155436" y="0"/>
                </a:moveTo>
                <a:lnTo>
                  <a:pt x="0" y="0"/>
                </a:lnTo>
                <a:lnTo>
                  <a:pt x="0" y="6096"/>
                </a:lnTo>
                <a:lnTo>
                  <a:pt x="6155436" y="6096"/>
                </a:lnTo>
                <a:lnTo>
                  <a:pt x="6155436" y="0"/>
                </a:lnTo>
                <a:close/>
              </a:path>
            </a:pathLst>
          </a:custGeom>
          <a:solidFill>
            <a:srgbClr val="FD91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701040" y="1804669"/>
            <a:ext cx="6155690" cy="287020"/>
            <a:chOff x="701040" y="180466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180466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69">
                  <a:moveTo>
                    <a:pt x="6155436" y="0"/>
                  </a:moveTo>
                  <a:lnTo>
                    <a:pt x="0" y="0"/>
                  </a:lnTo>
                  <a:lnTo>
                    <a:pt x="0" y="280416"/>
                  </a:lnTo>
                  <a:lnTo>
                    <a:pt x="6155436" y="28041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208508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4037329"/>
            <a:ext cx="6155690" cy="287655"/>
            <a:chOff x="701040" y="403732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403732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4318507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701040" y="5649975"/>
            <a:ext cx="6155690" cy="287020"/>
            <a:chOff x="701040" y="5649975"/>
            <a:chExt cx="6155690" cy="287020"/>
          </a:xfrm>
        </p:grpSpPr>
        <p:sp>
          <p:nvSpPr>
            <p:cNvPr id="12" name="object 12"/>
            <p:cNvSpPr/>
            <p:nvPr/>
          </p:nvSpPr>
          <p:spPr>
            <a:xfrm>
              <a:off x="701040" y="5649975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01040" y="5930391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701040" y="1782063"/>
            <a:ext cx="6155690" cy="8047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Indication</a:t>
            </a:r>
            <a:endParaRPr sz="1600">
              <a:latin typeface="Calibri Light"/>
              <a:cs typeface="Calibri Light"/>
            </a:endParaRPr>
          </a:p>
          <a:p>
            <a:pPr marL="19050" marR="90805">
              <a:lnSpc>
                <a:spcPct val="147300"/>
              </a:lnSpc>
              <a:spcBef>
                <a:spcPts val="530"/>
              </a:spcBef>
            </a:pPr>
            <a:r>
              <a:rPr dirty="0" sz="1100" spc="-5">
                <a:latin typeface="Calibri"/>
                <a:cs typeface="Calibri"/>
              </a:rPr>
              <a:t>Cette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procédure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applicable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locaux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poste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secours.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 opérations de nettoyage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–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 </a:t>
            </a:r>
            <a:r>
              <a:rPr dirty="0" sz="1100" spc="-10">
                <a:latin typeface="Calibri"/>
                <a:cs typeface="Calibri"/>
              </a:rPr>
              <a:t>doivent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simplifié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charge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l’issue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chaque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transport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7145" indent="-228600">
              <a:lnSpc>
                <a:spcPct val="116799"/>
              </a:lnSpc>
              <a:spcBef>
                <a:spcPts val="6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selon un protocole quotidien avant la prise de service d’une nouvelle équipe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-5">
                <a:latin typeface="Calibri"/>
                <a:cs typeface="Calibri"/>
              </a:rPr>
              <a:t>avant le début </a:t>
            </a:r>
            <a:r>
              <a:rPr dirty="0" sz="1100" spc="-10">
                <a:latin typeface="Calibri"/>
                <a:cs typeface="Calibri"/>
              </a:rPr>
              <a:t>d’une </a:t>
            </a:r>
            <a:r>
              <a:rPr dirty="0" sz="1100" spc="-5">
                <a:latin typeface="Calibri"/>
                <a:cs typeface="Calibri"/>
              </a:rPr>
              <a:t> mission de longueur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durée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marR="15875" indent="-228600">
              <a:lnSpc>
                <a:spcPct val="117000"/>
              </a:lnSpc>
              <a:spcBef>
                <a:spcPts val="5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selon un protocole de désinfection approfondie à l’issue du transport d’une victime à risque infectieux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particulier</a:t>
            </a:r>
            <a:r>
              <a:rPr dirty="0" sz="1100" spc="-5">
                <a:latin typeface="Calibri"/>
                <a:cs typeface="Calibri"/>
              </a:rPr>
              <a:t> connu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(après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conseil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d’emploi)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manière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périodique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fréquence recommandée par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l’autorité d’emploi.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Justification</a:t>
            </a:r>
            <a:endParaRPr sz="1600">
              <a:latin typeface="Calibri Light"/>
              <a:cs typeface="Calibri Light"/>
            </a:endParaRPr>
          </a:p>
          <a:p>
            <a:pPr marL="19050" marR="15875">
              <a:lnSpc>
                <a:spcPct val="101800"/>
              </a:lnSpc>
              <a:spcBef>
                <a:spcPts val="113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victimes</a:t>
            </a:r>
            <a:r>
              <a:rPr dirty="0" sz="1100" spc="1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véhiculées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intervenants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courent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risque,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1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mal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entretenu,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contracter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micro-organismes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pathogènes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résistants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l’environnement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extérieur.</a:t>
            </a:r>
            <a:endParaRPr sz="110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  <a:spcBef>
                <a:spcPts val="625"/>
              </a:spcBef>
            </a:pPr>
            <a:r>
              <a:rPr dirty="0" sz="1100" spc="-10">
                <a:latin typeface="Calibri"/>
                <a:cs typeface="Calibri"/>
              </a:rPr>
              <a:t>L’entretien</a:t>
            </a:r>
            <a:r>
              <a:rPr dirty="0" sz="1100" spc="-5">
                <a:latin typeface="Calibri"/>
                <a:cs typeface="Calibri"/>
              </a:rPr>
              <a:t> doit permettre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d’assurer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propreté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visuelle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algn="just"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 propreté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microbiologique.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>
                <a:solidFill>
                  <a:srgbClr val="FD9100"/>
                </a:solidFill>
                <a:latin typeface="Calibri Light"/>
                <a:cs typeface="Calibri Light"/>
              </a:rPr>
              <a:t>Matériel</a:t>
            </a:r>
            <a:endParaRPr sz="1600">
              <a:latin typeface="Calibri Light"/>
              <a:cs typeface="Calibri Light"/>
            </a:endParaRPr>
          </a:p>
          <a:p>
            <a:pPr marL="19050">
              <a:lnSpc>
                <a:spcPct val="100000"/>
              </a:lnSpc>
              <a:spcBef>
                <a:spcPts val="1155"/>
              </a:spcBef>
            </a:pPr>
            <a:r>
              <a:rPr dirty="0" sz="1100" spc="-5">
                <a:latin typeface="Calibri"/>
                <a:cs typeface="Calibri"/>
              </a:rPr>
              <a:t>Afin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d’un </a:t>
            </a:r>
            <a:r>
              <a:rPr dirty="0" sz="1100" spc="-5">
                <a:latin typeface="Calibri"/>
                <a:cs typeface="Calibri"/>
              </a:rPr>
              <a:t>local,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d’avoir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</a:t>
            </a:r>
            <a:r>
              <a:rPr dirty="0" sz="1100" spc="-10">
                <a:latin typeface="Calibri"/>
                <a:cs typeface="Calibri"/>
              </a:rPr>
              <a:t> propre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stériles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manchette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longue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liquide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et/ou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distribution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l’antisepsie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débarras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 spc="3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préalable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volume.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savoir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6510" indent="-229235">
              <a:lnSpc>
                <a:spcPts val="1550"/>
              </a:lnSpc>
              <a:spcBef>
                <a:spcPts val="8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deux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seaux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différentes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(par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exemple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rouge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bleu)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contenance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d’environ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litres,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balai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brosse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équivalent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(balai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faubert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plat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frange</a:t>
            </a:r>
            <a:r>
              <a:rPr dirty="0" sz="1100" spc="1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1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balai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1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pince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5"/>
              </a:spcBef>
            </a:pPr>
            <a:r>
              <a:rPr dirty="0" sz="1100" spc="-5">
                <a:latin typeface="Calibri"/>
                <a:cs typeface="Calibri"/>
              </a:rPr>
              <a:t>plastique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frange)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adaptée, lavée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machine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éventuellement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système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presse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frange,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aspirateur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9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d’activités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soins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risques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infectieux,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couleur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assimilés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ordures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ménagères,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-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essuie-tout.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l’équipement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nécessaire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savoir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333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lavettes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lingettes</a:t>
            </a:r>
            <a:r>
              <a:rPr dirty="0" sz="1100" spc="8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préimprégnées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détergent-désinfectant</a:t>
            </a:r>
            <a:r>
              <a:rPr dirty="0" sz="1100" spc="7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satisfaisant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normes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antimicrobiennes,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9"/>
              </a:spcBef>
            </a:pPr>
            <a:r>
              <a:rPr dirty="0" sz="1100" spc="-5">
                <a:latin typeface="Calibri"/>
                <a:cs typeface="Calibri"/>
              </a:rPr>
              <a:t>Les supports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non-tissé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 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préférés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commodité.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une solution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détergente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sols,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mobilier,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dispositifs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3169411"/>
            <a:ext cx="6155690" cy="287655"/>
            <a:chOff x="701040" y="3169411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3169411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FEB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3450589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D91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4639309"/>
            <a:ext cx="6155690" cy="287020"/>
            <a:chOff x="701040" y="4639309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4639309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919726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769859"/>
            <a:ext cx="6155690" cy="287655"/>
            <a:chOff x="701040" y="7769859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7769859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8"/>
                  </a:lnTo>
                  <a:lnTo>
                    <a:pt x="6155436" y="281178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80510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441146"/>
            <a:ext cx="6155690" cy="8901430"/>
          </a:xfrm>
          <a:prstGeom prst="rect">
            <a:avLst/>
          </a:prstGeom>
        </p:spPr>
        <p:txBody>
          <a:bodyPr wrap="square" lIns="0" tIns="92075" rIns="0" bIns="0" rtlCol="0" vert="horz">
            <a:spAutoFit/>
          </a:bodyPr>
          <a:lstStyle/>
          <a:p>
            <a:pPr marL="379095">
              <a:lnSpc>
                <a:spcPct val="100000"/>
              </a:lnSpc>
              <a:spcBef>
                <a:spcPts val="725"/>
              </a:spcBef>
            </a:pP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règle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présentées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704850" indent="-229235">
              <a:lnSpc>
                <a:spcPct val="100000"/>
              </a:lnSpc>
              <a:spcBef>
                <a:spcPts val="62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bidon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cinq litres),</a:t>
            </a:r>
            <a:endParaRPr sz="1100">
              <a:latin typeface="Calibri"/>
              <a:cs typeface="Calibri"/>
            </a:endParaRPr>
          </a:p>
          <a:p>
            <a:pPr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flacon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 général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 litre),</a:t>
            </a:r>
            <a:endParaRPr sz="1100">
              <a:latin typeface="Calibri"/>
              <a:cs typeface="Calibri"/>
            </a:endParaRPr>
          </a:p>
          <a:p>
            <a:pPr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soit 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dose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individuelle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général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autour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vingt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millilitres).</a:t>
            </a:r>
            <a:endParaRPr sz="1100">
              <a:latin typeface="Calibri"/>
              <a:cs typeface="Calibri"/>
            </a:endParaRPr>
          </a:p>
          <a:p>
            <a:pPr marL="247650" marR="15875" indent="-228600">
              <a:lnSpc>
                <a:spcPct val="117000"/>
              </a:lnSpc>
              <a:spcBef>
                <a:spcPts val="6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 pulvérisateur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 spray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détergent-désinfectant 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surfaces,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dispositifs</a:t>
            </a:r>
            <a:r>
              <a:rPr dirty="0" sz="1100" spc="2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médicaux,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 flacon</a:t>
            </a:r>
            <a:r>
              <a:rPr dirty="0" sz="1100">
                <a:latin typeface="Calibri"/>
                <a:cs typeface="Calibri"/>
              </a:rPr>
              <a:t> avec</a:t>
            </a:r>
            <a:r>
              <a:rPr dirty="0" sz="1100" spc="-5">
                <a:latin typeface="Calibri"/>
                <a:cs typeface="Calibri"/>
              </a:rPr>
              <a:t> un pistolet (produit prêt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l’emploi),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9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brosse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nettoyage qui 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elle-même</a:t>
            </a:r>
            <a:r>
              <a:rPr dirty="0" sz="1100" spc="-5">
                <a:latin typeface="Calibri"/>
                <a:cs typeface="Calibri"/>
              </a:rPr>
              <a:t> désinfectée.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le cahier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traçabilité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opérations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réalisées.</a:t>
            </a:r>
            <a:endParaRPr sz="1100">
              <a:latin typeface="Calibri"/>
              <a:cs typeface="Calibri"/>
            </a:endParaRPr>
          </a:p>
          <a:p>
            <a:pPr algn="just" marL="19050" marR="11430">
              <a:lnSpc>
                <a:spcPct val="101800"/>
              </a:lnSpc>
              <a:spcBef>
                <a:spcPts val="800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serpillères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éponges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 </a:t>
            </a:r>
            <a:r>
              <a:rPr dirty="0" sz="1100">
                <a:latin typeface="Calibri"/>
                <a:cs typeface="Calibri"/>
              </a:rPr>
              <a:t>interdites, </a:t>
            </a:r>
            <a:r>
              <a:rPr dirty="0" sz="1100" spc="-5">
                <a:latin typeface="Calibri"/>
                <a:cs typeface="Calibri"/>
              </a:rPr>
              <a:t>car elles constituent des réservoirs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micro-organismes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potentiellement pathogènes.</a:t>
            </a:r>
            <a:endParaRPr sz="1100">
              <a:latin typeface="Calibri"/>
              <a:cs typeface="Calibri"/>
            </a:endParaRPr>
          </a:p>
          <a:p>
            <a:pPr algn="just" marL="19050" marR="12065">
              <a:lnSpc>
                <a:spcPct val="101800"/>
              </a:lnSpc>
              <a:spcBef>
                <a:spcPts val="590"/>
              </a:spcBef>
            </a:pPr>
            <a:r>
              <a:rPr dirty="0" sz="1100" spc="-5">
                <a:latin typeface="Calibri"/>
                <a:cs typeface="Calibri"/>
              </a:rPr>
              <a:t>Si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textiles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réutilisés,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machine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haute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température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(&gt; 60 °C)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avec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javellisation au dernier rinçage.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FD9100"/>
                </a:solidFill>
                <a:latin typeface="Calibri Light"/>
                <a:cs typeface="Calibri Light"/>
              </a:rPr>
              <a:t>Réalisation</a:t>
            </a:r>
            <a:endParaRPr sz="1600">
              <a:latin typeface="Calibri Light"/>
              <a:cs typeface="Calibri Light"/>
            </a:endParaRPr>
          </a:p>
          <a:p>
            <a:pPr algn="just" marL="19050" marR="12065">
              <a:lnSpc>
                <a:spcPct val="101400"/>
              </a:lnSpc>
              <a:spcBef>
                <a:spcPts val="1145"/>
              </a:spcBef>
            </a:pPr>
            <a:r>
              <a:rPr dirty="0" sz="1100" spc="-5">
                <a:latin typeface="Calibri"/>
                <a:cs typeface="Calibri"/>
              </a:rPr>
              <a:t>Le protocole </a:t>
            </a:r>
            <a:r>
              <a:rPr dirty="0" sz="1100" spc="-10">
                <a:latin typeface="Calibri"/>
                <a:cs typeface="Calibri"/>
              </a:rPr>
              <a:t>simplifié</a:t>
            </a:r>
            <a:r>
              <a:rPr dirty="0" sz="1100" spc="2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d’entretien entre deux victimes peut se réaliser </a:t>
            </a:r>
            <a:r>
              <a:rPr dirty="0" sz="1100" spc="-10">
                <a:latin typeface="Calibri"/>
                <a:cs typeface="Calibri"/>
              </a:rPr>
              <a:t>n’importe</a:t>
            </a:r>
            <a:r>
              <a:rPr dirty="0" sz="1100" spc="229">
                <a:latin typeface="Calibri"/>
                <a:cs typeface="Calibri"/>
              </a:rPr>
              <a:t> </a:t>
            </a:r>
            <a:r>
              <a:rPr dirty="0" sz="1100" spc="10">
                <a:latin typeface="Calibri"/>
                <a:cs typeface="Calibri"/>
              </a:rPr>
              <a:t>où, </a:t>
            </a:r>
            <a:r>
              <a:rPr dirty="0" sz="1100" spc="-5">
                <a:latin typeface="Calibri"/>
                <a:cs typeface="Calibri"/>
              </a:rPr>
              <a:t>car il ne nécessite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aucun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point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d’eau.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d’entretien 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 peut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être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véhicule.</a:t>
            </a:r>
            <a:endParaRPr sz="1100">
              <a:latin typeface="Calibri"/>
              <a:cs typeface="Calibri"/>
            </a:endParaRPr>
          </a:p>
          <a:p>
            <a:pPr algn="just" marL="19050" marR="12700">
              <a:lnSpc>
                <a:spcPct val="101800"/>
              </a:lnSpc>
              <a:spcBef>
                <a:spcPts val="600"/>
              </a:spcBef>
            </a:pPr>
            <a:r>
              <a:rPr dirty="0" sz="1100" spc="-5">
                <a:latin typeface="Calibri"/>
                <a:cs typeface="Calibri"/>
              </a:rPr>
              <a:t>Le protocole quotidien et le protocole approfondi doivent autant que possible être réalisés dans un endroit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 et adapté comportant au minimum un point d’eau </a:t>
            </a:r>
            <a:r>
              <a:rPr dirty="0" sz="1100" spc="5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réseau, muni d’un système d’évacuation des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eaux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usées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 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spécifique d’entretien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joints.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Règles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générales</a:t>
            </a:r>
            <a:endParaRPr sz="1600">
              <a:latin typeface="Calibri Light"/>
              <a:cs typeface="Calibri Light"/>
            </a:endParaRPr>
          </a:p>
          <a:p>
            <a:pPr algn="just" marL="19050">
              <a:lnSpc>
                <a:spcPct val="100000"/>
              </a:lnSpc>
              <a:spcBef>
                <a:spcPts val="1160"/>
              </a:spcBef>
            </a:pPr>
            <a:r>
              <a:rPr dirty="0" sz="1100" spc="-5">
                <a:latin typeface="Calibri"/>
                <a:cs typeface="Calibri"/>
              </a:rPr>
              <a:t>Quel 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utilisé,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faut,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mise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œuvre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aérer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ouvrant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s’être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lavé 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s’être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protégé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 moyen 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gants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 usage unique, non</a:t>
            </a:r>
            <a:r>
              <a:rPr dirty="0" sz="1100" spc="-10">
                <a:latin typeface="Calibri"/>
                <a:cs typeface="Calibri"/>
              </a:rPr>
              <a:t> stériles,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paire de lunettes 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protection.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avoir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dépoussiéré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ainsi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véhicule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local.</a:t>
            </a:r>
            <a:endParaRPr sz="1100">
              <a:latin typeface="Calibri"/>
              <a:cs typeface="Calibri"/>
            </a:endParaRPr>
          </a:p>
          <a:p>
            <a:pPr algn="just" marL="19050">
              <a:lnSpc>
                <a:spcPct val="100000"/>
              </a:lnSpc>
              <a:spcBef>
                <a:spcPts val="819"/>
              </a:spcBef>
            </a:pPr>
            <a:r>
              <a:rPr dirty="0" sz="1100" spc="-5">
                <a:latin typeface="Calibri"/>
                <a:cs typeface="Calibri"/>
              </a:rPr>
              <a:t>À 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fin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 protocole,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il faut :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6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placer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usagés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emballages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prévus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collecte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retirer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gants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jeter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sac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jaune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prévu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4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se</a:t>
            </a:r>
            <a:r>
              <a:rPr dirty="0" sz="1100" spc="-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laver les mains 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noter ce qui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fait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cahier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traçabilité.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buFont typeface="Symbol"/>
              <a:buChar char="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Protocole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simplifié</a:t>
            </a:r>
            <a:endParaRPr sz="1600">
              <a:latin typeface="Calibri Light"/>
              <a:cs typeface="Calibri Light"/>
            </a:endParaRPr>
          </a:p>
          <a:p>
            <a:pPr algn="just" marL="247650" marR="15240" indent="-228600">
              <a:lnSpc>
                <a:spcPct val="117100"/>
              </a:lnSpc>
              <a:spcBef>
                <a:spcPts val="995"/>
              </a:spcBef>
              <a:buFont typeface="Symbol"/>
              <a:buChar char=""/>
              <a:tabLst>
                <a:tab pos="247650" algn="l"/>
              </a:tabLst>
            </a:pPr>
            <a:r>
              <a:rPr dirty="0" sz="1100" spc="-10">
                <a:latin typeface="Calibri"/>
                <a:cs typeface="Calibri"/>
              </a:rPr>
              <a:t>pulvériser </a:t>
            </a:r>
            <a:r>
              <a:rPr dirty="0" sz="1100" spc="-5">
                <a:latin typeface="Calibri"/>
                <a:cs typeface="Calibri"/>
              </a:rPr>
              <a:t>une solution détergente désinfectante sur le matériel qui a été en contact avec la victime </a:t>
            </a:r>
            <a:r>
              <a:rPr dirty="0" sz="1100">
                <a:latin typeface="Calibri"/>
                <a:cs typeface="Calibri"/>
              </a:rPr>
              <a:t>ou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 a été exposé à des liquides biologiques (brancard, matelas immobilisateur à dépression, plans </a:t>
            </a:r>
            <a:r>
              <a:rPr dirty="0" sz="1100">
                <a:latin typeface="Calibri"/>
                <a:cs typeface="Calibri"/>
              </a:rPr>
              <a:t>de 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travail, poignées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portes…)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étaler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pulvérisée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lavette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unique,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-10">
                <a:latin typeface="Calibri"/>
                <a:cs typeface="Calibri"/>
              </a:rPr>
              <a:t> sécher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 pas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jeter la lavette dans </a:t>
            </a:r>
            <a:r>
              <a:rPr dirty="0" sz="1100">
                <a:latin typeface="Calibri"/>
                <a:cs typeface="Calibri"/>
              </a:rPr>
              <a:t>le </a:t>
            </a:r>
            <a:r>
              <a:rPr dirty="0" sz="1100" spc="-5">
                <a:latin typeface="Calibri"/>
                <a:cs typeface="Calibri"/>
              </a:rPr>
              <a:t>sac 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déchets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mous prévu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DASRI.</a:t>
            </a:r>
            <a:endParaRPr sz="1100">
              <a:latin typeface="Calibri"/>
              <a:cs typeface="Calibri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01040" y="540257"/>
            <a:ext cx="6155690" cy="287655"/>
            <a:chOff x="701040" y="540257"/>
            <a:chExt cx="6155690" cy="287655"/>
          </a:xfrm>
        </p:grpSpPr>
        <p:sp>
          <p:nvSpPr>
            <p:cNvPr id="3" name="object 3"/>
            <p:cNvSpPr/>
            <p:nvPr/>
          </p:nvSpPr>
          <p:spPr>
            <a:xfrm>
              <a:off x="701040" y="540257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5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01040" y="821435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701040" y="4430521"/>
            <a:ext cx="6155690" cy="287020"/>
            <a:chOff x="701040" y="4430521"/>
            <a:chExt cx="6155690" cy="287020"/>
          </a:xfrm>
        </p:grpSpPr>
        <p:sp>
          <p:nvSpPr>
            <p:cNvPr id="6" name="object 6"/>
            <p:cNvSpPr/>
            <p:nvPr/>
          </p:nvSpPr>
          <p:spPr>
            <a:xfrm>
              <a:off x="701040" y="4430521"/>
              <a:ext cx="6155690" cy="280670"/>
            </a:xfrm>
            <a:custGeom>
              <a:avLst/>
              <a:gdLst/>
              <a:ahLst/>
              <a:cxnLst/>
              <a:rect l="l" t="t" r="r" b="b"/>
              <a:pathLst>
                <a:path w="6155690" h="280670">
                  <a:moveTo>
                    <a:pt x="6155436" y="0"/>
                  </a:moveTo>
                  <a:lnTo>
                    <a:pt x="0" y="0"/>
                  </a:lnTo>
                  <a:lnTo>
                    <a:pt x="0" y="280415"/>
                  </a:lnTo>
                  <a:lnTo>
                    <a:pt x="6155436" y="28041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01040" y="4710938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5"/>
                  </a:lnTo>
                  <a:lnTo>
                    <a:pt x="6155436" y="6095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701040" y="7135876"/>
            <a:ext cx="6155690" cy="287655"/>
            <a:chOff x="701040" y="7135876"/>
            <a:chExt cx="6155690" cy="287655"/>
          </a:xfrm>
        </p:grpSpPr>
        <p:sp>
          <p:nvSpPr>
            <p:cNvPr id="9" name="object 9"/>
            <p:cNvSpPr/>
            <p:nvPr/>
          </p:nvSpPr>
          <p:spPr>
            <a:xfrm>
              <a:off x="701040" y="7135876"/>
              <a:ext cx="6155690" cy="281305"/>
            </a:xfrm>
            <a:custGeom>
              <a:avLst/>
              <a:gdLst/>
              <a:ahLst/>
              <a:cxnLst/>
              <a:rect l="l" t="t" r="r" b="b"/>
              <a:pathLst>
                <a:path w="6155690" h="281304">
                  <a:moveTo>
                    <a:pt x="6155436" y="0"/>
                  </a:moveTo>
                  <a:lnTo>
                    <a:pt x="0" y="0"/>
                  </a:lnTo>
                  <a:lnTo>
                    <a:pt x="0" y="281177"/>
                  </a:lnTo>
                  <a:lnTo>
                    <a:pt x="6155436" y="281177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F1F1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01040" y="7417053"/>
              <a:ext cx="6155690" cy="6350"/>
            </a:xfrm>
            <a:custGeom>
              <a:avLst/>
              <a:gdLst/>
              <a:ahLst/>
              <a:cxnLst/>
              <a:rect l="l" t="t" r="r" b="b"/>
              <a:pathLst>
                <a:path w="6155690" h="6350">
                  <a:moveTo>
                    <a:pt x="6155436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6155436" y="6096"/>
                  </a:lnTo>
                  <a:lnTo>
                    <a:pt x="6155436" y="0"/>
                  </a:lnTo>
                  <a:close/>
                </a:path>
              </a:pathLst>
            </a:custGeom>
            <a:solidFill>
              <a:srgbClr val="7E7E7E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701040" y="517651"/>
            <a:ext cx="6155690" cy="71951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050">
              <a:lnSpc>
                <a:spcPct val="100000"/>
              </a:lnSpc>
              <a:spcBef>
                <a:spcPts val="100"/>
              </a:spcBef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Protocole</a:t>
            </a:r>
            <a:r>
              <a:rPr dirty="0" sz="1600" spc="-4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périodique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2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sanitaire.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ôter 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encombrant 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4604" indent="-229235">
              <a:lnSpc>
                <a:spcPts val="1550"/>
              </a:lnSpc>
              <a:spcBef>
                <a:spcPts val="8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nettoyage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toutes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surfaces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sauf le </a:t>
            </a:r>
            <a:r>
              <a:rPr dirty="0" sz="1100">
                <a:latin typeface="Calibri"/>
                <a:cs typeface="Calibri"/>
              </a:rPr>
              <a:t>sol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lingette 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 unique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selon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«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 des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 seaux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»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130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 spc="-10">
                <a:latin typeface="Calibri"/>
                <a:cs typeface="Calibri"/>
              </a:rPr>
              <a:t> sécher</a:t>
            </a:r>
            <a:r>
              <a:rPr dirty="0" sz="1100" spc="-5">
                <a:latin typeface="Calibri"/>
                <a:cs typeface="Calibri"/>
              </a:rPr>
              <a:t> sans rincer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réintégrer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utilisant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même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technique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balai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franges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sécher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avant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pénétrer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dans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sanitaire.</a:t>
            </a:r>
            <a:endParaRPr sz="1100">
              <a:latin typeface="Calibri"/>
              <a:cs typeface="Calibri"/>
            </a:endParaRPr>
          </a:p>
          <a:p>
            <a:pPr marL="247650" indent="-228600">
              <a:lnSpc>
                <a:spcPct val="100000"/>
              </a:lnSpc>
              <a:spcBef>
                <a:spcPts val="280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cabine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 conduite.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marR="13970" indent="-229235">
              <a:lnSpc>
                <a:spcPct val="117000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pulvérisateur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détergente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désinfectante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tableau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bord,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volant,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levier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vitesse,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manettes,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frein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main,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portes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intérieures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particulièrement</a:t>
            </a:r>
            <a:r>
              <a:rPr dirty="0" sz="1100" spc="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poignées,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appareils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4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communication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(radios,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téléphones</a:t>
            </a:r>
            <a:r>
              <a:rPr dirty="0" sz="1100" spc="4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mobiles)</a:t>
            </a:r>
            <a:r>
              <a:rPr dirty="0" sz="1100" spc="5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 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effectuer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pulvérisation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directe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sensibles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aux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projections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humides.</a:t>
            </a:r>
            <a:endParaRPr sz="1100">
              <a:latin typeface="Calibri"/>
              <a:cs typeface="Calibri"/>
            </a:endParaRPr>
          </a:p>
          <a:p>
            <a:pPr lvl="1" marL="704850" marR="13335" indent="-229235">
              <a:lnSpc>
                <a:spcPct val="116799"/>
              </a:lnSpc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étaler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solution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pulvérisée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l’aide</a:t>
            </a:r>
            <a:r>
              <a:rPr dirty="0" sz="1100" spc="7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d’une</a:t>
            </a:r>
            <a:r>
              <a:rPr dirty="0" sz="1100" spc="5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lavette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non-tissé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6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usage</a:t>
            </a:r>
            <a:r>
              <a:rPr dirty="0" sz="1100" spc="6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unique,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propre 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sèche,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laisser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sécher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 rincer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397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lavage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vers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l’extérieur,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décrit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précédemment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 </a:t>
            </a:r>
            <a:r>
              <a:rPr dirty="0" sz="1100" spc="-229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 sanitaire.</a:t>
            </a:r>
            <a:endParaRPr sz="110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"/>
              </a:spcBef>
              <a:buFont typeface="Courier New"/>
              <a:buChar char="o"/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Protocole</a:t>
            </a:r>
            <a:r>
              <a:rPr dirty="0" sz="1600" spc="-30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approfondi</a:t>
            </a:r>
            <a:endParaRPr sz="1600">
              <a:latin typeface="Calibri Light"/>
              <a:cs typeface="Calibri Light"/>
            </a:endParaRPr>
          </a:p>
          <a:p>
            <a:pPr marL="247650" indent="-228600">
              <a:lnSpc>
                <a:spcPct val="100000"/>
              </a:lnSpc>
              <a:spcBef>
                <a:spcPts val="1215"/>
              </a:spcBef>
              <a:buFont typeface="Symbol"/>
              <a:buChar char=""/>
              <a:tabLst>
                <a:tab pos="247015" algn="l"/>
                <a:tab pos="247650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: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sortir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cellule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du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stocker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déposer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ces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un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plan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travail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réservé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pour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accueillir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non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désinfecté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réaliser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>
                <a:latin typeface="Calibri"/>
                <a:cs typeface="Calibri"/>
              </a:rPr>
              <a:t> points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2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6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périodique relatif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cellule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sanitaire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marL="704850">
              <a:lnSpc>
                <a:spcPct val="100000"/>
              </a:lnSpc>
              <a:spcBef>
                <a:spcPts val="220"/>
              </a:spcBef>
            </a:pPr>
            <a:r>
              <a:rPr dirty="0" sz="1100" spc="-5">
                <a:latin typeface="Calibri"/>
                <a:cs typeface="Calibri"/>
              </a:rPr>
              <a:t>Il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convient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procéder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commençant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</a:t>
            </a:r>
            <a:r>
              <a:rPr dirty="0" sz="1100" spc="9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plafond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descendant</a:t>
            </a:r>
            <a:r>
              <a:rPr dirty="0" sz="1100" spc="8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progressivement</a:t>
            </a:r>
            <a:r>
              <a:rPr dirty="0" sz="1100" spc="9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sur</a:t>
            </a:r>
            <a:endParaRPr sz="1100">
              <a:latin typeface="Calibri"/>
              <a:cs typeface="Calibri"/>
            </a:endParaRPr>
          </a:p>
          <a:p>
            <a:pPr marL="704850" marR="13970">
              <a:lnSpc>
                <a:spcPct val="116799"/>
              </a:lnSpc>
              <a:spcBef>
                <a:spcPts val="5"/>
              </a:spcBef>
            </a:pP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parois.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Ne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pas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oublier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tiroirs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des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placards.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Bien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insister</a:t>
            </a:r>
            <a:r>
              <a:rPr dirty="0" sz="1100" spc="1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sur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support</a:t>
            </a:r>
            <a:r>
              <a:rPr dirty="0" sz="1100" spc="114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brancard.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Terminer par le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sol.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qui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préalablement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stocké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hors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>
                <a:latin typeface="Calibri"/>
                <a:cs typeface="Calibri"/>
              </a:rPr>
              <a:t>cellule </a:t>
            </a:r>
            <a:r>
              <a:rPr dirty="0" sz="1100" spc="-5">
                <a:latin typeface="Calibri"/>
                <a:cs typeface="Calibri"/>
              </a:rPr>
              <a:t>sanitaire</a:t>
            </a:r>
            <a:r>
              <a:rPr dirty="0" sz="1100" spc="2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marR="12700" indent="-229235">
              <a:lnSpc>
                <a:spcPct val="116799"/>
              </a:lnSpc>
              <a:spcBef>
                <a:spcPts val="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réintégrer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l’ensemble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matériel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nettoyé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désinfecté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à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l’intérieur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ayant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vérifié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son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état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10">
                <a:latin typeface="Calibri"/>
                <a:cs typeface="Calibri"/>
              </a:rPr>
              <a:t>de </a:t>
            </a:r>
            <a:r>
              <a:rPr dirty="0" sz="1100" spc="-23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fonctionnement</a:t>
            </a:r>
            <a:r>
              <a:rPr dirty="0" sz="1100" spc="-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;</a:t>
            </a:r>
            <a:endParaRPr sz="1100">
              <a:latin typeface="Calibri"/>
              <a:cs typeface="Calibri"/>
            </a:endParaRPr>
          </a:p>
          <a:p>
            <a:pPr lvl="1" marL="704850" indent="-229235">
              <a:lnSpc>
                <a:spcPct val="100000"/>
              </a:lnSpc>
              <a:spcBef>
                <a:spcPts val="225"/>
              </a:spcBef>
              <a:buFont typeface="Courier New"/>
              <a:buChar char="o"/>
              <a:tabLst>
                <a:tab pos="704850" algn="l"/>
                <a:tab pos="705485" algn="l"/>
              </a:tabLst>
            </a:pPr>
            <a:r>
              <a:rPr dirty="0" sz="1100" spc="-5">
                <a:latin typeface="Calibri"/>
                <a:cs typeface="Calibri"/>
              </a:rPr>
              <a:t>nettoyer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et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désinfecter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la</a:t>
            </a:r>
            <a:r>
              <a:rPr dirty="0" sz="1100" spc="1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cabine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de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conduite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comme</a:t>
            </a:r>
            <a:r>
              <a:rPr dirty="0" sz="1100" spc="1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indiqué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au</a:t>
            </a:r>
            <a:r>
              <a:rPr dirty="0" sz="1100" spc="20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protocole</a:t>
            </a:r>
            <a:r>
              <a:rPr dirty="0" sz="1100" spc="5">
                <a:latin typeface="Calibri"/>
                <a:cs typeface="Calibri"/>
              </a:rPr>
              <a:t> </a:t>
            </a:r>
            <a:r>
              <a:rPr dirty="0" sz="1100" spc="-5">
                <a:latin typeface="Calibri"/>
                <a:cs typeface="Calibri"/>
              </a:rPr>
              <a:t>périodique.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150">
              <a:latin typeface="Calibri"/>
              <a:cs typeface="Calibri"/>
            </a:endParaRPr>
          </a:p>
          <a:p>
            <a:pPr marL="19050">
              <a:lnSpc>
                <a:spcPct val="100000"/>
              </a:lnSpc>
            </a:pP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Technique</a:t>
            </a:r>
            <a:r>
              <a:rPr dirty="0" sz="1600" spc="-2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des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 spc="-5">
                <a:solidFill>
                  <a:srgbClr val="7E7E7E"/>
                </a:solidFill>
                <a:latin typeface="Calibri Light"/>
                <a:cs typeface="Calibri Light"/>
              </a:rPr>
              <a:t>deux</a:t>
            </a:r>
            <a:r>
              <a:rPr dirty="0" sz="1600" spc="-15">
                <a:solidFill>
                  <a:srgbClr val="7E7E7E"/>
                </a:solidFill>
                <a:latin typeface="Calibri Light"/>
                <a:cs typeface="Calibri Light"/>
              </a:rPr>
              <a:t> </a:t>
            </a:r>
            <a:r>
              <a:rPr dirty="0" sz="1600">
                <a:solidFill>
                  <a:srgbClr val="7E7E7E"/>
                </a:solidFill>
                <a:latin typeface="Calibri Light"/>
                <a:cs typeface="Calibri Light"/>
              </a:rPr>
              <a:t>seaux</a:t>
            </a:r>
            <a:endParaRPr sz="1600">
              <a:latin typeface="Calibri Light"/>
              <a:cs typeface="Calibri Light"/>
            </a:endParaRPr>
          </a:p>
          <a:p>
            <a:pPr algn="ctr" marL="33655">
              <a:lnSpc>
                <a:spcPct val="100000"/>
              </a:lnSpc>
              <a:spcBef>
                <a:spcPts val="1155"/>
              </a:spcBef>
            </a:pP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Tableau 10: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Technique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des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spc="-5" i="1">
                <a:solidFill>
                  <a:srgbClr val="44536A"/>
                </a:solidFill>
                <a:latin typeface="Calibri Light"/>
                <a:cs typeface="Calibri Light"/>
              </a:rPr>
              <a:t>deux</a:t>
            </a:r>
            <a:r>
              <a:rPr dirty="0" sz="1200" spc="-10" i="1">
                <a:solidFill>
                  <a:srgbClr val="44536A"/>
                </a:solidFill>
                <a:latin typeface="Calibri Light"/>
                <a:cs typeface="Calibri Light"/>
              </a:rPr>
              <a:t> </a:t>
            </a:r>
            <a:r>
              <a:rPr dirty="0" sz="1200" i="1">
                <a:solidFill>
                  <a:srgbClr val="44536A"/>
                </a:solidFill>
                <a:latin typeface="Calibri Light"/>
                <a:cs typeface="Calibri Light"/>
              </a:rPr>
              <a:t>seaux </a:t>
            </a:r>
            <a:endParaRPr sz="1200">
              <a:latin typeface="Calibri Light"/>
              <a:cs typeface="Calibri Light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86473" y="10088943"/>
            <a:ext cx="289560" cy="1651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1145"/>
              </a:lnSpc>
            </a:pPr>
            <a:fld id="{81D60167-4931-47E6-BA6A-407CBD079E47}" type="slidenum">
              <a:rPr dirty="0" sz="1100" spc="-5">
                <a:latin typeface="Calibri"/>
                <a:cs typeface="Calibri"/>
              </a:rPr>
              <a:t>109</a:t>
            </a:fld>
            <a:endParaRPr sz="1100">
              <a:latin typeface="Calibri"/>
              <a:cs typeface="Calibri"/>
            </a:endParaRPr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759713" y="7710423"/>
          <a:ext cx="6097270" cy="20307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90980"/>
                <a:gridCol w="4606290"/>
              </a:tblGrid>
              <a:tr h="465582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0">
                        <a:latin typeface="Times New Roman"/>
                        <a:cs typeface="Times New Roman"/>
                      </a:endParaRPr>
                    </a:p>
                    <a:p>
                      <a:pPr marL="679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Seau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lavage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 rouge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0">
                    <a:lnR w="6350">
                      <a:solidFill>
                        <a:srgbClr val="D9D9D9"/>
                      </a:solidFill>
                      <a:prstDash val="solid"/>
                    </a:lnR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67945" marR="120014">
                        <a:lnSpc>
                          <a:spcPct val="101499"/>
                        </a:lnSpc>
                        <a:spcBef>
                          <a:spcPts val="530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Préparer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dans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</a:t>
                      </a:r>
                      <a:r>
                        <a:rPr dirty="0" sz="10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seau</a:t>
                      </a:r>
                      <a:r>
                        <a:rPr dirty="0" sz="10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une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solution</a:t>
                      </a:r>
                      <a:r>
                        <a:rPr dirty="0" sz="10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détergent-désinfectant</a:t>
                      </a:r>
                      <a:r>
                        <a:rPr dirty="0" sz="10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000" spc="4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respectant</a:t>
                      </a:r>
                      <a:r>
                        <a:rPr dirty="0" sz="10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000" spc="-2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dilution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prescrite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par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fournisseur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67310">
                    <a:lnL w="6350">
                      <a:solidFill>
                        <a:srgbClr val="D9D9D9"/>
                      </a:solidFill>
                      <a:prstDash val="solid"/>
                    </a:lnL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366014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Seau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rinçage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bleu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8425">
                    <a:lnR w="6350">
                      <a:solidFill>
                        <a:srgbClr val="D9D9D9"/>
                      </a:solidFill>
                      <a:prstDash val="solid"/>
                    </a:lnR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DEEAF6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75"/>
                        </a:spcBef>
                      </a:pPr>
                      <a:r>
                        <a:rPr dirty="0" sz="1000">
                          <a:latin typeface="Calibri"/>
                          <a:cs typeface="Calibri"/>
                        </a:rPr>
                        <a:t>Remplir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un seau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d’une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autre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couleur avec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l’eau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propre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du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réseau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8425">
                    <a:lnL w="6350">
                      <a:solidFill>
                        <a:srgbClr val="D9D9D9"/>
                      </a:solidFill>
                      <a:prstDash val="solid"/>
                    </a:lnL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366521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Seau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lavage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 rouge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9060">
                    <a:lnR w="6350">
                      <a:solidFill>
                        <a:srgbClr val="D9D9D9"/>
                      </a:solidFill>
                      <a:prstDash val="solid"/>
                    </a:lnR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  <a:solidFill>
                      <a:srgbClr val="FF9999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Tremper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frange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la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fixer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à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l’extrémité du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balai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9060">
                    <a:lnL w="6350">
                      <a:solidFill>
                        <a:srgbClr val="D9D9D9"/>
                      </a:solidFill>
                      <a:prstDash val="solid"/>
                    </a:lnL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</a:tr>
              <a:tr h="468630">
                <a:tc gridSpan="2">
                  <a:txBody>
                    <a:bodyPr/>
                    <a:lstStyle/>
                    <a:p>
                      <a:pPr marL="67945" marR="118745">
                        <a:lnSpc>
                          <a:spcPct val="101499"/>
                        </a:lnSpc>
                        <a:spcBef>
                          <a:spcPts val="56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Nettoyer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sol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cellule</a:t>
                      </a:r>
                      <a:r>
                        <a:rPr dirty="0" sz="10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sanitaire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commençant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par</a:t>
                      </a:r>
                      <a:r>
                        <a:rPr dirty="0" sz="1000" spc="2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le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fond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et</a:t>
                      </a:r>
                      <a:r>
                        <a:rPr dirty="0" sz="1000" spc="3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terminant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vers</a:t>
                      </a:r>
                      <a:r>
                        <a:rPr dirty="0" sz="1000" spc="5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l’extérieur,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en</a:t>
                      </a:r>
                      <a:r>
                        <a:rPr dirty="0" sz="1000" spc="3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déplaçant</a:t>
                      </a:r>
                      <a:r>
                        <a:rPr dirty="0" sz="1000" spc="4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 </a:t>
                      </a:r>
                      <a:r>
                        <a:rPr dirty="0" sz="1000" spc="-2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frange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en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faisant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des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« S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»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71120">
                    <a:lnT w="6350">
                      <a:solidFill>
                        <a:srgbClr val="D9D9D9"/>
                      </a:solidFill>
                      <a:prstDash val="solid"/>
                    </a:lnT>
                    <a:lnB w="6350">
                      <a:solidFill>
                        <a:srgbClr val="D9D9D9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363473"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Seau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</a:t>
                      </a:r>
                      <a:r>
                        <a:rPr dirty="0" sz="1000" spc="-1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rinçage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ou</a:t>
                      </a:r>
                      <a:r>
                        <a:rPr dirty="0" sz="1000" spc="-1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bleu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9060">
                    <a:lnR w="6350">
                      <a:solidFill>
                        <a:srgbClr val="D9D9D9"/>
                      </a:solidFill>
                      <a:prstDash val="solid"/>
                    </a:lnR>
                    <a:lnT w="6350">
                      <a:solidFill>
                        <a:srgbClr val="D9D9D9"/>
                      </a:solidFill>
                      <a:prstDash val="solid"/>
                    </a:lnT>
                    <a:solidFill>
                      <a:srgbClr val="DEEAF6"/>
                    </a:solidFill>
                  </a:tcPr>
                </a:tc>
                <a:tc>
                  <a:txBody>
                    <a:bodyPr/>
                    <a:lstStyle/>
                    <a:p>
                      <a:pPr marL="67945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dirty="0" sz="1000" spc="-5">
                          <a:latin typeface="Calibri"/>
                          <a:cs typeface="Calibri"/>
                        </a:rPr>
                        <a:t>Essorer 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la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frange,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autant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de fois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que</a:t>
                      </a:r>
                      <a:r>
                        <a:rPr dirty="0" sz="1000">
                          <a:latin typeface="Calibri"/>
                          <a:cs typeface="Calibri"/>
                        </a:rPr>
                        <a:t> cela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est</a:t>
                      </a:r>
                      <a:r>
                        <a:rPr dirty="0" sz="1000" spc="5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1000" spc="-5">
                          <a:latin typeface="Calibri"/>
                          <a:cs typeface="Calibri"/>
                        </a:rPr>
                        <a:t>nécessaire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B="0" marT="99060">
                    <a:lnL w="6350">
                      <a:solidFill>
                        <a:srgbClr val="D9D9D9"/>
                      </a:solidFill>
                      <a:prstDash val="solid"/>
                    </a:lnL>
                    <a:lnT w="6350">
                      <a:solidFill>
                        <a:srgbClr val="D9D9D9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REMY Nicolas;Régis BODELET</dc:creator>
  <cp:keywords>Recommandations PS;DGSCGC</cp:keywords>
  <dcterms:created xsi:type="dcterms:W3CDTF">2023-02-02T14:28:50Z</dcterms:created>
  <dcterms:modified xsi:type="dcterms:W3CDTF">2023-02-02T14:28:50Z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2022-11-30T00:00:00Z</vt:filetime>
  </property>
  <property fmtid="{D5CDD505-2E9C-101B-9397-08002B2CF9AE}" pid="3" name="Creator">
    <vt:lpwstr>Microsoft® Word 2010</vt:lpwstr>
  </property>
  <property fmtid="{D5CDD505-2E9C-101B-9397-08002B2CF9AE}" pid="4" name="LastSaved">
    <vt:filetime>2023-02-02T00:00:00Z</vt:filetime>
  </property>
</Properties>
</file>