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fif" ContentType="image/j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7" r:id="rId4"/>
    <p:sldId id="270" r:id="rId5"/>
    <p:sldId id="275" r:id="rId6"/>
    <p:sldId id="326" r:id="rId7"/>
    <p:sldId id="273" r:id="rId8"/>
    <p:sldId id="272" r:id="rId9"/>
    <p:sldId id="328" r:id="rId10"/>
    <p:sldId id="271" r:id="rId11"/>
    <p:sldId id="323" r:id="rId12"/>
    <p:sldId id="324" r:id="rId13"/>
    <p:sldId id="269" r:id="rId14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47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3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B9F671-5DA0-43F5-B468-EBF2ACAAF1E1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27E5D12-E9CF-48C3-856F-334B142A960E}">
      <dgm:prSet phldrT="[Texte]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FF7C80"/>
            </a:gs>
          </a:gsLst>
          <a:lin ang="5400000" scaled="1"/>
        </a:gradFill>
      </dgm:spPr>
      <dgm:t>
        <a:bodyPr/>
        <a:lstStyle/>
        <a:p>
          <a:r>
            <a:rPr lang="fr-FR" dirty="0">
              <a:solidFill>
                <a:schemeClr val="tx1">
                  <a:lumMod val="65000"/>
                  <a:lumOff val="35000"/>
                </a:schemeClr>
              </a:solidFill>
            </a:rPr>
            <a:t>Identifier l’agent en cause</a:t>
          </a:r>
        </a:p>
        <a:p>
          <a:r>
            <a:rPr lang="fr-FR" dirty="0">
              <a:solidFill>
                <a:schemeClr val="tx1">
                  <a:lumMod val="65000"/>
                  <a:lumOff val="35000"/>
                </a:schemeClr>
              </a:solidFill>
            </a:rPr>
            <a:t>(R,C,B)</a:t>
          </a:r>
        </a:p>
      </dgm:t>
    </dgm:pt>
    <dgm:pt modelId="{0F9B771F-7B7F-4F10-991F-8BE1F4F29CE1}" type="parTrans" cxnId="{636E0833-9D17-453C-BDB9-1DE5E7ECE4E1}">
      <dgm:prSet/>
      <dgm:spPr/>
      <dgm:t>
        <a:bodyPr/>
        <a:lstStyle/>
        <a:p>
          <a:endParaRPr lang="fr-FR"/>
        </a:p>
      </dgm:t>
    </dgm:pt>
    <dgm:pt modelId="{CCB613EE-0722-475F-A6D3-152D33196212}" type="sibTrans" cxnId="{636E0833-9D17-453C-BDB9-1DE5E7ECE4E1}">
      <dgm:prSet/>
      <dgm:spPr/>
      <dgm:t>
        <a:bodyPr/>
        <a:lstStyle/>
        <a:p>
          <a:endParaRPr lang="fr-FR"/>
        </a:p>
      </dgm:t>
    </dgm:pt>
    <dgm:pt modelId="{84C4B37A-ABEE-4395-9295-706F09E2A2AB}">
      <dgm:prSet phldrT="[Texte]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FF7C80"/>
            </a:gs>
          </a:gsLst>
          <a:lin ang="5400000" scaled="1"/>
        </a:gradFill>
      </dgm:spPr>
      <dgm:t>
        <a:bodyPr/>
        <a:lstStyle/>
        <a:p>
          <a:r>
            <a:rPr lang="fr-FR" dirty="0">
              <a:solidFill>
                <a:schemeClr val="tx1">
                  <a:lumMod val="65000"/>
                  <a:lumOff val="35000"/>
                </a:schemeClr>
              </a:solidFill>
            </a:rPr>
            <a:t>Réduire le danger</a:t>
          </a:r>
        </a:p>
      </dgm:t>
    </dgm:pt>
    <dgm:pt modelId="{3F7CFC5D-5EDE-4D05-99C5-E4BB844C0F92}" type="parTrans" cxnId="{3163DA2F-C4D1-4A74-8DF4-9A37FBDCB4B6}">
      <dgm:prSet/>
      <dgm:spPr/>
      <dgm:t>
        <a:bodyPr/>
        <a:lstStyle/>
        <a:p>
          <a:endParaRPr lang="fr-FR"/>
        </a:p>
      </dgm:t>
    </dgm:pt>
    <dgm:pt modelId="{16117D5A-98DF-4888-BDC6-F3F2B2700D42}" type="sibTrans" cxnId="{3163DA2F-C4D1-4A74-8DF4-9A37FBDCB4B6}">
      <dgm:prSet/>
      <dgm:spPr/>
      <dgm:t>
        <a:bodyPr/>
        <a:lstStyle/>
        <a:p>
          <a:endParaRPr lang="fr-FR"/>
        </a:p>
      </dgm:t>
    </dgm:pt>
    <dgm:pt modelId="{78312FF5-4BC6-457E-8717-97A3BD2D9051}">
      <dgm:prSet phldrT="[Texte]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FF7C80"/>
            </a:gs>
          </a:gsLst>
          <a:lin ang="5400000" scaled="1"/>
        </a:gradFill>
      </dgm:spPr>
      <dgm:t>
        <a:bodyPr/>
        <a:lstStyle/>
        <a:p>
          <a:r>
            <a:rPr lang="fr-FR" dirty="0">
              <a:solidFill>
                <a:schemeClr val="tx1">
                  <a:lumMod val="65000"/>
                  <a:lumOff val="35000"/>
                </a:schemeClr>
              </a:solidFill>
            </a:rPr>
            <a:t>Extraire les victimes jusqu’au PRV</a:t>
          </a:r>
        </a:p>
      </dgm:t>
    </dgm:pt>
    <dgm:pt modelId="{400C32C2-C876-4CD6-A558-32B742E1E7F3}" type="parTrans" cxnId="{1AF62748-1B70-4173-97F3-AC28DCBB7064}">
      <dgm:prSet/>
      <dgm:spPr/>
      <dgm:t>
        <a:bodyPr/>
        <a:lstStyle/>
        <a:p>
          <a:endParaRPr lang="fr-FR"/>
        </a:p>
      </dgm:t>
    </dgm:pt>
    <dgm:pt modelId="{7FD4804F-E2FE-462E-A15E-78AEEFDB90BF}" type="sibTrans" cxnId="{1AF62748-1B70-4173-97F3-AC28DCBB7064}">
      <dgm:prSet/>
      <dgm:spPr/>
      <dgm:t>
        <a:bodyPr/>
        <a:lstStyle/>
        <a:p>
          <a:endParaRPr lang="fr-FR"/>
        </a:p>
      </dgm:t>
    </dgm:pt>
    <dgm:pt modelId="{18F30261-0F8F-47BA-B29C-D7542A925E72}">
      <dgm:prSet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FFC000"/>
            </a:gs>
          </a:gsLst>
          <a:lin ang="5400000" scaled="1"/>
        </a:gradFill>
      </dgm:spPr>
      <dgm:t>
        <a:bodyPr/>
        <a:lstStyle/>
        <a:p>
          <a:r>
            <a:rPr lang="fr-FR" dirty="0">
              <a:solidFill>
                <a:schemeClr val="tx1">
                  <a:lumMod val="65000"/>
                  <a:lumOff val="35000"/>
                </a:schemeClr>
              </a:solidFill>
            </a:rPr>
            <a:t>Trier les victimes</a:t>
          </a:r>
        </a:p>
      </dgm:t>
    </dgm:pt>
    <dgm:pt modelId="{3446F5EC-26F1-406B-8BFA-6B8C9CC28D34}" type="parTrans" cxnId="{3FF589F8-717D-4540-A98D-ED287A45AF12}">
      <dgm:prSet/>
      <dgm:spPr/>
      <dgm:t>
        <a:bodyPr/>
        <a:lstStyle/>
        <a:p>
          <a:endParaRPr lang="fr-FR"/>
        </a:p>
      </dgm:t>
    </dgm:pt>
    <dgm:pt modelId="{DA8609E7-6471-48B0-9F37-3225DCAC973D}" type="sibTrans" cxnId="{3FF589F8-717D-4540-A98D-ED287A45AF12}">
      <dgm:prSet/>
      <dgm:spPr/>
      <dgm:t>
        <a:bodyPr/>
        <a:lstStyle/>
        <a:p>
          <a:endParaRPr lang="fr-FR"/>
        </a:p>
      </dgm:t>
    </dgm:pt>
    <dgm:pt modelId="{4829DDA8-B7FF-497C-9904-FC1D8ED633D2}">
      <dgm:prSet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FFC000"/>
            </a:gs>
          </a:gsLst>
          <a:lin ang="5400000" scaled="1"/>
        </a:gradFill>
      </dgm:spPr>
      <dgm:t>
        <a:bodyPr/>
        <a:lstStyle/>
        <a:p>
          <a:r>
            <a:rPr lang="fr-FR" dirty="0">
              <a:solidFill>
                <a:schemeClr val="tx1">
                  <a:lumMod val="65000"/>
                  <a:lumOff val="35000"/>
                </a:schemeClr>
              </a:solidFill>
            </a:rPr>
            <a:t>Décontaminer les victimes</a:t>
          </a:r>
        </a:p>
        <a:p>
          <a:r>
            <a:rPr lang="fr-FR" dirty="0">
              <a:solidFill>
                <a:schemeClr val="tx1">
                  <a:lumMod val="65000"/>
                  <a:lumOff val="35000"/>
                </a:schemeClr>
              </a:solidFill>
            </a:rPr>
            <a:t>Déshabiller les victimes </a:t>
          </a:r>
        </a:p>
      </dgm:t>
    </dgm:pt>
    <dgm:pt modelId="{BBCDED98-E91E-47B7-B705-8AE2B0DFA2E0}" type="parTrans" cxnId="{D5EAF6F1-CA47-40F8-9794-71419D64D04A}">
      <dgm:prSet/>
      <dgm:spPr/>
      <dgm:t>
        <a:bodyPr/>
        <a:lstStyle/>
        <a:p>
          <a:endParaRPr lang="fr-FR"/>
        </a:p>
      </dgm:t>
    </dgm:pt>
    <dgm:pt modelId="{D87F87A1-B4E4-4F62-8428-72C5131AFA87}" type="sibTrans" cxnId="{D5EAF6F1-CA47-40F8-9794-71419D64D04A}">
      <dgm:prSet/>
      <dgm:spPr/>
      <dgm:t>
        <a:bodyPr/>
        <a:lstStyle/>
        <a:p>
          <a:endParaRPr lang="fr-FR"/>
        </a:p>
      </dgm:t>
    </dgm:pt>
    <dgm:pt modelId="{E14C7B11-DCA5-4800-9D9D-17D83189C1DE}">
      <dgm:prSet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92D050"/>
            </a:gs>
          </a:gsLst>
          <a:lin ang="5400000" scaled="1"/>
        </a:gradFill>
      </dgm:spPr>
      <dgm:t>
        <a:bodyPr/>
        <a:lstStyle/>
        <a:p>
          <a:r>
            <a:rPr lang="fr-FR" dirty="0">
              <a:solidFill>
                <a:schemeClr val="tx1">
                  <a:lumMod val="65000"/>
                  <a:lumOff val="35000"/>
                </a:schemeClr>
              </a:solidFill>
            </a:rPr>
            <a:t>NOVI-PMA-Evacuation</a:t>
          </a:r>
        </a:p>
      </dgm:t>
    </dgm:pt>
    <dgm:pt modelId="{17759E21-CF0C-4C46-9B6B-6AEF7FB003CF}" type="parTrans" cxnId="{181B8503-D1FB-4019-9EAC-95266B8C0DB7}">
      <dgm:prSet/>
      <dgm:spPr/>
      <dgm:t>
        <a:bodyPr/>
        <a:lstStyle/>
        <a:p>
          <a:endParaRPr lang="fr-FR"/>
        </a:p>
      </dgm:t>
    </dgm:pt>
    <dgm:pt modelId="{FE930742-69D1-4289-9D62-C9D430EB8C09}" type="sibTrans" cxnId="{181B8503-D1FB-4019-9EAC-95266B8C0DB7}">
      <dgm:prSet/>
      <dgm:spPr/>
      <dgm:t>
        <a:bodyPr/>
        <a:lstStyle/>
        <a:p>
          <a:endParaRPr lang="fr-FR"/>
        </a:p>
      </dgm:t>
    </dgm:pt>
    <dgm:pt modelId="{58B6D791-398B-4A34-B915-C4415FB00FB0}">
      <dgm:prSet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FFC000"/>
            </a:gs>
          </a:gsLst>
          <a:lin ang="5400000" scaled="1"/>
        </a:gradFill>
      </dgm:spPr>
      <dgm:t>
        <a:bodyPr/>
        <a:lstStyle/>
        <a:p>
          <a:r>
            <a:rPr lang="fr-FR" dirty="0">
              <a:solidFill>
                <a:schemeClr val="tx1">
                  <a:lumMod val="65000"/>
                  <a:lumOff val="35000"/>
                </a:schemeClr>
              </a:solidFill>
            </a:rPr>
            <a:t>+/- Antidotes sur invalides</a:t>
          </a:r>
        </a:p>
      </dgm:t>
    </dgm:pt>
    <dgm:pt modelId="{5BA08AF9-E38B-4642-BDB3-973B060AB0C8}" type="sibTrans" cxnId="{B97806C7-6124-4164-81DC-C7F0C3092701}">
      <dgm:prSet/>
      <dgm:spPr/>
      <dgm:t>
        <a:bodyPr/>
        <a:lstStyle/>
        <a:p>
          <a:endParaRPr lang="fr-FR"/>
        </a:p>
      </dgm:t>
    </dgm:pt>
    <dgm:pt modelId="{09F4C226-1777-47ED-A18F-2C48B4A307CA}" type="parTrans" cxnId="{B97806C7-6124-4164-81DC-C7F0C3092701}">
      <dgm:prSet/>
      <dgm:spPr/>
      <dgm:t>
        <a:bodyPr/>
        <a:lstStyle/>
        <a:p>
          <a:endParaRPr lang="fr-FR"/>
        </a:p>
      </dgm:t>
    </dgm:pt>
    <dgm:pt modelId="{71D36528-38F3-4E9E-A707-6195A3608693}" type="pres">
      <dgm:prSet presAssocID="{49B9F671-5DA0-43F5-B468-EBF2ACAAF1E1}" presName="Name0" presStyleCnt="0">
        <dgm:presLayoutVars>
          <dgm:dir/>
          <dgm:animLvl val="lvl"/>
          <dgm:resizeHandles val="exact"/>
        </dgm:presLayoutVars>
      </dgm:prSet>
      <dgm:spPr/>
    </dgm:pt>
    <dgm:pt modelId="{4766194A-12C7-4D23-977B-B0A95515AEC8}" type="pres">
      <dgm:prSet presAssocID="{D27E5D12-E9CF-48C3-856F-334B142A960E}" presName="parTxOnly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90BA141-B3F7-4522-BC60-1E5F66211F8A}" type="pres">
      <dgm:prSet presAssocID="{CCB613EE-0722-475F-A6D3-152D33196212}" presName="parTxOnlySpace" presStyleCnt="0"/>
      <dgm:spPr/>
    </dgm:pt>
    <dgm:pt modelId="{8717E196-74B5-45A3-8FB5-A6166A451D70}" type="pres">
      <dgm:prSet presAssocID="{84C4B37A-ABEE-4395-9295-706F09E2A2AB}" presName="parTxOnly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55EFBC8-413C-4A15-B33F-0F7B5F6E3BB6}" type="pres">
      <dgm:prSet presAssocID="{16117D5A-98DF-4888-BDC6-F3F2B2700D42}" presName="parTxOnlySpace" presStyleCnt="0"/>
      <dgm:spPr/>
    </dgm:pt>
    <dgm:pt modelId="{8643B0B7-FF59-4AE2-B764-086F8E3739FE}" type="pres">
      <dgm:prSet presAssocID="{78312FF5-4BC6-457E-8717-97A3BD2D9051}" presName="parTxOnly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BCA9AB6-C2FC-45AC-9EF5-9AC68FD02926}" type="pres">
      <dgm:prSet presAssocID="{7FD4804F-E2FE-462E-A15E-78AEEFDB90BF}" presName="parTxOnlySpace" presStyleCnt="0"/>
      <dgm:spPr/>
    </dgm:pt>
    <dgm:pt modelId="{EDA5022B-892A-4838-AFE6-791D6070AC01}" type="pres">
      <dgm:prSet presAssocID="{18F30261-0F8F-47BA-B29C-D7542A925E72}" presName="parTxOnly" presStyleLbl="node1" presStyleIdx="3" presStyleCnt="7" custLinFactNeighborX="81033" custLinFactNeighborY="-27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34D1AC-7EB8-46AD-9092-FC6114C4270F}" type="pres">
      <dgm:prSet presAssocID="{DA8609E7-6471-48B0-9F37-3225DCAC973D}" presName="parTxOnlySpace" presStyleCnt="0"/>
      <dgm:spPr/>
    </dgm:pt>
    <dgm:pt modelId="{51601F4E-6530-489D-BAA4-3A47AB7F1328}" type="pres">
      <dgm:prSet presAssocID="{58B6D791-398B-4A34-B915-C4415FB00FB0}" presName="parTxOnly" presStyleLbl="node1" presStyleIdx="4" presStyleCnt="7" custLinFactX="7675" custLinFactNeighborX="100000" custLinFactNeighborY="5469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07FBF8E-328A-416F-8875-DAF439501AE2}" type="pres">
      <dgm:prSet presAssocID="{5BA08AF9-E38B-4642-BDB3-973B060AB0C8}" presName="parTxOnlySpace" presStyleCnt="0"/>
      <dgm:spPr/>
    </dgm:pt>
    <dgm:pt modelId="{3C506BDE-E96E-404F-A16F-F621C989625A}" type="pres">
      <dgm:prSet presAssocID="{4829DDA8-B7FF-497C-9904-FC1D8ED633D2}" presName="parTxOnly" presStyleLbl="node1" presStyleIdx="5" presStyleCnt="7" custLinFactX="-61635" custLinFactNeighborX="-100000" custLinFactNeighborY="-511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20160F6-5391-4344-B616-FBDF6958FC14}" type="pres">
      <dgm:prSet presAssocID="{D87F87A1-B4E4-4F62-8428-72C5131AFA87}" presName="parTxOnlySpace" presStyleCnt="0"/>
      <dgm:spPr/>
    </dgm:pt>
    <dgm:pt modelId="{7600C701-781C-477D-85C4-87DEA4BF03C8}" type="pres">
      <dgm:prSet presAssocID="{E14C7B11-DCA5-4800-9D9D-17D83189C1DE}" presName="parTxOnly" presStyleLbl="node1" presStyleIdx="6" presStyleCnt="7" custLinFactX="-21200" custLinFactNeighborX="-100000" custLinFactNeighborY="119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163DA2F-C4D1-4A74-8DF4-9A37FBDCB4B6}" srcId="{49B9F671-5DA0-43F5-B468-EBF2ACAAF1E1}" destId="{84C4B37A-ABEE-4395-9295-706F09E2A2AB}" srcOrd="1" destOrd="0" parTransId="{3F7CFC5D-5EDE-4D05-99C5-E4BB844C0F92}" sibTransId="{16117D5A-98DF-4888-BDC6-F3F2B2700D42}"/>
    <dgm:cxn modelId="{FD2D2FB1-6C50-419E-ACB0-C41AF28755CD}" type="presOf" srcId="{18F30261-0F8F-47BA-B29C-D7542A925E72}" destId="{EDA5022B-892A-4838-AFE6-791D6070AC01}" srcOrd="0" destOrd="0" presId="urn:microsoft.com/office/officeart/2005/8/layout/chevron1"/>
    <dgm:cxn modelId="{B97806C7-6124-4164-81DC-C7F0C3092701}" srcId="{49B9F671-5DA0-43F5-B468-EBF2ACAAF1E1}" destId="{58B6D791-398B-4A34-B915-C4415FB00FB0}" srcOrd="4" destOrd="0" parTransId="{09F4C226-1777-47ED-A18F-2C48B4A307CA}" sibTransId="{5BA08AF9-E38B-4642-BDB3-973B060AB0C8}"/>
    <dgm:cxn modelId="{F7713709-E6FE-49B6-A024-B20AF886D140}" type="presOf" srcId="{84C4B37A-ABEE-4395-9295-706F09E2A2AB}" destId="{8717E196-74B5-45A3-8FB5-A6166A451D70}" srcOrd="0" destOrd="0" presId="urn:microsoft.com/office/officeart/2005/8/layout/chevron1"/>
    <dgm:cxn modelId="{D5EAF6F1-CA47-40F8-9794-71419D64D04A}" srcId="{49B9F671-5DA0-43F5-B468-EBF2ACAAF1E1}" destId="{4829DDA8-B7FF-497C-9904-FC1D8ED633D2}" srcOrd="5" destOrd="0" parTransId="{BBCDED98-E91E-47B7-B705-8AE2B0DFA2E0}" sibTransId="{D87F87A1-B4E4-4F62-8428-72C5131AFA87}"/>
    <dgm:cxn modelId="{5BC680FB-DB9D-49C6-8B0A-91A9B4EBE881}" type="presOf" srcId="{4829DDA8-B7FF-497C-9904-FC1D8ED633D2}" destId="{3C506BDE-E96E-404F-A16F-F621C989625A}" srcOrd="0" destOrd="0" presId="urn:microsoft.com/office/officeart/2005/8/layout/chevron1"/>
    <dgm:cxn modelId="{3FF589F8-717D-4540-A98D-ED287A45AF12}" srcId="{49B9F671-5DA0-43F5-B468-EBF2ACAAF1E1}" destId="{18F30261-0F8F-47BA-B29C-D7542A925E72}" srcOrd="3" destOrd="0" parTransId="{3446F5EC-26F1-406B-8BFA-6B8C9CC28D34}" sibTransId="{DA8609E7-6471-48B0-9F37-3225DCAC973D}"/>
    <dgm:cxn modelId="{1AB8BF03-F016-4E04-B918-47C79EB4C6E1}" type="presOf" srcId="{78312FF5-4BC6-457E-8717-97A3BD2D9051}" destId="{8643B0B7-FF59-4AE2-B764-086F8E3739FE}" srcOrd="0" destOrd="0" presId="urn:microsoft.com/office/officeart/2005/8/layout/chevron1"/>
    <dgm:cxn modelId="{636E0833-9D17-453C-BDB9-1DE5E7ECE4E1}" srcId="{49B9F671-5DA0-43F5-B468-EBF2ACAAF1E1}" destId="{D27E5D12-E9CF-48C3-856F-334B142A960E}" srcOrd="0" destOrd="0" parTransId="{0F9B771F-7B7F-4F10-991F-8BE1F4F29CE1}" sibTransId="{CCB613EE-0722-475F-A6D3-152D33196212}"/>
    <dgm:cxn modelId="{77DFEB2E-714C-4600-903B-CBC136713977}" type="presOf" srcId="{58B6D791-398B-4A34-B915-C4415FB00FB0}" destId="{51601F4E-6530-489D-BAA4-3A47AB7F1328}" srcOrd="0" destOrd="0" presId="urn:microsoft.com/office/officeart/2005/8/layout/chevron1"/>
    <dgm:cxn modelId="{4FFD845F-24A5-402D-828B-1D412FE70F86}" type="presOf" srcId="{49B9F671-5DA0-43F5-B468-EBF2ACAAF1E1}" destId="{71D36528-38F3-4E9E-A707-6195A3608693}" srcOrd="0" destOrd="0" presId="urn:microsoft.com/office/officeart/2005/8/layout/chevron1"/>
    <dgm:cxn modelId="{1AF62748-1B70-4173-97F3-AC28DCBB7064}" srcId="{49B9F671-5DA0-43F5-B468-EBF2ACAAF1E1}" destId="{78312FF5-4BC6-457E-8717-97A3BD2D9051}" srcOrd="2" destOrd="0" parTransId="{400C32C2-C876-4CD6-A558-32B742E1E7F3}" sibTransId="{7FD4804F-E2FE-462E-A15E-78AEEFDB90BF}"/>
    <dgm:cxn modelId="{181B8503-D1FB-4019-9EAC-95266B8C0DB7}" srcId="{49B9F671-5DA0-43F5-B468-EBF2ACAAF1E1}" destId="{E14C7B11-DCA5-4800-9D9D-17D83189C1DE}" srcOrd="6" destOrd="0" parTransId="{17759E21-CF0C-4C46-9B6B-6AEF7FB003CF}" sibTransId="{FE930742-69D1-4289-9D62-C9D430EB8C09}"/>
    <dgm:cxn modelId="{D47904E6-01E2-4BB9-A9FB-4C2A7E4ED0FA}" type="presOf" srcId="{E14C7B11-DCA5-4800-9D9D-17D83189C1DE}" destId="{7600C701-781C-477D-85C4-87DEA4BF03C8}" srcOrd="0" destOrd="0" presId="urn:microsoft.com/office/officeart/2005/8/layout/chevron1"/>
    <dgm:cxn modelId="{9A3481CE-846B-4BF8-9903-C703A3923AF4}" type="presOf" srcId="{D27E5D12-E9CF-48C3-856F-334B142A960E}" destId="{4766194A-12C7-4D23-977B-B0A95515AEC8}" srcOrd="0" destOrd="0" presId="urn:microsoft.com/office/officeart/2005/8/layout/chevron1"/>
    <dgm:cxn modelId="{A649A4C4-2228-4DFB-8819-F496D96D497D}" type="presParOf" srcId="{71D36528-38F3-4E9E-A707-6195A3608693}" destId="{4766194A-12C7-4D23-977B-B0A95515AEC8}" srcOrd="0" destOrd="0" presId="urn:microsoft.com/office/officeart/2005/8/layout/chevron1"/>
    <dgm:cxn modelId="{52D86B43-D1FB-49B4-B8CB-83ECAD6E463A}" type="presParOf" srcId="{71D36528-38F3-4E9E-A707-6195A3608693}" destId="{690BA141-B3F7-4522-BC60-1E5F66211F8A}" srcOrd="1" destOrd="0" presId="urn:microsoft.com/office/officeart/2005/8/layout/chevron1"/>
    <dgm:cxn modelId="{666E671A-24BC-4E77-9F67-8782B2B3A2B3}" type="presParOf" srcId="{71D36528-38F3-4E9E-A707-6195A3608693}" destId="{8717E196-74B5-45A3-8FB5-A6166A451D70}" srcOrd="2" destOrd="0" presId="urn:microsoft.com/office/officeart/2005/8/layout/chevron1"/>
    <dgm:cxn modelId="{53D81183-810D-43C9-8123-8231E0A16936}" type="presParOf" srcId="{71D36528-38F3-4E9E-A707-6195A3608693}" destId="{555EFBC8-413C-4A15-B33F-0F7B5F6E3BB6}" srcOrd="3" destOrd="0" presId="urn:microsoft.com/office/officeart/2005/8/layout/chevron1"/>
    <dgm:cxn modelId="{7ED910A9-D891-46A3-A825-837E19444007}" type="presParOf" srcId="{71D36528-38F3-4E9E-A707-6195A3608693}" destId="{8643B0B7-FF59-4AE2-B764-086F8E3739FE}" srcOrd="4" destOrd="0" presId="urn:microsoft.com/office/officeart/2005/8/layout/chevron1"/>
    <dgm:cxn modelId="{5C94FD85-ABCC-4F0B-AC46-C3F6872B3524}" type="presParOf" srcId="{71D36528-38F3-4E9E-A707-6195A3608693}" destId="{1BCA9AB6-C2FC-45AC-9EF5-9AC68FD02926}" srcOrd="5" destOrd="0" presId="urn:microsoft.com/office/officeart/2005/8/layout/chevron1"/>
    <dgm:cxn modelId="{EAA0C214-9086-4B8A-AB42-3F111CBA7141}" type="presParOf" srcId="{71D36528-38F3-4E9E-A707-6195A3608693}" destId="{EDA5022B-892A-4838-AFE6-791D6070AC01}" srcOrd="6" destOrd="0" presId="urn:microsoft.com/office/officeart/2005/8/layout/chevron1"/>
    <dgm:cxn modelId="{625A1F06-9A69-466F-A279-A035D37BAA80}" type="presParOf" srcId="{71D36528-38F3-4E9E-A707-6195A3608693}" destId="{E334D1AC-7EB8-46AD-9092-FC6114C4270F}" srcOrd="7" destOrd="0" presId="urn:microsoft.com/office/officeart/2005/8/layout/chevron1"/>
    <dgm:cxn modelId="{1BBDBA49-37CF-43C6-85D5-B6BC12C424EB}" type="presParOf" srcId="{71D36528-38F3-4E9E-A707-6195A3608693}" destId="{51601F4E-6530-489D-BAA4-3A47AB7F1328}" srcOrd="8" destOrd="0" presId="urn:microsoft.com/office/officeart/2005/8/layout/chevron1"/>
    <dgm:cxn modelId="{719C5F92-F066-41F1-AC7D-E79169C37AA3}" type="presParOf" srcId="{71D36528-38F3-4E9E-A707-6195A3608693}" destId="{207FBF8E-328A-416F-8875-DAF439501AE2}" srcOrd="9" destOrd="0" presId="urn:microsoft.com/office/officeart/2005/8/layout/chevron1"/>
    <dgm:cxn modelId="{6F9DD9E5-712D-4F3F-B396-5F110E932F56}" type="presParOf" srcId="{71D36528-38F3-4E9E-A707-6195A3608693}" destId="{3C506BDE-E96E-404F-A16F-F621C989625A}" srcOrd="10" destOrd="0" presId="urn:microsoft.com/office/officeart/2005/8/layout/chevron1"/>
    <dgm:cxn modelId="{484A0587-6F74-48E6-91FB-8DBCF3440F1E}" type="presParOf" srcId="{71D36528-38F3-4E9E-A707-6195A3608693}" destId="{A20160F6-5391-4344-B616-FBDF6958FC14}" srcOrd="11" destOrd="0" presId="urn:microsoft.com/office/officeart/2005/8/layout/chevron1"/>
    <dgm:cxn modelId="{02BC3EAA-EFC2-414E-90B9-E7B262DF4478}" type="presParOf" srcId="{71D36528-38F3-4E9E-A707-6195A3608693}" destId="{7600C701-781C-477D-85C4-87DEA4BF03C8}" srcOrd="1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184A54-FB7A-4264-B826-B82BA75D94F5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305ED-33BE-4FA4-A05E-F2E958BCF5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136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dirty="0">
                <a:solidFill>
                  <a:srgbClr val="1D21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SINUS : Utilisé lors de situations multi victimes et ceci depuis 2009 ( secteur BSPP) et généralisé depuis l'euro.</a:t>
            </a:r>
            <a:br>
              <a:rPr lang="fr-FR" sz="1200" dirty="0">
                <a:solidFill>
                  <a:srgbClr val="1D212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200" dirty="0">
                <a:solidFill>
                  <a:srgbClr val="1D21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Utilisé sur ordre du C.O.S.</a:t>
            </a:r>
          </a:p>
          <a:p>
            <a:r>
              <a:rPr lang="fr-FR" sz="1200" dirty="0">
                <a:solidFill>
                  <a:srgbClr val="1D21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Outil interservices qui permet de gérer la "traçabilité" des victimes.</a:t>
            </a:r>
            <a:br>
              <a:rPr lang="fr-FR" sz="1200" dirty="0">
                <a:solidFill>
                  <a:srgbClr val="1D212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200" dirty="0">
                <a:solidFill>
                  <a:srgbClr val="1D21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Interservices : Pompiers, SAMU, Hôpitaux, Police judiciaire...</a:t>
            </a:r>
          </a:p>
          <a:p>
            <a:r>
              <a:rPr lang="fr-FR" sz="1200" dirty="0">
                <a:solidFill>
                  <a:srgbClr val="1D21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est composé (Véhicules sanitaires) de :</a:t>
            </a:r>
            <a:br>
              <a:rPr lang="fr-FR" sz="1200" dirty="0">
                <a:solidFill>
                  <a:srgbClr val="1D212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200" dirty="0">
                <a:solidFill>
                  <a:srgbClr val="1D21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Bracelets</a:t>
            </a:r>
            <a:br>
              <a:rPr lang="fr-FR" sz="1200" dirty="0">
                <a:solidFill>
                  <a:srgbClr val="1D212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200" dirty="0">
                <a:solidFill>
                  <a:srgbClr val="1D21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Fiches médicale de l'avant (F.M.A)</a:t>
            </a:r>
          </a:p>
          <a:p>
            <a:r>
              <a:rPr lang="fr-FR" sz="1200" dirty="0">
                <a:solidFill>
                  <a:srgbClr val="1D21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Concernant la gestion :</a:t>
            </a:r>
            <a:br>
              <a:rPr lang="fr-FR" sz="1200" dirty="0">
                <a:solidFill>
                  <a:srgbClr val="1D212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200" dirty="0">
                <a:solidFill>
                  <a:srgbClr val="1D21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Logiciel arc sinus (sur site) ou Sinus (interface web).</a:t>
            </a:r>
            <a:br>
              <a:rPr lang="fr-FR" sz="1200" dirty="0">
                <a:solidFill>
                  <a:srgbClr val="1D212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200" dirty="0">
                <a:solidFill>
                  <a:srgbClr val="1D21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Listing intermédiaire ( liste papier établit en attendant l'arrivée de la gestion de sinus informatisé ou dans le cas ou le logiciel ne fonctionne pas).</a:t>
            </a:r>
            <a:br>
              <a:rPr lang="fr-FR" sz="1200" dirty="0">
                <a:solidFill>
                  <a:srgbClr val="1D212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200" dirty="0">
                <a:solidFill>
                  <a:srgbClr val="1D21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Logiciel arc sinus peut fonctionner hors connexion internet..</a:t>
            </a:r>
          </a:p>
          <a:p>
            <a:r>
              <a:rPr lang="fr-FR" sz="1200" dirty="0">
                <a:solidFill>
                  <a:srgbClr val="1D21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Concernant les bracelets (positionnés bras droit si possible...) ils sont composés de 6 étiquettes autocollantes</a:t>
            </a:r>
            <a:br>
              <a:rPr lang="fr-FR" sz="1200" dirty="0">
                <a:solidFill>
                  <a:srgbClr val="1D212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200" dirty="0">
                <a:solidFill>
                  <a:srgbClr val="1D21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FMA (positionnée autour du cou)dispose de deux emplacements étiquettes.</a:t>
            </a:r>
          </a:p>
          <a:p>
            <a:r>
              <a:rPr lang="fr-FR" sz="1200" dirty="0">
                <a:solidFill>
                  <a:srgbClr val="1D21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 que possible, les victimes doivent être identifiées et en priorité ( Les impliqués ne sauront pas toujours identifiés...).</a:t>
            </a:r>
          </a:p>
          <a:p>
            <a:r>
              <a:rPr lang="fr-FR" sz="1200" dirty="0">
                <a:solidFill>
                  <a:srgbClr val="1D21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décédés sont également identifiés</a:t>
            </a:r>
            <a:endParaRPr lang="fr-FR" sz="1200" b="0" i="0" dirty="0">
              <a:solidFill>
                <a:srgbClr val="1D2129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0305ED-33BE-4FA4-A05E-F2E958BCF594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1100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Rosace avec 5 brancards autour de B5 o2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0305ED-33BE-4FA4-A05E-F2E958BCF594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6019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Rosace avec 5 brancards autour de B5 o2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0305ED-33BE-4FA4-A05E-F2E958BCF594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4399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022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961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4344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7307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9980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6453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1553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1135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3417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4705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6241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51A69-6F59-43A1-81F4-17903AA184B8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537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13" Type="http://schemas.openxmlformats.org/officeDocument/2006/relationships/image" Target="../media/image30.jfif"/><Relationship Id="rId3" Type="http://schemas.openxmlformats.org/officeDocument/2006/relationships/image" Target="../media/image2.png"/><Relationship Id="rId7" Type="http://schemas.openxmlformats.org/officeDocument/2006/relationships/image" Target="../media/image24.jfif"/><Relationship Id="rId12" Type="http://schemas.openxmlformats.org/officeDocument/2006/relationships/image" Target="../media/image29.jpg"/><Relationship Id="rId2" Type="http://schemas.openxmlformats.org/officeDocument/2006/relationships/image" Target="../media/image1.emf"/><Relationship Id="rId16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fif"/><Relationship Id="rId11" Type="http://schemas.openxmlformats.org/officeDocument/2006/relationships/image" Target="../media/image28.jpeg"/><Relationship Id="rId5" Type="http://schemas.openxmlformats.org/officeDocument/2006/relationships/image" Target="../media/image22.jpg"/><Relationship Id="rId15" Type="http://schemas.openxmlformats.org/officeDocument/2006/relationships/image" Target="../media/image32.jpg"/><Relationship Id="rId10" Type="http://schemas.openxmlformats.org/officeDocument/2006/relationships/image" Target="../media/image27.jpg"/><Relationship Id="rId4" Type="http://schemas.openxmlformats.org/officeDocument/2006/relationships/image" Target="../media/image3.emf"/><Relationship Id="rId9" Type="http://schemas.openxmlformats.org/officeDocument/2006/relationships/image" Target="../media/image26.jpeg"/><Relationship Id="rId14" Type="http://schemas.openxmlformats.org/officeDocument/2006/relationships/image" Target="../media/image3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1.emf"/><Relationship Id="rId7" Type="http://schemas.openxmlformats.org/officeDocument/2006/relationships/package" Target="../embeddings/Feuille_de_calcul_Microsoft_Excel1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image" Target="../media/image14.jpg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9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3.jpg"/><Relationship Id="rId5" Type="http://schemas.openxmlformats.org/officeDocument/2006/relationships/diagramData" Target="../diagrams/data1.xml"/><Relationship Id="rId15" Type="http://schemas.openxmlformats.org/officeDocument/2006/relationships/image" Target="../media/image16.jpeg"/><Relationship Id="rId10" Type="http://schemas.openxmlformats.org/officeDocument/2006/relationships/image" Target="../media/image10.png"/><Relationship Id="rId4" Type="http://schemas.openxmlformats.org/officeDocument/2006/relationships/image" Target="../media/image3.emf"/><Relationship Id="rId9" Type="http://schemas.microsoft.com/office/2007/relationships/diagramDrawing" Target="../diagrams/drawing1.xml"/><Relationship Id="rId1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em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1776" y="6160617"/>
            <a:ext cx="624208" cy="603254"/>
          </a:xfrm>
          <a:prstGeom prst="rect">
            <a:avLst/>
          </a:prstGeom>
        </p:spPr>
      </p:pic>
      <p:grpSp>
        <p:nvGrpSpPr>
          <p:cNvPr id="11" name="Groupe 10"/>
          <p:cNvGrpSpPr/>
          <p:nvPr/>
        </p:nvGrpSpPr>
        <p:grpSpPr>
          <a:xfrm>
            <a:off x="1586753" y="6195167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2389729" y="2654540"/>
            <a:ext cx="7412542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6600" b="1" dirty="0">
                <a:solidFill>
                  <a:srgbClr val="0070C0"/>
                </a:solidFill>
              </a:rPr>
              <a:t>Généralités en NRBC</a:t>
            </a:r>
          </a:p>
          <a:p>
            <a:pPr algn="ctr"/>
            <a:r>
              <a:rPr lang="fr-FR" sz="4000" b="1" dirty="0">
                <a:solidFill>
                  <a:srgbClr val="0070C0"/>
                </a:solidFill>
              </a:rPr>
              <a:t>(SP)</a:t>
            </a:r>
          </a:p>
        </p:txBody>
      </p:sp>
    </p:spTree>
    <p:extLst>
      <p:ext uri="{BB962C8B-B14F-4D97-AF65-F5344CB8AC3E}">
        <p14:creationId xmlns:p14="http://schemas.microsoft.com/office/powerpoint/2010/main" val="2446135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1776" y="6160617"/>
            <a:ext cx="624208" cy="603254"/>
          </a:xfrm>
          <a:prstGeom prst="rect">
            <a:avLst/>
          </a:prstGeom>
        </p:spPr>
      </p:pic>
      <p:grpSp>
        <p:nvGrpSpPr>
          <p:cNvPr id="11" name="Groupe 10"/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8" name="ZoneTexte 7"/>
          <p:cNvSpPr txBox="1"/>
          <p:nvPr/>
        </p:nvSpPr>
        <p:spPr>
          <a:xfrm>
            <a:off x="788045" y="296824"/>
            <a:ext cx="4851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u="sng" dirty="0">
                <a:solidFill>
                  <a:srgbClr val="0070C0"/>
                </a:solidFill>
              </a:rPr>
              <a:t>Dispositif type -&gt; Schéma mixte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="" xmlns:a16="http://schemas.microsoft.com/office/drawing/2014/main" id="{E6A6C87D-5A71-46B1-ABD7-E36635CBF5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7605" y="839081"/>
            <a:ext cx="7836789" cy="547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473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646065AE-F22E-43A3-818D-735B55D2F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217" y="190838"/>
            <a:ext cx="10074729" cy="656572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DA0D439A-48B9-405D-8E4A-0B23CCBDE121}"/>
              </a:ext>
            </a:extLst>
          </p:cNvPr>
          <p:cNvSpPr txBox="1"/>
          <p:nvPr/>
        </p:nvSpPr>
        <p:spPr>
          <a:xfrm rot="2182385">
            <a:off x="6328281" y="985881"/>
            <a:ext cx="5059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CAI</a:t>
            </a:r>
          </a:p>
        </p:txBody>
      </p:sp>
    </p:spTree>
    <p:extLst>
      <p:ext uri="{BB962C8B-B14F-4D97-AF65-F5344CB8AC3E}">
        <p14:creationId xmlns:p14="http://schemas.microsoft.com/office/powerpoint/2010/main" val="2776035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47C5D698-89BB-4F12-9811-E3F0EE970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365" y="40534"/>
            <a:ext cx="9881693" cy="653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678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1776" y="6160617"/>
            <a:ext cx="624208" cy="603254"/>
          </a:xfrm>
          <a:prstGeom prst="rect">
            <a:avLst/>
          </a:prstGeom>
        </p:spPr>
      </p:pic>
      <p:grpSp>
        <p:nvGrpSpPr>
          <p:cNvPr id="11" name="Groupe 10"/>
          <p:cNvGrpSpPr/>
          <p:nvPr/>
        </p:nvGrpSpPr>
        <p:grpSpPr>
          <a:xfrm>
            <a:off x="1586753" y="6195167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2" name="ZoneTexte 1"/>
          <p:cNvSpPr txBox="1"/>
          <p:nvPr/>
        </p:nvSpPr>
        <p:spPr>
          <a:xfrm>
            <a:off x="3469821" y="2901303"/>
            <a:ext cx="48730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solidFill>
                  <a:srgbClr val="0070C0"/>
                </a:solidFill>
              </a:rPr>
              <a:t>Merci de votre attention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579" y="1345785"/>
            <a:ext cx="1026714" cy="1026714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361" y="5146360"/>
            <a:ext cx="1246650" cy="970156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224" y="1102327"/>
            <a:ext cx="1116462" cy="1116462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187" y="3564171"/>
            <a:ext cx="1112324" cy="889859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71" y="2587750"/>
            <a:ext cx="1372763" cy="782201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5248" y="2357438"/>
            <a:ext cx="834048" cy="829899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737" y="3762541"/>
            <a:ext cx="1453507" cy="463719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753" y="4607032"/>
            <a:ext cx="948985" cy="948985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830" y="864875"/>
            <a:ext cx="938327" cy="1202983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358" y="4752110"/>
            <a:ext cx="1085899" cy="1113742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3650" y="4555575"/>
            <a:ext cx="1123087" cy="134501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="" xmlns:a16="http://schemas.microsoft.com/office/drawing/2014/main" id="{BB8A5090-1C4B-43B5-8C0D-7E726931CB8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821" y="1060270"/>
            <a:ext cx="1313865" cy="665830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="" xmlns:a16="http://schemas.microsoft.com/office/drawing/2014/main" id="{659B86BC-9D37-43E8-B76B-363A7B15257F}"/>
              </a:ext>
            </a:extLst>
          </p:cNvPr>
          <p:cNvSpPr txBox="1"/>
          <p:nvPr/>
        </p:nvSpPr>
        <p:spPr>
          <a:xfrm>
            <a:off x="114512" y="6409525"/>
            <a:ext cx="23294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Cadre de santé commandant </a:t>
            </a:r>
            <a:r>
              <a:rPr lang="fr-FR" sz="900" b="1" dirty="0"/>
              <a:t>Gaël FEY (SDIS 42)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="" xmlns:a16="http://schemas.microsoft.com/office/drawing/2014/main" id="{5AA05E9F-C937-4C8E-85FB-474D66891B6B}"/>
              </a:ext>
            </a:extLst>
          </p:cNvPr>
          <p:cNvSpPr txBox="1"/>
          <p:nvPr/>
        </p:nvSpPr>
        <p:spPr>
          <a:xfrm>
            <a:off x="114512" y="6556656"/>
            <a:ext cx="28427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/>
              <a:t>Cadre de santé commandant </a:t>
            </a:r>
            <a:r>
              <a:rPr lang="fr-FR" sz="900" b="1" dirty="0"/>
              <a:t>François LECHON (SDMIS)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="" xmlns:a16="http://schemas.microsoft.com/office/drawing/2014/main" id="{5AA05E9F-C937-4C8E-85FB-474D66891B6B}"/>
              </a:ext>
            </a:extLst>
          </p:cNvPr>
          <p:cNvSpPr txBox="1"/>
          <p:nvPr/>
        </p:nvSpPr>
        <p:spPr>
          <a:xfrm>
            <a:off x="121523" y="6246800"/>
            <a:ext cx="26652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u="sng" dirty="0" smtClean="0"/>
              <a:t>Contacts</a:t>
            </a:r>
            <a:r>
              <a:rPr lang="fr-FR" sz="900" dirty="0" smtClean="0"/>
              <a:t> :</a:t>
            </a:r>
            <a:endParaRPr lang="fr-FR" sz="900" b="1" dirty="0"/>
          </a:p>
        </p:txBody>
      </p:sp>
    </p:spTree>
    <p:extLst>
      <p:ext uri="{BB962C8B-B14F-4D97-AF65-F5344CB8AC3E}">
        <p14:creationId xmlns:p14="http://schemas.microsoft.com/office/powerpoint/2010/main" val="1226036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1776" y="6160617"/>
            <a:ext cx="624208" cy="603254"/>
          </a:xfrm>
          <a:prstGeom prst="rect">
            <a:avLst/>
          </a:prstGeom>
        </p:spPr>
      </p:pic>
      <p:grpSp>
        <p:nvGrpSpPr>
          <p:cNvPr id="11" name="Groupe 10"/>
          <p:cNvGrpSpPr/>
          <p:nvPr/>
        </p:nvGrpSpPr>
        <p:grpSpPr>
          <a:xfrm>
            <a:off x="1586753" y="6195167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8" name="ZoneTexte 7"/>
          <p:cNvSpPr txBox="1"/>
          <p:nvPr/>
        </p:nvSpPr>
        <p:spPr>
          <a:xfrm>
            <a:off x="579285" y="1982711"/>
            <a:ext cx="103800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u="sng" dirty="0">
                <a:solidFill>
                  <a:schemeClr val="accent1">
                    <a:lumMod val="50000"/>
                  </a:schemeClr>
                </a:solidFill>
              </a:rPr>
              <a:t>Risque difficile à appréhender </a:t>
            </a:r>
            <a:r>
              <a:rPr lang="fr-FR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Nous sommes des SP spécialisés et non pas des spécialistes formés SP,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65 millions de produits chimiques dans le monde + les sources RAD 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u="sng" dirty="0">
                <a:solidFill>
                  <a:schemeClr val="accent1">
                    <a:lumMod val="50000"/>
                  </a:schemeClr>
                </a:solidFill>
              </a:rPr>
              <a:t>Zonage</a:t>
            </a:r>
            <a:r>
              <a:rPr lang="fr-FR" b="1" dirty="0">
                <a:solidFill>
                  <a:schemeClr val="accent1">
                    <a:lumMod val="50000"/>
                  </a:schemeClr>
                </a:solidFill>
              </a:rPr>
              <a:t>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Accès restreint, donc contrôles d’accès (=SAS)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Nécessité d’évacuation ou de confinement du public,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u="sng" dirty="0">
                <a:solidFill>
                  <a:schemeClr val="accent1">
                    <a:lumMod val="50000"/>
                  </a:schemeClr>
                </a:solidFill>
              </a:rPr>
              <a:t>EPI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Sollicitation accrue des organismes,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Impact psychologique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u="sng" dirty="0">
                <a:solidFill>
                  <a:schemeClr val="accent1">
                    <a:lumMod val="50000"/>
                  </a:schemeClr>
                </a:solidFill>
              </a:rPr>
              <a:t>Effets déportés possibles</a:t>
            </a:r>
            <a:r>
              <a:rPr lang="fr-FR" b="1" dirty="0">
                <a:solidFill>
                  <a:schemeClr val="accent1">
                    <a:lumMod val="50000"/>
                  </a:schemeClr>
                </a:solidFill>
              </a:rPr>
              <a:t>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 Nécessité d’anticipation et de réseaux de mesures (pollution, nuage toxique, onde de surpression,,)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u="sng" dirty="0">
                <a:solidFill>
                  <a:schemeClr val="accent1">
                    <a:lumMod val="50000"/>
                  </a:schemeClr>
                </a:solidFill>
              </a:rPr>
              <a:t>Durée d’intervention</a:t>
            </a:r>
            <a:r>
              <a:rPr lang="fr-FR" b="1" dirty="0">
                <a:solidFill>
                  <a:schemeClr val="accent1">
                    <a:lumMod val="50000"/>
                  </a:schemeClr>
                </a:solidFill>
              </a:rPr>
              <a:t>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Une intervention NRBC est toujours très longue (stabilisation de la situation, nécessité de moyens extérieurs pour résoudre incident, les conséquences peuvent être durables)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69453" y="414958"/>
            <a:ext cx="460151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u="sng" dirty="0">
                <a:solidFill>
                  <a:srgbClr val="0070C0"/>
                </a:solidFill>
              </a:rPr>
              <a:t>Préambule aux interventions </a:t>
            </a:r>
          </a:p>
          <a:p>
            <a:pPr algn="ctr"/>
            <a:r>
              <a:rPr lang="fr-FR" sz="2800" u="sng" dirty="0">
                <a:solidFill>
                  <a:srgbClr val="0070C0"/>
                </a:solidFill>
              </a:rPr>
              <a:t>NRBC</a:t>
            </a:r>
          </a:p>
        </p:txBody>
      </p:sp>
    </p:spTree>
    <p:extLst>
      <p:ext uri="{BB962C8B-B14F-4D97-AF65-F5344CB8AC3E}">
        <p14:creationId xmlns:p14="http://schemas.microsoft.com/office/powerpoint/2010/main" val="329479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1776" y="6160617"/>
            <a:ext cx="624208" cy="603254"/>
          </a:xfrm>
          <a:prstGeom prst="rect">
            <a:avLst/>
          </a:prstGeom>
        </p:spPr>
      </p:pic>
      <p:grpSp>
        <p:nvGrpSpPr>
          <p:cNvPr id="11" name="Groupe 10"/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pic>
        <p:nvPicPr>
          <p:cNvPr id="8" name="Picture 1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2821" y="2544623"/>
            <a:ext cx="4946108" cy="3177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7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18386" y="2751513"/>
            <a:ext cx="4448868" cy="3194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2143932" y="468135"/>
            <a:ext cx="2517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u="sng" dirty="0">
                <a:solidFill>
                  <a:srgbClr val="0070C0"/>
                </a:solidFill>
              </a:rPr>
              <a:t>Le zonage NRBC</a:t>
            </a:r>
          </a:p>
        </p:txBody>
      </p:sp>
    </p:spTree>
    <p:extLst>
      <p:ext uri="{BB962C8B-B14F-4D97-AF65-F5344CB8AC3E}">
        <p14:creationId xmlns:p14="http://schemas.microsoft.com/office/powerpoint/2010/main" val="3956696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1776" y="6160617"/>
            <a:ext cx="624208" cy="603254"/>
          </a:xfrm>
          <a:prstGeom prst="rect">
            <a:avLst/>
          </a:prstGeom>
        </p:spPr>
      </p:pic>
      <p:grpSp>
        <p:nvGrpSpPr>
          <p:cNvPr id="11" name="Groupe 10"/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2963" y="2398144"/>
            <a:ext cx="5161889" cy="278704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705" y="2251516"/>
            <a:ext cx="6705258" cy="3455470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1647029" y="430034"/>
            <a:ext cx="410631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u="sng" dirty="0">
                <a:solidFill>
                  <a:srgbClr val="0070C0"/>
                </a:solidFill>
              </a:rPr>
              <a:t>Les périmètres de sécurité </a:t>
            </a:r>
          </a:p>
          <a:p>
            <a:pPr algn="ctr"/>
            <a:r>
              <a:rPr lang="fr-FR" sz="2800" u="sng" dirty="0">
                <a:solidFill>
                  <a:srgbClr val="0070C0"/>
                </a:solidFill>
              </a:rPr>
              <a:t>en NRBC</a:t>
            </a:r>
          </a:p>
        </p:txBody>
      </p:sp>
    </p:spTree>
    <p:extLst>
      <p:ext uri="{BB962C8B-B14F-4D97-AF65-F5344CB8AC3E}">
        <p14:creationId xmlns:p14="http://schemas.microsoft.com/office/powerpoint/2010/main" val="581554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1776" y="6160617"/>
            <a:ext cx="624208" cy="603254"/>
          </a:xfrm>
          <a:prstGeom prst="rect">
            <a:avLst/>
          </a:prstGeom>
        </p:spPr>
      </p:pic>
      <p:grpSp>
        <p:nvGrpSpPr>
          <p:cNvPr id="11" name="Groupe 10"/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8" name="ZoneTexte 7"/>
          <p:cNvSpPr txBox="1"/>
          <p:nvPr/>
        </p:nvSpPr>
        <p:spPr>
          <a:xfrm>
            <a:off x="1277471" y="415096"/>
            <a:ext cx="45013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u="sng" dirty="0">
                <a:solidFill>
                  <a:srgbClr val="0070C0"/>
                </a:solidFill>
              </a:rPr>
              <a:t>Les tenues de protection </a:t>
            </a:r>
          </a:p>
          <a:p>
            <a:pPr algn="ctr"/>
            <a:r>
              <a:rPr lang="fr-FR" sz="2400" u="sng" dirty="0">
                <a:solidFill>
                  <a:srgbClr val="0070C0"/>
                </a:solidFill>
              </a:rPr>
              <a:t>des SP en NRBC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5391" y="2976224"/>
            <a:ext cx="2035956" cy="2118281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0656" y="2078441"/>
            <a:ext cx="3120140" cy="3607231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5447900" y="1902951"/>
            <a:ext cx="2066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Tenues étanches aux liquides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9055647" y="1722352"/>
            <a:ext cx="24061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Tenues de protection contre les aérosols et particules solides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8224" y="2724772"/>
            <a:ext cx="1438685" cy="2988038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231216" y="2078441"/>
            <a:ext cx="2411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Tenues étanches </a:t>
            </a:r>
          </a:p>
          <a:p>
            <a:pPr algn="ctr"/>
            <a:r>
              <a:rPr lang="fr-FR" b="1" dirty="0"/>
              <a:t>aux gaz</a:t>
            </a:r>
          </a:p>
        </p:txBody>
      </p:sp>
    </p:spTree>
    <p:extLst>
      <p:ext uri="{BB962C8B-B14F-4D97-AF65-F5344CB8AC3E}">
        <p14:creationId xmlns:p14="http://schemas.microsoft.com/office/powerpoint/2010/main" val="1666232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61776" y="6160617"/>
            <a:ext cx="624208" cy="603254"/>
          </a:xfrm>
          <a:prstGeom prst="rect">
            <a:avLst/>
          </a:prstGeom>
        </p:spPr>
      </p:pic>
      <p:grpSp>
        <p:nvGrpSpPr>
          <p:cNvPr id="11" name="Groupe 10"/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9" name="ZoneTexte 8"/>
          <p:cNvSpPr txBox="1"/>
          <p:nvPr/>
        </p:nvSpPr>
        <p:spPr>
          <a:xfrm>
            <a:off x="798824" y="1233292"/>
            <a:ext cx="46909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r>
              <a:rPr lang="fr-FR" dirty="0"/>
              <a:t>Attentats NRBC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Avec produits radiologiques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Avec produits biologiques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Avec produits chimiques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2129099" y="416438"/>
            <a:ext cx="29254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u="sng" dirty="0">
                <a:solidFill>
                  <a:srgbClr val="0070C0"/>
                </a:solidFill>
              </a:rPr>
              <a:t>Cinétique en NRBC</a:t>
            </a:r>
          </a:p>
        </p:txBody>
      </p:sp>
      <p:graphicFrame>
        <p:nvGraphicFramePr>
          <p:cNvPr id="2" name="Objet 1">
            <a:extLst>
              <a:ext uri="{FF2B5EF4-FFF2-40B4-BE49-F238E27FC236}">
                <a16:creationId xmlns="" xmlns:a16="http://schemas.microsoft.com/office/drawing/2014/main" id="{86F43255-B12E-478B-B425-63C52E3767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6824055"/>
              </p:ext>
            </p:extLst>
          </p:nvPr>
        </p:nvGraphicFramePr>
        <p:xfrm>
          <a:off x="606455" y="3122150"/>
          <a:ext cx="10979090" cy="24552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Worksheet" r:id="rId7" imgW="13592032" imgH="3038380" progId="Excel.Sheet.12">
                  <p:embed/>
                </p:oleObj>
              </mc:Choice>
              <mc:Fallback>
                <p:oleObj name="Worksheet" r:id="rId7" imgW="13592032" imgH="3038380" progId="Excel.Sheet.12">
                  <p:embed/>
                  <p:pic>
                    <p:nvPicPr>
                      <p:cNvPr id="2" name="Objet 1">
                        <a:extLst>
                          <a:ext uri="{FF2B5EF4-FFF2-40B4-BE49-F238E27FC236}">
                            <a16:creationId xmlns="" xmlns:a16="http://schemas.microsoft.com/office/drawing/2014/main" id="{86F43255-B12E-478B-B425-63C52E3767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06455" y="3122150"/>
                        <a:ext cx="10979090" cy="24552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106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="" xmlns:a16="http://schemas.microsoft.com/office/drawing/2014/main" id="{320EE607-B229-4FA2-9BDC-07F3F9715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8447" y="935301"/>
            <a:ext cx="7601287" cy="559663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61776" y="6160617"/>
            <a:ext cx="624208" cy="603254"/>
          </a:xfrm>
          <a:prstGeom prst="rect">
            <a:avLst/>
          </a:prstGeom>
        </p:spPr>
      </p:pic>
      <p:grpSp>
        <p:nvGrpSpPr>
          <p:cNvPr id="11" name="Groupe 10"/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8" name="ZoneTexte 7"/>
          <p:cNvSpPr txBox="1"/>
          <p:nvPr/>
        </p:nvSpPr>
        <p:spPr>
          <a:xfrm>
            <a:off x="1560627" y="468135"/>
            <a:ext cx="41742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u="sng" dirty="0">
                <a:solidFill>
                  <a:srgbClr val="0070C0"/>
                </a:solidFill>
              </a:rPr>
              <a:t>Symptomatologie en NRBC</a:t>
            </a:r>
          </a:p>
        </p:txBody>
      </p:sp>
    </p:spTree>
    <p:extLst>
      <p:ext uri="{BB962C8B-B14F-4D97-AF65-F5344CB8AC3E}">
        <p14:creationId xmlns:p14="http://schemas.microsoft.com/office/powerpoint/2010/main" val="71697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Connecteur droit 15"/>
          <p:cNvCxnSpPr/>
          <p:nvPr/>
        </p:nvCxnSpPr>
        <p:spPr>
          <a:xfrm>
            <a:off x="9887205" y="1637895"/>
            <a:ext cx="45395" cy="4622225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>
            <a:off x="5190951" y="1583150"/>
            <a:ext cx="25322" cy="4622225"/>
          </a:xfrm>
          <a:prstGeom prst="line">
            <a:avLst/>
          </a:prstGeom>
          <a:ln w="28575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1776" y="6160617"/>
            <a:ext cx="624208" cy="603254"/>
          </a:xfrm>
          <a:prstGeom prst="rect">
            <a:avLst/>
          </a:prstGeom>
        </p:spPr>
      </p:pic>
      <p:grpSp>
        <p:nvGrpSpPr>
          <p:cNvPr id="11" name="Groupe 10"/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8" name="ZoneTexte 7"/>
          <p:cNvSpPr txBox="1"/>
          <p:nvPr/>
        </p:nvSpPr>
        <p:spPr>
          <a:xfrm>
            <a:off x="1778053" y="408140"/>
            <a:ext cx="3802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u="sng" dirty="0">
                <a:solidFill>
                  <a:srgbClr val="0070C0"/>
                </a:solidFill>
              </a:rPr>
              <a:t>MGO simplifiée du NRBC</a:t>
            </a: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2211529182"/>
              </p:ext>
            </p:extLst>
          </p:nvPr>
        </p:nvGraphicFramePr>
        <p:xfrm>
          <a:off x="155575" y="2822707"/>
          <a:ext cx="11789924" cy="2315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8" name="Rectangle 17"/>
          <p:cNvSpPr/>
          <p:nvPr/>
        </p:nvSpPr>
        <p:spPr>
          <a:xfrm>
            <a:off x="812800" y="1158071"/>
            <a:ext cx="4063713" cy="18142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FF7C8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Zone d’exclusion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876514" y="1158070"/>
            <a:ext cx="5010692" cy="18142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FFC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Zone contrôlée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887205" y="1158070"/>
            <a:ext cx="2304795" cy="18142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92D05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Zone de soutien</a:t>
            </a:r>
          </a:p>
        </p:txBody>
      </p:sp>
      <p:sp>
        <p:nvSpPr>
          <p:cNvPr id="20" name="Rectangle à coins arrondis 19"/>
          <p:cNvSpPr/>
          <p:nvPr/>
        </p:nvSpPr>
        <p:spPr>
          <a:xfrm>
            <a:off x="2180539" y="1551284"/>
            <a:ext cx="950686" cy="29028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GIS</a:t>
            </a:r>
          </a:p>
        </p:txBody>
      </p:sp>
      <p:sp>
        <p:nvSpPr>
          <p:cNvPr id="28" name="Rectangle à coins arrondis 27"/>
          <p:cNvSpPr/>
          <p:nvPr/>
        </p:nvSpPr>
        <p:spPr>
          <a:xfrm>
            <a:off x="5481715" y="1602090"/>
            <a:ext cx="950686" cy="29028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GA 1</a:t>
            </a:r>
          </a:p>
        </p:txBody>
      </p:sp>
      <p:sp>
        <p:nvSpPr>
          <p:cNvPr id="29" name="Rectangle à coins arrondis 28"/>
          <p:cNvSpPr/>
          <p:nvPr/>
        </p:nvSpPr>
        <p:spPr>
          <a:xfrm>
            <a:off x="7035260" y="1600346"/>
            <a:ext cx="950686" cy="29028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GA 2</a:t>
            </a:r>
          </a:p>
        </p:txBody>
      </p:sp>
      <p:sp>
        <p:nvSpPr>
          <p:cNvPr id="30" name="Rectangle à coins arrondis 29"/>
          <p:cNvSpPr/>
          <p:nvPr/>
        </p:nvSpPr>
        <p:spPr>
          <a:xfrm>
            <a:off x="8541215" y="1602090"/>
            <a:ext cx="950686" cy="29028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GA 3</a:t>
            </a:r>
          </a:p>
        </p:txBody>
      </p:sp>
      <p:sp>
        <p:nvSpPr>
          <p:cNvPr id="31" name="Rectangle à coins arrondis 30"/>
          <p:cNvSpPr/>
          <p:nvPr/>
        </p:nvSpPr>
        <p:spPr>
          <a:xfrm>
            <a:off x="10145392" y="1599463"/>
            <a:ext cx="608519" cy="29028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SUAP</a:t>
            </a:r>
          </a:p>
        </p:txBody>
      </p:sp>
      <p:sp>
        <p:nvSpPr>
          <p:cNvPr id="32" name="Rectangle à coins arrondis 31"/>
          <p:cNvSpPr/>
          <p:nvPr/>
        </p:nvSpPr>
        <p:spPr>
          <a:xfrm>
            <a:off x="10851906" y="1595688"/>
            <a:ext cx="608519" cy="29028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NOVI</a:t>
            </a:r>
          </a:p>
        </p:txBody>
      </p:sp>
      <p:sp>
        <p:nvSpPr>
          <p:cNvPr id="33" name="Rectangle à coins arrondis 32"/>
          <p:cNvSpPr/>
          <p:nvPr/>
        </p:nvSpPr>
        <p:spPr>
          <a:xfrm>
            <a:off x="11529599" y="1602090"/>
            <a:ext cx="608519" cy="29028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SINUS</a:t>
            </a:r>
          </a:p>
        </p:txBody>
      </p:sp>
      <p:pic>
        <p:nvPicPr>
          <p:cNvPr id="35" name="Image 3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89527" y="1799980"/>
            <a:ext cx="660048" cy="1370870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8187" y="2154967"/>
            <a:ext cx="526385" cy="1093263"/>
          </a:xfrm>
          <a:prstGeom prst="rect">
            <a:avLst/>
          </a:prstGeom>
        </p:spPr>
      </p:pic>
      <p:pic>
        <p:nvPicPr>
          <p:cNvPr id="37" name="Image 3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23850" y="2180307"/>
            <a:ext cx="517365" cy="1074529"/>
          </a:xfrm>
          <a:prstGeom prst="rect">
            <a:avLst/>
          </a:prstGeom>
        </p:spPr>
      </p:pic>
      <p:sp>
        <p:nvSpPr>
          <p:cNvPr id="25" name="AutoShape 2" descr="Les tenues / Les EPI"/>
          <p:cNvSpPr>
            <a:spLocks noChangeAspect="1" noChangeArrowheads="1"/>
          </p:cNvSpPr>
          <p:nvPr/>
        </p:nvSpPr>
        <p:spPr bwMode="auto">
          <a:xfrm>
            <a:off x="155575" y="-898525"/>
            <a:ext cx="129540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8" name="Image 3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0455" y="1921687"/>
            <a:ext cx="533529" cy="777346"/>
          </a:xfrm>
          <a:prstGeom prst="rect">
            <a:avLst/>
          </a:prstGeom>
        </p:spPr>
      </p:pic>
      <p:grpSp>
        <p:nvGrpSpPr>
          <p:cNvPr id="40" name="Groupe 39"/>
          <p:cNvGrpSpPr/>
          <p:nvPr/>
        </p:nvGrpSpPr>
        <p:grpSpPr>
          <a:xfrm>
            <a:off x="260902" y="1710824"/>
            <a:ext cx="1576864" cy="1830760"/>
            <a:chOff x="767195" y="1515912"/>
            <a:chExt cx="1200551" cy="1429888"/>
          </a:xfrm>
        </p:grpSpPr>
        <p:pic>
          <p:nvPicPr>
            <p:cNvPr id="34" name="Image 33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49199" y="1515912"/>
              <a:ext cx="1118547" cy="1293166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767195" y="2251269"/>
              <a:ext cx="508665" cy="6945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41" name="Image 4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604" y="2736763"/>
            <a:ext cx="674237" cy="888921"/>
          </a:xfrm>
          <a:prstGeom prst="rect">
            <a:avLst/>
          </a:prstGeom>
        </p:spPr>
      </p:pic>
      <p:pic>
        <p:nvPicPr>
          <p:cNvPr id="42" name="Image 4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03" y="2721159"/>
            <a:ext cx="686381" cy="899396"/>
          </a:xfrm>
          <a:prstGeom prst="rect">
            <a:avLst/>
          </a:prstGeom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4306" y="2734746"/>
            <a:ext cx="683093" cy="895087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11464935" y="2917121"/>
            <a:ext cx="568568" cy="253833"/>
          </a:xfrm>
          <a:prstGeom prst="rect">
            <a:avLst/>
          </a:prstGeom>
          <a:solidFill>
            <a:schemeClr val="bg2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00" b="1" dirty="0">
                <a:solidFill>
                  <a:schemeClr val="tx1"/>
                </a:solidFill>
              </a:rPr>
              <a:t>Infirmier  Coordinateur</a:t>
            </a:r>
          </a:p>
        </p:txBody>
      </p:sp>
      <p:sp>
        <p:nvSpPr>
          <p:cNvPr id="50" name="Légende encadrée 1 49"/>
          <p:cNvSpPr/>
          <p:nvPr/>
        </p:nvSpPr>
        <p:spPr>
          <a:xfrm>
            <a:off x="10415396" y="4591266"/>
            <a:ext cx="1045029" cy="391886"/>
          </a:xfrm>
          <a:prstGeom prst="borderCallout1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92D050"/>
              </a:gs>
            </a:gsLst>
            <a:lin ang="5400000" scaled="1"/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PUI </a:t>
            </a:r>
            <a:r>
              <a:rPr lang="fr-F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Interservice</a:t>
            </a:r>
            <a:endParaRPr lang="fr-FR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2" name="Légende encadrée 1 51"/>
          <p:cNvSpPr/>
          <p:nvPr/>
        </p:nvSpPr>
        <p:spPr>
          <a:xfrm>
            <a:off x="10438162" y="5103763"/>
            <a:ext cx="1022264" cy="391886"/>
          </a:xfrm>
          <a:prstGeom prst="borderCallout1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SSO</a:t>
            </a:r>
          </a:p>
        </p:txBody>
      </p:sp>
      <p:sp>
        <p:nvSpPr>
          <p:cNvPr id="53" name="Légende encadrée 1 52"/>
          <p:cNvSpPr/>
          <p:nvPr/>
        </p:nvSpPr>
        <p:spPr>
          <a:xfrm>
            <a:off x="10449651" y="5676335"/>
            <a:ext cx="1022264" cy="391886"/>
          </a:xfrm>
          <a:prstGeom prst="borderCallout1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FFFF99"/>
              </a:gs>
            </a:gsLst>
            <a:lin ang="5400000" scaled="1"/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CUMP-USP</a:t>
            </a:r>
          </a:p>
        </p:txBody>
      </p:sp>
      <p:sp>
        <p:nvSpPr>
          <p:cNvPr id="51" name="Rectangle 50"/>
          <p:cNvSpPr/>
          <p:nvPr/>
        </p:nvSpPr>
        <p:spPr>
          <a:xfrm>
            <a:off x="5649591" y="4991664"/>
            <a:ext cx="3161775" cy="32510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Médecins + Infirmiers</a:t>
            </a:r>
          </a:p>
        </p:txBody>
      </p:sp>
      <p:cxnSp>
        <p:nvCxnSpPr>
          <p:cNvPr id="55" name="Connecteur droit 54"/>
          <p:cNvCxnSpPr/>
          <p:nvPr/>
        </p:nvCxnSpPr>
        <p:spPr>
          <a:xfrm flipV="1">
            <a:off x="5957058" y="4383314"/>
            <a:ext cx="0" cy="599838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/>
          <p:cNvCxnSpPr>
            <a:cxnSpLocks/>
          </p:cNvCxnSpPr>
          <p:nvPr/>
        </p:nvCxnSpPr>
        <p:spPr>
          <a:xfrm flipV="1">
            <a:off x="8211911" y="4683233"/>
            <a:ext cx="0" cy="308432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3F7DF359-53EE-424E-8C09-475C7B8E21BA}"/>
              </a:ext>
            </a:extLst>
          </p:cNvPr>
          <p:cNvSpPr txBox="1"/>
          <p:nvPr/>
        </p:nvSpPr>
        <p:spPr>
          <a:xfrm>
            <a:off x="2760684" y="4683233"/>
            <a:ext cx="2411371" cy="623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3074" name="Picture 2" descr="Aucune description de photo disponible.">
            <a:extLst>
              <a:ext uri="{FF2B5EF4-FFF2-40B4-BE49-F238E27FC236}">
                <a16:creationId xmlns="" xmlns:a16="http://schemas.microsoft.com/office/drawing/2014/main" id="{AADE2AF8-3567-4CFB-BF5D-D13413DB8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731" y="4419757"/>
            <a:ext cx="1157111" cy="65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ZoneTexte 42">
            <a:extLst>
              <a:ext uri="{FF2B5EF4-FFF2-40B4-BE49-F238E27FC236}">
                <a16:creationId xmlns="" xmlns:a16="http://schemas.microsoft.com/office/drawing/2014/main" id="{7C334E24-E5B2-4EF1-B785-568AE73C5D48}"/>
              </a:ext>
            </a:extLst>
          </p:cNvPr>
          <p:cNvSpPr txBox="1"/>
          <p:nvPr/>
        </p:nvSpPr>
        <p:spPr>
          <a:xfrm>
            <a:off x="4157525" y="4941418"/>
            <a:ext cx="10679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u="sng" dirty="0">
                <a:solidFill>
                  <a:srgbClr val="0070C0"/>
                </a:solidFill>
              </a:rPr>
              <a:t>SINUS</a:t>
            </a:r>
            <a:endParaRPr lang="fr-FR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09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5"/>
            <a:ext cx="1135199" cy="108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61776" y="6160617"/>
            <a:ext cx="624208" cy="603254"/>
          </a:xfrm>
          <a:prstGeom prst="rect">
            <a:avLst/>
          </a:prstGeom>
        </p:spPr>
      </p:pic>
      <p:grpSp>
        <p:nvGrpSpPr>
          <p:cNvPr id="11" name="Groupe 10"/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8" name="ZoneTexte 7"/>
          <p:cNvSpPr txBox="1"/>
          <p:nvPr/>
        </p:nvSpPr>
        <p:spPr>
          <a:xfrm>
            <a:off x="1153115" y="950232"/>
            <a:ext cx="83464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u="sng" dirty="0">
                <a:solidFill>
                  <a:srgbClr val="0070C0"/>
                </a:solidFill>
              </a:rPr>
              <a:t>SINUS</a:t>
            </a:r>
            <a:r>
              <a:rPr lang="fr-FR" sz="2800" b="1" dirty="0">
                <a:solidFill>
                  <a:srgbClr val="0070C0"/>
                </a:solidFill>
              </a:rPr>
              <a:t> : Système d'Information Numérique Standardisé</a:t>
            </a:r>
          </a:p>
        </p:txBody>
      </p:sp>
      <p:pic>
        <p:nvPicPr>
          <p:cNvPr id="12" name="Tutoriel d'utilisation - Kit SINUS">
            <a:hlinkClick r:id="" action="ppaction://media"/>
            <a:extLst>
              <a:ext uri="{FF2B5EF4-FFF2-40B4-BE49-F238E27FC236}">
                <a16:creationId xmlns="" xmlns:a16="http://schemas.microsoft.com/office/drawing/2014/main" id="{69E5C27A-C922-43B9-80CA-83D058B5BA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97628" y="1858562"/>
            <a:ext cx="6864148" cy="3861083"/>
          </a:xfrm>
          <a:prstGeom prst="rect">
            <a:avLst/>
          </a:prstGeom>
        </p:spPr>
      </p:pic>
      <p:pic>
        <p:nvPicPr>
          <p:cNvPr id="13" name="Picture 2" descr="Aucune description de photo disponible.">
            <a:extLst>
              <a:ext uri="{FF2B5EF4-FFF2-40B4-BE49-F238E27FC236}">
                <a16:creationId xmlns="" xmlns:a16="http://schemas.microsoft.com/office/drawing/2014/main" id="{926C067A-E1AD-492B-9E47-84AAAC42E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36" y="2804356"/>
            <a:ext cx="3461226" cy="194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57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9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419</Words>
  <Application>Microsoft Office PowerPoint</Application>
  <PresentationFormat>Grand écran</PresentationFormat>
  <Paragraphs>89</Paragraphs>
  <Slides>13</Slides>
  <Notes>3</Notes>
  <HiddenSlides>0</HiddenSlides>
  <MMClips>1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Thème Office</vt:lpstr>
      <vt:lpstr>Worksheet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FAURE Richard</dc:creator>
  <cp:lastModifiedBy>FEY Gael</cp:lastModifiedBy>
  <cp:revision>71</cp:revision>
  <cp:lastPrinted>2021-06-29T09:34:15Z</cp:lastPrinted>
  <dcterms:created xsi:type="dcterms:W3CDTF">2021-06-28T08:11:08Z</dcterms:created>
  <dcterms:modified xsi:type="dcterms:W3CDTF">2023-01-04T16:59:43Z</dcterms:modified>
</cp:coreProperties>
</file>