
<file path=[Content_Types].xml><?xml version="1.0" encoding="utf-8"?>
<Types xmlns="http://schemas.openxmlformats.org/package/2006/content-types">
  <Default Extension="png" ContentType="image/png"/>
  <Default Extension="bin" ContentType="application/vnd.openxmlformats-officedocument.oleObject"/>
  <Default Extension="jfif" ContentType="image/jpe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76" r:id="rId3"/>
    <p:sldId id="258" r:id="rId4"/>
    <p:sldId id="257" r:id="rId5"/>
    <p:sldId id="270" r:id="rId6"/>
    <p:sldId id="275" r:id="rId7"/>
    <p:sldId id="274" r:id="rId8"/>
    <p:sldId id="273" r:id="rId9"/>
    <p:sldId id="272" r:id="rId10"/>
    <p:sldId id="326" r:id="rId11"/>
    <p:sldId id="271" r:id="rId12"/>
    <p:sldId id="323" r:id="rId13"/>
    <p:sldId id="324" r:id="rId14"/>
    <p:sldId id="325"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5" r:id="rId33"/>
    <p:sldId id="296" r:id="rId34"/>
    <p:sldId id="297" r:id="rId35"/>
    <p:sldId id="298" r:id="rId36"/>
    <p:sldId id="299" r:id="rId37"/>
    <p:sldId id="300" r:id="rId38"/>
    <p:sldId id="301" r:id="rId39"/>
    <p:sldId id="302" r:id="rId40"/>
    <p:sldId id="294" r:id="rId41"/>
    <p:sldId id="303" r:id="rId42"/>
    <p:sldId id="304" r:id="rId43"/>
    <p:sldId id="305" r:id="rId44"/>
    <p:sldId id="317" r:id="rId45"/>
    <p:sldId id="306" r:id="rId46"/>
    <p:sldId id="307" r:id="rId47"/>
    <p:sldId id="308" r:id="rId48"/>
    <p:sldId id="309" r:id="rId49"/>
    <p:sldId id="310" r:id="rId50"/>
    <p:sldId id="311" r:id="rId51"/>
    <p:sldId id="312" r:id="rId52"/>
    <p:sldId id="313" r:id="rId53"/>
    <p:sldId id="314" r:id="rId54"/>
    <p:sldId id="315" r:id="rId55"/>
    <p:sldId id="316" r:id="rId56"/>
    <p:sldId id="318" r:id="rId57"/>
    <p:sldId id="319" r:id="rId58"/>
    <p:sldId id="320" r:id="rId59"/>
    <p:sldId id="321" r:id="rId60"/>
    <p:sldId id="322" r:id="rId61"/>
    <p:sldId id="269" r:id="rId62"/>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Y Gael" initials="FG" lastIdx="2" clrIdx="0">
    <p:extLst>
      <p:ext uri="{19B8F6BF-5375-455C-9EA6-DF929625EA0E}">
        <p15:presenceInfo xmlns:p15="http://schemas.microsoft.com/office/powerpoint/2012/main" userId="FEY Ga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CCFF99"/>
    <a:srgbClr val="FFCC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29" autoAdjust="0"/>
    <p:restoredTop sz="95438" autoAdjust="0"/>
  </p:normalViewPr>
  <p:slideViewPr>
    <p:cSldViewPr snapToGrid="0">
      <p:cViewPr varScale="1">
        <p:scale>
          <a:sx n="85" d="100"/>
          <a:sy n="85" d="100"/>
        </p:scale>
        <p:origin x="600" y="58"/>
      </p:cViewPr>
      <p:guideLst/>
    </p:cSldViewPr>
  </p:slideViewPr>
  <p:notesTextViewPr>
    <p:cViewPr>
      <p:scale>
        <a:sx n="3" d="2"/>
        <a:sy n="3" d="2"/>
      </p:scale>
      <p:origin x="0" y="0"/>
    </p:cViewPr>
  </p:notesTextViewPr>
  <p:sorterViewPr>
    <p:cViewPr>
      <p:scale>
        <a:sx n="100" d="100"/>
        <a:sy n="100" d="100"/>
      </p:scale>
      <p:origin x="0" y="-33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7-21T11:25:50.106" idx="1">
    <p:pos x="2273" y="308"/>
    <p:text>ce gaz encore utilisé récemment en Irak contre les kurdes dans les années 80, brûle la peau, les yeux, rendant aveugle, neutralisant ainsi l’ennemi. Lorsqu’il n’invalide pas trop immédiatement, il est fortement cancérigène. Bref, de quoi affecter durablement une population / une armée.
Le gaz moutarde est une jolie petite molécule, du carbone, chlore, souffre, hydrogène… appelée plus officiellement sulfure de dichloroéthyle
Son mode d’action réside en la formation d’une molécule de type sulfonium après le départ d’un ion chlorure 
L’ion sulfonium (à droite) ainsi créé a toutes les caractéristiques pour être très dangereux : suffisamment stable pour pouvoir pénétrer dans les cellules, suffisamment réactif pour se lier, et endommager l’ADN. En fait, il fait partie d’une classe de composé appelé « alkylant ». Les alkylants ont la propriété de réagir avec l’ADN, et se lier à lui de façon définitive, par des liaisons covalentes.
Trois situations peuvent alors se produire :
La cellule n’est pas trop atteinte : l’ADN est réparé (il s’agit plutôt d’une « excision » de la zone endommagée) par tout le système de réparation enzymatique
L’ADN est trop endommagé, ce qui provoque l’apoptose, c’est-à-dire la mort programmée de la cellule
L’ADN n’est pas correctement réparé, et des mutations génétiques ne sont pas corrigées. La cellule devient potentiellement cancéreuse
l’ADN est ainsi profondément modifié, et, à peu de chose près, irréparable</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B9F671-5DA0-43F5-B468-EBF2ACAAF1E1}" type="doc">
      <dgm:prSet loTypeId="urn:microsoft.com/office/officeart/2005/8/layout/chevron1" loCatId="process" qsTypeId="urn:microsoft.com/office/officeart/2005/8/quickstyle/simple1" qsCatId="simple" csTypeId="urn:microsoft.com/office/officeart/2005/8/colors/accent1_2" csCatId="accent1" phldr="1"/>
      <dgm:spPr/>
    </dgm:pt>
    <dgm:pt modelId="{D27E5D12-E9CF-48C3-856F-334B142A960E}">
      <dgm:prSet phldrT="[Texte]"/>
      <dgm:spPr>
        <a:gradFill rotWithShape="0">
          <a:gsLst>
            <a:gs pos="0">
              <a:schemeClr val="accent1">
                <a:lumMod val="5000"/>
                <a:lumOff val="95000"/>
              </a:schemeClr>
            </a:gs>
            <a:gs pos="100000">
              <a:srgbClr val="FF7C80"/>
            </a:gs>
          </a:gsLst>
          <a:lin ang="5400000" scaled="1"/>
        </a:gradFill>
      </dgm:spPr>
      <dgm:t>
        <a:bodyPr/>
        <a:lstStyle/>
        <a:p>
          <a:r>
            <a:rPr lang="fr-FR" dirty="0" smtClean="0">
              <a:solidFill>
                <a:schemeClr val="tx1">
                  <a:lumMod val="65000"/>
                  <a:lumOff val="35000"/>
                </a:schemeClr>
              </a:solidFill>
            </a:rPr>
            <a:t>Identifier l’agent en cause</a:t>
          </a:r>
        </a:p>
        <a:p>
          <a:r>
            <a:rPr lang="fr-FR" dirty="0" smtClean="0">
              <a:solidFill>
                <a:schemeClr val="tx1">
                  <a:lumMod val="65000"/>
                  <a:lumOff val="35000"/>
                </a:schemeClr>
              </a:solidFill>
            </a:rPr>
            <a:t>(R,C,B)</a:t>
          </a:r>
          <a:endParaRPr lang="fr-FR" dirty="0">
            <a:solidFill>
              <a:schemeClr val="tx1">
                <a:lumMod val="65000"/>
                <a:lumOff val="35000"/>
              </a:schemeClr>
            </a:solidFill>
          </a:endParaRPr>
        </a:p>
      </dgm:t>
    </dgm:pt>
    <dgm:pt modelId="{0F9B771F-7B7F-4F10-991F-8BE1F4F29CE1}" type="parTrans" cxnId="{636E0833-9D17-453C-BDB9-1DE5E7ECE4E1}">
      <dgm:prSet/>
      <dgm:spPr/>
      <dgm:t>
        <a:bodyPr/>
        <a:lstStyle/>
        <a:p>
          <a:endParaRPr lang="fr-FR"/>
        </a:p>
      </dgm:t>
    </dgm:pt>
    <dgm:pt modelId="{CCB613EE-0722-475F-A6D3-152D33196212}" type="sibTrans" cxnId="{636E0833-9D17-453C-BDB9-1DE5E7ECE4E1}">
      <dgm:prSet/>
      <dgm:spPr/>
      <dgm:t>
        <a:bodyPr/>
        <a:lstStyle/>
        <a:p>
          <a:endParaRPr lang="fr-FR"/>
        </a:p>
      </dgm:t>
    </dgm:pt>
    <dgm:pt modelId="{84C4B37A-ABEE-4395-9295-706F09E2A2AB}">
      <dgm:prSet phldrT="[Texte]"/>
      <dgm:spPr>
        <a:gradFill rotWithShape="0">
          <a:gsLst>
            <a:gs pos="0">
              <a:schemeClr val="accent1">
                <a:lumMod val="5000"/>
                <a:lumOff val="95000"/>
              </a:schemeClr>
            </a:gs>
            <a:gs pos="100000">
              <a:srgbClr val="FF7C80"/>
            </a:gs>
          </a:gsLst>
          <a:lin ang="5400000" scaled="1"/>
        </a:gradFill>
      </dgm:spPr>
      <dgm:t>
        <a:bodyPr/>
        <a:lstStyle/>
        <a:p>
          <a:r>
            <a:rPr lang="fr-FR" dirty="0" smtClean="0">
              <a:solidFill>
                <a:schemeClr val="tx1">
                  <a:lumMod val="65000"/>
                  <a:lumOff val="35000"/>
                </a:schemeClr>
              </a:solidFill>
            </a:rPr>
            <a:t>Réduire le danger</a:t>
          </a:r>
          <a:endParaRPr lang="fr-FR" dirty="0">
            <a:solidFill>
              <a:schemeClr val="tx1">
                <a:lumMod val="65000"/>
                <a:lumOff val="35000"/>
              </a:schemeClr>
            </a:solidFill>
          </a:endParaRPr>
        </a:p>
      </dgm:t>
    </dgm:pt>
    <dgm:pt modelId="{3F7CFC5D-5EDE-4D05-99C5-E4BB844C0F92}" type="parTrans" cxnId="{3163DA2F-C4D1-4A74-8DF4-9A37FBDCB4B6}">
      <dgm:prSet/>
      <dgm:spPr/>
      <dgm:t>
        <a:bodyPr/>
        <a:lstStyle/>
        <a:p>
          <a:endParaRPr lang="fr-FR"/>
        </a:p>
      </dgm:t>
    </dgm:pt>
    <dgm:pt modelId="{16117D5A-98DF-4888-BDC6-F3F2B2700D42}" type="sibTrans" cxnId="{3163DA2F-C4D1-4A74-8DF4-9A37FBDCB4B6}">
      <dgm:prSet/>
      <dgm:spPr/>
      <dgm:t>
        <a:bodyPr/>
        <a:lstStyle/>
        <a:p>
          <a:endParaRPr lang="fr-FR"/>
        </a:p>
      </dgm:t>
    </dgm:pt>
    <dgm:pt modelId="{78312FF5-4BC6-457E-8717-97A3BD2D9051}">
      <dgm:prSet phldrT="[Texte]"/>
      <dgm:spPr>
        <a:gradFill rotWithShape="0">
          <a:gsLst>
            <a:gs pos="0">
              <a:schemeClr val="accent1">
                <a:lumMod val="5000"/>
                <a:lumOff val="95000"/>
              </a:schemeClr>
            </a:gs>
            <a:gs pos="100000">
              <a:srgbClr val="FF7C80"/>
            </a:gs>
          </a:gsLst>
          <a:lin ang="5400000" scaled="1"/>
        </a:gradFill>
      </dgm:spPr>
      <dgm:t>
        <a:bodyPr/>
        <a:lstStyle/>
        <a:p>
          <a:r>
            <a:rPr lang="fr-FR" dirty="0" smtClean="0">
              <a:solidFill>
                <a:schemeClr val="tx1">
                  <a:lumMod val="65000"/>
                  <a:lumOff val="35000"/>
                </a:schemeClr>
              </a:solidFill>
            </a:rPr>
            <a:t>Extraire les victimes jusqu’au PRV</a:t>
          </a:r>
          <a:endParaRPr lang="fr-FR" dirty="0">
            <a:solidFill>
              <a:schemeClr val="tx1">
                <a:lumMod val="65000"/>
                <a:lumOff val="35000"/>
              </a:schemeClr>
            </a:solidFill>
          </a:endParaRPr>
        </a:p>
      </dgm:t>
    </dgm:pt>
    <dgm:pt modelId="{400C32C2-C876-4CD6-A558-32B742E1E7F3}" type="parTrans" cxnId="{1AF62748-1B70-4173-97F3-AC28DCBB7064}">
      <dgm:prSet/>
      <dgm:spPr/>
      <dgm:t>
        <a:bodyPr/>
        <a:lstStyle/>
        <a:p>
          <a:endParaRPr lang="fr-FR"/>
        </a:p>
      </dgm:t>
    </dgm:pt>
    <dgm:pt modelId="{7FD4804F-E2FE-462E-A15E-78AEEFDB90BF}" type="sibTrans" cxnId="{1AF62748-1B70-4173-97F3-AC28DCBB7064}">
      <dgm:prSet/>
      <dgm:spPr/>
      <dgm:t>
        <a:bodyPr/>
        <a:lstStyle/>
        <a:p>
          <a:endParaRPr lang="fr-FR"/>
        </a:p>
      </dgm:t>
    </dgm:pt>
    <dgm:pt modelId="{18F30261-0F8F-47BA-B29C-D7542A925E72}">
      <dgm:prSet/>
      <dgm:spPr>
        <a:gradFill rotWithShape="0">
          <a:gsLst>
            <a:gs pos="0">
              <a:schemeClr val="accent1">
                <a:lumMod val="5000"/>
                <a:lumOff val="95000"/>
              </a:schemeClr>
            </a:gs>
            <a:gs pos="100000">
              <a:srgbClr val="FFC000"/>
            </a:gs>
          </a:gsLst>
          <a:lin ang="5400000" scaled="1"/>
        </a:gradFill>
      </dgm:spPr>
      <dgm:t>
        <a:bodyPr/>
        <a:lstStyle/>
        <a:p>
          <a:r>
            <a:rPr lang="fr-FR" dirty="0" smtClean="0">
              <a:solidFill>
                <a:schemeClr val="tx1">
                  <a:lumMod val="65000"/>
                  <a:lumOff val="35000"/>
                </a:schemeClr>
              </a:solidFill>
            </a:rPr>
            <a:t>Trier les victimes</a:t>
          </a:r>
          <a:endParaRPr lang="fr-FR" dirty="0">
            <a:solidFill>
              <a:schemeClr val="tx1">
                <a:lumMod val="65000"/>
                <a:lumOff val="35000"/>
              </a:schemeClr>
            </a:solidFill>
          </a:endParaRPr>
        </a:p>
      </dgm:t>
    </dgm:pt>
    <dgm:pt modelId="{3446F5EC-26F1-406B-8BFA-6B8C9CC28D34}" type="parTrans" cxnId="{3FF589F8-717D-4540-A98D-ED287A45AF12}">
      <dgm:prSet/>
      <dgm:spPr/>
      <dgm:t>
        <a:bodyPr/>
        <a:lstStyle/>
        <a:p>
          <a:endParaRPr lang="fr-FR"/>
        </a:p>
      </dgm:t>
    </dgm:pt>
    <dgm:pt modelId="{DA8609E7-6471-48B0-9F37-3225DCAC973D}" type="sibTrans" cxnId="{3FF589F8-717D-4540-A98D-ED287A45AF12}">
      <dgm:prSet/>
      <dgm:spPr/>
      <dgm:t>
        <a:bodyPr/>
        <a:lstStyle/>
        <a:p>
          <a:endParaRPr lang="fr-FR"/>
        </a:p>
      </dgm:t>
    </dgm:pt>
    <dgm:pt modelId="{4829DDA8-B7FF-497C-9904-FC1D8ED633D2}">
      <dgm:prSet/>
      <dgm:spPr>
        <a:gradFill rotWithShape="0">
          <a:gsLst>
            <a:gs pos="0">
              <a:schemeClr val="accent1">
                <a:lumMod val="5000"/>
                <a:lumOff val="95000"/>
              </a:schemeClr>
            </a:gs>
            <a:gs pos="100000">
              <a:srgbClr val="FFC000"/>
            </a:gs>
          </a:gsLst>
          <a:lin ang="5400000" scaled="1"/>
        </a:gradFill>
      </dgm:spPr>
      <dgm:t>
        <a:bodyPr/>
        <a:lstStyle/>
        <a:p>
          <a:r>
            <a:rPr lang="fr-FR" dirty="0" smtClean="0">
              <a:solidFill>
                <a:schemeClr val="tx1">
                  <a:lumMod val="65000"/>
                  <a:lumOff val="35000"/>
                </a:schemeClr>
              </a:solidFill>
            </a:rPr>
            <a:t>Décontaminer les victimes </a:t>
          </a:r>
          <a:endParaRPr lang="fr-FR" dirty="0">
            <a:solidFill>
              <a:schemeClr val="tx1">
                <a:lumMod val="65000"/>
                <a:lumOff val="35000"/>
              </a:schemeClr>
            </a:solidFill>
          </a:endParaRPr>
        </a:p>
      </dgm:t>
    </dgm:pt>
    <dgm:pt modelId="{BBCDED98-E91E-47B7-B705-8AE2B0DFA2E0}" type="parTrans" cxnId="{D5EAF6F1-CA47-40F8-9794-71419D64D04A}">
      <dgm:prSet/>
      <dgm:spPr/>
      <dgm:t>
        <a:bodyPr/>
        <a:lstStyle/>
        <a:p>
          <a:endParaRPr lang="fr-FR"/>
        </a:p>
      </dgm:t>
    </dgm:pt>
    <dgm:pt modelId="{D87F87A1-B4E4-4F62-8428-72C5131AFA87}" type="sibTrans" cxnId="{D5EAF6F1-CA47-40F8-9794-71419D64D04A}">
      <dgm:prSet/>
      <dgm:spPr/>
      <dgm:t>
        <a:bodyPr/>
        <a:lstStyle/>
        <a:p>
          <a:endParaRPr lang="fr-FR"/>
        </a:p>
      </dgm:t>
    </dgm:pt>
    <dgm:pt modelId="{E14C7B11-DCA5-4800-9D9D-17D83189C1DE}">
      <dgm:prSet/>
      <dgm:spPr>
        <a:gradFill rotWithShape="0">
          <a:gsLst>
            <a:gs pos="0">
              <a:schemeClr val="accent1">
                <a:lumMod val="5000"/>
                <a:lumOff val="95000"/>
              </a:schemeClr>
            </a:gs>
            <a:gs pos="100000">
              <a:srgbClr val="92D050"/>
            </a:gs>
          </a:gsLst>
          <a:lin ang="5400000" scaled="1"/>
        </a:gradFill>
      </dgm:spPr>
      <dgm:t>
        <a:bodyPr/>
        <a:lstStyle/>
        <a:p>
          <a:r>
            <a:rPr lang="fr-FR" dirty="0" smtClean="0">
              <a:solidFill>
                <a:schemeClr val="tx1">
                  <a:lumMod val="65000"/>
                  <a:lumOff val="35000"/>
                </a:schemeClr>
              </a:solidFill>
            </a:rPr>
            <a:t>NOVI-PMA-Evacuation</a:t>
          </a:r>
          <a:endParaRPr lang="fr-FR" dirty="0">
            <a:solidFill>
              <a:schemeClr val="tx1">
                <a:lumMod val="65000"/>
                <a:lumOff val="35000"/>
              </a:schemeClr>
            </a:solidFill>
          </a:endParaRPr>
        </a:p>
      </dgm:t>
    </dgm:pt>
    <dgm:pt modelId="{17759E21-CF0C-4C46-9B6B-6AEF7FB003CF}" type="parTrans" cxnId="{181B8503-D1FB-4019-9EAC-95266B8C0DB7}">
      <dgm:prSet/>
      <dgm:spPr/>
      <dgm:t>
        <a:bodyPr/>
        <a:lstStyle/>
        <a:p>
          <a:endParaRPr lang="fr-FR"/>
        </a:p>
      </dgm:t>
    </dgm:pt>
    <dgm:pt modelId="{FE930742-69D1-4289-9D62-C9D430EB8C09}" type="sibTrans" cxnId="{181B8503-D1FB-4019-9EAC-95266B8C0DB7}">
      <dgm:prSet/>
      <dgm:spPr/>
      <dgm:t>
        <a:bodyPr/>
        <a:lstStyle/>
        <a:p>
          <a:endParaRPr lang="fr-FR"/>
        </a:p>
      </dgm:t>
    </dgm:pt>
    <dgm:pt modelId="{58B6D791-398B-4A34-B915-C4415FB00FB0}">
      <dgm:prSet/>
      <dgm:spPr>
        <a:gradFill rotWithShape="0">
          <a:gsLst>
            <a:gs pos="0">
              <a:schemeClr val="accent1">
                <a:lumMod val="5000"/>
                <a:lumOff val="95000"/>
              </a:schemeClr>
            </a:gs>
            <a:gs pos="100000">
              <a:srgbClr val="FFC000"/>
            </a:gs>
          </a:gsLst>
          <a:lin ang="5400000" scaled="1"/>
        </a:gradFill>
      </dgm:spPr>
      <dgm:t>
        <a:bodyPr/>
        <a:lstStyle/>
        <a:p>
          <a:r>
            <a:rPr lang="fr-FR" dirty="0" smtClean="0">
              <a:solidFill>
                <a:schemeClr val="tx1">
                  <a:lumMod val="65000"/>
                  <a:lumOff val="35000"/>
                </a:schemeClr>
              </a:solidFill>
            </a:rPr>
            <a:t>Déshabiller les victimes +/- Antidotes</a:t>
          </a:r>
          <a:endParaRPr lang="fr-FR" dirty="0">
            <a:solidFill>
              <a:schemeClr val="tx1">
                <a:lumMod val="65000"/>
                <a:lumOff val="35000"/>
              </a:schemeClr>
            </a:solidFill>
          </a:endParaRPr>
        </a:p>
      </dgm:t>
    </dgm:pt>
    <dgm:pt modelId="{09F4C226-1777-47ED-A18F-2C48B4A307CA}" type="parTrans" cxnId="{B97806C7-6124-4164-81DC-C7F0C3092701}">
      <dgm:prSet/>
      <dgm:spPr/>
      <dgm:t>
        <a:bodyPr/>
        <a:lstStyle/>
        <a:p>
          <a:endParaRPr lang="fr-FR"/>
        </a:p>
      </dgm:t>
    </dgm:pt>
    <dgm:pt modelId="{5BA08AF9-E38B-4642-BDB3-973B060AB0C8}" type="sibTrans" cxnId="{B97806C7-6124-4164-81DC-C7F0C3092701}">
      <dgm:prSet/>
      <dgm:spPr/>
      <dgm:t>
        <a:bodyPr/>
        <a:lstStyle/>
        <a:p>
          <a:endParaRPr lang="fr-FR"/>
        </a:p>
      </dgm:t>
    </dgm:pt>
    <dgm:pt modelId="{71D36528-38F3-4E9E-A707-6195A3608693}" type="pres">
      <dgm:prSet presAssocID="{49B9F671-5DA0-43F5-B468-EBF2ACAAF1E1}" presName="Name0" presStyleCnt="0">
        <dgm:presLayoutVars>
          <dgm:dir/>
          <dgm:animLvl val="lvl"/>
          <dgm:resizeHandles val="exact"/>
        </dgm:presLayoutVars>
      </dgm:prSet>
      <dgm:spPr/>
    </dgm:pt>
    <dgm:pt modelId="{4766194A-12C7-4D23-977B-B0A95515AEC8}" type="pres">
      <dgm:prSet presAssocID="{D27E5D12-E9CF-48C3-856F-334B142A960E}" presName="parTxOnly" presStyleLbl="node1" presStyleIdx="0" presStyleCnt="7">
        <dgm:presLayoutVars>
          <dgm:chMax val="0"/>
          <dgm:chPref val="0"/>
          <dgm:bulletEnabled val="1"/>
        </dgm:presLayoutVars>
      </dgm:prSet>
      <dgm:spPr/>
      <dgm:t>
        <a:bodyPr/>
        <a:lstStyle/>
        <a:p>
          <a:endParaRPr lang="fr-FR"/>
        </a:p>
      </dgm:t>
    </dgm:pt>
    <dgm:pt modelId="{690BA141-B3F7-4522-BC60-1E5F66211F8A}" type="pres">
      <dgm:prSet presAssocID="{CCB613EE-0722-475F-A6D3-152D33196212}" presName="parTxOnlySpace" presStyleCnt="0"/>
      <dgm:spPr/>
    </dgm:pt>
    <dgm:pt modelId="{8717E196-74B5-45A3-8FB5-A6166A451D70}" type="pres">
      <dgm:prSet presAssocID="{84C4B37A-ABEE-4395-9295-706F09E2A2AB}" presName="parTxOnly" presStyleLbl="node1" presStyleIdx="1" presStyleCnt="7">
        <dgm:presLayoutVars>
          <dgm:chMax val="0"/>
          <dgm:chPref val="0"/>
          <dgm:bulletEnabled val="1"/>
        </dgm:presLayoutVars>
      </dgm:prSet>
      <dgm:spPr/>
      <dgm:t>
        <a:bodyPr/>
        <a:lstStyle/>
        <a:p>
          <a:endParaRPr lang="fr-FR"/>
        </a:p>
      </dgm:t>
    </dgm:pt>
    <dgm:pt modelId="{555EFBC8-413C-4A15-B33F-0F7B5F6E3BB6}" type="pres">
      <dgm:prSet presAssocID="{16117D5A-98DF-4888-BDC6-F3F2B2700D42}" presName="parTxOnlySpace" presStyleCnt="0"/>
      <dgm:spPr/>
    </dgm:pt>
    <dgm:pt modelId="{8643B0B7-FF59-4AE2-B764-086F8E3739FE}" type="pres">
      <dgm:prSet presAssocID="{78312FF5-4BC6-457E-8717-97A3BD2D9051}" presName="parTxOnly" presStyleLbl="node1" presStyleIdx="2" presStyleCnt="7">
        <dgm:presLayoutVars>
          <dgm:chMax val="0"/>
          <dgm:chPref val="0"/>
          <dgm:bulletEnabled val="1"/>
        </dgm:presLayoutVars>
      </dgm:prSet>
      <dgm:spPr/>
      <dgm:t>
        <a:bodyPr/>
        <a:lstStyle/>
        <a:p>
          <a:endParaRPr lang="fr-FR"/>
        </a:p>
      </dgm:t>
    </dgm:pt>
    <dgm:pt modelId="{1BCA9AB6-C2FC-45AC-9EF5-9AC68FD02926}" type="pres">
      <dgm:prSet presAssocID="{7FD4804F-E2FE-462E-A15E-78AEEFDB90BF}" presName="parTxOnlySpace" presStyleCnt="0"/>
      <dgm:spPr/>
    </dgm:pt>
    <dgm:pt modelId="{EDA5022B-892A-4838-AFE6-791D6070AC01}" type="pres">
      <dgm:prSet presAssocID="{18F30261-0F8F-47BA-B29C-D7542A925E72}" presName="parTxOnly" presStyleLbl="node1" presStyleIdx="3" presStyleCnt="7">
        <dgm:presLayoutVars>
          <dgm:chMax val="0"/>
          <dgm:chPref val="0"/>
          <dgm:bulletEnabled val="1"/>
        </dgm:presLayoutVars>
      </dgm:prSet>
      <dgm:spPr/>
      <dgm:t>
        <a:bodyPr/>
        <a:lstStyle/>
        <a:p>
          <a:endParaRPr lang="fr-FR"/>
        </a:p>
      </dgm:t>
    </dgm:pt>
    <dgm:pt modelId="{E334D1AC-7EB8-46AD-9092-FC6114C4270F}" type="pres">
      <dgm:prSet presAssocID="{DA8609E7-6471-48B0-9F37-3225DCAC973D}" presName="parTxOnlySpace" presStyleCnt="0"/>
      <dgm:spPr/>
    </dgm:pt>
    <dgm:pt modelId="{51601F4E-6530-489D-BAA4-3A47AB7F1328}" type="pres">
      <dgm:prSet presAssocID="{58B6D791-398B-4A34-B915-C4415FB00FB0}" presName="parTxOnly" presStyleLbl="node1" presStyleIdx="4" presStyleCnt="7">
        <dgm:presLayoutVars>
          <dgm:chMax val="0"/>
          <dgm:chPref val="0"/>
          <dgm:bulletEnabled val="1"/>
        </dgm:presLayoutVars>
      </dgm:prSet>
      <dgm:spPr/>
      <dgm:t>
        <a:bodyPr/>
        <a:lstStyle/>
        <a:p>
          <a:endParaRPr lang="fr-FR"/>
        </a:p>
      </dgm:t>
    </dgm:pt>
    <dgm:pt modelId="{207FBF8E-328A-416F-8875-DAF439501AE2}" type="pres">
      <dgm:prSet presAssocID="{5BA08AF9-E38B-4642-BDB3-973B060AB0C8}" presName="parTxOnlySpace" presStyleCnt="0"/>
      <dgm:spPr/>
    </dgm:pt>
    <dgm:pt modelId="{3C506BDE-E96E-404F-A16F-F621C989625A}" type="pres">
      <dgm:prSet presAssocID="{4829DDA8-B7FF-497C-9904-FC1D8ED633D2}" presName="parTxOnly" presStyleLbl="node1" presStyleIdx="5" presStyleCnt="7">
        <dgm:presLayoutVars>
          <dgm:chMax val="0"/>
          <dgm:chPref val="0"/>
          <dgm:bulletEnabled val="1"/>
        </dgm:presLayoutVars>
      </dgm:prSet>
      <dgm:spPr/>
      <dgm:t>
        <a:bodyPr/>
        <a:lstStyle/>
        <a:p>
          <a:endParaRPr lang="fr-FR"/>
        </a:p>
      </dgm:t>
    </dgm:pt>
    <dgm:pt modelId="{A20160F6-5391-4344-B616-FBDF6958FC14}" type="pres">
      <dgm:prSet presAssocID="{D87F87A1-B4E4-4F62-8428-72C5131AFA87}" presName="parTxOnlySpace" presStyleCnt="0"/>
      <dgm:spPr/>
    </dgm:pt>
    <dgm:pt modelId="{7600C701-781C-477D-85C4-87DEA4BF03C8}" type="pres">
      <dgm:prSet presAssocID="{E14C7B11-DCA5-4800-9D9D-17D83189C1DE}" presName="parTxOnly" presStyleLbl="node1" presStyleIdx="6" presStyleCnt="7">
        <dgm:presLayoutVars>
          <dgm:chMax val="0"/>
          <dgm:chPref val="0"/>
          <dgm:bulletEnabled val="1"/>
        </dgm:presLayoutVars>
      </dgm:prSet>
      <dgm:spPr/>
      <dgm:t>
        <a:bodyPr/>
        <a:lstStyle/>
        <a:p>
          <a:endParaRPr lang="fr-FR"/>
        </a:p>
      </dgm:t>
    </dgm:pt>
  </dgm:ptLst>
  <dgm:cxnLst>
    <dgm:cxn modelId="{3163DA2F-C4D1-4A74-8DF4-9A37FBDCB4B6}" srcId="{49B9F671-5DA0-43F5-B468-EBF2ACAAF1E1}" destId="{84C4B37A-ABEE-4395-9295-706F09E2A2AB}" srcOrd="1" destOrd="0" parTransId="{3F7CFC5D-5EDE-4D05-99C5-E4BB844C0F92}" sibTransId="{16117D5A-98DF-4888-BDC6-F3F2B2700D42}"/>
    <dgm:cxn modelId="{FD2D2FB1-6C50-419E-ACB0-C41AF28755CD}" type="presOf" srcId="{18F30261-0F8F-47BA-B29C-D7542A925E72}" destId="{EDA5022B-892A-4838-AFE6-791D6070AC01}" srcOrd="0" destOrd="0" presId="urn:microsoft.com/office/officeart/2005/8/layout/chevron1"/>
    <dgm:cxn modelId="{B97806C7-6124-4164-81DC-C7F0C3092701}" srcId="{49B9F671-5DA0-43F5-B468-EBF2ACAAF1E1}" destId="{58B6D791-398B-4A34-B915-C4415FB00FB0}" srcOrd="4" destOrd="0" parTransId="{09F4C226-1777-47ED-A18F-2C48B4A307CA}" sibTransId="{5BA08AF9-E38B-4642-BDB3-973B060AB0C8}"/>
    <dgm:cxn modelId="{F7713709-E6FE-49B6-A024-B20AF886D140}" type="presOf" srcId="{84C4B37A-ABEE-4395-9295-706F09E2A2AB}" destId="{8717E196-74B5-45A3-8FB5-A6166A451D70}" srcOrd="0" destOrd="0" presId="urn:microsoft.com/office/officeart/2005/8/layout/chevron1"/>
    <dgm:cxn modelId="{D5EAF6F1-CA47-40F8-9794-71419D64D04A}" srcId="{49B9F671-5DA0-43F5-B468-EBF2ACAAF1E1}" destId="{4829DDA8-B7FF-497C-9904-FC1D8ED633D2}" srcOrd="5" destOrd="0" parTransId="{BBCDED98-E91E-47B7-B705-8AE2B0DFA2E0}" sibTransId="{D87F87A1-B4E4-4F62-8428-72C5131AFA87}"/>
    <dgm:cxn modelId="{5BC680FB-DB9D-49C6-8B0A-91A9B4EBE881}" type="presOf" srcId="{4829DDA8-B7FF-497C-9904-FC1D8ED633D2}" destId="{3C506BDE-E96E-404F-A16F-F621C989625A}" srcOrd="0" destOrd="0" presId="urn:microsoft.com/office/officeart/2005/8/layout/chevron1"/>
    <dgm:cxn modelId="{3FF589F8-717D-4540-A98D-ED287A45AF12}" srcId="{49B9F671-5DA0-43F5-B468-EBF2ACAAF1E1}" destId="{18F30261-0F8F-47BA-B29C-D7542A925E72}" srcOrd="3" destOrd="0" parTransId="{3446F5EC-26F1-406B-8BFA-6B8C9CC28D34}" sibTransId="{DA8609E7-6471-48B0-9F37-3225DCAC973D}"/>
    <dgm:cxn modelId="{1AB8BF03-F016-4E04-B918-47C79EB4C6E1}" type="presOf" srcId="{78312FF5-4BC6-457E-8717-97A3BD2D9051}" destId="{8643B0B7-FF59-4AE2-B764-086F8E3739FE}" srcOrd="0" destOrd="0" presId="urn:microsoft.com/office/officeart/2005/8/layout/chevron1"/>
    <dgm:cxn modelId="{636E0833-9D17-453C-BDB9-1DE5E7ECE4E1}" srcId="{49B9F671-5DA0-43F5-B468-EBF2ACAAF1E1}" destId="{D27E5D12-E9CF-48C3-856F-334B142A960E}" srcOrd="0" destOrd="0" parTransId="{0F9B771F-7B7F-4F10-991F-8BE1F4F29CE1}" sibTransId="{CCB613EE-0722-475F-A6D3-152D33196212}"/>
    <dgm:cxn modelId="{77DFEB2E-714C-4600-903B-CBC136713977}" type="presOf" srcId="{58B6D791-398B-4A34-B915-C4415FB00FB0}" destId="{51601F4E-6530-489D-BAA4-3A47AB7F1328}" srcOrd="0" destOrd="0" presId="urn:microsoft.com/office/officeart/2005/8/layout/chevron1"/>
    <dgm:cxn modelId="{4FFD845F-24A5-402D-828B-1D412FE70F86}" type="presOf" srcId="{49B9F671-5DA0-43F5-B468-EBF2ACAAF1E1}" destId="{71D36528-38F3-4E9E-A707-6195A3608693}" srcOrd="0" destOrd="0" presId="urn:microsoft.com/office/officeart/2005/8/layout/chevron1"/>
    <dgm:cxn modelId="{1AF62748-1B70-4173-97F3-AC28DCBB7064}" srcId="{49B9F671-5DA0-43F5-B468-EBF2ACAAF1E1}" destId="{78312FF5-4BC6-457E-8717-97A3BD2D9051}" srcOrd="2" destOrd="0" parTransId="{400C32C2-C876-4CD6-A558-32B742E1E7F3}" sibTransId="{7FD4804F-E2FE-462E-A15E-78AEEFDB90BF}"/>
    <dgm:cxn modelId="{181B8503-D1FB-4019-9EAC-95266B8C0DB7}" srcId="{49B9F671-5DA0-43F5-B468-EBF2ACAAF1E1}" destId="{E14C7B11-DCA5-4800-9D9D-17D83189C1DE}" srcOrd="6" destOrd="0" parTransId="{17759E21-CF0C-4C46-9B6B-6AEF7FB003CF}" sibTransId="{FE930742-69D1-4289-9D62-C9D430EB8C09}"/>
    <dgm:cxn modelId="{D47904E6-01E2-4BB9-A9FB-4C2A7E4ED0FA}" type="presOf" srcId="{E14C7B11-DCA5-4800-9D9D-17D83189C1DE}" destId="{7600C701-781C-477D-85C4-87DEA4BF03C8}" srcOrd="0" destOrd="0" presId="urn:microsoft.com/office/officeart/2005/8/layout/chevron1"/>
    <dgm:cxn modelId="{9A3481CE-846B-4BF8-9903-C703A3923AF4}" type="presOf" srcId="{D27E5D12-E9CF-48C3-856F-334B142A960E}" destId="{4766194A-12C7-4D23-977B-B0A95515AEC8}" srcOrd="0" destOrd="0" presId="urn:microsoft.com/office/officeart/2005/8/layout/chevron1"/>
    <dgm:cxn modelId="{A649A4C4-2228-4DFB-8819-F496D96D497D}" type="presParOf" srcId="{71D36528-38F3-4E9E-A707-6195A3608693}" destId="{4766194A-12C7-4D23-977B-B0A95515AEC8}" srcOrd="0" destOrd="0" presId="urn:microsoft.com/office/officeart/2005/8/layout/chevron1"/>
    <dgm:cxn modelId="{52D86B43-D1FB-49B4-B8CB-83ECAD6E463A}" type="presParOf" srcId="{71D36528-38F3-4E9E-A707-6195A3608693}" destId="{690BA141-B3F7-4522-BC60-1E5F66211F8A}" srcOrd="1" destOrd="0" presId="urn:microsoft.com/office/officeart/2005/8/layout/chevron1"/>
    <dgm:cxn modelId="{666E671A-24BC-4E77-9F67-8782B2B3A2B3}" type="presParOf" srcId="{71D36528-38F3-4E9E-A707-6195A3608693}" destId="{8717E196-74B5-45A3-8FB5-A6166A451D70}" srcOrd="2" destOrd="0" presId="urn:microsoft.com/office/officeart/2005/8/layout/chevron1"/>
    <dgm:cxn modelId="{53D81183-810D-43C9-8123-8231E0A16936}" type="presParOf" srcId="{71D36528-38F3-4E9E-A707-6195A3608693}" destId="{555EFBC8-413C-4A15-B33F-0F7B5F6E3BB6}" srcOrd="3" destOrd="0" presId="urn:microsoft.com/office/officeart/2005/8/layout/chevron1"/>
    <dgm:cxn modelId="{7ED910A9-D891-46A3-A825-837E19444007}" type="presParOf" srcId="{71D36528-38F3-4E9E-A707-6195A3608693}" destId="{8643B0B7-FF59-4AE2-B764-086F8E3739FE}" srcOrd="4" destOrd="0" presId="urn:microsoft.com/office/officeart/2005/8/layout/chevron1"/>
    <dgm:cxn modelId="{5C94FD85-ABCC-4F0B-AC46-C3F6872B3524}" type="presParOf" srcId="{71D36528-38F3-4E9E-A707-6195A3608693}" destId="{1BCA9AB6-C2FC-45AC-9EF5-9AC68FD02926}" srcOrd="5" destOrd="0" presId="urn:microsoft.com/office/officeart/2005/8/layout/chevron1"/>
    <dgm:cxn modelId="{EAA0C214-9086-4B8A-AB42-3F111CBA7141}" type="presParOf" srcId="{71D36528-38F3-4E9E-A707-6195A3608693}" destId="{EDA5022B-892A-4838-AFE6-791D6070AC01}" srcOrd="6" destOrd="0" presId="urn:microsoft.com/office/officeart/2005/8/layout/chevron1"/>
    <dgm:cxn modelId="{625A1F06-9A69-466F-A279-A035D37BAA80}" type="presParOf" srcId="{71D36528-38F3-4E9E-A707-6195A3608693}" destId="{E334D1AC-7EB8-46AD-9092-FC6114C4270F}" srcOrd="7" destOrd="0" presId="urn:microsoft.com/office/officeart/2005/8/layout/chevron1"/>
    <dgm:cxn modelId="{1BBDBA49-37CF-43C6-85D5-B6BC12C424EB}" type="presParOf" srcId="{71D36528-38F3-4E9E-A707-6195A3608693}" destId="{51601F4E-6530-489D-BAA4-3A47AB7F1328}" srcOrd="8" destOrd="0" presId="urn:microsoft.com/office/officeart/2005/8/layout/chevron1"/>
    <dgm:cxn modelId="{719C5F92-F066-41F1-AC7D-E79169C37AA3}" type="presParOf" srcId="{71D36528-38F3-4E9E-A707-6195A3608693}" destId="{207FBF8E-328A-416F-8875-DAF439501AE2}" srcOrd="9" destOrd="0" presId="urn:microsoft.com/office/officeart/2005/8/layout/chevron1"/>
    <dgm:cxn modelId="{6F9DD9E5-712D-4F3F-B396-5F110E932F56}" type="presParOf" srcId="{71D36528-38F3-4E9E-A707-6195A3608693}" destId="{3C506BDE-E96E-404F-A16F-F621C989625A}" srcOrd="10" destOrd="0" presId="urn:microsoft.com/office/officeart/2005/8/layout/chevron1"/>
    <dgm:cxn modelId="{484A0587-6F74-48E6-91FB-8DBCF3440F1E}" type="presParOf" srcId="{71D36528-38F3-4E9E-A707-6195A3608693}" destId="{A20160F6-5391-4344-B616-FBDF6958FC14}" srcOrd="11" destOrd="0" presId="urn:microsoft.com/office/officeart/2005/8/layout/chevron1"/>
    <dgm:cxn modelId="{02BC3EAA-EFC2-414E-90B9-E7B262DF4478}" type="presParOf" srcId="{71D36528-38F3-4E9E-A707-6195A3608693}" destId="{7600C701-781C-477D-85C4-87DEA4BF03C8}" srcOrd="12"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04527A-D014-4752-9BB1-279CCE7880A5}" type="doc">
      <dgm:prSet loTypeId="urn:microsoft.com/office/officeart/2005/8/layout/cycle5" loCatId="cycle" qsTypeId="urn:microsoft.com/office/officeart/2005/8/quickstyle/simple5" qsCatId="simple" csTypeId="urn:microsoft.com/office/officeart/2005/8/colors/accent1_2" csCatId="accent1" phldr="1"/>
      <dgm:spPr/>
      <dgm:t>
        <a:bodyPr/>
        <a:lstStyle/>
        <a:p>
          <a:endParaRPr lang="fr-FR"/>
        </a:p>
      </dgm:t>
    </dgm:pt>
    <dgm:pt modelId="{36C0D279-BBE3-4199-8723-1073B0F20023}">
      <dgm:prSet phldrT="[Texte]" custT="1"/>
      <dgm:spPr>
        <a:solidFill>
          <a:srgbClr val="CCCCFF"/>
        </a:solidFill>
      </dgm:spPr>
      <dgm:t>
        <a:bodyPr/>
        <a:lstStyle/>
        <a:p>
          <a:r>
            <a:rPr lang="fr-FR" altLang="fr-FR" sz="1400" b="1" dirty="0" smtClean="0">
              <a:solidFill>
                <a:schemeClr val="bg2">
                  <a:lumMod val="75000"/>
                </a:schemeClr>
              </a:solidFill>
              <a:latin typeface="Calibri" panose="020F0502020204030204" pitchFamily="34" charset="0"/>
            </a:rPr>
            <a:t>2. Inactivation des cholinestérases</a:t>
          </a:r>
          <a:endParaRPr lang="fr-FR" sz="1400" b="1" dirty="0">
            <a:solidFill>
              <a:schemeClr val="bg2">
                <a:lumMod val="75000"/>
              </a:schemeClr>
            </a:solidFill>
          </a:endParaRPr>
        </a:p>
      </dgm:t>
    </dgm:pt>
    <dgm:pt modelId="{F2339065-1A92-4BD2-B5C6-54EC334224ED}" type="parTrans" cxnId="{D9A293BF-E616-4F0C-B535-0CEFC2C2288D}">
      <dgm:prSet/>
      <dgm:spPr/>
      <dgm:t>
        <a:bodyPr/>
        <a:lstStyle/>
        <a:p>
          <a:endParaRPr lang="fr-FR"/>
        </a:p>
      </dgm:t>
    </dgm:pt>
    <dgm:pt modelId="{5C8366C1-7148-4348-9A63-03C10E6D0C40}" type="sibTrans" cxnId="{D9A293BF-E616-4F0C-B535-0CEFC2C2288D}">
      <dgm:prSet/>
      <dgm:spPr>
        <a:ln w="31750">
          <a:solidFill>
            <a:srgbClr val="6666FF"/>
          </a:solidFill>
        </a:ln>
      </dgm:spPr>
      <dgm:t>
        <a:bodyPr/>
        <a:lstStyle/>
        <a:p>
          <a:endParaRPr lang="fr-FR"/>
        </a:p>
      </dgm:t>
    </dgm:pt>
    <dgm:pt modelId="{373BBC0A-DDD7-4A75-BF7D-9634CC2807FD}">
      <dgm:prSet phldrT="[Texte]" custT="1"/>
      <dgm:spPr>
        <a:solidFill>
          <a:srgbClr val="99FF66"/>
        </a:solidFill>
      </dgm:spPr>
      <dgm:t>
        <a:bodyPr/>
        <a:lstStyle/>
        <a:p>
          <a:r>
            <a:rPr lang="fr-FR" altLang="fr-FR" sz="1400" b="1" dirty="0" smtClean="0">
              <a:solidFill>
                <a:schemeClr val="bg2">
                  <a:lumMod val="75000"/>
                </a:schemeClr>
              </a:solidFill>
              <a:latin typeface="Calibri" panose="020F0502020204030204" pitchFamily="34" charset="0"/>
            </a:rPr>
            <a:t>5. Réponse exagérée des récepteurs cholinergiques</a:t>
          </a:r>
          <a:endParaRPr lang="fr-FR" sz="1400" b="1" dirty="0">
            <a:solidFill>
              <a:schemeClr val="bg2">
                <a:lumMod val="75000"/>
              </a:schemeClr>
            </a:solidFill>
          </a:endParaRPr>
        </a:p>
      </dgm:t>
    </dgm:pt>
    <dgm:pt modelId="{F0C02492-9473-4A2A-910B-89FD6B255F7B}" type="parTrans" cxnId="{88B3E5DA-79BA-494A-B541-101158252998}">
      <dgm:prSet/>
      <dgm:spPr/>
      <dgm:t>
        <a:bodyPr/>
        <a:lstStyle/>
        <a:p>
          <a:endParaRPr lang="fr-FR"/>
        </a:p>
      </dgm:t>
    </dgm:pt>
    <dgm:pt modelId="{A103CFA3-CEE3-4F5A-BB1A-32F2762363FC}" type="sibTrans" cxnId="{88B3E5DA-79BA-494A-B541-101158252998}">
      <dgm:prSet/>
      <dgm:spPr>
        <a:ln w="31750">
          <a:solidFill>
            <a:srgbClr val="6666FF"/>
          </a:solidFill>
        </a:ln>
      </dgm:spPr>
      <dgm:t>
        <a:bodyPr/>
        <a:lstStyle/>
        <a:p>
          <a:endParaRPr lang="fr-FR"/>
        </a:p>
      </dgm:t>
    </dgm:pt>
    <dgm:pt modelId="{33B0B3A0-254D-4E2E-90F3-FDA9B668845F}">
      <dgm:prSet phldrT="[Texte]" custT="1"/>
      <dgm:spPr>
        <a:solidFill>
          <a:srgbClr val="FFCCFF"/>
        </a:solidFill>
      </dgm:spPr>
      <dgm:t>
        <a:bodyPr/>
        <a:lstStyle/>
        <a:p>
          <a:r>
            <a:rPr lang="fr-FR" altLang="fr-FR" sz="1400" b="1" dirty="0" smtClean="0">
              <a:solidFill>
                <a:schemeClr val="bg2">
                  <a:lumMod val="75000"/>
                </a:schemeClr>
              </a:solidFill>
              <a:latin typeface="Calibri" panose="020F0502020204030204" pitchFamily="34" charset="0"/>
            </a:rPr>
            <a:t>1. Fixation des organophosphorés sur les cholinestérases </a:t>
          </a:r>
          <a:endParaRPr lang="fr-FR" sz="1400" b="1" dirty="0">
            <a:solidFill>
              <a:schemeClr val="bg2">
                <a:lumMod val="75000"/>
              </a:schemeClr>
            </a:solidFill>
          </a:endParaRPr>
        </a:p>
      </dgm:t>
    </dgm:pt>
    <dgm:pt modelId="{AA84D6A4-0177-4613-B244-61191A5DC97F}" type="parTrans" cxnId="{9BDE213F-065D-46A4-8E60-5F1600E902D4}">
      <dgm:prSet/>
      <dgm:spPr/>
      <dgm:t>
        <a:bodyPr/>
        <a:lstStyle/>
        <a:p>
          <a:endParaRPr lang="fr-FR"/>
        </a:p>
      </dgm:t>
    </dgm:pt>
    <dgm:pt modelId="{72C89E8E-386C-470E-B41C-36DF837E0F75}" type="sibTrans" cxnId="{9BDE213F-065D-46A4-8E60-5F1600E902D4}">
      <dgm:prSet/>
      <dgm:spPr>
        <a:ln w="31750">
          <a:solidFill>
            <a:srgbClr val="6666FF"/>
          </a:solidFill>
        </a:ln>
      </dgm:spPr>
      <dgm:t>
        <a:bodyPr/>
        <a:lstStyle/>
        <a:p>
          <a:endParaRPr lang="fr-FR"/>
        </a:p>
      </dgm:t>
    </dgm:pt>
    <dgm:pt modelId="{49EF2814-F04B-413B-8780-15018AF9EDC6}">
      <dgm:prSet custT="1"/>
      <dgm:spPr>
        <a:solidFill>
          <a:srgbClr val="FF7C80"/>
        </a:solidFill>
      </dgm:spPr>
      <dgm:t>
        <a:bodyPr/>
        <a:lstStyle/>
        <a:p>
          <a:r>
            <a:rPr lang="fr-FR" altLang="fr-FR" sz="1400" b="1" dirty="0" smtClean="0">
              <a:solidFill>
                <a:schemeClr val="bg1"/>
              </a:solidFill>
              <a:latin typeface="Calibri" panose="020F0502020204030204" pitchFamily="34" charset="0"/>
            </a:rPr>
            <a:t>4. Hyperstimulation des récepteurs à l’Acétylcholine</a:t>
          </a:r>
          <a:endParaRPr lang="fr-FR" altLang="fr-FR" sz="1400" b="1" dirty="0">
            <a:solidFill>
              <a:schemeClr val="bg1"/>
            </a:solidFill>
            <a:latin typeface="Calibri" panose="020F0502020204030204" pitchFamily="34" charset="0"/>
          </a:endParaRPr>
        </a:p>
      </dgm:t>
    </dgm:pt>
    <dgm:pt modelId="{67EBEE45-4CFF-48DA-9FB9-5520B26A637D}" type="parTrans" cxnId="{18113853-E8FA-4B62-A1B9-EA2B5EA7DF73}">
      <dgm:prSet/>
      <dgm:spPr/>
      <dgm:t>
        <a:bodyPr/>
        <a:lstStyle/>
        <a:p>
          <a:endParaRPr lang="fr-FR"/>
        </a:p>
      </dgm:t>
    </dgm:pt>
    <dgm:pt modelId="{17B50490-930E-42E6-B216-891165F45077}" type="sibTrans" cxnId="{18113853-E8FA-4B62-A1B9-EA2B5EA7DF73}">
      <dgm:prSet/>
      <dgm:spPr>
        <a:ln w="31750">
          <a:solidFill>
            <a:srgbClr val="6666FF"/>
          </a:solidFill>
        </a:ln>
      </dgm:spPr>
      <dgm:t>
        <a:bodyPr/>
        <a:lstStyle/>
        <a:p>
          <a:endParaRPr lang="fr-FR"/>
        </a:p>
      </dgm:t>
    </dgm:pt>
    <dgm:pt modelId="{E45A53BD-E8C4-4CCF-A718-D981A4C95DDB}">
      <dgm:prSet custT="1"/>
      <dgm:spPr>
        <a:solidFill>
          <a:srgbClr val="FFCC66"/>
        </a:solidFill>
      </dgm:spPr>
      <dgm:t>
        <a:bodyPr/>
        <a:lstStyle/>
        <a:p>
          <a:r>
            <a:rPr lang="fr-FR" altLang="fr-FR" sz="1400" b="1" dirty="0" smtClean="0">
              <a:solidFill>
                <a:schemeClr val="bg2">
                  <a:lumMod val="75000"/>
                </a:schemeClr>
              </a:solidFill>
              <a:latin typeface="Calibri" panose="020F0502020204030204" pitchFamily="34" charset="0"/>
            </a:rPr>
            <a:t>3. Accumulation d’Acétylcholine par défaut de dégradation</a:t>
          </a:r>
          <a:endParaRPr lang="fr-FR" altLang="fr-FR" sz="1400" b="1" dirty="0">
            <a:solidFill>
              <a:schemeClr val="bg2">
                <a:lumMod val="75000"/>
              </a:schemeClr>
            </a:solidFill>
            <a:latin typeface="Calibri" panose="020F0502020204030204" pitchFamily="34" charset="0"/>
          </a:endParaRPr>
        </a:p>
      </dgm:t>
    </dgm:pt>
    <dgm:pt modelId="{0618C143-AF8D-47B6-9638-F5D07C4BBD2D}" type="parTrans" cxnId="{C291D41B-7819-4758-A89C-B8AC9D6647A5}">
      <dgm:prSet/>
      <dgm:spPr/>
      <dgm:t>
        <a:bodyPr/>
        <a:lstStyle/>
        <a:p>
          <a:endParaRPr lang="fr-FR"/>
        </a:p>
      </dgm:t>
    </dgm:pt>
    <dgm:pt modelId="{4539C9C7-C5A4-4352-8E30-2866D563532B}" type="sibTrans" cxnId="{C291D41B-7819-4758-A89C-B8AC9D6647A5}">
      <dgm:prSet/>
      <dgm:spPr>
        <a:ln w="31750">
          <a:solidFill>
            <a:srgbClr val="6666FF"/>
          </a:solidFill>
        </a:ln>
      </dgm:spPr>
      <dgm:t>
        <a:bodyPr/>
        <a:lstStyle/>
        <a:p>
          <a:endParaRPr lang="fr-FR"/>
        </a:p>
      </dgm:t>
    </dgm:pt>
    <dgm:pt modelId="{A36A3AEE-1FC6-4B49-9E93-7A32C4742223}" type="pres">
      <dgm:prSet presAssocID="{5E04527A-D014-4752-9BB1-279CCE7880A5}" presName="cycle" presStyleCnt="0">
        <dgm:presLayoutVars>
          <dgm:dir/>
          <dgm:resizeHandles val="exact"/>
        </dgm:presLayoutVars>
      </dgm:prSet>
      <dgm:spPr/>
      <dgm:t>
        <a:bodyPr/>
        <a:lstStyle/>
        <a:p>
          <a:endParaRPr lang="fr-FR"/>
        </a:p>
      </dgm:t>
    </dgm:pt>
    <dgm:pt modelId="{70630A39-B5BA-45F0-9AFC-B8A2F40D4C57}" type="pres">
      <dgm:prSet presAssocID="{36C0D279-BBE3-4199-8723-1073B0F20023}" presName="node" presStyleLbl="node1" presStyleIdx="0" presStyleCnt="5" custScaleX="128333">
        <dgm:presLayoutVars>
          <dgm:bulletEnabled val="1"/>
        </dgm:presLayoutVars>
      </dgm:prSet>
      <dgm:spPr/>
      <dgm:t>
        <a:bodyPr/>
        <a:lstStyle/>
        <a:p>
          <a:endParaRPr lang="fr-FR"/>
        </a:p>
      </dgm:t>
    </dgm:pt>
    <dgm:pt modelId="{CDDF1AD4-1709-4B52-A111-C428C11F6A04}" type="pres">
      <dgm:prSet presAssocID="{36C0D279-BBE3-4199-8723-1073B0F20023}" presName="spNode" presStyleCnt="0"/>
      <dgm:spPr/>
    </dgm:pt>
    <dgm:pt modelId="{C42EDAC6-B30F-450B-B5C4-795B9EFFB082}" type="pres">
      <dgm:prSet presAssocID="{5C8366C1-7148-4348-9A63-03C10E6D0C40}" presName="sibTrans" presStyleLbl="sibTrans1D1" presStyleIdx="0" presStyleCnt="5"/>
      <dgm:spPr/>
      <dgm:t>
        <a:bodyPr/>
        <a:lstStyle/>
        <a:p>
          <a:endParaRPr lang="fr-FR"/>
        </a:p>
      </dgm:t>
    </dgm:pt>
    <dgm:pt modelId="{B900CFA9-499C-467E-AF4B-0890DBDD996F}" type="pres">
      <dgm:prSet presAssocID="{E45A53BD-E8C4-4CCF-A718-D981A4C95DDB}" presName="node" presStyleLbl="node1" presStyleIdx="1" presStyleCnt="5" custScaleX="136858">
        <dgm:presLayoutVars>
          <dgm:bulletEnabled val="1"/>
        </dgm:presLayoutVars>
      </dgm:prSet>
      <dgm:spPr/>
      <dgm:t>
        <a:bodyPr/>
        <a:lstStyle/>
        <a:p>
          <a:endParaRPr lang="fr-FR"/>
        </a:p>
      </dgm:t>
    </dgm:pt>
    <dgm:pt modelId="{857A72B4-DA75-450D-9B44-59554EA3321C}" type="pres">
      <dgm:prSet presAssocID="{E45A53BD-E8C4-4CCF-A718-D981A4C95DDB}" presName="spNode" presStyleCnt="0"/>
      <dgm:spPr/>
    </dgm:pt>
    <dgm:pt modelId="{4DEEC217-B7F3-4C59-84CA-7D7902018C9E}" type="pres">
      <dgm:prSet presAssocID="{4539C9C7-C5A4-4352-8E30-2866D563532B}" presName="sibTrans" presStyleLbl="sibTrans1D1" presStyleIdx="1" presStyleCnt="5"/>
      <dgm:spPr/>
      <dgm:t>
        <a:bodyPr/>
        <a:lstStyle/>
        <a:p>
          <a:endParaRPr lang="fr-FR"/>
        </a:p>
      </dgm:t>
    </dgm:pt>
    <dgm:pt modelId="{E5D5D875-B4D2-4048-8827-44B3D05D8DA0}" type="pres">
      <dgm:prSet presAssocID="{49EF2814-F04B-413B-8780-15018AF9EDC6}" presName="node" presStyleLbl="node1" presStyleIdx="2" presStyleCnt="5" custScaleX="132209" custRadScaleRad="109499" custRadScaleInc="-17756">
        <dgm:presLayoutVars>
          <dgm:bulletEnabled val="1"/>
        </dgm:presLayoutVars>
      </dgm:prSet>
      <dgm:spPr/>
      <dgm:t>
        <a:bodyPr/>
        <a:lstStyle/>
        <a:p>
          <a:endParaRPr lang="fr-FR"/>
        </a:p>
      </dgm:t>
    </dgm:pt>
    <dgm:pt modelId="{52787FC3-2F7F-4E77-91E8-864E2A7F0F3F}" type="pres">
      <dgm:prSet presAssocID="{49EF2814-F04B-413B-8780-15018AF9EDC6}" presName="spNode" presStyleCnt="0"/>
      <dgm:spPr/>
    </dgm:pt>
    <dgm:pt modelId="{280CED9C-7F2B-4DAA-A2E9-7B86E895FBA7}" type="pres">
      <dgm:prSet presAssocID="{17B50490-930E-42E6-B216-891165F45077}" presName="sibTrans" presStyleLbl="sibTrans1D1" presStyleIdx="2" presStyleCnt="5"/>
      <dgm:spPr/>
      <dgm:t>
        <a:bodyPr/>
        <a:lstStyle/>
        <a:p>
          <a:endParaRPr lang="fr-FR"/>
        </a:p>
      </dgm:t>
    </dgm:pt>
    <dgm:pt modelId="{CA78D016-CF94-48D6-91CB-884AD5A230F6}" type="pres">
      <dgm:prSet presAssocID="{373BBC0A-DDD7-4A75-BF7D-9634CC2807FD}" presName="node" presStyleLbl="node1" presStyleIdx="3" presStyleCnt="5" custScaleX="140754" custRadScaleRad="104208" custRadScaleInc="67052">
        <dgm:presLayoutVars>
          <dgm:bulletEnabled val="1"/>
        </dgm:presLayoutVars>
      </dgm:prSet>
      <dgm:spPr/>
      <dgm:t>
        <a:bodyPr/>
        <a:lstStyle/>
        <a:p>
          <a:endParaRPr lang="fr-FR"/>
        </a:p>
      </dgm:t>
    </dgm:pt>
    <dgm:pt modelId="{0142A8C4-070A-4931-A308-1F11159B4C5B}" type="pres">
      <dgm:prSet presAssocID="{373BBC0A-DDD7-4A75-BF7D-9634CC2807FD}" presName="spNode" presStyleCnt="0"/>
      <dgm:spPr/>
    </dgm:pt>
    <dgm:pt modelId="{F5684845-FF85-42DF-ACEF-B8B45A0B8FDE}" type="pres">
      <dgm:prSet presAssocID="{A103CFA3-CEE3-4F5A-BB1A-32F2762363FC}" presName="sibTrans" presStyleLbl="sibTrans1D1" presStyleIdx="3" presStyleCnt="5"/>
      <dgm:spPr/>
      <dgm:t>
        <a:bodyPr/>
        <a:lstStyle/>
        <a:p>
          <a:endParaRPr lang="fr-FR"/>
        </a:p>
      </dgm:t>
    </dgm:pt>
    <dgm:pt modelId="{E6AB3D03-1A2A-4B55-9F0E-9FDD9F44D126}" type="pres">
      <dgm:prSet presAssocID="{33B0B3A0-254D-4E2E-90F3-FDA9B668845F}" presName="node" presStyleLbl="node1" presStyleIdx="4" presStyleCnt="5" custScaleX="131916">
        <dgm:presLayoutVars>
          <dgm:bulletEnabled val="1"/>
        </dgm:presLayoutVars>
      </dgm:prSet>
      <dgm:spPr/>
      <dgm:t>
        <a:bodyPr/>
        <a:lstStyle/>
        <a:p>
          <a:endParaRPr lang="fr-FR"/>
        </a:p>
      </dgm:t>
    </dgm:pt>
    <dgm:pt modelId="{AE966C5A-A03F-494F-9406-B0E28AEDF8A9}" type="pres">
      <dgm:prSet presAssocID="{33B0B3A0-254D-4E2E-90F3-FDA9B668845F}" presName="spNode" presStyleCnt="0"/>
      <dgm:spPr/>
    </dgm:pt>
    <dgm:pt modelId="{1A208FA7-0CF8-4462-B56A-561A9864C92E}" type="pres">
      <dgm:prSet presAssocID="{72C89E8E-386C-470E-B41C-36DF837E0F75}" presName="sibTrans" presStyleLbl="sibTrans1D1" presStyleIdx="4" presStyleCnt="5"/>
      <dgm:spPr/>
      <dgm:t>
        <a:bodyPr/>
        <a:lstStyle/>
        <a:p>
          <a:endParaRPr lang="fr-FR"/>
        </a:p>
      </dgm:t>
    </dgm:pt>
  </dgm:ptLst>
  <dgm:cxnLst>
    <dgm:cxn modelId="{C4CB5670-687B-4722-A675-7B356CE3A4FA}" type="presOf" srcId="{36C0D279-BBE3-4199-8723-1073B0F20023}" destId="{70630A39-B5BA-45F0-9AFC-B8A2F40D4C57}" srcOrd="0" destOrd="0" presId="urn:microsoft.com/office/officeart/2005/8/layout/cycle5"/>
    <dgm:cxn modelId="{C291D41B-7819-4758-A89C-B8AC9D6647A5}" srcId="{5E04527A-D014-4752-9BB1-279CCE7880A5}" destId="{E45A53BD-E8C4-4CCF-A718-D981A4C95DDB}" srcOrd="1" destOrd="0" parTransId="{0618C143-AF8D-47B6-9638-F5D07C4BBD2D}" sibTransId="{4539C9C7-C5A4-4352-8E30-2866D563532B}"/>
    <dgm:cxn modelId="{0B119D7E-430D-4E14-8AA0-346472CB7174}" type="presOf" srcId="{17B50490-930E-42E6-B216-891165F45077}" destId="{280CED9C-7F2B-4DAA-A2E9-7B86E895FBA7}" srcOrd="0" destOrd="0" presId="urn:microsoft.com/office/officeart/2005/8/layout/cycle5"/>
    <dgm:cxn modelId="{5D7B8433-26C2-4669-AB79-0863C156A43D}" type="presOf" srcId="{72C89E8E-386C-470E-B41C-36DF837E0F75}" destId="{1A208FA7-0CF8-4462-B56A-561A9864C92E}" srcOrd="0" destOrd="0" presId="urn:microsoft.com/office/officeart/2005/8/layout/cycle5"/>
    <dgm:cxn modelId="{D9A293BF-E616-4F0C-B535-0CEFC2C2288D}" srcId="{5E04527A-D014-4752-9BB1-279CCE7880A5}" destId="{36C0D279-BBE3-4199-8723-1073B0F20023}" srcOrd="0" destOrd="0" parTransId="{F2339065-1A92-4BD2-B5C6-54EC334224ED}" sibTransId="{5C8366C1-7148-4348-9A63-03C10E6D0C40}"/>
    <dgm:cxn modelId="{32B1784B-1C7E-493D-8372-83F35063C4B5}" type="presOf" srcId="{5C8366C1-7148-4348-9A63-03C10E6D0C40}" destId="{C42EDAC6-B30F-450B-B5C4-795B9EFFB082}" srcOrd="0" destOrd="0" presId="urn:microsoft.com/office/officeart/2005/8/layout/cycle5"/>
    <dgm:cxn modelId="{88029DA2-15D4-4ECA-B534-A0B194EC0408}" type="presOf" srcId="{49EF2814-F04B-413B-8780-15018AF9EDC6}" destId="{E5D5D875-B4D2-4048-8827-44B3D05D8DA0}" srcOrd="0" destOrd="0" presId="urn:microsoft.com/office/officeart/2005/8/layout/cycle5"/>
    <dgm:cxn modelId="{99257FB8-C283-4949-8F3C-DA49988F9196}" type="presOf" srcId="{373BBC0A-DDD7-4A75-BF7D-9634CC2807FD}" destId="{CA78D016-CF94-48D6-91CB-884AD5A230F6}" srcOrd="0" destOrd="0" presId="urn:microsoft.com/office/officeart/2005/8/layout/cycle5"/>
    <dgm:cxn modelId="{18113853-E8FA-4B62-A1B9-EA2B5EA7DF73}" srcId="{5E04527A-D014-4752-9BB1-279CCE7880A5}" destId="{49EF2814-F04B-413B-8780-15018AF9EDC6}" srcOrd="2" destOrd="0" parTransId="{67EBEE45-4CFF-48DA-9FB9-5520B26A637D}" sibTransId="{17B50490-930E-42E6-B216-891165F45077}"/>
    <dgm:cxn modelId="{38ACAF31-61AF-4C95-976C-6557C24A82C0}" type="presOf" srcId="{4539C9C7-C5A4-4352-8E30-2866D563532B}" destId="{4DEEC217-B7F3-4C59-84CA-7D7902018C9E}" srcOrd="0" destOrd="0" presId="urn:microsoft.com/office/officeart/2005/8/layout/cycle5"/>
    <dgm:cxn modelId="{97C2765D-F0F8-402E-8DC6-85C28916BEB8}" type="presOf" srcId="{E45A53BD-E8C4-4CCF-A718-D981A4C95DDB}" destId="{B900CFA9-499C-467E-AF4B-0890DBDD996F}" srcOrd="0" destOrd="0" presId="urn:microsoft.com/office/officeart/2005/8/layout/cycle5"/>
    <dgm:cxn modelId="{06AF576C-E63F-4DC3-AAF4-2B6B9CA189E4}" type="presOf" srcId="{5E04527A-D014-4752-9BB1-279CCE7880A5}" destId="{A36A3AEE-1FC6-4B49-9E93-7A32C4742223}" srcOrd="0" destOrd="0" presId="urn:microsoft.com/office/officeart/2005/8/layout/cycle5"/>
    <dgm:cxn modelId="{9BDE213F-065D-46A4-8E60-5F1600E902D4}" srcId="{5E04527A-D014-4752-9BB1-279CCE7880A5}" destId="{33B0B3A0-254D-4E2E-90F3-FDA9B668845F}" srcOrd="4" destOrd="0" parTransId="{AA84D6A4-0177-4613-B244-61191A5DC97F}" sibTransId="{72C89E8E-386C-470E-B41C-36DF837E0F75}"/>
    <dgm:cxn modelId="{88B3E5DA-79BA-494A-B541-101158252998}" srcId="{5E04527A-D014-4752-9BB1-279CCE7880A5}" destId="{373BBC0A-DDD7-4A75-BF7D-9634CC2807FD}" srcOrd="3" destOrd="0" parTransId="{F0C02492-9473-4A2A-910B-89FD6B255F7B}" sibTransId="{A103CFA3-CEE3-4F5A-BB1A-32F2762363FC}"/>
    <dgm:cxn modelId="{898069E3-EFF9-422B-BDB6-099EFDBFB6B1}" type="presOf" srcId="{A103CFA3-CEE3-4F5A-BB1A-32F2762363FC}" destId="{F5684845-FF85-42DF-ACEF-B8B45A0B8FDE}" srcOrd="0" destOrd="0" presId="urn:microsoft.com/office/officeart/2005/8/layout/cycle5"/>
    <dgm:cxn modelId="{500EDC74-8262-4A88-9D61-9CCD496D23F0}" type="presOf" srcId="{33B0B3A0-254D-4E2E-90F3-FDA9B668845F}" destId="{E6AB3D03-1A2A-4B55-9F0E-9FDD9F44D126}" srcOrd="0" destOrd="0" presId="urn:microsoft.com/office/officeart/2005/8/layout/cycle5"/>
    <dgm:cxn modelId="{E25484D3-79AB-4063-A7FC-366E5D7F6DF8}" type="presParOf" srcId="{A36A3AEE-1FC6-4B49-9E93-7A32C4742223}" destId="{70630A39-B5BA-45F0-9AFC-B8A2F40D4C57}" srcOrd="0" destOrd="0" presId="urn:microsoft.com/office/officeart/2005/8/layout/cycle5"/>
    <dgm:cxn modelId="{C1E1CB23-4A6B-4697-80A8-EDA9B33F7B30}" type="presParOf" srcId="{A36A3AEE-1FC6-4B49-9E93-7A32C4742223}" destId="{CDDF1AD4-1709-4B52-A111-C428C11F6A04}" srcOrd="1" destOrd="0" presId="urn:microsoft.com/office/officeart/2005/8/layout/cycle5"/>
    <dgm:cxn modelId="{BD43EBE9-E179-4471-BB2A-EF087E724ED8}" type="presParOf" srcId="{A36A3AEE-1FC6-4B49-9E93-7A32C4742223}" destId="{C42EDAC6-B30F-450B-B5C4-795B9EFFB082}" srcOrd="2" destOrd="0" presId="urn:microsoft.com/office/officeart/2005/8/layout/cycle5"/>
    <dgm:cxn modelId="{DD6367B3-0CF8-4AA7-A5AF-9A6B8D9785BA}" type="presParOf" srcId="{A36A3AEE-1FC6-4B49-9E93-7A32C4742223}" destId="{B900CFA9-499C-467E-AF4B-0890DBDD996F}" srcOrd="3" destOrd="0" presId="urn:microsoft.com/office/officeart/2005/8/layout/cycle5"/>
    <dgm:cxn modelId="{E9BFD394-5EB6-4EA8-8B7C-917DDE56CA8B}" type="presParOf" srcId="{A36A3AEE-1FC6-4B49-9E93-7A32C4742223}" destId="{857A72B4-DA75-450D-9B44-59554EA3321C}" srcOrd="4" destOrd="0" presId="urn:microsoft.com/office/officeart/2005/8/layout/cycle5"/>
    <dgm:cxn modelId="{8A017E91-5877-4D21-9C0C-31F7C9555EE3}" type="presParOf" srcId="{A36A3AEE-1FC6-4B49-9E93-7A32C4742223}" destId="{4DEEC217-B7F3-4C59-84CA-7D7902018C9E}" srcOrd="5" destOrd="0" presId="urn:microsoft.com/office/officeart/2005/8/layout/cycle5"/>
    <dgm:cxn modelId="{FCCDBA82-77D4-4CF3-9065-F0B19FB3DCD9}" type="presParOf" srcId="{A36A3AEE-1FC6-4B49-9E93-7A32C4742223}" destId="{E5D5D875-B4D2-4048-8827-44B3D05D8DA0}" srcOrd="6" destOrd="0" presId="urn:microsoft.com/office/officeart/2005/8/layout/cycle5"/>
    <dgm:cxn modelId="{16CC33E8-72D5-451C-8FE7-2D670B5BBA25}" type="presParOf" srcId="{A36A3AEE-1FC6-4B49-9E93-7A32C4742223}" destId="{52787FC3-2F7F-4E77-91E8-864E2A7F0F3F}" srcOrd="7" destOrd="0" presId="urn:microsoft.com/office/officeart/2005/8/layout/cycle5"/>
    <dgm:cxn modelId="{B1B47DF9-EDD1-493C-AC88-4EEAAAE41CEA}" type="presParOf" srcId="{A36A3AEE-1FC6-4B49-9E93-7A32C4742223}" destId="{280CED9C-7F2B-4DAA-A2E9-7B86E895FBA7}" srcOrd="8" destOrd="0" presId="urn:microsoft.com/office/officeart/2005/8/layout/cycle5"/>
    <dgm:cxn modelId="{01722FE5-9549-42DC-B8A1-0C73F7B5BB37}" type="presParOf" srcId="{A36A3AEE-1FC6-4B49-9E93-7A32C4742223}" destId="{CA78D016-CF94-48D6-91CB-884AD5A230F6}" srcOrd="9" destOrd="0" presId="urn:microsoft.com/office/officeart/2005/8/layout/cycle5"/>
    <dgm:cxn modelId="{686ACB7D-308E-49B3-824F-6558031BAA49}" type="presParOf" srcId="{A36A3AEE-1FC6-4B49-9E93-7A32C4742223}" destId="{0142A8C4-070A-4931-A308-1F11159B4C5B}" srcOrd="10" destOrd="0" presId="urn:microsoft.com/office/officeart/2005/8/layout/cycle5"/>
    <dgm:cxn modelId="{2A3390D5-846B-40C7-9EF5-E63DD17D9279}" type="presParOf" srcId="{A36A3AEE-1FC6-4B49-9E93-7A32C4742223}" destId="{F5684845-FF85-42DF-ACEF-B8B45A0B8FDE}" srcOrd="11" destOrd="0" presId="urn:microsoft.com/office/officeart/2005/8/layout/cycle5"/>
    <dgm:cxn modelId="{5668E7E3-7898-4FE2-9D73-6B8DBC45959F}" type="presParOf" srcId="{A36A3AEE-1FC6-4B49-9E93-7A32C4742223}" destId="{E6AB3D03-1A2A-4B55-9F0E-9FDD9F44D126}" srcOrd="12" destOrd="0" presId="urn:microsoft.com/office/officeart/2005/8/layout/cycle5"/>
    <dgm:cxn modelId="{B6AD0517-E61F-45AF-86FE-9C54C00FE589}" type="presParOf" srcId="{A36A3AEE-1FC6-4B49-9E93-7A32C4742223}" destId="{AE966C5A-A03F-494F-9406-B0E28AEDF8A9}" srcOrd="13" destOrd="0" presId="urn:microsoft.com/office/officeart/2005/8/layout/cycle5"/>
    <dgm:cxn modelId="{1B1810BB-DC7B-4D11-8567-AD0B67F13358}" type="presParOf" srcId="{A36A3AEE-1FC6-4B49-9E93-7A32C4742223}" destId="{1A208FA7-0CF8-4462-B56A-561A9864C92E}" srcOrd="14" destOrd="0" presId="urn:microsoft.com/office/officeart/2005/8/layout/cycle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66194A-12C7-4D23-977B-B0A95515AEC8}">
      <dsp:nvSpPr>
        <dsp:cNvPr id="0" name=""/>
        <dsp:cNvSpPr/>
      </dsp:nvSpPr>
      <dsp:spPr>
        <a:xfrm>
          <a:off x="0" y="789156"/>
          <a:ext cx="1842175" cy="736870"/>
        </a:xfrm>
        <a:prstGeom prst="chevron">
          <a:avLst/>
        </a:prstGeom>
        <a:gradFill rotWithShape="0">
          <a:gsLst>
            <a:gs pos="0">
              <a:schemeClr val="accent1">
                <a:lumMod val="5000"/>
                <a:lumOff val="95000"/>
              </a:schemeClr>
            </a:gs>
            <a:gs pos="100000">
              <a:srgbClr val="FF7C8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65000"/>
                  <a:lumOff val="35000"/>
                </a:schemeClr>
              </a:solidFill>
            </a:rPr>
            <a:t>Identifier l’agent en cause</a:t>
          </a:r>
        </a:p>
        <a:p>
          <a:pPr lvl="0" algn="ctr" defTabSz="533400">
            <a:lnSpc>
              <a:spcPct val="90000"/>
            </a:lnSpc>
            <a:spcBef>
              <a:spcPct val="0"/>
            </a:spcBef>
            <a:spcAft>
              <a:spcPct val="35000"/>
            </a:spcAft>
          </a:pPr>
          <a:r>
            <a:rPr lang="fr-FR" sz="1200" kern="1200" dirty="0" smtClean="0">
              <a:solidFill>
                <a:schemeClr val="tx1">
                  <a:lumMod val="65000"/>
                  <a:lumOff val="35000"/>
                </a:schemeClr>
              </a:solidFill>
            </a:rPr>
            <a:t>(R,C,B)</a:t>
          </a:r>
          <a:endParaRPr lang="fr-FR" sz="1200" kern="1200" dirty="0">
            <a:solidFill>
              <a:schemeClr val="tx1">
                <a:lumMod val="65000"/>
                <a:lumOff val="35000"/>
              </a:schemeClr>
            </a:solidFill>
          </a:endParaRPr>
        </a:p>
      </dsp:txBody>
      <dsp:txXfrm>
        <a:off x="368435" y="789156"/>
        <a:ext cx="1105305" cy="736870"/>
      </dsp:txXfrm>
    </dsp:sp>
    <dsp:sp modelId="{8717E196-74B5-45A3-8FB5-A6166A451D70}">
      <dsp:nvSpPr>
        <dsp:cNvPr id="0" name=""/>
        <dsp:cNvSpPr/>
      </dsp:nvSpPr>
      <dsp:spPr>
        <a:xfrm>
          <a:off x="1657958" y="789156"/>
          <a:ext cx="1842175" cy="736870"/>
        </a:xfrm>
        <a:prstGeom prst="chevron">
          <a:avLst/>
        </a:prstGeom>
        <a:gradFill rotWithShape="0">
          <a:gsLst>
            <a:gs pos="0">
              <a:schemeClr val="accent1">
                <a:lumMod val="5000"/>
                <a:lumOff val="95000"/>
              </a:schemeClr>
            </a:gs>
            <a:gs pos="100000">
              <a:srgbClr val="FF7C8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65000"/>
                  <a:lumOff val="35000"/>
                </a:schemeClr>
              </a:solidFill>
            </a:rPr>
            <a:t>Réduire le danger</a:t>
          </a:r>
          <a:endParaRPr lang="fr-FR" sz="1200" kern="1200" dirty="0">
            <a:solidFill>
              <a:schemeClr val="tx1">
                <a:lumMod val="65000"/>
                <a:lumOff val="35000"/>
              </a:schemeClr>
            </a:solidFill>
          </a:endParaRPr>
        </a:p>
      </dsp:txBody>
      <dsp:txXfrm>
        <a:off x="2026393" y="789156"/>
        <a:ext cx="1105305" cy="736870"/>
      </dsp:txXfrm>
    </dsp:sp>
    <dsp:sp modelId="{8643B0B7-FF59-4AE2-B764-086F8E3739FE}">
      <dsp:nvSpPr>
        <dsp:cNvPr id="0" name=""/>
        <dsp:cNvSpPr/>
      </dsp:nvSpPr>
      <dsp:spPr>
        <a:xfrm>
          <a:off x="3315916" y="789156"/>
          <a:ext cx="1842175" cy="736870"/>
        </a:xfrm>
        <a:prstGeom prst="chevron">
          <a:avLst/>
        </a:prstGeom>
        <a:gradFill rotWithShape="0">
          <a:gsLst>
            <a:gs pos="0">
              <a:schemeClr val="accent1">
                <a:lumMod val="5000"/>
                <a:lumOff val="95000"/>
              </a:schemeClr>
            </a:gs>
            <a:gs pos="100000">
              <a:srgbClr val="FF7C8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65000"/>
                  <a:lumOff val="35000"/>
                </a:schemeClr>
              </a:solidFill>
            </a:rPr>
            <a:t>Extraire les victimes jusqu’au PRV</a:t>
          </a:r>
          <a:endParaRPr lang="fr-FR" sz="1200" kern="1200" dirty="0">
            <a:solidFill>
              <a:schemeClr val="tx1">
                <a:lumMod val="65000"/>
                <a:lumOff val="35000"/>
              </a:schemeClr>
            </a:solidFill>
          </a:endParaRPr>
        </a:p>
      </dsp:txBody>
      <dsp:txXfrm>
        <a:off x="3684351" y="789156"/>
        <a:ext cx="1105305" cy="736870"/>
      </dsp:txXfrm>
    </dsp:sp>
    <dsp:sp modelId="{EDA5022B-892A-4838-AFE6-791D6070AC01}">
      <dsp:nvSpPr>
        <dsp:cNvPr id="0" name=""/>
        <dsp:cNvSpPr/>
      </dsp:nvSpPr>
      <dsp:spPr>
        <a:xfrm>
          <a:off x="4973874" y="789156"/>
          <a:ext cx="1842175" cy="736870"/>
        </a:xfrm>
        <a:prstGeom prst="chevron">
          <a:avLst/>
        </a:prstGeom>
        <a:gradFill rotWithShape="0">
          <a:gsLst>
            <a:gs pos="0">
              <a:schemeClr val="accent1">
                <a:lumMod val="5000"/>
                <a:lumOff val="95000"/>
              </a:schemeClr>
            </a:gs>
            <a:gs pos="100000">
              <a:srgbClr val="FFC00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65000"/>
                  <a:lumOff val="35000"/>
                </a:schemeClr>
              </a:solidFill>
            </a:rPr>
            <a:t>Trier les victimes</a:t>
          </a:r>
          <a:endParaRPr lang="fr-FR" sz="1200" kern="1200" dirty="0">
            <a:solidFill>
              <a:schemeClr val="tx1">
                <a:lumMod val="65000"/>
                <a:lumOff val="35000"/>
              </a:schemeClr>
            </a:solidFill>
          </a:endParaRPr>
        </a:p>
      </dsp:txBody>
      <dsp:txXfrm>
        <a:off x="5342309" y="789156"/>
        <a:ext cx="1105305" cy="736870"/>
      </dsp:txXfrm>
    </dsp:sp>
    <dsp:sp modelId="{51601F4E-6530-489D-BAA4-3A47AB7F1328}">
      <dsp:nvSpPr>
        <dsp:cNvPr id="0" name=""/>
        <dsp:cNvSpPr/>
      </dsp:nvSpPr>
      <dsp:spPr>
        <a:xfrm>
          <a:off x="6631832" y="789156"/>
          <a:ext cx="1842175" cy="736870"/>
        </a:xfrm>
        <a:prstGeom prst="chevron">
          <a:avLst/>
        </a:prstGeom>
        <a:gradFill rotWithShape="0">
          <a:gsLst>
            <a:gs pos="0">
              <a:schemeClr val="accent1">
                <a:lumMod val="5000"/>
                <a:lumOff val="95000"/>
              </a:schemeClr>
            </a:gs>
            <a:gs pos="100000">
              <a:srgbClr val="FFC00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65000"/>
                  <a:lumOff val="35000"/>
                </a:schemeClr>
              </a:solidFill>
            </a:rPr>
            <a:t>Déshabiller les victimes +/- Antidotes</a:t>
          </a:r>
          <a:endParaRPr lang="fr-FR" sz="1200" kern="1200" dirty="0">
            <a:solidFill>
              <a:schemeClr val="tx1">
                <a:lumMod val="65000"/>
                <a:lumOff val="35000"/>
              </a:schemeClr>
            </a:solidFill>
          </a:endParaRPr>
        </a:p>
      </dsp:txBody>
      <dsp:txXfrm>
        <a:off x="7000267" y="789156"/>
        <a:ext cx="1105305" cy="736870"/>
      </dsp:txXfrm>
    </dsp:sp>
    <dsp:sp modelId="{3C506BDE-E96E-404F-A16F-F621C989625A}">
      <dsp:nvSpPr>
        <dsp:cNvPr id="0" name=""/>
        <dsp:cNvSpPr/>
      </dsp:nvSpPr>
      <dsp:spPr>
        <a:xfrm>
          <a:off x="8289790" y="789156"/>
          <a:ext cx="1842175" cy="736870"/>
        </a:xfrm>
        <a:prstGeom prst="chevron">
          <a:avLst/>
        </a:prstGeom>
        <a:gradFill rotWithShape="0">
          <a:gsLst>
            <a:gs pos="0">
              <a:schemeClr val="accent1">
                <a:lumMod val="5000"/>
                <a:lumOff val="95000"/>
              </a:schemeClr>
            </a:gs>
            <a:gs pos="100000">
              <a:srgbClr val="FFC00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65000"/>
                  <a:lumOff val="35000"/>
                </a:schemeClr>
              </a:solidFill>
            </a:rPr>
            <a:t>Décontaminer les victimes </a:t>
          </a:r>
          <a:endParaRPr lang="fr-FR" sz="1200" kern="1200" dirty="0">
            <a:solidFill>
              <a:schemeClr val="tx1">
                <a:lumMod val="65000"/>
                <a:lumOff val="35000"/>
              </a:schemeClr>
            </a:solidFill>
          </a:endParaRPr>
        </a:p>
      </dsp:txBody>
      <dsp:txXfrm>
        <a:off x="8658225" y="789156"/>
        <a:ext cx="1105305" cy="736870"/>
      </dsp:txXfrm>
    </dsp:sp>
    <dsp:sp modelId="{7600C701-781C-477D-85C4-87DEA4BF03C8}">
      <dsp:nvSpPr>
        <dsp:cNvPr id="0" name=""/>
        <dsp:cNvSpPr/>
      </dsp:nvSpPr>
      <dsp:spPr>
        <a:xfrm>
          <a:off x="9947748" y="789156"/>
          <a:ext cx="1842175" cy="736870"/>
        </a:xfrm>
        <a:prstGeom prst="chevron">
          <a:avLst/>
        </a:prstGeom>
        <a:gradFill rotWithShape="0">
          <a:gsLst>
            <a:gs pos="0">
              <a:schemeClr val="accent1">
                <a:lumMod val="5000"/>
                <a:lumOff val="95000"/>
              </a:schemeClr>
            </a:gs>
            <a:gs pos="100000">
              <a:srgbClr val="92D05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65000"/>
                  <a:lumOff val="35000"/>
                </a:schemeClr>
              </a:solidFill>
            </a:rPr>
            <a:t>NOVI-PMA-Evacuation</a:t>
          </a:r>
          <a:endParaRPr lang="fr-FR" sz="1200" kern="1200" dirty="0">
            <a:solidFill>
              <a:schemeClr val="tx1">
                <a:lumMod val="65000"/>
                <a:lumOff val="35000"/>
              </a:schemeClr>
            </a:solidFill>
          </a:endParaRPr>
        </a:p>
      </dsp:txBody>
      <dsp:txXfrm>
        <a:off x="10316183" y="789156"/>
        <a:ext cx="1105305" cy="7368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444BA46-DA0A-4624-AAB5-645115B8728B}" type="datetimeFigureOut">
              <a:rPr lang="fr-FR" smtClean="0"/>
              <a:t>04/01/2023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EEF03C4D-180F-40CF-A0F3-0CF0C8C31CEE}" type="slidenum">
              <a:rPr lang="fr-FR" smtClean="0"/>
              <a:t>‹N°›</a:t>
            </a:fld>
            <a:endParaRPr lang="fr-FR"/>
          </a:p>
        </p:txBody>
      </p:sp>
    </p:spTree>
    <p:extLst>
      <p:ext uri="{BB962C8B-B14F-4D97-AF65-F5344CB8AC3E}">
        <p14:creationId xmlns:p14="http://schemas.microsoft.com/office/powerpoint/2010/main" val="181333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rgbClr val="1D2129"/>
                </a:solidFill>
                <a:latin typeface="Calibri" panose="020F0502020204030204" pitchFamily="34" charset="0"/>
                <a:cs typeface="Calibri" panose="020F0502020204030204" pitchFamily="34" charset="0"/>
              </a:rPr>
              <a:t>SINUS : Utilisé lors de situations multi victimes et ceci depuis 2009 ( secteur BSPP) et généralisé depuis l'euro.</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Utilisé sur ordre du C.O.S.</a:t>
            </a:r>
          </a:p>
          <a:p>
            <a:r>
              <a:rPr lang="fr-FR" sz="1200" dirty="0">
                <a:solidFill>
                  <a:srgbClr val="1D2129"/>
                </a:solidFill>
                <a:latin typeface="Calibri" panose="020F0502020204030204" pitchFamily="34" charset="0"/>
                <a:cs typeface="Calibri" panose="020F0502020204030204" pitchFamily="34" charset="0"/>
              </a:rPr>
              <a:t>- Outil interservices qui permet de gérer la "traçabilité" des victimes.</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 Interservices : Pompiers, SAMU, Hôpitaux, Police judiciaire...</a:t>
            </a:r>
          </a:p>
          <a:p>
            <a:r>
              <a:rPr lang="fr-FR" sz="1200" dirty="0">
                <a:solidFill>
                  <a:srgbClr val="1D2129"/>
                </a:solidFill>
                <a:latin typeface="Calibri" panose="020F0502020204030204" pitchFamily="34" charset="0"/>
                <a:cs typeface="Calibri" panose="020F0502020204030204" pitchFamily="34" charset="0"/>
              </a:rPr>
              <a:t>Il est composé (Véhicules sanitaires) de :</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 Bracelets</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 Fiches médicale de l'avant (F.M.A)</a:t>
            </a:r>
          </a:p>
          <a:p>
            <a:r>
              <a:rPr lang="fr-FR" sz="1200" dirty="0">
                <a:solidFill>
                  <a:srgbClr val="1D2129"/>
                </a:solidFill>
                <a:latin typeface="Calibri" panose="020F0502020204030204" pitchFamily="34" charset="0"/>
                <a:cs typeface="Calibri" panose="020F0502020204030204" pitchFamily="34" charset="0"/>
              </a:rPr>
              <a:t>Concernant la gestion :</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 Logiciel arc sinus (sur site) ou Sinus (interface web).</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 Listing intermédiaire ( liste papier établit en attendant l'arrivée de la gestion de sinus informatisé ou dans le cas ou le logiciel ne fonctionne pas).</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Le Logiciel arc sinus peut fonctionner hors connexion internet..</a:t>
            </a:r>
          </a:p>
          <a:p>
            <a:r>
              <a:rPr lang="fr-FR" sz="1200" dirty="0">
                <a:solidFill>
                  <a:srgbClr val="1D2129"/>
                </a:solidFill>
                <a:latin typeface="Calibri" panose="020F0502020204030204" pitchFamily="34" charset="0"/>
                <a:cs typeface="Calibri" panose="020F0502020204030204" pitchFamily="34" charset="0"/>
              </a:rPr>
              <a:t>Concernant les bracelets (positionnés bras droit si possible...) ils sont composés de 6 étiquettes autocollantes</a:t>
            </a:r>
            <a:br>
              <a:rPr lang="fr-FR" sz="1200" dirty="0">
                <a:solidFill>
                  <a:srgbClr val="1D2129"/>
                </a:solidFill>
                <a:latin typeface="Calibri" panose="020F0502020204030204" pitchFamily="34" charset="0"/>
                <a:cs typeface="Calibri" panose="020F0502020204030204" pitchFamily="34" charset="0"/>
              </a:rPr>
            </a:br>
            <a:r>
              <a:rPr lang="fr-FR" sz="1200" dirty="0">
                <a:solidFill>
                  <a:srgbClr val="1D2129"/>
                </a:solidFill>
                <a:latin typeface="Calibri" panose="020F0502020204030204" pitchFamily="34" charset="0"/>
                <a:cs typeface="Calibri" panose="020F0502020204030204" pitchFamily="34" charset="0"/>
              </a:rPr>
              <a:t>La FMA (positionnée autour du cou)dispose de deux emplacements étiquettes.</a:t>
            </a:r>
          </a:p>
          <a:p>
            <a:r>
              <a:rPr lang="fr-FR" sz="1200" dirty="0">
                <a:solidFill>
                  <a:srgbClr val="1D2129"/>
                </a:solidFill>
                <a:latin typeface="Calibri" panose="020F0502020204030204" pitchFamily="34" charset="0"/>
                <a:cs typeface="Calibri" panose="020F0502020204030204" pitchFamily="34" charset="0"/>
              </a:rPr>
              <a:t>Des que possible, les victimes doivent être identifiées et en priorité ( Les impliqués ne sauront pas toujours identifiés...).</a:t>
            </a:r>
          </a:p>
          <a:p>
            <a:r>
              <a:rPr lang="fr-FR" sz="1200" dirty="0">
                <a:solidFill>
                  <a:srgbClr val="1D2129"/>
                </a:solidFill>
                <a:latin typeface="Calibri" panose="020F0502020204030204" pitchFamily="34" charset="0"/>
                <a:cs typeface="Calibri" panose="020F0502020204030204" pitchFamily="34" charset="0"/>
              </a:rPr>
              <a:t>Les décédés sont également identifiés</a:t>
            </a:r>
            <a:endParaRPr lang="fr-FR" sz="1200" b="0" i="0" dirty="0">
              <a:solidFill>
                <a:srgbClr val="1D2129"/>
              </a:solidFill>
              <a:effectLst/>
              <a:latin typeface="Calibri" panose="020F0502020204030204" pitchFamily="34" charset="0"/>
              <a:cs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240305ED-33BE-4FA4-A05E-F2E958BCF594}" type="slidenum">
              <a:rPr lang="fr-FR" smtClean="0"/>
              <a:t>10</a:t>
            </a:fld>
            <a:endParaRPr lang="fr-FR"/>
          </a:p>
        </p:txBody>
      </p:sp>
    </p:spTree>
    <p:extLst>
      <p:ext uri="{BB962C8B-B14F-4D97-AF65-F5344CB8AC3E}">
        <p14:creationId xmlns:p14="http://schemas.microsoft.com/office/powerpoint/2010/main" val="489332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Rosace avec 5 brancards autour de B5 o2</a:t>
            </a:r>
          </a:p>
          <a:p>
            <a:endParaRPr lang="fr-FR" dirty="0"/>
          </a:p>
        </p:txBody>
      </p:sp>
      <p:sp>
        <p:nvSpPr>
          <p:cNvPr id="4" name="Espace réservé du numéro de diapositive 3"/>
          <p:cNvSpPr>
            <a:spLocks noGrp="1"/>
          </p:cNvSpPr>
          <p:nvPr>
            <p:ph type="sldNum" sz="quarter" idx="5"/>
          </p:nvPr>
        </p:nvSpPr>
        <p:spPr/>
        <p:txBody>
          <a:bodyPr/>
          <a:lstStyle/>
          <a:p>
            <a:fld id="{240305ED-33BE-4FA4-A05E-F2E958BCF594}" type="slidenum">
              <a:rPr lang="fr-FR" smtClean="0"/>
              <a:t>13</a:t>
            </a:fld>
            <a:endParaRPr lang="fr-FR"/>
          </a:p>
        </p:txBody>
      </p:sp>
    </p:spTree>
    <p:extLst>
      <p:ext uri="{BB962C8B-B14F-4D97-AF65-F5344CB8AC3E}">
        <p14:creationId xmlns:p14="http://schemas.microsoft.com/office/powerpoint/2010/main" val="2266627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Rosace avec 5 brancards autour de B5 o2</a:t>
            </a:r>
          </a:p>
        </p:txBody>
      </p:sp>
      <p:sp>
        <p:nvSpPr>
          <p:cNvPr id="4" name="Espace réservé du numéro de diapositive 3"/>
          <p:cNvSpPr>
            <a:spLocks noGrp="1"/>
          </p:cNvSpPr>
          <p:nvPr>
            <p:ph type="sldNum" sz="quarter" idx="5"/>
          </p:nvPr>
        </p:nvSpPr>
        <p:spPr/>
        <p:txBody>
          <a:bodyPr/>
          <a:lstStyle/>
          <a:p>
            <a:fld id="{240305ED-33BE-4FA4-A05E-F2E958BCF594}" type="slidenum">
              <a:rPr lang="fr-FR" smtClean="0"/>
              <a:t>14</a:t>
            </a:fld>
            <a:endParaRPr lang="fr-FR"/>
          </a:p>
        </p:txBody>
      </p:sp>
    </p:spTree>
    <p:extLst>
      <p:ext uri="{BB962C8B-B14F-4D97-AF65-F5344CB8AC3E}">
        <p14:creationId xmlns:p14="http://schemas.microsoft.com/office/powerpoint/2010/main" val="3136558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eaLnBrk="1" hangingPunct="1">
              <a:spcBef>
                <a:spcPct val="0"/>
              </a:spcBef>
            </a:pPr>
            <a:r>
              <a:rPr lang="fr-FR" altLang="fr-FR" dirty="0" smtClean="0"/>
              <a:t>Ce gaz encore utilisé récemment en Irak contre les kurdes dans les années 80, brûle la peau, les yeux, rendant aveugle, neutralisant ainsi l’ennemi. Lorsqu’il n’invalide pas trop immédiatement, il est fortement cancérigène. Bref, de quoi affecter durablement une population / une armée.</a:t>
            </a:r>
          </a:p>
          <a:p>
            <a:pPr eaLnBrk="1" hangingPunct="1">
              <a:spcBef>
                <a:spcPct val="0"/>
              </a:spcBef>
            </a:pPr>
            <a:r>
              <a:rPr lang="fr-FR" altLang="fr-FR" dirty="0" smtClean="0"/>
              <a:t>Le gaz moutarde est une jolie petite molécule, du carbone, chlore, souffre, hydrogène… appelée plus officiellement sulfure de </a:t>
            </a:r>
            <a:r>
              <a:rPr lang="fr-FR" altLang="fr-FR" dirty="0" err="1" smtClean="0"/>
              <a:t>dichloroéthyle</a:t>
            </a:r>
            <a:endParaRPr lang="fr-FR" altLang="fr-FR" dirty="0" smtClean="0"/>
          </a:p>
          <a:p>
            <a:pPr eaLnBrk="1" hangingPunct="1">
              <a:spcBef>
                <a:spcPct val="0"/>
              </a:spcBef>
            </a:pPr>
            <a:r>
              <a:rPr lang="fr-FR" altLang="fr-FR" dirty="0" smtClean="0"/>
              <a:t>Son mode d’action réside en la formation d’une molécule de type </a:t>
            </a:r>
            <a:r>
              <a:rPr lang="fr-FR" altLang="fr-FR" dirty="0" err="1" smtClean="0"/>
              <a:t>sulfonium</a:t>
            </a:r>
            <a:r>
              <a:rPr lang="fr-FR" altLang="fr-FR" dirty="0" smtClean="0"/>
              <a:t> après le départ d’un ion chlorure </a:t>
            </a:r>
          </a:p>
          <a:p>
            <a:pPr eaLnBrk="1" hangingPunct="1">
              <a:spcBef>
                <a:spcPct val="0"/>
              </a:spcBef>
            </a:pPr>
            <a:endParaRPr lang="fr-FR" altLang="fr-FR" dirty="0" smtClean="0"/>
          </a:p>
          <a:p>
            <a:pPr eaLnBrk="1" hangingPunct="1">
              <a:spcBef>
                <a:spcPct val="0"/>
              </a:spcBef>
            </a:pPr>
            <a:r>
              <a:rPr lang="fr-FR" altLang="fr-FR" dirty="0" smtClean="0"/>
              <a:t>L’ion </a:t>
            </a:r>
            <a:r>
              <a:rPr lang="fr-FR" altLang="fr-FR" dirty="0" err="1" smtClean="0"/>
              <a:t>sulfonium</a:t>
            </a:r>
            <a:r>
              <a:rPr lang="fr-FR" altLang="fr-FR" dirty="0" smtClean="0"/>
              <a:t> (à droite) ainsi créé a toutes les caractéristiques pour être très dangereux : suffisamment stable pour pouvoir pénétrer dans les cellules, suffisamment réactif pour se lier, et endommager l’ADN. En fait, il fait partie d’une classe de composé appelé « </a:t>
            </a:r>
            <a:r>
              <a:rPr lang="fr-FR" altLang="fr-FR" dirty="0" err="1" smtClean="0"/>
              <a:t>alkylant</a:t>
            </a:r>
            <a:r>
              <a:rPr lang="fr-FR" altLang="fr-FR" dirty="0" smtClean="0"/>
              <a:t> ». Les </a:t>
            </a:r>
            <a:r>
              <a:rPr lang="fr-FR" altLang="fr-FR" dirty="0" err="1" smtClean="0"/>
              <a:t>alkylants</a:t>
            </a:r>
            <a:r>
              <a:rPr lang="fr-FR" altLang="fr-FR" dirty="0" smtClean="0"/>
              <a:t> ont la propriété de réagir avec l’ADN, et se lier à lui de façon définitive, par des liaisons covalentes.</a:t>
            </a:r>
          </a:p>
          <a:p>
            <a:pPr eaLnBrk="1" hangingPunct="1">
              <a:spcBef>
                <a:spcPct val="0"/>
              </a:spcBef>
            </a:pPr>
            <a:r>
              <a:rPr lang="fr-FR" altLang="fr-FR" dirty="0" smtClean="0"/>
              <a:t>Trois situations peuvent alors se produire :</a:t>
            </a:r>
          </a:p>
          <a:p>
            <a:pPr eaLnBrk="1" hangingPunct="1">
              <a:spcBef>
                <a:spcPct val="0"/>
              </a:spcBef>
              <a:buFontTx/>
              <a:buChar char="•"/>
            </a:pPr>
            <a:r>
              <a:rPr lang="fr-FR" altLang="fr-FR" dirty="0" smtClean="0"/>
              <a:t>La cellule n’est pas trop atteinte : l’ADN est réparé (il s’agit plutôt d’une « excision » de la zone endommagée) par tout le système de réparation enzymatique</a:t>
            </a:r>
          </a:p>
          <a:p>
            <a:pPr eaLnBrk="1" hangingPunct="1">
              <a:spcBef>
                <a:spcPct val="0"/>
              </a:spcBef>
              <a:buFontTx/>
              <a:buChar char="•"/>
            </a:pPr>
            <a:r>
              <a:rPr lang="fr-FR" altLang="fr-FR" dirty="0" smtClean="0"/>
              <a:t>L’ADN est trop endommagé, ce qui provoque l’apoptose, c’est-à-dire la mort programmée de la cellule</a:t>
            </a:r>
          </a:p>
          <a:p>
            <a:pPr eaLnBrk="1" hangingPunct="1">
              <a:spcBef>
                <a:spcPct val="0"/>
              </a:spcBef>
              <a:buFontTx/>
              <a:buChar char="•"/>
            </a:pPr>
            <a:r>
              <a:rPr lang="fr-FR" altLang="fr-FR" dirty="0" smtClean="0"/>
              <a:t>L’ADN n’est pas correctement réparé, et des mutations génétiques ne sont pas corrigées. La cellule devient potentiellement cancéreuse</a:t>
            </a:r>
          </a:p>
          <a:p>
            <a:pPr eaLnBrk="1" hangingPunct="1">
              <a:spcBef>
                <a:spcPct val="0"/>
              </a:spcBef>
            </a:pPr>
            <a:r>
              <a:rPr lang="fr-FR" altLang="fr-FR" dirty="0" smtClean="0"/>
              <a:t>l’ADN est ainsi profondément modifié, et, à peu de chose près, irréparable</a:t>
            </a:r>
            <a:endParaRPr lang="fr-FR" dirty="0"/>
          </a:p>
        </p:txBody>
      </p:sp>
      <p:sp>
        <p:nvSpPr>
          <p:cNvPr id="4" name="Espace réservé du numéro de diapositive 3"/>
          <p:cNvSpPr>
            <a:spLocks noGrp="1"/>
          </p:cNvSpPr>
          <p:nvPr>
            <p:ph type="sldNum" sz="quarter" idx="10"/>
          </p:nvPr>
        </p:nvSpPr>
        <p:spPr/>
        <p:txBody>
          <a:bodyPr/>
          <a:lstStyle/>
          <a:p>
            <a:fld id="{EEF03C4D-180F-40CF-A0F3-0CF0C8C31CEE}" type="slidenum">
              <a:rPr lang="fr-FR" smtClean="0"/>
              <a:t>55</a:t>
            </a:fld>
            <a:endParaRPr lang="fr-FR"/>
          </a:p>
        </p:txBody>
      </p:sp>
    </p:spTree>
    <p:extLst>
      <p:ext uri="{BB962C8B-B14F-4D97-AF65-F5344CB8AC3E}">
        <p14:creationId xmlns:p14="http://schemas.microsoft.com/office/powerpoint/2010/main" val="1539045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34951A69-6F59-43A1-81F4-17903AA184B8}" type="datetimeFigureOut">
              <a:rPr lang="fr-FR" smtClean="0"/>
              <a:t>04/01/2023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363022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4951A69-6F59-43A1-81F4-17903AA184B8}" type="datetimeFigureOut">
              <a:rPr lang="fr-FR" smtClean="0"/>
              <a:t>04/01/2023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614961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4951A69-6F59-43A1-81F4-17903AA184B8}" type="datetimeFigureOut">
              <a:rPr lang="fr-FR" smtClean="0"/>
              <a:t>04/01/2023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22434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4951A69-6F59-43A1-81F4-17903AA184B8}" type="datetimeFigureOut">
              <a:rPr lang="fr-FR" smtClean="0"/>
              <a:t>04/01/2023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4247307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34951A69-6F59-43A1-81F4-17903AA184B8}" type="datetimeFigureOut">
              <a:rPr lang="fr-FR" smtClean="0"/>
              <a:t>04/01/2023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89998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4951A69-6F59-43A1-81F4-17903AA184B8}" type="datetimeFigureOut">
              <a:rPr lang="fr-FR" smtClean="0"/>
              <a:t>04/01/2023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1596453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34951A69-6F59-43A1-81F4-17903AA184B8}" type="datetimeFigureOut">
              <a:rPr lang="fr-FR" smtClean="0"/>
              <a:t>04/01/2023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431553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34951A69-6F59-43A1-81F4-17903AA184B8}" type="datetimeFigureOut">
              <a:rPr lang="fr-FR" smtClean="0"/>
              <a:t>04/01/2023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721135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4951A69-6F59-43A1-81F4-17903AA184B8}" type="datetimeFigureOut">
              <a:rPr lang="fr-FR" smtClean="0"/>
              <a:t>04/01/2023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003417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34951A69-6F59-43A1-81F4-17903AA184B8}" type="datetimeFigureOut">
              <a:rPr lang="fr-FR" smtClean="0"/>
              <a:t>04/01/2023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194705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34951A69-6F59-43A1-81F4-17903AA184B8}" type="datetimeFigureOut">
              <a:rPr lang="fr-FR" smtClean="0"/>
              <a:t>04/01/2023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1476241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51A69-6F59-43A1-81F4-17903AA184B8}" type="datetimeFigureOut">
              <a:rPr lang="fr-FR" smtClean="0"/>
              <a:t>04/01/2023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BBFE4-0C24-4628-A212-DE15439B8F64}" type="slidenum">
              <a:rPr lang="fr-FR" smtClean="0"/>
              <a:t>‹N°›</a:t>
            </a:fld>
            <a:endParaRPr lang="fr-FR"/>
          </a:p>
        </p:txBody>
      </p:sp>
    </p:spTree>
    <p:extLst>
      <p:ext uri="{BB962C8B-B14F-4D97-AF65-F5344CB8AC3E}">
        <p14:creationId xmlns:p14="http://schemas.microsoft.com/office/powerpoint/2010/main" val="295537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3.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notesSlide" Target="../notesSlides/notesSlide1.xml"/><Relationship Id="rId9"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png"/><Relationship Id="rId7" Type="http://schemas.openxmlformats.org/officeDocument/2006/relationships/image" Target="../media/image29.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3.emf"/><Relationship Id="rId9"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2.png"/><Relationship Id="rId7" Type="http://schemas.openxmlformats.org/officeDocument/2006/relationships/image" Target="../media/image36.jpeg"/><Relationship Id="rId12" Type="http://schemas.openxmlformats.org/officeDocument/2006/relationships/image" Target="../media/image41.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0" Type="http://schemas.openxmlformats.org/officeDocument/2006/relationships/image" Target="../media/image39.jpeg"/><Relationship Id="rId4" Type="http://schemas.openxmlformats.org/officeDocument/2006/relationships/image" Target="../media/image3.emf"/><Relationship Id="rId9"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42.jpeg"/><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5.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3.emf"/></Relationships>
</file>

<file path=ppt/slides/_rels/slide23.xml.rels><?xml version="1.0" encoding="UTF-8" standalone="yes"?>
<Relationships xmlns="http://schemas.openxmlformats.org/package/2006/relationships"><Relationship Id="rId8" Type="http://schemas.openxmlformats.org/officeDocument/2006/relationships/image" Target="../media/image49.gif"/><Relationship Id="rId3" Type="http://schemas.openxmlformats.org/officeDocument/2006/relationships/image" Target="../media/image2.png"/><Relationship Id="rId7" Type="http://schemas.openxmlformats.org/officeDocument/2006/relationships/image" Target="../media/image48.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3.emf"/><Relationship Id="rId9" Type="http://schemas.openxmlformats.org/officeDocument/2006/relationships/image" Target="../media/image50.jpeg"/></Relationships>
</file>

<file path=ppt/slides/_rels/slide24.xml.rels><?xml version="1.0" encoding="UTF-8" standalone="yes"?>
<Relationships xmlns="http://schemas.openxmlformats.org/package/2006/relationships"><Relationship Id="rId8" Type="http://schemas.openxmlformats.org/officeDocument/2006/relationships/image" Target="../media/image53.wmf"/><Relationship Id="rId13" Type="http://schemas.openxmlformats.org/officeDocument/2006/relationships/image" Target="../media/image58.wmf"/><Relationship Id="rId3" Type="http://schemas.openxmlformats.org/officeDocument/2006/relationships/image" Target="../media/image2.png"/><Relationship Id="rId7" Type="http://schemas.openxmlformats.org/officeDocument/2006/relationships/image" Target="../media/image52.png"/><Relationship Id="rId12" Type="http://schemas.openxmlformats.org/officeDocument/2006/relationships/image" Target="../media/image57.wmf"/><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1.gif"/><Relationship Id="rId11" Type="http://schemas.openxmlformats.org/officeDocument/2006/relationships/image" Target="../media/image56.wmf"/><Relationship Id="rId5" Type="http://schemas.openxmlformats.org/officeDocument/2006/relationships/hyperlink" Target="http://www.smileycentral.com/?partner=ZSzeb001_ZNxdm101" TargetMode="External"/><Relationship Id="rId10" Type="http://schemas.openxmlformats.org/officeDocument/2006/relationships/image" Target="../media/image55.wmf"/><Relationship Id="rId4" Type="http://schemas.openxmlformats.org/officeDocument/2006/relationships/image" Target="../media/image3.emf"/><Relationship Id="rId9" Type="http://schemas.openxmlformats.org/officeDocument/2006/relationships/image" Target="../media/image54.wmf"/><Relationship Id="rId1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6.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6.jpeg"/><Relationship Id="rId3" Type="http://schemas.openxmlformats.org/officeDocument/2006/relationships/image" Target="../media/image2.png"/><Relationship Id="rId7" Type="http://schemas.openxmlformats.org/officeDocument/2006/relationships/image" Target="../media/image61.jpeg"/><Relationship Id="rId12" Type="http://schemas.openxmlformats.org/officeDocument/2006/relationships/image" Target="../media/image65.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60.gif"/><Relationship Id="rId11" Type="http://schemas.openxmlformats.org/officeDocument/2006/relationships/image" Target="../media/image64.jpeg"/><Relationship Id="rId5" Type="http://schemas.openxmlformats.org/officeDocument/2006/relationships/image" Target="../media/image59.gif"/><Relationship Id="rId15" Type="http://schemas.openxmlformats.org/officeDocument/2006/relationships/image" Target="../media/image68.jpeg"/><Relationship Id="rId10" Type="http://schemas.openxmlformats.org/officeDocument/2006/relationships/image" Target="../media/image63.jpeg"/><Relationship Id="rId4" Type="http://schemas.openxmlformats.org/officeDocument/2006/relationships/image" Target="../media/image3.emf"/><Relationship Id="rId9" Type="http://schemas.openxmlformats.org/officeDocument/2006/relationships/image" Target="../media/image26.png"/><Relationship Id="rId14" Type="http://schemas.openxmlformats.org/officeDocument/2006/relationships/image" Target="../media/image67.jpeg"/></Relationships>
</file>

<file path=ppt/slides/_rels/slide27.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37.xml"/><Relationship Id="rId18" Type="http://schemas.openxmlformats.org/officeDocument/2006/relationships/image" Target="../media/image71.png"/><Relationship Id="rId3" Type="http://schemas.openxmlformats.org/officeDocument/2006/relationships/image" Target="../media/image2.png"/><Relationship Id="rId7" Type="http://schemas.openxmlformats.org/officeDocument/2006/relationships/slide" Target="slide31.xml"/><Relationship Id="rId12" Type="http://schemas.openxmlformats.org/officeDocument/2006/relationships/slide" Target="slide36.xml"/><Relationship Id="rId17" Type="http://schemas.openxmlformats.org/officeDocument/2006/relationships/slide" Target="slide39.xml"/><Relationship Id="rId2" Type="http://schemas.openxmlformats.org/officeDocument/2006/relationships/image" Target="../media/image1.emf"/><Relationship Id="rId16" Type="http://schemas.openxmlformats.org/officeDocument/2006/relationships/image" Target="../media/image70.emf"/><Relationship Id="rId1" Type="http://schemas.openxmlformats.org/officeDocument/2006/relationships/slideLayout" Target="../slideLayouts/slideLayout1.xml"/><Relationship Id="rId6" Type="http://schemas.openxmlformats.org/officeDocument/2006/relationships/slide" Target="slide30.xml"/><Relationship Id="rId11" Type="http://schemas.openxmlformats.org/officeDocument/2006/relationships/slide" Target="slide34.xml"/><Relationship Id="rId5" Type="http://schemas.openxmlformats.org/officeDocument/2006/relationships/slide" Target="slide29.xml"/><Relationship Id="rId15" Type="http://schemas.openxmlformats.org/officeDocument/2006/relationships/image" Target="../media/image69.jpeg"/><Relationship Id="rId10" Type="http://schemas.openxmlformats.org/officeDocument/2006/relationships/slide" Target="slide35.xml"/><Relationship Id="rId4" Type="http://schemas.openxmlformats.org/officeDocument/2006/relationships/image" Target="../media/image3.emf"/><Relationship Id="rId9" Type="http://schemas.openxmlformats.org/officeDocument/2006/relationships/slide" Target="slide33.xml"/><Relationship Id="rId14" Type="http://schemas.openxmlformats.org/officeDocument/2006/relationships/slide" Target="slide28.xml"/></Relationships>
</file>

<file path=ppt/slides/_rels/slide28.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image" Target="../media/image2.png"/><Relationship Id="rId7" Type="http://schemas.openxmlformats.org/officeDocument/2006/relationships/image" Target="../media/image74.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73.jpeg"/><Relationship Id="rId5" Type="http://schemas.openxmlformats.org/officeDocument/2006/relationships/image" Target="../media/image72.jpeg"/><Relationship Id="rId10" Type="http://schemas.openxmlformats.org/officeDocument/2006/relationships/image" Target="../media/image76.png"/><Relationship Id="rId4" Type="http://schemas.openxmlformats.org/officeDocument/2006/relationships/image" Target="../media/image3.emf"/><Relationship Id="rId9" Type="http://schemas.openxmlformats.org/officeDocument/2006/relationships/image" Target="../media/image75.gif"/></Relationships>
</file>

<file path=ppt/slides/_rels/slide2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2.png"/><Relationship Id="rId7" Type="http://schemas.openxmlformats.org/officeDocument/2006/relationships/image" Target="../media/image79.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3.emf"/><Relationship Id="rId9" Type="http://schemas.openxmlformats.org/officeDocument/2006/relationships/slide" Target="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2.png"/><Relationship Id="rId7" Type="http://schemas.openxmlformats.org/officeDocument/2006/relationships/image" Target="../media/image83.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82.jpeg"/><Relationship Id="rId5" Type="http://schemas.openxmlformats.org/officeDocument/2006/relationships/image" Target="../media/image81.jpeg"/><Relationship Id="rId10" Type="http://schemas.openxmlformats.org/officeDocument/2006/relationships/slide" Target="slide27.xml"/><Relationship Id="rId4" Type="http://schemas.openxmlformats.org/officeDocument/2006/relationships/image" Target="../media/image3.emf"/><Relationship Id="rId9" Type="http://schemas.openxmlformats.org/officeDocument/2006/relationships/image" Target="../media/image85.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 Target="slide27.xml"/><Relationship Id="rId5" Type="http://schemas.openxmlformats.org/officeDocument/2006/relationships/image" Target="../media/image86.png"/><Relationship Id="rId4" Type="http://schemas.openxmlformats.org/officeDocument/2006/relationships/image" Target="../media/image3.emf"/></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 Target="slide27.xml"/><Relationship Id="rId5" Type="http://schemas.openxmlformats.org/officeDocument/2006/relationships/image" Target="../media/image87.png"/><Relationship Id="rId4" Type="http://schemas.openxmlformats.org/officeDocument/2006/relationships/image" Target="../media/image3.emf"/></Relationships>
</file>

<file path=ppt/slides/_rels/slide3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2.png"/><Relationship Id="rId7" Type="http://schemas.openxmlformats.org/officeDocument/2006/relationships/image" Target="../media/image90.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3.emf"/><Relationship Id="rId9" Type="http://schemas.openxmlformats.org/officeDocument/2006/relationships/slide" Target="slide2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27.xm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3.emf"/></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 Target="slide27.xml"/><Relationship Id="rId5" Type="http://schemas.openxmlformats.org/officeDocument/2006/relationships/image" Target="../media/image94.png"/><Relationship Id="rId4" Type="http://schemas.openxmlformats.org/officeDocument/2006/relationships/image" Target="../media/image3.emf"/></Relationships>
</file>

<file path=ppt/slides/_rels/slide3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2.png"/><Relationship Id="rId7" Type="http://schemas.openxmlformats.org/officeDocument/2006/relationships/image" Target="../media/image97.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3.emf"/><Relationship Id="rId9" Type="http://schemas.openxmlformats.org/officeDocument/2006/relationships/slide" Target="slide2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27.xm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3.emf"/></Relationships>
</file>

<file path=ppt/slides/_rels/slide38.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image" Target="../media/image2.png"/><Relationship Id="rId7" Type="http://schemas.openxmlformats.org/officeDocument/2006/relationships/image" Target="../media/image103.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02.jpeg"/><Relationship Id="rId5" Type="http://schemas.openxmlformats.org/officeDocument/2006/relationships/image" Target="../media/image101.png"/><Relationship Id="rId4" Type="http://schemas.openxmlformats.org/officeDocument/2006/relationships/image" Target="../media/image3.emf"/></Relationships>
</file>

<file path=ppt/slides/_rels/slide39.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2.png"/><Relationship Id="rId7" Type="http://schemas.openxmlformats.org/officeDocument/2006/relationships/image" Target="../media/image105.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04.png"/><Relationship Id="rId5" Type="http://schemas.openxmlformats.org/officeDocument/2006/relationships/slide" Target="slide27.xml"/><Relationship Id="rId4" Type="http://schemas.openxmlformats.org/officeDocument/2006/relationships/image" Target="../media/image3.emf"/><Relationship Id="rId9" Type="http://schemas.openxmlformats.org/officeDocument/2006/relationships/image" Target="../media/image107.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08.jpeg"/><Relationship Id="rId5" Type="http://schemas.openxmlformats.org/officeDocument/2006/relationships/slide" Target="slide45.xml"/><Relationship Id="rId4" Type="http://schemas.openxmlformats.org/officeDocument/2006/relationships/image" Target="../media/image3.emf"/></Relationships>
</file>

<file path=ppt/slides/_rels/slide41.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emf"/><Relationship Id="rId7" Type="http://schemas.openxmlformats.org/officeDocument/2006/relationships/image" Target="../media/image111.jpeg"/><Relationship Id="rId12" Type="http://schemas.openxmlformats.org/officeDocument/2006/relationships/image" Target="../media/image114.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10.png"/><Relationship Id="rId11" Type="http://schemas.openxmlformats.org/officeDocument/2006/relationships/image" Target="../media/image113.jpeg"/><Relationship Id="rId5" Type="http://schemas.openxmlformats.org/officeDocument/2006/relationships/image" Target="../media/image3.emf"/><Relationship Id="rId10" Type="http://schemas.openxmlformats.org/officeDocument/2006/relationships/image" Target="../media/image109.emf"/><Relationship Id="rId4" Type="http://schemas.openxmlformats.org/officeDocument/2006/relationships/image" Target="../media/image2.png"/><Relationship Id="rId9" Type="http://schemas.openxmlformats.org/officeDocument/2006/relationships/oleObject" Target="../embeddings/oleObject1.bin"/></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5.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2.png"/><Relationship Id="rId7" Type="http://schemas.openxmlformats.org/officeDocument/2006/relationships/image" Target="../media/image117.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3.emf"/></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119.png"/><Relationship Id="rId4" Type="http://schemas.openxmlformats.org/officeDocument/2006/relationships/image" Target="../media/image3.emf"/></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3.emf"/></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emf"/></Relationships>
</file>

<file path=ppt/slides/_rels/slide50.xml.rels><?xml version="1.0" encoding="UTF-8" standalone="yes"?>
<Relationships xmlns="http://schemas.openxmlformats.org/package/2006/relationships"><Relationship Id="rId8" Type="http://schemas.openxmlformats.org/officeDocument/2006/relationships/image" Target="../media/image123.jpg"/><Relationship Id="rId13" Type="http://schemas.openxmlformats.org/officeDocument/2006/relationships/image" Target="../media/image126.jpg"/><Relationship Id="rId3" Type="http://schemas.openxmlformats.org/officeDocument/2006/relationships/image" Target="../media/image2.png"/><Relationship Id="rId7" Type="http://schemas.openxmlformats.org/officeDocument/2006/relationships/slide" Target="slide55.xml"/><Relationship Id="rId12" Type="http://schemas.openxmlformats.org/officeDocument/2006/relationships/image" Target="../media/image125.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22.jpg"/><Relationship Id="rId11" Type="http://schemas.openxmlformats.org/officeDocument/2006/relationships/slide" Target="slide58.xml"/><Relationship Id="rId5" Type="http://schemas.openxmlformats.org/officeDocument/2006/relationships/slide" Target="slide51.xml"/><Relationship Id="rId10" Type="http://schemas.openxmlformats.org/officeDocument/2006/relationships/image" Target="../media/image124.jpg"/><Relationship Id="rId4" Type="http://schemas.openxmlformats.org/officeDocument/2006/relationships/image" Target="../media/image3.emf"/><Relationship Id="rId9" Type="http://schemas.openxmlformats.org/officeDocument/2006/relationships/slide" Target="slide56.xml"/></Relationships>
</file>

<file path=ppt/slides/_rels/slide51.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slideLayout" Target="../slideLayouts/slideLayout1.xml"/><Relationship Id="rId7" Type="http://schemas.openxmlformats.org/officeDocument/2006/relationships/hyperlink" Target="https://youtu.be/jYSUn3BPtKs"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emf"/></Relationships>
</file>

<file path=ppt/slides/_rels/slide5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12" Type="http://schemas.openxmlformats.org/officeDocument/2006/relationships/hyperlink" Target="https://www.allodocteurs.fr/se-soigner-urgences-gaz-sarin-l-horreur-chimique-10458.html" TargetMode="Externa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diagramLayout" Target="../diagrams/layout2.xml"/><Relationship Id="rId11" Type="http://schemas.openxmlformats.org/officeDocument/2006/relationships/hyperlink" Target="https://www.sciencesetavenir.fr/fondamental/particules/comment-agit-le-sarin-dans-l-organisme_19759" TargetMode="External"/><Relationship Id="rId5" Type="http://schemas.openxmlformats.org/officeDocument/2006/relationships/diagramData" Target="../diagrams/data2.xml"/><Relationship Id="rId10" Type="http://schemas.openxmlformats.org/officeDocument/2006/relationships/image" Target="../media/image128.png"/><Relationship Id="rId4" Type="http://schemas.openxmlformats.org/officeDocument/2006/relationships/image" Target="../media/image3.emf"/><Relationship Id="rId9" Type="http://schemas.microsoft.com/office/2007/relationships/diagramDrawing" Target="../diagrams/drawing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129.wmf"/><Relationship Id="rId4" Type="http://schemas.openxmlformats.org/officeDocument/2006/relationships/image" Target="../media/image3.emf"/></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55.xml.rels><?xml version="1.0" encoding="UTF-8" standalone="yes"?>
<Relationships xmlns="http://schemas.openxmlformats.org/package/2006/relationships"><Relationship Id="rId8" Type="http://schemas.openxmlformats.org/officeDocument/2006/relationships/image" Target="../media/image132.gif"/><Relationship Id="rId3" Type="http://schemas.openxmlformats.org/officeDocument/2006/relationships/image" Target="../media/image1.emf"/><Relationship Id="rId7" Type="http://schemas.openxmlformats.org/officeDocument/2006/relationships/image" Target="../media/image13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0.jpeg"/><Relationship Id="rId5" Type="http://schemas.openxmlformats.org/officeDocument/2006/relationships/image" Target="../media/image3.emf"/><Relationship Id="rId4" Type="http://schemas.openxmlformats.org/officeDocument/2006/relationships/image" Target="../media/image2.png"/><Relationship Id="rId9" Type="http://schemas.openxmlformats.org/officeDocument/2006/relationships/comments" Target="../comments/comment1.xml"/></Relationships>
</file>

<file path=ppt/slides/_rels/slide5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video" Target="file:///C:\Users\74980\Desktop\Suffocants.mp4" TargetMode="External"/><Relationship Id="rId6" Type="http://schemas.openxmlformats.org/officeDocument/2006/relationships/image" Target="../media/image133.png"/><Relationship Id="rId5" Type="http://schemas.openxmlformats.org/officeDocument/2006/relationships/image" Target="../media/image3.emf"/><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3.emf"/></Relationships>
</file>

<file path=ppt/slides/_rels/slide58.xml.rels><?xml version="1.0" encoding="UTF-8" standalone="yes"?>
<Relationships xmlns="http://schemas.openxmlformats.org/package/2006/relationships"><Relationship Id="rId8" Type="http://schemas.openxmlformats.org/officeDocument/2006/relationships/image" Target="../media/image139.gif"/><Relationship Id="rId3" Type="http://schemas.openxmlformats.org/officeDocument/2006/relationships/image" Target="../media/image2.png"/><Relationship Id="rId7" Type="http://schemas.openxmlformats.org/officeDocument/2006/relationships/image" Target="../media/image138.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37.jpeg"/><Relationship Id="rId5" Type="http://schemas.openxmlformats.org/officeDocument/2006/relationships/image" Target="../media/image134.jpeg"/><Relationship Id="rId10" Type="http://schemas.openxmlformats.org/officeDocument/2006/relationships/image" Target="../media/image141.jpeg"/><Relationship Id="rId4" Type="http://schemas.openxmlformats.org/officeDocument/2006/relationships/image" Target="../media/image3.emf"/><Relationship Id="rId9" Type="http://schemas.openxmlformats.org/officeDocument/2006/relationships/image" Target="../media/image140.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43.png"/><Relationship Id="rId5" Type="http://schemas.openxmlformats.org/officeDocument/2006/relationships/image" Target="../media/image142.gif"/><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emf"/></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61.xml.rels><?xml version="1.0" encoding="UTF-8" standalone="yes"?>
<Relationships xmlns="http://schemas.openxmlformats.org/package/2006/relationships"><Relationship Id="rId8" Type="http://schemas.openxmlformats.org/officeDocument/2006/relationships/image" Target="../media/image147.jpg"/><Relationship Id="rId13" Type="http://schemas.openxmlformats.org/officeDocument/2006/relationships/image" Target="../media/image152.jfif"/><Relationship Id="rId3" Type="http://schemas.openxmlformats.org/officeDocument/2006/relationships/image" Target="../media/image2.png"/><Relationship Id="rId7" Type="http://schemas.openxmlformats.org/officeDocument/2006/relationships/image" Target="../media/image146.jfif"/><Relationship Id="rId12" Type="http://schemas.openxmlformats.org/officeDocument/2006/relationships/image" Target="../media/image151.jpg"/><Relationship Id="rId2" Type="http://schemas.openxmlformats.org/officeDocument/2006/relationships/image" Target="../media/image1.emf"/><Relationship Id="rId16" Type="http://schemas.openxmlformats.org/officeDocument/2006/relationships/image" Target="../media/image155.jpeg"/><Relationship Id="rId1" Type="http://schemas.openxmlformats.org/officeDocument/2006/relationships/slideLayout" Target="../slideLayouts/slideLayout1.xml"/><Relationship Id="rId6" Type="http://schemas.openxmlformats.org/officeDocument/2006/relationships/image" Target="../media/image145.jfif"/><Relationship Id="rId11" Type="http://schemas.openxmlformats.org/officeDocument/2006/relationships/image" Target="../media/image150.jpeg"/><Relationship Id="rId5" Type="http://schemas.openxmlformats.org/officeDocument/2006/relationships/image" Target="../media/image144.jpg"/><Relationship Id="rId15" Type="http://schemas.openxmlformats.org/officeDocument/2006/relationships/image" Target="../media/image154.jpg"/><Relationship Id="rId10" Type="http://schemas.openxmlformats.org/officeDocument/2006/relationships/image" Target="../media/image149.jpg"/><Relationship Id="rId4" Type="http://schemas.openxmlformats.org/officeDocument/2006/relationships/image" Target="../media/image3.emf"/><Relationship Id="rId9" Type="http://schemas.openxmlformats.org/officeDocument/2006/relationships/image" Target="../media/image148.jpeg"/><Relationship Id="rId14" Type="http://schemas.openxmlformats.org/officeDocument/2006/relationships/image" Target="../media/image153.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16.jpg"/><Relationship Id="rId3" Type="http://schemas.openxmlformats.org/officeDocument/2006/relationships/image" Target="../media/image2.png"/><Relationship Id="rId7" Type="http://schemas.openxmlformats.org/officeDocument/2006/relationships/diagramQuickStyle" Target="../diagrams/quickStyle1.xml"/><Relationship Id="rId12"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15.jpg"/><Relationship Id="rId5" Type="http://schemas.openxmlformats.org/officeDocument/2006/relationships/diagramData" Target="../diagrams/data1.xml"/><Relationship Id="rId15" Type="http://schemas.openxmlformats.org/officeDocument/2006/relationships/image" Target="../media/image18.jpeg"/><Relationship Id="rId10" Type="http://schemas.openxmlformats.org/officeDocument/2006/relationships/image" Target="../media/image10.png"/><Relationship Id="rId4" Type="http://schemas.openxmlformats.org/officeDocument/2006/relationships/image" Target="../media/image3.emf"/><Relationship Id="rId9" Type="http://schemas.microsoft.com/office/2007/relationships/diagramDrawing" Target="../diagrams/drawing1.xml"/><Relationship Id="rId1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2" name="ZoneTexte 11"/>
          <p:cNvSpPr txBox="1"/>
          <p:nvPr/>
        </p:nvSpPr>
        <p:spPr>
          <a:xfrm>
            <a:off x="3706854" y="2459987"/>
            <a:ext cx="4687502" cy="1846659"/>
          </a:xfrm>
          <a:prstGeom prst="rect">
            <a:avLst/>
          </a:prstGeom>
          <a:noFill/>
        </p:spPr>
        <p:txBody>
          <a:bodyPr wrap="none" rtlCol="0">
            <a:spAutoFit/>
          </a:bodyPr>
          <a:lstStyle/>
          <a:p>
            <a:pPr algn="ctr"/>
            <a:r>
              <a:rPr lang="fr-FR" sz="6600" b="1" dirty="0" smtClean="0">
                <a:solidFill>
                  <a:srgbClr val="0070C0"/>
                </a:solidFill>
              </a:rPr>
              <a:t>Risque NRBC</a:t>
            </a:r>
          </a:p>
          <a:p>
            <a:pPr algn="ctr"/>
            <a:r>
              <a:rPr lang="fr-FR" sz="4800" b="1" dirty="0" smtClean="0">
                <a:solidFill>
                  <a:srgbClr val="0070C0"/>
                </a:solidFill>
              </a:rPr>
              <a:t>SSSM</a:t>
            </a:r>
            <a:endParaRPr lang="fr-FR" sz="4800" b="1" dirty="0">
              <a:solidFill>
                <a:srgbClr val="0070C0"/>
              </a:solidFill>
            </a:endParaRPr>
          </a:p>
        </p:txBody>
      </p:sp>
    </p:spTree>
    <p:extLst>
      <p:ext uri="{BB962C8B-B14F-4D97-AF65-F5344CB8AC3E}">
        <p14:creationId xmlns:p14="http://schemas.microsoft.com/office/powerpoint/2010/main" val="2446135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5"/>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379235"/>
            <a:ext cx="1082284" cy="1037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7"/>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082285" y="1012841"/>
            <a:ext cx="8145756" cy="523220"/>
          </a:xfrm>
          <a:prstGeom prst="rect">
            <a:avLst/>
          </a:prstGeom>
          <a:noFill/>
        </p:spPr>
        <p:txBody>
          <a:bodyPr wrap="none" rtlCol="0">
            <a:spAutoFit/>
          </a:bodyPr>
          <a:lstStyle/>
          <a:p>
            <a:pPr algn="ctr"/>
            <a:r>
              <a:rPr lang="fr-FR" sz="2800" u="sng" dirty="0">
                <a:solidFill>
                  <a:srgbClr val="0070C0"/>
                </a:solidFill>
              </a:rPr>
              <a:t>SINUS</a:t>
            </a:r>
            <a:r>
              <a:rPr lang="fr-FR" sz="2800" dirty="0">
                <a:solidFill>
                  <a:srgbClr val="0070C0"/>
                </a:solidFill>
              </a:rPr>
              <a:t> : Système d'Information Numérique Standardisé</a:t>
            </a:r>
          </a:p>
        </p:txBody>
      </p:sp>
      <p:pic>
        <p:nvPicPr>
          <p:cNvPr id="12" name="Tutoriel d'utilisation - Kit SINUS">
            <a:hlinkClick r:id="" action="ppaction://media"/>
            <a:extLst>
              <a:ext uri="{FF2B5EF4-FFF2-40B4-BE49-F238E27FC236}">
                <a16:creationId xmlns:a16="http://schemas.microsoft.com/office/drawing/2014/main" xmlns="" id="{69E5C27A-C922-43B9-80CA-83D058B5BA7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597628" y="1858562"/>
            <a:ext cx="6864148" cy="3861083"/>
          </a:xfrm>
          <a:prstGeom prst="rect">
            <a:avLst/>
          </a:prstGeom>
        </p:spPr>
      </p:pic>
      <p:pic>
        <p:nvPicPr>
          <p:cNvPr id="13" name="Picture 2" descr="Aucune description de photo disponible.">
            <a:extLst>
              <a:ext uri="{FF2B5EF4-FFF2-40B4-BE49-F238E27FC236}">
                <a16:creationId xmlns:a16="http://schemas.microsoft.com/office/drawing/2014/main" xmlns="" id="{926C067A-E1AD-492B-9E47-84AAAC42E8B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736" y="2804356"/>
            <a:ext cx="3461226" cy="1949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48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89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fill="hold" display="0">
                  <p:stCondLst>
                    <p:cond delay="indefinite"/>
                  </p:stCondLst>
                </p:cTn>
                <p:tgtEl>
                  <p:spTgt spid="1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380257" y="429122"/>
            <a:ext cx="3872535" cy="523220"/>
          </a:xfrm>
          <a:prstGeom prst="rect">
            <a:avLst/>
          </a:prstGeom>
          <a:noFill/>
        </p:spPr>
        <p:txBody>
          <a:bodyPr wrap="none" rtlCol="0">
            <a:spAutoFit/>
          </a:bodyPr>
          <a:lstStyle/>
          <a:p>
            <a:pPr algn="ctr"/>
            <a:r>
              <a:rPr lang="fr-FR" sz="2800" u="sng" dirty="0" smtClean="0">
                <a:solidFill>
                  <a:srgbClr val="0070C0"/>
                </a:solidFill>
              </a:rPr>
              <a:t>Dispositif type -&gt; Finalité </a:t>
            </a:r>
            <a:endParaRPr lang="fr-FR" sz="2800" u="sng" dirty="0">
              <a:solidFill>
                <a:srgbClr val="0070C0"/>
              </a:solidFill>
            </a:endParaRPr>
          </a:p>
        </p:txBody>
      </p:sp>
      <p:pic>
        <p:nvPicPr>
          <p:cNvPr id="9" name="Image 8"/>
          <p:cNvPicPr>
            <a:picLocks noChangeAspect="1"/>
          </p:cNvPicPr>
          <p:nvPr/>
        </p:nvPicPr>
        <p:blipFill>
          <a:blip r:embed="rId5"/>
          <a:stretch>
            <a:fillRect/>
          </a:stretch>
        </p:blipFill>
        <p:spPr>
          <a:xfrm>
            <a:off x="2271486" y="1183235"/>
            <a:ext cx="6949578" cy="4926210"/>
          </a:xfrm>
          <a:prstGeom prst="rect">
            <a:avLst/>
          </a:prstGeom>
        </p:spPr>
      </p:pic>
      <p:sp>
        <p:nvSpPr>
          <p:cNvPr id="2" name="ZoneTexte 1"/>
          <p:cNvSpPr txBox="1"/>
          <p:nvPr/>
        </p:nvSpPr>
        <p:spPr>
          <a:xfrm rot="19776877">
            <a:off x="8929992" y="5242799"/>
            <a:ext cx="1193260" cy="430887"/>
          </a:xfrm>
          <a:prstGeom prst="rect">
            <a:avLst/>
          </a:prstGeom>
          <a:noFill/>
        </p:spPr>
        <p:txBody>
          <a:bodyPr wrap="square" rtlCol="0">
            <a:spAutoFit/>
          </a:bodyPr>
          <a:lstStyle/>
          <a:p>
            <a:pPr algn="ctr"/>
            <a:r>
              <a:rPr lang="fr-FR" sz="1100" dirty="0" smtClean="0">
                <a:solidFill>
                  <a:srgbClr val="00B050"/>
                </a:solidFill>
              </a:rPr>
              <a:t>Actualisation des termes si besoin</a:t>
            </a:r>
            <a:endParaRPr lang="fr-FR" sz="1100" dirty="0">
              <a:solidFill>
                <a:srgbClr val="00B050"/>
              </a:solidFill>
            </a:endParaRPr>
          </a:p>
        </p:txBody>
      </p:sp>
    </p:spTree>
    <p:extLst>
      <p:ext uri="{BB962C8B-B14F-4D97-AF65-F5344CB8AC3E}">
        <p14:creationId xmlns:p14="http://schemas.microsoft.com/office/powerpoint/2010/main" val="1184473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948465" cy="908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788045" y="296824"/>
            <a:ext cx="4851393" cy="523220"/>
          </a:xfrm>
          <a:prstGeom prst="rect">
            <a:avLst/>
          </a:prstGeom>
          <a:noFill/>
        </p:spPr>
        <p:txBody>
          <a:bodyPr wrap="none" rtlCol="0">
            <a:spAutoFit/>
          </a:bodyPr>
          <a:lstStyle/>
          <a:p>
            <a:pPr algn="ctr"/>
            <a:r>
              <a:rPr lang="fr-FR" sz="2800" u="sng" dirty="0">
                <a:solidFill>
                  <a:srgbClr val="0070C0"/>
                </a:solidFill>
              </a:rPr>
              <a:t>Dispositif type -&gt; Schéma mixte </a:t>
            </a:r>
          </a:p>
        </p:txBody>
      </p:sp>
      <p:pic>
        <p:nvPicPr>
          <p:cNvPr id="2" name="Image 1">
            <a:extLst>
              <a:ext uri="{FF2B5EF4-FFF2-40B4-BE49-F238E27FC236}">
                <a16:creationId xmlns:a16="http://schemas.microsoft.com/office/drawing/2014/main" xmlns="" id="{E6A6C87D-5A71-46B1-ABD7-E36635CBF5E0}"/>
              </a:ext>
            </a:extLst>
          </p:cNvPr>
          <p:cNvPicPr>
            <a:picLocks noChangeAspect="1"/>
          </p:cNvPicPr>
          <p:nvPr/>
        </p:nvPicPr>
        <p:blipFill>
          <a:blip r:embed="rId5"/>
          <a:stretch>
            <a:fillRect/>
          </a:stretch>
        </p:blipFill>
        <p:spPr>
          <a:xfrm>
            <a:off x="2177605" y="839081"/>
            <a:ext cx="7836789" cy="5473812"/>
          </a:xfrm>
          <a:prstGeom prst="rect">
            <a:avLst/>
          </a:prstGeom>
        </p:spPr>
      </p:pic>
    </p:spTree>
    <p:extLst>
      <p:ext uri="{BB962C8B-B14F-4D97-AF65-F5344CB8AC3E}">
        <p14:creationId xmlns:p14="http://schemas.microsoft.com/office/powerpoint/2010/main" val="3917989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xmlns="" id="{646065AE-F22E-43A3-818D-735B55D2F9E7}"/>
              </a:ext>
            </a:extLst>
          </p:cNvPr>
          <p:cNvPicPr>
            <a:picLocks noChangeAspect="1"/>
          </p:cNvPicPr>
          <p:nvPr/>
        </p:nvPicPr>
        <p:blipFill>
          <a:blip r:embed="rId3"/>
          <a:stretch>
            <a:fillRect/>
          </a:stretch>
        </p:blipFill>
        <p:spPr>
          <a:xfrm>
            <a:off x="944217" y="190838"/>
            <a:ext cx="10074729" cy="6565729"/>
          </a:xfrm>
          <a:prstGeom prst="rect">
            <a:avLst/>
          </a:prstGeom>
        </p:spPr>
      </p:pic>
      <p:sp>
        <p:nvSpPr>
          <p:cNvPr id="2" name="ZoneTexte 1">
            <a:extLst>
              <a:ext uri="{FF2B5EF4-FFF2-40B4-BE49-F238E27FC236}">
                <a16:creationId xmlns:a16="http://schemas.microsoft.com/office/drawing/2014/main" xmlns="" id="{DA0D439A-48B9-405D-8E4A-0B23CCBDE121}"/>
              </a:ext>
            </a:extLst>
          </p:cNvPr>
          <p:cNvSpPr txBox="1"/>
          <p:nvPr/>
        </p:nvSpPr>
        <p:spPr>
          <a:xfrm rot="2182385">
            <a:off x="6328281" y="985881"/>
            <a:ext cx="505924" cy="369332"/>
          </a:xfrm>
          <a:prstGeom prst="rect">
            <a:avLst/>
          </a:prstGeom>
          <a:solidFill>
            <a:schemeClr val="bg1"/>
          </a:solidFill>
        </p:spPr>
        <p:txBody>
          <a:bodyPr wrap="square" rtlCol="0">
            <a:spAutoFit/>
          </a:bodyPr>
          <a:lstStyle/>
          <a:p>
            <a:r>
              <a:rPr lang="fr-FR" b="1" dirty="0">
                <a:effectLst>
                  <a:outerShdw blurRad="38100" dist="38100" dir="2700000" algn="tl">
                    <a:srgbClr val="000000">
                      <a:alpha val="43137"/>
                    </a:srgbClr>
                  </a:outerShdw>
                </a:effectLst>
              </a:rPr>
              <a:t>CAI</a:t>
            </a:r>
          </a:p>
        </p:txBody>
      </p:sp>
    </p:spTree>
    <p:extLst>
      <p:ext uri="{BB962C8B-B14F-4D97-AF65-F5344CB8AC3E}">
        <p14:creationId xmlns:p14="http://schemas.microsoft.com/office/powerpoint/2010/main" val="1923729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47C5D698-89BB-4F12-9811-E3F0EE970E6F}"/>
              </a:ext>
            </a:extLst>
          </p:cNvPr>
          <p:cNvPicPr>
            <a:picLocks noChangeAspect="1"/>
          </p:cNvPicPr>
          <p:nvPr/>
        </p:nvPicPr>
        <p:blipFill>
          <a:blip r:embed="rId3"/>
          <a:stretch>
            <a:fillRect/>
          </a:stretch>
        </p:blipFill>
        <p:spPr>
          <a:xfrm>
            <a:off x="1083365" y="40534"/>
            <a:ext cx="9881693" cy="6535650"/>
          </a:xfrm>
          <a:prstGeom prst="rect">
            <a:avLst/>
          </a:prstGeom>
        </p:spPr>
      </p:pic>
    </p:spTree>
    <p:extLst>
      <p:ext uri="{BB962C8B-B14F-4D97-AF65-F5344CB8AC3E}">
        <p14:creationId xmlns:p14="http://schemas.microsoft.com/office/powerpoint/2010/main" val="1964999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2" name="ZoneTexte 11"/>
          <p:cNvSpPr txBox="1"/>
          <p:nvPr/>
        </p:nvSpPr>
        <p:spPr>
          <a:xfrm>
            <a:off x="2547431" y="1086397"/>
            <a:ext cx="7276351" cy="1107996"/>
          </a:xfrm>
          <a:prstGeom prst="rect">
            <a:avLst/>
          </a:prstGeom>
          <a:noFill/>
        </p:spPr>
        <p:txBody>
          <a:bodyPr wrap="none" rtlCol="0">
            <a:spAutoFit/>
          </a:bodyPr>
          <a:lstStyle/>
          <a:p>
            <a:pPr algn="ctr"/>
            <a:r>
              <a:rPr lang="fr-FR" sz="6600" b="1" u="sng" dirty="0" smtClean="0">
                <a:solidFill>
                  <a:srgbClr val="0070C0"/>
                </a:solidFill>
              </a:rPr>
              <a:t>Le risque Biologique</a:t>
            </a:r>
            <a:endParaRPr lang="fr-FR" sz="4800" b="1" u="sng" dirty="0">
              <a:solidFill>
                <a:srgbClr val="0070C0"/>
              </a:solidFill>
            </a:endParaRPr>
          </a:p>
        </p:txBody>
      </p:sp>
      <p:sp>
        <p:nvSpPr>
          <p:cNvPr id="9" name="Rectangle 4"/>
          <p:cNvSpPr>
            <a:spLocks noChangeArrowheads="1"/>
          </p:cNvSpPr>
          <p:nvPr/>
        </p:nvSpPr>
        <p:spPr bwMode="auto">
          <a:xfrm>
            <a:off x="3072653" y="2653098"/>
            <a:ext cx="6400800" cy="143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Blip>
                <a:blip r:embed="rId5"/>
              </a:buBlip>
            </a:pPr>
            <a:r>
              <a:rPr lang="fr-FR" altLang="fr-FR" sz="1400" b="1" dirty="0">
                <a:solidFill>
                  <a:srgbClr val="FF0000"/>
                </a:solidFill>
                <a:latin typeface="Calibri" panose="020F0502020204030204" pitchFamily="34" charset="0"/>
              </a:rPr>
              <a:t>Colonel Dominique GRANDJEAN</a:t>
            </a:r>
          </a:p>
          <a:p>
            <a:pPr algn="ctr" eaLnBrk="1" hangingPunct="1">
              <a:lnSpc>
                <a:spcPct val="90000"/>
              </a:lnSpc>
              <a:buFontTx/>
              <a:buNone/>
            </a:pPr>
            <a:r>
              <a:rPr lang="fr-FR" altLang="fr-FR" sz="1400" dirty="0">
                <a:solidFill>
                  <a:srgbClr val="5F5F5F"/>
                </a:solidFill>
                <a:latin typeface="Calibri" panose="020F0502020204030204" pitchFamily="34" charset="0"/>
              </a:rPr>
              <a:t>Vétérinaire en Chef</a:t>
            </a:r>
          </a:p>
          <a:p>
            <a:pPr algn="ctr" eaLnBrk="1" hangingPunct="1">
              <a:lnSpc>
                <a:spcPct val="90000"/>
              </a:lnSpc>
              <a:buFontTx/>
              <a:buNone/>
            </a:pPr>
            <a:r>
              <a:rPr lang="fr-FR" altLang="fr-FR" sz="1400" dirty="0">
                <a:solidFill>
                  <a:srgbClr val="5F5F5F"/>
                </a:solidFill>
                <a:latin typeface="Calibri" panose="020F0502020204030204" pitchFamily="34" charset="0"/>
              </a:rPr>
              <a:t>Service de Santé et de Secours Médical</a:t>
            </a:r>
          </a:p>
          <a:p>
            <a:pPr algn="ctr" eaLnBrk="1" hangingPunct="1">
              <a:lnSpc>
                <a:spcPct val="90000"/>
              </a:lnSpc>
              <a:buFontTx/>
              <a:buNone/>
            </a:pPr>
            <a:r>
              <a:rPr lang="fr-FR" altLang="fr-FR" sz="1400" dirty="0">
                <a:solidFill>
                  <a:srgbClr val="5F5F5F"/>
                </a:solidFill>
                <a:latin typeface="Calibri" panose="020F0502020204030204" pitchFamily="34" charset="0"/>
              </a:rPr>
              <a:t>Brigade de Sapeurs Pompiers de Paris</a:t>
            </a:r>
          </a:p>
        </p:txBody>
      </p:sp>
      <p:pic>
        <p:nvPicPr>
          <p:cNvPr id="13" name="Picture 5" descr="logo BSPP Fina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97852" y="2653098"/>
            <a:ext cx="996948" cy="976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6"/>
          <p:cNvSpPr txBox="1">
            <a:spLocks noChangeArrowheads="1"/>
          </p:cNvSpPr>
          <p:nvPr/>
        </p:nvSpPr>
        <p:spPr bwMode="auto">
          <a:xfrm>
            <a:off x="1958199" y="4088255"/>
            <a:ext cx="8424862"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Blip>
                <a:blip r:embed="rId5"/>
              </a:buBlip>
            </a:pPr>
            <a:r>
              <a:rPr lang="fr-FR" altLang="fr-FR" sz="1400" b="1" dirty="0">
                <a:latin typeface="Calibri" panose="020F0502020204030204" pitchFamily="34" charset="0"/>
              </a:rPr>
              <a:t> </a:t>
            </a:r>
            <a:r>
              <a:rPr lang="fr-FR" altLang="fr-FR" sz="1400" dirty="0" err="1">
                <a:solidFill>
                  <a:srgbClr val="5F5F5F"/>
                </a:solidFill>
                <a:latin typeface="Calibri" panose="020F0502020204030204" pitchFamily="34" charset="0"/>
              </a:rPr>
              <a:t>E-pilly</a:t>
            </a:r>
            <a:r>
              <a:rPr lang="fr-FR" altLang="fr-FR" sz="1400" dirty="0">
                <a:solidFill>
                  <a:srgbClr val="5F5F5F"/>
                </a:solidFill>
                <a:latin typeface="Calibri" panose="020F0502020204030204" pitchFamily="34" charset="0"/>
              </a:rPr>
              <a:t> Trop. 2012, infectiologie</a:t>
            </a:r>
          </a:p>
          <a:p>
            <a:pPr algn="ctr" eaLnBrk="1" hangingPunct="1">
              <a:spcBef>
                <a:spcPct val="50000"/>
              </a:spcBef>
              <a:buFontTx/>
              <a:buBlip>
                <a:blip r:embed="rId5"/>
              </a:buBlip>
            </a:pPr>
            <a:r>
              <a:rPr lang="fr-FR" altLang="fr-FR" sz="1400" b="1" dirty="0">
                <a:latin typeface="Calibri" panose="020F0502020204030204" pitchFamily="34" charset="0"/>
              </a:rPr>
              <a:t> « </a:t>
            </a:r>
            <a:r>
              <a:rPr lang="fr-FR" altLang="fr-FR" sz="1400" b="1" dirty="0">
                <a:solidFill>
                  <a:srgbClr val="FF0000"/>
                </a:solidFill>
                <a:latin typeface="Calibri" panose="020F0502020204030204" pitchFamily="34" charset="0"/>
              </a:rPr>
              <a:t>Les armes de destruction massive et leurs victimes</a:t>
            </a:r>
            <a:r>
              <a:rPr lang="fr-FR" altLang="fr-FR" sz="1400" b="1" dirty="0">
                <a:latin typeface="Calibri" panose="020F0502020204030204" pitchFamily="34" charset="0"/>
              </a:rPr>
              <a:t> » </a:t>
            </a:r>
            <a:r>
              <a:rPr lang="fr-FR" altLang="fr-FR" sz="1400" dirty="0">
                <a:solidFill>
                  <a:srgbClr val="5F5F5F"/>
                </a:solidFill>
                <a:latin typeface="Calibri" panose="020F0502020204030204" pitchFamily="34" charset="0"/>
              </a:rPr>
              <a:t>- </a:t>
            </a:r>
            <a:r>
              <a:rPr lang="fr-FR" altLang="fr-FR" sz="1400" dirty="0" err="1">
                <a:solidFill>
                  <a:srgbClr val="5F5F5F"/>
                </a:solidFill>
                <a:latin typeface="Calibri" panose="020F0502020204030204" pitchFamily="34" charset="0"/>
              </a:rPr>
              <a:t>P.Barriot</a:t>
            </a:r>
            <a:r>
              <a:rPr lang="fr-FR" altLang="fr-FR" sz="1400" dirty="0">
                <a:solidFill>
                  <a:srgbClr val="5F5F5F"/>
                </a:solidFill>
                <a:latin typeface="Calibri" panose="020F0502020204030204" pitchFamily="34" charset="0"/>
              </a:rPr>
              <a:t> et </a:t>
            </a:r>
            <a:r>
              <a:rPr lang="fr-FR" altLang="fr-FR" sz="1400" dirty="0" err="1">
                <a:solidFill>
                  <a:srgbClr val="5F5F5F"/>
                </a:solidFill>
                <a:latin typeface="Calibri" panose="020F0502020204030204" pitchFamily="34" charset="0"/>
              </a:rPr>
              <a:t>C.Bismuth</a:t>
            </a:r>
            <a:r>
              <a:rPr lang="fr-FR" altLang="fr-FR" sz="1400" dirty="0">
                <a:solidFill>
                  <a:srgbClr val="5F5F5F"/>
                </a:solidFill>
                <a:latin typeface="Calibri" panose="020F0502020204030204" pitchFamily="34" charset="0"/>
              </a:rPr>
              <a:t> – Editions Flammarion – 2004</a:t>
            </a:r>
          </a:p>
          <a:p>
            <a:pPr algn="ctr" eaLnBrk="1" hangingPunct="1">
              <a:spcBef>
                <a:spcPct val="50000"/>
              </a:spcBef>
              <a:buFontTx/>
              <a:buBlip>
                <a:blip r:embed="rId5"/>
              </a:buBlip>
            </a:pPr>
            <a:r>
              <a:rPr lang="fr-FR" altLang="fr-FR" sz="1400" b="1" dirty="0">
                <a:latin typeface="Calibri" panose="020F0502020204030204" pitchFamily="34" charset="0"/>
              </a:rPr>
              <a:t> « </a:t>
            </a:r>
            <a:r>
              <a:rPr lang="fr-FR" altLang="fr-FR" sz="1400" b="1" dirty="0">
                <a:solidFill>
                  <a:srgbClr val="FF0000"/>
                </a:solidFill>
                <a:latin typeface="Calibri" panose="020F0502020204030204" pitchFamily="34" charset="0"/>
              </a:rPr>
              <a:t>Bioterrorisme</a:t>
            </a:r>
            <a:r>
              <a:rPr lang="fr-FR" altLang="fr-FR" sz="1400" b="1" dirty="0">
                <a:latin typeface="Calibri" panose="020F0502020204030204" pitchFamily="34" charset="0"/>
              </a:rPr>
              <a:t> » </a:t>
            </a:r>
            <a:r>
              <a:rPr lang="fr-FR" altLang="fr-FR" sz="1400" dirty="0">
                <a:solidFill>
                  <a:srgbClr val="5F5F5F"/>
                </a:solidFill>
                <a:latin typeface="Calibri" panose="020F0502020204030204" pitchFamily="34" charset="0"/>
              </a:rPr>
              <a:t>- </a:t>
            </a:r>
            <a:r>
              <a:rPr lang="fr-FR" altLang="fr-FR" sz="1400" dirty="0" err="1">
                <a:solidFill>
                  <a:srgbClr val="5F5F5F"/>
                </a:solidFill>
                <a:latin typeface="Calibri" panose="020F0502020204030204" pitchFamily="34" charset="0"/>
              </a:rPr>
              <a:t>F.Bricaire</a:t>
            </a:r>
            <a:r>
              <a:rPr lang="fr-FR" altLang="fr-FR" sz="1400" dirty="0">
                <a:solidFill>
                  <a:srgbClr val="5F5F5F"/>
                </a:solidFill>
                <a:latin typeface="Calibri" panose="020F0502020204030204" pitchFamily="34" charset="0"/>
              </a:rPr>
              <a:t> et </a:t>
            </a:r>
            <a:r>
              <a:rPr lang="fr-FR" altLang="fr-FR" sz="1400" dirty="0" err="1">
                <a:solidFill>
                  <a:srgbClr val="5F5F5F"/>
                </a:solidFill>
                <a:latin typeface="Calibri" panose="020F0502020204030204" pitchFamily="34" charset="0"/>
              </a:rPr>
              <a:t>P.Bossi</a:t>
            </a:r>
            <a:r>
              <a:rPr lang="fr-FR" altLang="fr-FR" sz="1400" dirty="0">
                <a:solidFill>
                  <a:srgbClr val="5F5F5F"/>
                </a:solidFill>
                <a:latin typeface="Calibri" panose="020F0502020204030204" pitchFamily="34" charset="0"/>
              </a:rPr>
              <a:t> – Editions Elsevier – 2003</a:t>
            </a:r>
          </a:p>
          <a:p>
            <a:pPr algn="ctr" eaLnBrk="1" hangingPunct="1">
              <a:spcBef>
                <a:spcPct val="50000"/>
              </a:spcBef>
              <a:buFontTx/>
              <a:buBlip>
                <a:blip r:embed="rId5"/>
              </a:buBlip>
            </a:pPr>
            <a:r>
              <a:rPr lang="fr-FR" altLang="fr-FR" sz="1400" b="1" dirty="0">
                <a:latin typeface="Calibri" panose="020F0502020204030204" pitchFamily="34" charset="0"/>
              </a:rPr>
              <a:t> « </a:t>
            </a:r>
            <a:r>
              <a:rPr lang="fr-FR" altLang="fr-FR" sz="1400" b="1" dirty="0">
                <a:solidFill>
                  <a:srgbClr val="FF0000"/>
                </a:solidFill>
                <a:latin typeface="Calibri" panose="020F0502020204030204" pitchFamily="34" charset="0"/>
              </a:rPr>
              <a:t>Les risques NRBC, savoir pour agir</a:t>
            </a:r>
            <a:r>
              <a:rPr lang="fr-FR" altLang="fr-FR" sz="1400" b="1" dirty="0">
                <a:latin typeface="Calibri" panose="020F0502020204030204" pitchFamily="34" charset="0"/>
              </a:rPr>
              <a:t> » </a:t>
            </a:r>
            <a:r>
              <a:rPr lang="fr-FR" altLang="fr-FR" sz="1400" dirty="0">
                <a:latin typeface="Calibri" panose="020F0502020204030204" pitchFamily="34" charset="0"/>
              </a:rPr>
              <a:t>- </a:t>
            </a:r>
            <a:r>
              <a:rPr lang="fr-FR" altLang="fr-FR" sz="1400" dirty="0" err="1">
                <a:solidFill>
                  <a:srgbClr val="5F5F5F"/>
                </a:solidFill>
                <a:latin typeface="Calibri" panose="020F0502020204030204" pitchFamily="34" charset="0"/>
              </a:rPr>
              <a:t>Y.Buisson</a:t>
            </a:r>
            <a:r>
              <a:rPr lang="fr-FR" altLang="fr-FR" sz="1400" dirty="0">
                <a:solidFill>
                  <a:srgbClr val="5F5F5F"/>
                </a:solidFill>
                <a:latin typeface="Calibri" panose="020F0502020204030204" pitchFamily="34" charset="0"/>
              </a:rPr>
              <a:t> – Editions Montauban - 2004</a:t>
            </a:r>
          </a:p>
        </p:txBody>
      </p:sp>
    </p:spTree>
    <p:extLst>
      <p:ext uri="{BB962C8B-B14F-4D97-AF65-F5344CB8AC3E}">
        <p14:creationId xmlns:p14="http://schemas.microsoft.com/office/powerpoint/2010/main" val="25751116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935824" cy="896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207809"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9" name="Rectangle 4"/>
          <p:cNvSpPr>
            <a:spLocks noChangeArrowheads="1"/>
          </p:cNvSpPr>
          <p:nvPr/>
        </p:nvSpPr>
        <p:spPr bwMode="auto">
          <a:xfrm>
            <a:off x="692150" y="1832336"/>
            <a:ext cx="5165725" cy="690563"/>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spcBef>
                <a:spcPct val="0"/>
              </a:spcBef>
              <a:buFontTx/>
              <a:buNone/>
            </a:pPr>
            <a:r>
              <a:rPr lang="fr-FR" altLang="fr-FR" sz="2400" i="1" dirty="0">
                <a:solidFill>
                  <a:srgbClr val="FF0000"/>
                </a:solidFill>
                <a:latin typeface="Calibri" panose="020F0502020204030204" pitchFamily="34" charset="0"/>
              </a:rPr>
              <a:t>Probabilité</a:t>
            </a:r>
            <a:r>
              <a:rPr lang="fr-FR" altLang="fr-FR" sz="2400" b="1" dirty="0">
                <a:latin typeface="Calibri" panose="020F0502020204030204" pitchFamily="34" charset="0"/>
              </a:rPr>
              <a:t> </a:t>
            </a:r>
            <a:r>
              <a:rPr lang="fr-FR" altLang="fr-FR" sz="2400" dirty="0">
                <a:solidFill>
                  <a:srgbClr val="5F5F5F"/>
                </a:solidFill>
                <a:latin typeface="Calibri" panose="020F0502020204030204" pitchFamily="34" charset="0"/>
              </a:rPr>
              <a:t>que chacun a d’être </a:t>
            </a:r>
          </a:p>
          <a:p>
            <a:pPr algn="ctr" eaLnBrk="1" hangingPunct="1">
              <a:lnSpc>
                <a:spcPct val="80000"/>
              </a:lnSpc>
              <a:spcBef>
                <a:spcPct val="0"/>
              </a:spcBef>
              <a:buFontTx/>
              <a:buNone/>
            </a:pPr>
            <a:r>
              <a:rPr lang="fr-FR" altLang="fr-FR" sz="2400" dirty="0">
                <a:solidFill>
                  <a:srgbClr val="5F5F5F"/>
                </a:solidFill>
                <a:latin typeface="Calibri" panose="020F0502020204030204" pitchFamily="34" charset="0"/>
              </a:rPr>
              <a:t>exposé à un</a:t>
            </a:r>
            <a:r>
              <a:rPr lang="fr-FR" altLang="fr-FR" sz="2400" dirty="0">
                <a:latin typeface="Calibri" panose="020F0502020204030204" pitchFamily="34" charset="0"/>
              </a:rPr>
              <a:t> </a:t>
            </a:r>
            <a:r>
              <a:rPr lang="fr-FR" altLang="fr-FR" sz="2400" i="1" dirty="0">
                <a:solidFill>
                  <a:srgbClr val="FF0000"/>
                </a:solidFill>
                <a:latin typeface="Calibri" panose="020F0502020204030204" pitchFamily="34" charset="0"/>
              </a:rPr>
              <a:t>danger</a:t>
            </a:r>
            <a:r>
              <a:rPr lang="fr-FR" altLang="fr-FR" sz="2400" dirty="0">
                <a:latin typeface="Calibri" panose="020F0502020204030204" pitchFamily="34" charset="0"/>
              </a:rPr>
              <a:t> </a:t>
            </a:r>
            <a:r>
              <a:rPr lang="fr-FR" altLang="fr-FR" sz="2400" dirty="0">
                <a:solidFill>
                  <a:srgbClr val="5F5F5F"/>
                </a:solidFill>
                <a:latin typeface="Calibri" panose="020F0502020204030204" pitchFamily="34" charset="0"/>
              </a:rPr>
              <a:t>d’origine</a:t>
            </a:r>
            <a:r>
              <a:rPr lang="fr-FR" altLang="fr-FR" sz="2400" b="1" dirty="0">
                <a:latin typeface="Calibri" panose="020F0502020204030204" pitchFamily="34" charset="0"/>
              </a:rPr>
              <a:t> </a:t>
            </a:r>
            <a:r>
              <a:rPr lang="fr-FR" altLang="fr-FR" sz="2400" i="1" dirty="0">
                <a:solidFill>
                  <a:srgbClr val="FF0000"/>
                </a:solidFill>
                <a:latin typeface="Calibri" panose="020F0502020204030204" pitchFamily="34" charset="0"/>
              </a:rPr>
              <a:t>biologique</a:t>
            </a:r>
          </a:p>
        </p:txBody>
      </p:sp>
      <p:sp>
        <p:nvSpPr>
          <p:cNvPr id="13" name="AutoShape 5"/>
          <p:cNvSpPr>
            <a:spLocks noChangeArrowheads="1"/>
          </p:cNvSpPr>
          <p:nvPr/>
        </p:nvSpPr>
        <p:spPr bwMode="auto">
          <a:xfrm>
            <a:off x="2965450" y="2616561"/>
            <a:ext cx="325437" cy="792163"/>
          </a:xfrm>
          <a:prstGeom prst="downArrow">
            <a:avLst>
              <a:gd name="adj1" fmla="val 50000"/>
              <a:gd name="adj2" fmla="val 60854"/>
            </a:avLst>
          </a:prstGeom>
          <a:noFill/>
          <a:ln w="9525">
            <a:solidFill>
              <a:srgbClr val="000000"/>
            </a:solidFill>
            <a:miter lim="800000"/>
            <a:headEnd/>
            <a:tailEnd/>
          </a:ln>
          <a:effectLst/>
          <a:extLst>
            <a:ext uri="{909E8E84-426E-40DD-AFC4-6F175D3DCCD1}">
              <a14:hiddenFill xmlns:a14="http://schemas.microsoft.com/office/drawing/2010/main">
                <a:solidFill>
                  <a:srgbClr val="CC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4" name="Rectangle 6"/>
          <p:cNvSpPr>
            <a:spLocks noChangeArrowheads="1"/>
          </p:cNvSpPr>
          <p:nvPr/>
        </p:nvSpPr>
        <p:spPr bwMode="auto">
          <a:xfrm>
            <a:off x="958850" y="3400786"/>
            <a:ext cx="41465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400">
                <a:solidFill>
                  <a:srgbClr val="5F5F5F"/>
                </a:solidFill>
                <a:latin typeface="Calibri" panose="020F0502020204030204" pitchFamily="34" charset="0"/>
              </a:rPr>
              <a:t>Lié à l’action d’un être organisé</a:t>
            </a:r>
          </a:p>
        </p:txBody>
      </p:sp>
      <p:sp>
        <p:nvSpPr>
          <p:cNvPr id="15" name="Line 7"/>
          <p:cNvSpPr>
            <a:spLocks noChangeShapeType="1"/>
          </p:cNvSpPr>
          <p:nvPr/>
        </p:nvSpPr>
        <p:spPr bwMode="auto">
          <a:xfrm>
            <a:off x="3181350" y="4056424"/>
            <a:ext cx="0" cy="865187"/>
          </a:xfrm>
          <a:prstGeom prst="line">
            <a:avLst/>
          </a:prstGeom>
          <a:noFill/>
          <a:ln w="28575">
            <a:solidFill>
              <a:srgbClr val="FF502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 name="Line 8"/>
          <p:cNvSpPr>
            <a:spLocks noChangeShapeType="1"/>
          </p:cNvSpPr>
          <p:nvPr/>
        </p:nvSpPr>
        <p:spPr bwMode="auto">
          <a:xfrm flipH="1">
            <a:off x="2820987" y="4921611"/>
            <a:ext cx="338138" cy="0"/>
          </a:xfrm>
          <a:prstGeom prst="line">
            <a:avLst/>
          </a:prstGeom>
          <a:noFill/>
          <a:ln w="28575">
            <a:solidFill>
              <a:srgbClr val="FF5027"/>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 name="Line 9"/>
          <p:cNvSpPr>
            <a:spLocks noChangeShapeType="1"/>
          </p:cNvSpPr>
          <p:nvPr/>
        </p:nvSpPr>
        <p:spPr bwMode="auto">
          <a:xfrm>
            <a:off x="3181350" y="4632686"/>
            <a:ext cx="339725" cy="0"/>
          </a:xfrm>
          <a:prstGeom prst="line">
            <a:avLst/>
          </a:prstGeom>
          <a:noFill/>
          <a:ln w="38100">
            <a:solidFill>
              <a:srgbClr val="FF5027"/>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 name="Rectangle 10"/>
          <p:cNvSpPr>
            <a:spLocks noChangeArrowheads="1"/>
          </p:cNvSpPr>
          <p:nvPr/>
        </p:nvSpPr>
        <p:spPr bwMode="auto">
          <a:xfrm>
            <a:off x="0" y="4685074"/>
            <a:ext cx="2678112" cy="70802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fr-FR" altLang="fr-FR" sz="2000">
                <a:solidFill>
                  <a:srgbClr val="6666FF"/>
                </a:solidFill>
                <a:latin typeface="Calibri" panose="020F0502020204030204" pitchFamily="34" charset="0"/>
              </a:rPr>
              <a:t>Indirecte </a:t>
            </a:r>
          </a:p>
          <a:p>
            <a:pPr algn="r" eaLnBrk="1" hangingPunct="1">
              <a:spcBef>
                <a:spcPct val="0"/>
              </a:spcBef>
              <a:buFontTx/>
              <a:buNone/>
            </a:pPr>
            <a:r>
              <a:rPr lang="fr-FR" altLang="fr-FR" sz="2000">
                <a:solidFill>
                  <a:srgbClr val="6666FF"/>
                </a:solidFill>
                <a:latin typeface="Calibri" panose="020F0502020204030204" pitchFamily="34" charset="0"/>
              </a:rPr>
              <a:t>[toxine, venin]</a:t>
            </a:r>
          </a:p>
        </p:txBody>
      </p:sp>
      <p:sp>
        <p:nvSpPr>
          <p:cNvPr id="19" name="Rectangle 11"/>
          <p:cNvSpPr>
            <a:spLocks noChangeArrowheads="1"/>
          </p:cNvSpPr>
          <p:nvPr/>
        </p:nvSpPr>
        <p:spPr bwMode="auto">
          <a:xfrm>
            <a:off x="3541712" y="4324711"/>
            <a:ext cx="224728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000" u="sng" dirty="0">
                <a:solidFill>
                  <a:srgbClr val="6666FF"/>
                </a:solidFill>
                <a:latin typeface="Calibri" panose="020F0502020204030204" pitchFamily="34" charset="0"/>
              </a:rPr>
              <a:t>Directe</a:t>
            </a:r>
            <a:r>
              <a:rPr lang="fr-FR" altLang="fr-FR" sz="2000" dirty="0">
                <a:solidFill>
                  <a:srgbClr val="6666FF"/>
                </a:solidFill>
                <a:latin typeface="Calibri" panose="020F0502020204030204" pitchFamily="34" charset="0"/>
              </a:rPr>
              <a:t> </a:t>
            </a:r>
            <a:br>
              <a:rPr lang="fr-FR" altLang="fr-FR" sz="2000" dirty="0">
                <a:solidFill>
                  <a:srgbClr val="6666FF"/>
                </a:solidFill>
                <a:latin typeface="Calibri" panose="020F0502020204030204" pitchFamily="34" charset="0"/>
              </a:rPr>
            </a:br>
            <a:r>
              <a:rPr lang="fr-FR" altLang="fr-FR" sz="2000" dirty="0">
                <a:solidFill>
                  <a:srgbClr val="6666FF"/>
                </a:solidFill>
                <a:latin typeface="Calibri" panose="020F0502020204030204" pitchFamily="34" charset="0"/>
              </a:rPr>
              <a:t>[agent déclenchant </a:t>
            </a:r>
            <a:endParaRPr lang="fr-FR" altLang="fr-FR" sz="2000" dirty="0" smtClean="0">
              <a:solidFill>
                <a:srgbClr val="6666FF"/>
              </a:solidFill>
              <a:latin typeface="Calibri" panose="020F0502020204030204" pitchFamily="34" charset="0"/>
            </a:endParaRPr>
          </a:p>
          <a:p>
            <a:pPr eaLnBrk="1" hangingPunct="1">
              <a:spcBef>
                <a:spcPct val="0"/>
              </a:spcBef>
              <a:buFontTx/>
              <a:buNone/>
            </a:pPr>
            <a:r>
              <a:rPr lang="fr-FR" altLang="fr-FR" sz="2000" dirty="0" smtClean="0">
                <a:solidFill>
                  <a:srgbClr val="6666FF"/>
                </a:solidFill>
                <a:latin typeface="Calibri" panose="020F0502020204030204" pitchFamily="34" charset="0"/>
              </a:rPr>
              <a:t>la </a:t>
            </a:r>
            <a:r>
              <a:rPr lang="fr-FR" altLang="fr-FR" sz="2000" dirty="0">
                <a:solidFill>
                  <a:srgbClr val="6666FF"/>
                </a:solidFill>
                <a:latin typeface="Calibri" panose="020F0502020204030204" pitchFamily="34" charset="0"/>
              </a:rPr>
              <a:t>maladie]</a:t>
            </a:r>
          </a:p>
        </p:txBody>
      </p:sp>
      <p:graphicFrame>
        <p:nvGraphicFramePr>
          <p:cNvPr id="20" name="Group 82"/>
          <p:cNvGraphicFramePr>
            <a:graphicFrameLocks/>
          </p:cNvGraphicFramePr>
          <p:nvPr>
            <p:extLst>
              <p:ext uri="{D42A27DB-BD31-4B8C-83A1-F6EECF244321}">
                <p14:modId xmlns:p14="http://schemas.microsoft.com/office/powerpoint/2010/main" val="1961109260"/>
              </p:ext>
            </p:extLst>
          </p:nvPr>
        </p:nvGraphicFramePr>
        <p:xfrm>
          <a:off x="6240462" y="1741791"/>
          <a:ext cx="5325660" cy="3431848"/>
        </p:xfrm>
        <a:graphic>
          <a:graphicData uri="http://schemas.openxmlformats.org/drawingml/2006/table">
            <a:tbl>
              <a:tblPr/>
              <a:tblGrid>
                <a:gridCol w="1331415"/>
                <a:gridCol w="1331415"/>
                <a:gridCol w="1331415"/>
                <a:gridCol w="1331415"/>
              </a:tblGrid>
              <a:tr h="338446">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100" b="0" i="0" u="none" strike="noStrike" cap="none" normalizeH="0" baseline="0" dirty="0" smtClean="0">
                          <a:ln>
                            <a:noFill/>
                          </a:ln>
                          <a:solidFill>
                            <a:srgbClr val="FF0000"/>
                          </a:solidFill>
                          <a:effectLst/>
                          <a:latin typeface="Calibri" panose="020F0502020204030204" pitchFamily="34" charset="0"/>
                        </a:rPr>
                        <a:t>NATUREL</a:t>
                      </a:r>
                    </a:p>
                  </a:txBody>
                  <a:tcPr marT="45696" marB="456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14000">
                          <a:srgbClr val="FFCCFF"/>
                        </a:gs>
                        <a:gs pos="100000">
                          <a:schemeClr val="bg1"/>
                        </a:gs>
                      </a:gsLst>
                      <a:lin ang="5400000" scaled="1"/>
                    </a:gradFill>
                  </a:tcPr>
                </a:tc>
                <a:tc hMerge="1">
                  <a:txBody>
                    <a:bodyPr/>
                    <a:lstStyle/>
                    <a:p>
                      <a:endParaRPr lang="fr-FR"/>
                    </a:p>
                  </a:txBody>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100" b="0" i="0" u="none" strike="noStrike" cap="none" normalizeH="0" baseline="0" dirty="0" smtClean="0">
                          <a:ln>
                            <a:noFill/>
                          </a:ln>
                          <a:solidFill>
                            <a:srgbClr val="FF0000"/>
                          </a:solidFill>
                          <a:effectLst/>
                          <a:latin typeface="Calibri" panose="020F0502020204030204" pitchFamily="34" charset="0"/>
                        </a:rPr>
                        <a:t>PROVOQUE</a:t>
                      </a:r>
                    </a:p>
                  </a:txBody>
                  <a:tcPr marT="45696" marB="456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14000">
                          <a:srgbClr val="FFCCFF"/>
                        </a:gs>
                        <a:gs pos="100000">
                          <a:schemeClr val="bg1"/>
                        </a:gs>
                      </a:gsLst>
                      <a:lin ang="5400000" scaled="1"/>
                    </a:gradFill>
                  </a:tcPr>
                </a:tc>
                <a:tc hMerge="1">
                  <a:txBody>
                    <a:bodyPr/>
                    <a:lstStyle/>
                    <a:p>
                      <a:endParaRPr lang="fr-FR"/>
                    </a:p>
                  </a:txBody>
                  <a:tcPr/>
                </a:tc>
              </a:tr>
              <a:tr h="52389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5F5F5F"/>
                          </a:solidFill>
                          <a:effectLst/>
                          <a:latin typeface="Calibri" panose="020F0502020204030204" pitchFamily="34" charset="0"/>
                        </a:rPr>
                        <a:t>Constant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accent1">
                            <a:lumMod val="5000"/>
                            <a:lumOff val="95000"/>
                          </a:schemeClr>
                        </a:gs>
                        <a:gs pos="100000">
                          <a:srgbClr val="CCFF99"/>
                        </a:gs>
                      </a:gsLst>
                      <a:lin ang="5400000" scaled="1"/>
                    </a:gra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5F5F5F"/>
                          </a:solidFill>
                          <a:effectLst/>
                          <a:latin typeface="Calibri" panose="020F0502020204030204" pitchFamily="34" charset="0"/>
                        </a:rPr>
                        <a:t>Ré-émergent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5F5F5F"/>
                          </a:solidFill>
                          <a:effectLst/>
                          <a:latin typeface="Calibri" panose="020F0502020204030204" pitchFamily="34" charset="0"/>
                        </a:rPr>
                        <a:t>ou émergent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accent1">
                            <a:lumMod val="5000"/>
                            <a:lumOff val="95000"/>
                          </a:schemeClr>
                        </a:gs>
                        <a:gs pos="100000">
                          <a:srgbClr val="CCFF99"/>
                        </a:gs>
                      </a:gsLst>
                      <a:lin ang="5400000" scaled="1"/>
                    </a:gra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5F5F5F"/>
                          </a:solidFill>
                          <a:effectLst/>
                          <a:latin typeface="Calibri" panose="020F0502020204030204" pitchFamily="34" charset="0"/>
                        </a:rPr>
                        <a:t>Accidentel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accent1">
                            <a:lumMod val="5000"/>
                            <a:lumOff val="95000"/>
                          </a:schemeClr>
                        </a:gs>
                        <a:gs pos="100000">
                          <a:srgbClr val="CCFF99"/>
                        </a:gs>
                      </a:gsLst>
                      <a:lin ang="5400000" scaled="1"/>
                    </a:gra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5F5F5F"/>
                          </a:solidFill>
                          <a:effectLst/>
                          <a:latin typeface="Calibri" panose="020F0502020204030204" pitchFamily="34" charset="0"/>
                        </a:rPr>
                        <a:t>Intentionnel</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accent1">
                            <a:lumMod val="5000"/>
                            <a:lumOff val="95000"/>
                          </a:schemeClr>
                        </a:gs>
                        <a:gs pos="100000">
                          <a:srgbClr val="CCFF99"/>
                        </a:gs>
                      </a:gsLst>
                      <a:lin ang="5400000" scaled="1"/>
                    </a:gradFill>
                  </a:tcPr>
                </a:tc>
              </a:tr>
              <a:tr h="670727">
                <a:tc row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050" b="0" i="0" u="none" strike="noStrike" cap="none" normalizeH="0" baseline="0" dirty="0" smtClean="0">
                        <a:ln>
                          <a:noFill/>
                        </a:ln>
                        <a:solidFill>
                          <a:srgbClr val="6666FF"/>
                        </a:solidFill>
                        <a:effectLst/>
                        <a:latin typeface="Calibri" panose="020F050202020403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Grippe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Méningite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Paludisme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Mycoses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Envenimations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Fièvre aphteuse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Carie du blé</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200" b="0" i="0" u="none" strike="noStrike" cap="none" normalizeH="0" baseline="0" dirty="0" smtClean="0">
                        <a:ln>
                          <a:noFill/>
                        </a:ln>
                        <a:solidFill>
                          <a:srgbClr val="6666FF"/>
                        </a:solidFill>
                        <a:effectLst/>
                        <a:latin typeface="Calibri" panose="020F0502020204030204" pitchFamily="34" charset="0"/>
                      </a:endParaRPr>
                    </a:p>
                  </a:txBody>
                  <a:tcPr marL="90000" marR="90000" marT="46776" marB="4677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Tuberculose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Diphtérie</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050" b="0" i="0" u="none" strike="noStrike" cap="none" normalizeH="0" baseline="0" dirty="0" smtClean="0">
                        <a:ln>
                          <a:noFill/>
                        </a:ln>
                        <a:solidFill>
                          <a:srgbClr val="6666FF"/>
                        </a:solidFill>
                        <a:effectLst/>
                        <a:latin typeface="Calibri" panose="020F050202020403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050" b="0" i="0" u="none" strike="noStrike" cap="none" normalizeH="0" baseline="0" dirty="0" smtClean="0">
                        <a:ln>
                          <a:noFill/>
                        </a:ln>
                        <a:solidFill>
                          <a:srgbClr val="6666FF"/>
                        </a:solidFill>
                        <a:effectLst/>
                        <a:latin typeface="Calibri" panose="020F050202020403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Sida</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Ebola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50" b="0" i="0" u="none" strike="noStrike" cap="none" normalizeH="0" baseline="0" dirty="0" smtClean="0">
                        <a:ln>
                          <a:noFill/>
                        </a:ln>
                        <a:solidFill>
                          <a:srgbClr val="6666FF"/>
                        </a:solidFill>
                        <a:effectLst/>
                        <a:latin typeface="Calibri" panose="020F0502020204030204" pitchFamily="34" charset="0"/>
                      </a:endParaRPr>
                    </a:p>
                  </a:txBody>
                  <a:tcPr marL="90000" marR="90000" marT="46776" marB="4677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3">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ESB</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Listériose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Hépatite C</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TIAC</a:t>
                      </a:r>
                    </a:p>
                  </a:txBody>
                  <a:tcPr marL="90000" marR="90000" marT="46776" marB="4677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smtClean="0">
                          <a:ln>
                            <a:noFill/>
                          </a:ln>
                          <a:solidFill>
                            <a:srgbClr val="6666FF"/>
                          </a:solidFill>
                          <a:effectLst/>
                          <a:latin typeface="Calibri" panose="020F0502020204030204" pitchFamily="34" charset="0"/>
                        </a:rPr>
                        <a:t>Chantage</a:t>
                      </a:r>
                    </a:p>
                  </a:txBody>
                  <a:tcPr marL="90000" marR="90000" marT="46776" marB="4677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9553">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Guerre</a:t>
                      </a:r>
                    </a:p>
                  </a:txBody>
                  <a:tcPr marL="90000" marR="90000" marT="46776" marB="4677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29227">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050" b="0" i="0" u="none" strike="noStrike" cap="none" normalizeH="0" baseline="0" dirty="0" smtClean="0">
                          <a:ln>
                            <a:noFill/>
                          </a:ln>
                          <a:solidFill>
                            <a:srgbClr val="6666FF"/>
                          </a:solidFill>
                          <a:effectLst/>
                          <a:latin typeface="Calibri" panose="020F0502020204030204" pitchFamily="34" charset="0"/>
                        </a:rPr>
                        <a:t>Terrorisme</a:t>
                      </a:r>
                    </a:p>
                  </a:txBody>
                  <a:tcPr marL="90000" marR="90000" marT="46776" marB="4677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 name="ZoneTexte 20"/>
          <p:cNvSpPr txBox="1"/>
          <p:nvPr/>
        </p:nvSpPr>
        <p:spPr>
          <a:xfrm>
            <a:off x="958850" y="399619"/>
            <a:ext cx="5175199" cy="584775"/>
          </a:xfrm>
          <a:prstGeom prst="rect">
            <a:avLst/>
          </a:prstGeom>
          <a:noFill/>
        </p:spPr>
        <p:txBody>
          <a:bodyPr wrap="none" rtlCol="0">
            <a:spAutoFit/>
          </a:bodyPr>
          <a:lstStyle/>
          <a:p>
            <a:pPr algn="ctr"/>
            <a:r>
              <a:rPr lang="fr-FR" sz="3200" b="1" u="sng" dirty="0" smtClean="0">
                <a:solidFill>
                  <a:srgbClr val="0070C0"/>
                </a:solidFill>
              </a:rPr>
              <a:t>Généralités risque biologique</a:t>
            </a:r>
            <a:endParaRPr lang="fr-FR" sz="3200" b="1" u="sng" dirty="0">
              <a:solidFill>
                <a:srgbClr val="0070C0"/>
              </a:solidFill>
            </a:endParaRPr>
          </a:p>
        </p:txBody>
      </p:sp>
    </p:spTree>
    <p:extLst>
      <p:ext uri="{BB962C8B-B14F-4D97-AF65-F5344CB8AC3E}">
        <p14:creationId xmlns:p14="http://schemas.microsoft.com/office/powerpoint/2010/main" val="1562492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871738" cy="835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Text Box 4"/>
          <p:cNvSpPr txBox="1">
            <a:spLocks noChangeArrowheads="1"/>
          </p:cNvSpPr>
          <p:nvPr/>
        </p:nvSpPr>
        <p:spPr bwMode="auto">
          <a:xfrm>
            <a:off x="2594202" y="984930"/>
            <a:ext cx="13335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400" dirty="0">
                <a:solidFill>
                  <a:schemeClr val="bg2">
                    <a:lumMod val="25000"/>
                  </a:schemeClr>
                </a:solidFill>
                <a:latin typeface="Calibri" panose="020F0502020204030204" pitchFamily="34" charset="0"/>
              </a:rPr>
              <a:t>Bactéries</a:t>
            </a:r>
          </a:p>
        </p:txBody>
      </p:sp>
      <p:sp>
        <p:nvSpPr>
          <p:cNvPr id="9" name="Text Box 5"/>
          <p:cNvSpPr txBox="1">
            <a:spLocks noChangeArrowheads="1"/>
          </p:cNvSpPr>
          <p:nvPr/>
        </p:nvSpPr>
        <p:spPr bwMode="auto">
          <a:xfrm>
            <a:off x="8440964" y="1015192"/>
            <a:ext cx="8207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400" dirty="0">
                <a:solidFill>
                  <a:schemeClr val="bg2">
                    <a:lumMod val="25000"/>
                  </a:schemeClr>
                </a:solidFill>
                <a:latin typeface="Calibri" panose="020F0502020204030204" pitchFamily="34" charset="0"/>
              </a:rPr>
              <a:t>Virus</a:t>
            </a:r>
          </a:p>
        </p:txBody>
      </p:sp>
      <p:sp>
        <p:nvSpPr>
          <p:cNvPr id="12" name="Text Box 6"/>
          <p:cNvSpPr txBox="1">
            <a:spLocks noChangeArrowheads="1"/>
          </p:cNvSpPr>
          <p:nvPr/>
        </p:nvSpPr>
        <p:spPr bwMode="auto">
          <a:xfrm>
            <a:off x="5219927" y="1999342"/>
            <a:ext cx="12969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400">
                <a:solidFill>
                  <a:schemeClr val="bg2">
                    <a:lumMod val="25000"/>
                  </a:schemeClr>
                </a:solidFill>
                <a:latin typeface="Calibri" panose="020F0502020204030204" pitchFamily="34" charset="0"/>
              </a:rPr>
              <a:t>Parasites</a:t>
            </a:r>
          </a:p>
        </p:txBody>
      </p:sp>
      <p:sp>
        <p:nvSpPr>
          <p:cNvPr id="13" name="Text Box 7"/>
          <p:cNvSpPr txBox="1">
            <a:spLocks noChangeArrowheads="1"/>
          </p:cNvSpPr>
          <p:nvPr/>
        </p:nvSpPr>
        <p:spPr bwMode="auto">
          <a:xfrm>
            <a:off x="1692502" y="3650342"/>
            <a:ext cx="188436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400">
                <a:solidFill>
                  <a:schemeClr val="bg2">
                    <a:lumMod val="25000"/>
                  </a:schemeClr>
                </a:solidFill>
                <a:latin typeface="Calibri" panose="020F0502020204030204" pitchFamily="34" charset="0"/>
              </a:rPr>
              <a:t>Champignons</a:t>
            </a:r>
          </a:p>
        </p:txBody>
      </p:sp>
      <p:sp>
        <p:nvSpPr>
          <p:cNvPr id="14" name="Text Box 8"/>
          <p:cNvSpPr txBox="1">
            <a:spLocks noChangeArrowheads="1"/>
          </p:cNvSpPr>
          <p:nvPr/>
        </p:nvSpPr>
        <p:spPr bwMode="auto">
          <a:xfrm>
            <a:off x="7888514" y="3650342"/>
            <a:ext cx="11049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400">
                <a:solidFill>
                  <a:schemeClr val="bg2">
                    <a:lumMod val="25000"/>
                  </a:schemeClr>
                </a:solidFill>
                <a:latin typeface="Calibri" panose="020F0502020204030204" pitchFamily="34" charset="0"/>
              </a:rPr>
              <a:t>Toxines</a:t>
            </a:r>
          </a:p>
        </p:txBody>
      </p:sp>
      <p:pic>
        <p:nvPicPr>
          <p:cNvPr id="15" name="Picture 9" descr="ecoli_bacterie"/>
          <p:cNvPicPr>
            <a:picLocks noChangeAspect="1" noChangeArrowheads="1"/>
          </p:cNvPicPr>
          <p:nvPr/>
        </p:nvPicPr>
        <p:blipFill>
          <a:blip r:embed="rId5">
            <a:extLst>
              <a:ext uri="{28A0092B-C50C-407E-A947-70E740481C1C}">
                <a14:useLocalDpi xmlns:a14="http://schemas.microsoft.com/office/drawing/2010/main" val="0"/>
              </a:ext>
            </a:extLst>
          </a:blip>
          <a:srcRect l="9102" t="4758" r="3963" b="2327"/>
          <a:stretch>
            <a:fillRect/>
          </a:stretch>
        </p:blipFill>
        <p:spPr bwMode="auto">
          <a:xfrm>
            <a:off x="2675164" y="1535792"/>
            <a:ext cx="1173163"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Ebola02_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74277" y="1433934"/>
            <a:ext cx="117951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parasite, a 3D cell mode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3427" y="2496230"/>
            <a:ext cx="1169987"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2" descr="aspergillus-flavu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8739" y="4158342"/>
            <a:ext cx="11318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3" descr="Anthrax lethal toxin"/>
          <p:cNvPicPr>
            <a:picLocks noChangeAspect="1" noChangeArrowheads="1"/>
          </p:cNvPicPr>
          <p:nvPr/>
        </p:nvPicPr>
        <p:blipFill>
          <a:blip r:embed="rId9" cstate="print">
            <a:extLst>
              <a:ext uri="{28A0092B-C50C-407E-A947-70E740481C1C}">
                <a14:useLocalDpi xmlns:a14="http://schemas.microsoft.com/office/drawing/2010/main" val="0"/>
              </a:ext>
            </a:extLst>
          </a:blip>
          <a:srcRect r="15149"/>
          <a:stretch>
            <a:fillRect/>
          </a:stretch>
        </p:blipFill>
        <p:spPr bwMode="auto">
          <a:xfrm>
            <a:off x="7864702" y="4112305"/>
            <a:ext cx="1155700" cy="167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16063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982638" cy="941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490237" y="460099"/>
            <a:ext cx="2375780" cy="584775"/>
          </a:xfrm>
          <a:prstGeom prst="rect">
            <a:avLst/>
          </a:prstGeom>
          <a:noFill/>
        </p:spPr>
        <p:txBody>
          <a:bodyPr wrap="none" rtlCol="0">
            <a:spAutoFit/>
          </a:bodyPr>
          <a:lstStyle/>
          <a:p>
            <a:pPr algn="ctr"/>
            <a:r>
              <a:rPr lang="fr-FR" sz="3200" b="1" u="sng" dirty="0" smtClean="0">
                <a:solidFill>
                  <a:srgbClr val="0070C0"/>
                </a:solidFill>
              </a:rPr>
              <a:t>Les bactéries</a:t>
            </a:r>
            <a:endParaRPr lang="fr-FR" sz="3200" b="1" u="sng" dirty="0">
              <a:solidFill>
                <a:srgbClr val="0070C0"/>
              </a:solidFill>
            </a:endParaRPr>
          </a:p>
        </p:txBody>
      </p:sp>
      <p:sp>
        <p:nvSpPr>
          <p:cNvPr id="9" name="Oval 22"/>
          <p:cNvSpPr>
            <a:spLocks noChangeArrowheads="1"/>
          </p:cNvSpPr>
          <p:nvPr/>
        </p:nvSpPr>
        <p:spPr bwMode="auto">
          <a:xfrm>
            <a:off x="7945892" y="2489984"/>
            <a:ext cx="2016125" cy="504825"/>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fr-FR" altLang="fr-FR" sz="1800">
              <a:latin typeface="Calibri" panose="020F0502020204030204" pitchFamily="34" charset="0"/>
            </a:endParaRPr>
          </a:p>
        </p:txBody>
      </p:sp>
      <p:sp>
        <p:nvSpPr>
          <p:cNvPr id="12" name="Oval 20"/>
          <p:cNvSpPr>
            <a:spLocks noChangeArrowheads="1"/>
          </p:cNvSpPr>
          <p:nvPr/>
        </p:nvSpPr>
        <p:spPr bwMode="auto">
          <a:xfrm>
            <a:off x="4778829" y="2489984"/>
            <a:ext cx="2016125" cy="504825"/>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3" name="Oval 21"/>
          <p:cNvSpPr>
            <a:spLocks noChangeArrowheads="1"/>
          </p:cNvSpPr>
          <p:nvPr/>
        </p:nvSpPr>
        <p:spPr bwMode="auto">
          <a:xfrm>
            <a:off x="1970542" y="2489984"/>
            <a:ext cx="2016125" cy="504825"/>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4" name="Text Box 4"/>
          <p:cNvSpPr txBox="1">
            <a:spLocks noChangeArrowheads="1"/>
          </p:cNvSpPr>
          <p:nvPr/>
        </p:nvSpPr>
        <p:spPr bwMode="auto">
          <a:xfrm>
            <a:off x="1691142" y="1210459"/>
            <a:ext cx="86217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600" b="1" dirty="0">
                <a:solidFill>
                  <a:srgbClr val="5F5F5F"/>
                </a:solidFill>
                <a:latin typeface="Calibri" panose="020F0502020204030204" pitchFamily="34" charset="0"/>
              </a:rPr>
              <a:t>« Êtres unicellulaires n’appartenant ni au règne animal, ni au règne végétal.</a:t>
            </a:r>
          </a:p>
          <a:p>
            <a:pPr algn="ctr" eaLnBrk="1" hangingPunct="1">
              <a:spcBef>
                <a:spcPct val="0"/>
              </a:spcBef>
              <a:buFontTx/>
              <a:buNone/>
            </a:pPr>
            <a:r>
              <a:rPr lang="fr-FR" altLang="fr-FR" sz="1600" b="1" dirty="0">
                <a:solidFill>
                  <a:srgbClr val="5F5F5F"/>
                </a:solidFill>
                <a:latin typeface="Calibri" panose="020F0502020204030204" pitchFamily="34" charset="0"/>
              </a:rPr>
              <a:t>Doués d’une reproduction autonome (scissiparité).</a:t>
            </a:r>
          </a:p>
          <a:p>
            <a:pPr algn="ctr" eaLnBrk="1" hangingPunct="1">
              <a:spcBef>
                <a:spcPct val="0"/>
              </a:spcBef>
              <a:buFontTx/>
              <a:buNone/>
            </a:pPr>
            <a:r>
              <a:rPr lang="fr-FR" altLang="fr-FR" sz="1600" b="1" dirty="0">
                <a:solidFill>
                  <a:srgbClr val="5F5F5F"/>
                </a:solidFill>
                <a:latin typeface="Calibri" panose="020F0502020204030204" pitchFamily="34" charset="0"/>
              </a:rPr>
              <a:t>Peuvent vivre ou survivre dans le milieu environnant. »</a:t>
            </a:r>
          </a:p>
        </p:txBody>
      </p:sp>
      <p:sp>
        <p:nvSpPr>
          <p:cNvPr id="15" name="Rectangle 5"/>
          <p:cNvSpPr>
            <a:spLocks noChangeArrowheads="1"/>
          </p:cNvSpPr>
          <p:nvPr/>
        </p:nvSpPr>
        <p:spPr bwMode="auto">
          <a:xfrm>
            <a:off x="2113417" y="2569359"/>
            <a:ext cx="1657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5F5F5F"/>
                </a:solidFill>
                <a:latin typeface="Calibri" panose="020F0502020204030204" pitchFamily="34" charset="0"/>
              </a:rPr>
              <a:t>Commensales</a:t>
            </a:r>
          </a:p>
        </p:txBody>
      </p:sp>
      <p:sp>
        <p:nvSpPr>
          <p:cNvPr id="16" name="Rectangle 6"/>
          <p:cNvSpPr>
            <a:spLocks noChangeArrowheads="1"/>
          </p:cNvSpPr>
          <p:nvPr/>
        </p:nvSpPr>
        <p:spPr bwMode="auto">
          <a:xfrm>
            <a:off x="5137604" y="2569359"/>
            <a:ext cx="12922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5F5F5F"/>
                </a:solidFill>
                <a:latin typeface="Calibri" panose="020F0502020204030204" pitchFamily="34" charset="0"/>
              </a:rPr>
              <a:t>Pathogènes</a:t>
            </a:r>
          </a:p>
        </p:txBody>
      </p:sp>
      <p:sp>
        <p:nvSpPr>
          <p:cNvPr id="17" name="Rectangle 7"/>
          <p:cNvSpPr>
            <a:spLocks noChangeArrowheads="1"/>
          </p:cNvSpPr>
          <p:nvPr/>
        </p:nvSpPr>
        <p:spPr bwMode="auto">
          <a:xfrm>
            <a:off x="8177667" y="2563009"/>
            <a:ext cx="156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5F5F5F"/>
                </a:solidFill>
                <a:latin typeface="Calibri" panose="020F0502020204030204" pitchFamily="34" charset="0"/>
              </a:rPr>
              <a:t>Saprophytes</a:t>
            </a:r>
          </a:p>
        </p:txBody>
      </p:sp>
      <p:sp>
        <p:nvSpPr>
          <p:cNvPr id="18" name="Rectangle 8"/>
          <p:cNvSpPr>
            <a:spLocks noChangeArrowheads="1"/>
          </p:cNvSpPr>
          <p:nvPr/>
        </p:nvSpPr>
        <p:spPr bwMode="auto">
          <a:xfrm>
            <a:off x="2219779" y="3218646"/>
            <a:ext cx="17494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FF0000"/>
                </a:solidFill>
                <a:latin typeface="Calibri" panose="020F0502020204030204" pitchFamily="34" charset="0"/>
              </a:rPr>
              <a:t>Vivent sur l’hôte</a:t>
            </a:r>
          </a:p>
          <a:p>
            <a:pPr algn="ctr" eaLnBrk="1" hangingPunct="1">
              <a:spcBef>
                <a:spcPct val="0"/>
              </a:spcBef>
              <a:buFontTx/>
              <a:buNone/>
            </a:pPr>
            <a:r>
              <a:rPr lang="fr-FR" altLang="fr-FR" sz="1800" b="1">
                <a:solidFill>
                  <a:srgbClr val="FF0000"/>
                </a:solidFill>
                <a:latin typeface="Calibri" panose="020F0502020204030204" pitchFamily="34" charset="0"/>
              </a:rPr>
              <a:t>sans lui causer</a:t>
            </a:r>
          </a:p>
          <a:p>
            <a:pPr algn="ctr" eaLnBrk="1" hangingPunct="1">
              <a:spcBef>
                <a:spcPct val="0"/>
              </a:spcBef>
              <a:buFontTx/>
              <a:buNone/>
            </a:pPr>
            <a:r>
              <a:rPr lang="fr-FR" altLang="fr-FR" sz="1800" b="1">
                <a:solidFill>
                  <a:srgbClr val="FF0000"/>
                </a:solidFill>
                <a:latin typeface="Calibri" panose="020F0502020204030204" pitchFamily="34" charset="0"/>
              </a:rPr>
              <a:t>de troubles</a:t>
            </a:r>
          </a:p>
        </p:txBody>
      </p:sp>
      <p:sp>
        <p:nvSpPr>
          <p:cNvPr id="19" name="Rectangle 9"/>
          <p:cNvSpPr>
            <a:spLocks noChangeArrowheads="1"/>
          </p:cNvSpPr>
          <p:nvPr/>
        </p:nvSpPr>
        <p:spPr bwMode="auto">
          <a:xfrm>
            <a:off x="2157867" y="5018871"/>
            <a:ext cx="17081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u="sng">
                <a:solidFill>
                  <a:srgbClr val="6666FF"/>
                </a:solidFill>
                <a:latin typeface="Calibri" panose="020F0502020204030204" pitchFamily="34" charset="0"/>
              </a:rPr>
              <a:t>Opportunistes</a:t>
            </a:r>
            <a:r>
              <a:rPr lang="fr-FR" altLang="fr-FR" sz="1800" b="1">
                <a:solidFill>
                  <a:srgbClr val="6666FF"/>
                </a:solidFill>
                <a:latin typeface="Calibri" panose="020F0502020204030204" pitchFamily="34" charset="0"/>
              </a:rPr>
              <a:t> : </a:t>
            </a:r>
          </a:p>
          <a:p>
            <a:pPr algn="ctr" eaLnBrk="1" hangingPunct="1">
              <a:spcBef>
                <a:spcPct val="0"/>
              </a:spcBef>
              <a:buFontTx/>
              <a:buNone/>
            </a:pPr>
            <a:r>
              <a:rPr lang="fr-FR" altLang="fr-FR" sz="1800" b="1">
                <a:solidFill>
                  <a:srgbClr val="6666FF"/>
                </a:solidFill>
                <a:latin typeface="Calibri" panose="020F0502020204030204" pitchFamily="34" charset="0"/>
              </a:rPr>
              <a:t>x si déficit</a:t>
            </a:r>
          </a:p>
          <a:p>
            <a:pPr algn="ctr" eaLnBrk="1" hangingPunct="1">
              <a:spcBef>
                <a:spcPct val="0"/>
              </a:spcBef>
              <a:buFontTx/>
              <a:buNone/>
            </a:pPr>
            <a:r>
              <a:rPr lang="fr-FR" altLang="fr-FR" sz="1800" b="1">
                <a:solidFill>
                  <a:srgbClr val="6666FF"/>
                </a:solidFill>
                <a:latin typeface="Calibri" panose="020F0502020204030204" pitchFamily="34" charset="0"/>
              </a:rPr>
              <a:t>immunitaire</a:t>
            </a:r>
          </a:p>
        </p:txBody>
      </p:sp>
      <p:sp>
        <p:nvSpPr>
          <p:cNvPr id="20" name="Rectangle 10"/>
          <p:cNvSpPr>
            <a:spLocks noChangeArrowheads="1"/>
          </p:cNvSpPr>
          <p:nvPr/>
        </p:nvSpPr>
        <p:spPr bwMode="auto">
          <a:xfrm>
            <a:off x="5213804" y="3218646"/>
            <a:ext cx="13001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FF0000"/>
                </a:solidFill>
                <a:latin typeface="Calibri" panose="020F0502020204030204" pitchFamily="34" charset="0"/>
              </a:rPr>
              <a:t>Provoquent</a:t>
            </a:r>
          </a:p>
          <a:p>
            <a:pPr algn="ctr" eaLnBrk="1" hangingPunct="1">
              <a:spcBef>
                <a:spcPct val="0"/>
              </a:spcBef>
              <a:buFontTx/>
              <a:buNone/>
            </a:pPr>
            <a:r>
              <a:rPr lang="fr-FR" altLang="fr-FR" sz="1800" b="1">
                <a:solidFill>
                  <a:srgbClr val="FF0000"/>
                </a:solidFill>
                <a:latin typeface="Calibri" panose="020F0502020204030204" pitchFamily="34" charset="0"/>
              </a:rPr>
              <a:t>la maladie</a:t>
            </a:r>
          </a:p>
        </p:txBody>
      </p:sp>
      <p:sp>
        <p:nvSpPr>
          <p:cNvPr id="21" name="Rectangle 11"/>
          <p:cNvSpPr>
            <a:spLocks noChangeArrowheads="1"/>
          </p:cNvSpPr>
          <p:nvPr/>
        </p:nvSpPr>
        <p:spPr bwMode="auto">
          <a:xfrm>
            <a:off x="4343854" y="4880759"/>
            <a:ext cx="289718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u="sng">
                <a:solidFill>
                  <a:srgbClr val="6666FF"/>
                </a:solidFill>
                <a:latin typeface="Calibri" panose="020F0502020204030204" pitchFamily="34" charset="0"/>
              </a:rPr>
              <a:t>Virulence</a:t>
            </a:r>
            <a:r>
              <a:rPr lang="fr-FR" altLang="fr-FR" sz="1800" b="1">
                <a:solidFill>
                  <a:srgbClr val="6666FF"/>
                </a:solidFill>
                <a:latin typeface="Calibri" panose="020F0502020204030204" pitchFamily="34" charset="0"/>
              </a:rPr>
              <a:t> : x dans organisme</a:t>
            </a:r>
          </a:p>
          <a:p>
            <a:pPr algn="ctr" eaLnBrk="1" hangingPunct="1">
              <a:spcBef>
                <a:spcPct val="0"/>
              </a:spcBef>
              <a:buFontTx/>
              <a:buNone/>
            </a:pPr>
            <a:r>
              <a:rPr lang="fr-FR" altLang="fr-FR" sz="1800" b="1" u="sng">
                <a:solidFill>
                  <a:srgbClr val="6666FF"/>
                </a:solidFill>
                <a:latin typeface="Calibri" panose="020F0502020204030204" pitchFamily="34" charset="0"/>
              </a:rPr>
              <a:t>Toxinogénèse</a:t>
            </a:r>
            <a:r>
              <a:rPr lang="fr-FR" altLang="fr-FR" sz="1800" b="1">
                <a:solidFill>
                  <a:srgbClr val="6666FF"/>
                </a:solidFill>
                <a:latin typeface="Calibri" panose="020F0502020204030204" pitchFamily="34" charset="0"/>
              </a:rPr>
              <a:t> : possible</a:t>
            </a:r>
          </a:p>
          <a:p>
            <a:pPr algn="ctr" eaLnBrk="1" hangingPunct="1">
              <a:spcBef>
                <a:spcPct val="0"/>
              </a:spcBef>
              <a:buFontTx/>
              <a:buNone/>
            </a:pPr>
            <a:r>
              <a:rPr lang="fr-FR" altLang="fr-FR" sz="1800" b="1" u="sng">
                <a:solidFill>
                  <a:srgbClr val="6666FF"/>
                </a:solidFill>
                <a:latin typeface="Calibri" panose="020F0502020204030204" pitchFamily="34" charset="0"/>
              </a:rPr>
              <a:t>Cytotoxicité</a:t>
            </a:r>
            <a:r>
              <a:rPr lang="fr-FR" altLang="fr-FR" sz="1800" b="1">
                <a:solidFill>
                  <a:srgbClr val="6666FF"/>
                </a:solidFill>
                <a:latin typeface="Calibri" panose="020F0502020204030204" pitchFamily="34" charset="0"/>
              </a:rPr>
              <a:t> : possible</a:t>
            </a:r>
          </a:p>
        </p:txBody>
      </p:sp>
      <p:sp>
        <p:nvSpPr>
          <p:cNvPr id="22" name="Line 12"/>
          <p:cNvSpPr>
            <a:spLocks noChangeShapeType="1"/>
          </p:cNvSpPr>
          <p:nvPr/>
        </p:nvSpPr>
        <p:spPr bwMode="auto">
          <a:xfrm>
            <a:off x="6866392" y="2129621"/>
            <a:ext cx="1944687"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3" name="Line 13"/>
          <p:cNvSpPr>
            <a:spLocks noChangeShapeType="1"/>
          </p:cNvSpPr>
          <p:nvPr/>
        </p:nvSpPr>
        <p:spPr bwMode="auto">
          <a:xfrm>
            <a:off x="5786892" y="2129621"/>
            <a:ext cx="0" cy="3587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 name="Line 14"/>
          <p:cNvSpPr>
            <a:spLocks noChangeShapeType="1"/>
          </p:cNvSpPr>
          <p:nvPr/>
        </p:nvSpPr>
        <p:spPr bwMode="auto">
          <a:xfrm flipH="1">
            <a:off x="3626304" y="2129621"/>
            <a:ext cx="792163"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5" name="Rectangle 15"/>
          <p:cNvSpPr>
            <a:spLocks noChangeArrowheads="1"/>
          </p:cNvSpPr>
          <p:nvPr/>
        </p:nvSpPr>
        <p:spPr bwMode="auto">
          <a:xfrm>
            <a:off x="7761742" y="3074184"/>
            <a:ext cx="2551112"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FF0000"/>
                </a:solidFill>
                <a:latin typeface="Calibri" panose="020F0502020204030204" pitchFamily="34" charset="0"/>
              </a:rPr>
              <a:t>Vivent dans la nature et </a:t>
            </a:r>
          </a:p>
          <a:p>
            <a:pPr algn="ctr" eaLnBrk="1" hangingPunct="1">
              <a:spcBef>
                <a:spcPct val="0"/>
              </a:spcBef>
              <a:buFontTx/>
              <a:buNone/>
            </a:pPr>
            <a:r>
              <a:rPr lang="fr-FR" altLang="fr-FR" sz="1800" b="1">
                <a:solidFill>
                  <a:srgbClr val="FF0000"/>
                </a:solidFill>
                <a:latin typeface="Calibri" panose="020F0502020204030204" pitchFamily="34" charset="0"/>
              </a:rPr>
              <a:t>transforment les déchets</a:t>
            </a:r>
          </a:p>
          <a:p>
            <a:pPr algn="ctr" eaLnBrk="1" hangingPunct="1">
              <a:spcBef>
                <a:spcPct val="0"/>
              </a:spcBef>
              <a:buFontTx/>
              <a:buNone/>
            </a:pPr>
            <a:r>
              <a:rPr lang="fr-FR" altLang="fr-FR" sz="1800" b="1">
                <a:solidFill>
                  <a:srgbClr val="FF0000"/>
                </a:solidFill>
                <a:latin typeface="Calibri" panose="020F0502020204030204" pitchFamily="34" charset="0"/>
              </a:rPr>
              <a:t>végétaux</a:t>
            </a:r>
          </a:p>
        </p:txBody>
      </p:sp>
      <p:sp>
        <p:nvSpPr>
          <p:cNvPr id="26" name="Rectangle 16"/>
          <p:cNvSpPr>
            <a:spLocks noChangeArrowheads="1"/>
          </p:cNvSpPr>
          <p:nvPr/>
        </p:nvSpPr>
        <p:spPr bwMode="auto">
          <a:xfrm>
            <a:off x="8320542" y="4802971"/>
            <a:ext cx="17129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u="sng">
                <a:solidFill>
                  <a:srgbClr val="6666FF"/>
                </a:solidFill>
                <a:latin typeface="Calibri" panose="020F0502020204030204" pitchFamily="34" charset="0"/>
              </a:rPr>
              <a:t>Contamination</a:t>
            </a:r>
            <a:r>
              <a:rPr lang="fr-FR" altLang="fr-FR" sz="1800" b="1">
                <a:solidFill>
                  <a:srgbClr val="6666FF"/>
                </a:solidFill>
                <a:latin typeface="Calibri" panose="020F0502020204030204" pitchFamily="34" charset="0"/>
              </a:rPr>
              <a:t> :</a:t>
            </a:r>
          </a:p>
          <a:p>
            <a:pPr algn="ctr" eaLnBrk="1" hangingPunct="1">
              <a:spcBef>
                <a:spcPct val="0"/>
              </a:spcBef>
              <a:buFontTx/>
              <a:buNone/>
            </a:pPr>
            <a:r>
              <a:rPr lang="fr-FR" altLang="fr-FR" sz="1800" b="1">
                <a:solidFill>
                  <a:srgbClr val="6666FF"/>
                </a:solidFill>
                <a:latin typeface="Calibri" panose="020F0502020204030204" pitchFamily="34" charset="0"/>
              </a:rPr>
              <a:t>plaies</a:t>
            </a:r>
          </a:p>
        </p:txBody>
      </p:sp>
      <p:sp>
        <p:nvSpPr>
          <p:cNvPr id="27" name="AutoShape 17"/>
          <p:cNvSpPr>
            <a:spLocks noChangeArrowheads="1"/>
          </p:cNvSpPr>
          <p:nvPr/>
        </p:nvSpPr>
        <p:spPr bwMode="auto">
          <a:xfrm>
            <a:off x="2867479" y="4256871"/>
            <a:ext cx="288925" cy="647700"/>
          </a:xfrm>
          <a:prstGeom prst="downArrow">
            <a:avLst>
              <a:gd name="adj1" fmla="val 50000"/>
              <a:gd name="adj2" fmla="val 560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28" name="AutoShape 18"/>
          <p:cNvSpPr>
            <a:spLocks noChangeArrowheads="1"/>
          </p:cNvSpPr>
          <p:nvPr/>
        </p:nvSpPr>
        <p:spPr bwMode="auto">
          <a:xfrm>
            <a:off x="5713867" y="4218771"/>
            <a:ext cx="288925" cy="647700"/>
          </a:xfrm>
          <a:prstGeom prst="downArrow">
            <a:avLst>
              <a:gd name="adj1" fmla="val 50000"/>
              <a:gd name="adj2" fmla="val 560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29" name="AutoShape 19"/>
          <p:cNvSpPr>
            <a:spLocks noChangeArrowheads="1"/>
          </p:cNvSpPr>
          <p:nvPr/>
        </p:nvSpPr>
        <p:spPr bwMode="auto">
          <a:xfrm>
            <a:off x="8953954" y="4074309"/>
            <a:ext cx="288925" cy="647700"/>
          </a:xfrm>
          <a:prstGeom prst="downArrow">
            <a:avLst>
              <a:gd name="adj1" fmla="val 50000"/>
              <a:gd name="adj2" fmla="val 560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Tree>
    <p:extLst>
      <p:ext uri="{BB962C8B-B14F-4D97-AF65-F5344CB8AC3E}">
        <p14:creationId xmlns:p14="http://schemas.microsoft.com/office/powerpoint/2010/main" val="230054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8" grpId="0"/>
      <p:bldP spid="19" grpId="0"/>
      <p:bldP spid="20" grpId="0"/>
      <p:bldP spid="21" grpId="0"/>
      <p:bldP spid="22" grpId="0" animBg="1"/>
      <p:bldP spid="23" grpId="0" animBg="1"/>
      <p:bldP spid="24" grpId="0" animBg="1"/>
      <p:bldP spid="25" grpId="0"/>
      <p:bldP spid="26" grpId="0"/>
      <p:bldP spid="27" grpId="0" animBg="1"/>
      <p:bldP spid="28"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489652" y="416445"/>
            <a:ext cx="1693092" cy="584775"/>
          </a:xfrm>
          <a:prstGeom prst="rect">
            <a:avLst/>
          </a:prstGeom>
          <a:noFill/>
        </p:spPr>
        <p:txBody>
          <a:bodyPr wrap="none" rtlCol="0">
            <a:spAutoFit/>
          </a:bodyPr>
          <a:lstStyle/>
          <a:p>
            <a:pPr algn="ctr"/>
            <a:r>
              <a:rPr lang="fr-FR" sz="3200" b="1" u="sng" dirty="0" smtClean="0">
                <a:solidFill>
                  <a:srgbClr val="0070C0"/>
                </a:solidFill>
              </a:rPr>
              <a:t>Les Virus</a:t>
            </a:r>
            <a:endParaRPr lang="fr-FR" sz="3200" b="1" u="sng" dirty="0">
              <a:solidFill>
                <a:srgbClr val="0070C0"/>
              </a:solidFill>
            </a:endParaRPr>
          </a:p>
        </p:txBody>
      </p:sp>
      <p:grpSp>
        <p:nvGrpSpPr>
          <p:cNvPr id="2" name="Groupe 1"/>
          <p:cNvGrpSpPr/>
          <p:nvPr/>
        </p:nvGrpSpPr>
        <p:grpSpPr>
          <a:xfrm>
            <a:off x="1895715" y="1070411"/>
            <a:ext cx="8424863" cy="5042346"/>
            <a:chOff x="1586753" y="1164672"/>
            <a:chExt cx="8424863" cy="5042346"/>
          </a:xfrm>
        </p:grpSpPr>
        <p:sp>
          <p:nvSpPr>
            <p:cNvPr id="9" name="Text Box 4"/>
            <p:cNvSpPr txBox="1">
              <a:spLocks noChangeArrowheads="1"/>
            </p:cNvSpPr>
            <p:nvPr/>
          </p:nvSpPr>
          <p:spPr bwMode="auto">
            <a:xfrm>
              <a:off x="1586753" y="1164672"/>
              <a:ext cx="84248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600" b="1" dirty="0">
                  <a:solidFill>
                    <a:srgbClr val="5F5F5F"/>
                  </a:solidFill>
                  <a:latin typeface="Calibri" panose="020F0502020204030204" pitchFamily="34" charset="0"/>
                </a:rPr>
                <a:t>« Micro-organismes infectieux à structure simple mais définie, parasites absolus des cellules vivantes possédant un seul type d’acide nucléique -ADN/ARN-, et se reproduisant à partir de son seul matériel génétique»</a:t>
              </a:r>
            </a:p>
          </p:txBody>
        </p:sp>
        <p:sp>
          <p:nvSpPr>
            <p:cNvPr id="12" name="Rectangle 5"/>
            <p:cNvSpPr>
              <a:spLocks noChangeArrowheads="1"/>
            </p:cNvSpPr>
            <p:nvPr/>
          </p:nvSpPr>
          <p:spPr bwMode="auto">
            <a:xfrm>
              <a:off x="1752732" y="2394023"/>
              <a:ext cx="193104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600" b="1" dirty="0">
                  <a:solidFill>
                    <a:schemeClr val="accent1">
                      <a:lumMod val="50000"/>
                    </a:schemeClr>
                  </a:solidFill>
                  <a:latin typeface="+mn-lt"/>
                </a:rPr>
                <a:t>Immunité spécifique</a:t>
              </a:r>
            </a:p>
          </p:txBody>
        </p:sp>
        <p:sp>
          <p:nvSpPr>
            <p:cNvPr id="13" name="Rectangle 6"/>
            <p:cNvSpPr>
              <a:spLocks noChangeArrowheads="1"/>
            </p:cNvSpPr>
            <p:nvPr/>
          </p:nvSpPr>
          <p:spPr bwMode="auto">
            <a:xfrm>
              <a:off x="1900384" y="4194248"/>
              <a:ext cx="13436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fr-FR" altLang="fr-FR" sz="1600" b="1" dirty="0">
                <a:solidFill>
                  <a:srgbClr val="800000"/>
                </a:solidFill>
                <a:latin typeface="+mn-lt"/>
              </a:endParaRPr>
            </a:p>
            <a:p>
              <a:pPr algn="ctr" eaLnBrk="1" hangingPunct="1">
                <a:spcBef>
                  <a:spcPct val="0"/>
                </a:spcBef>
                <a:buFontTx/>
                <a:buNone/>
              </a:pPr>
              <a:r>
                <a:rPr lang="fr-FR" altLang="fr-FR" sz="1600" b="1" dirty="0" smtClean="0">
                  <a:solidFill>
                    <a:srgbClr val="800000"/>
                  </a:solidFill>
                  <a:latin typeface="+mn-lt"/>
                </a:rPr>
                <a:t>? Antiviraux </a:t>
              </a:r>
              <a:r>
                <a:rPr lang="fr-FR" altLang="fr-FR" sz="1600" b="1" dirty="0">
                  <a:solidFill>
                    <a:srgbClr val="800000"/>
                  </a:solidFill>
                  <a:latin typeface="+mn-lt"/>
                </a:rPr>
                <a:t>?</a:t>
              </a:r>
            </a:p>
            <a:p>
              <a:pPr algn="ctr" eaLnBrk="1" hangingPunct="1">
                <a:spcBef>
                  <a:spcPct val="0"/>
                </a:spcBef>
                <a:buFontTx/>
                <a:buNone/>
              </a:pPr>
              <a:endParaRPr lang="fr-FR" altLang="fr-FR" sz="1600" b="1" dirty="0">
                <a:solidFill>
                  <a:srgbClr val="800000"/>
                </a:solidFill>
                <a:latin typeface="+mn-lt"/>
              </a:endParaRPr>
            </a:p>
          </p:txBody>
        </p:sp>
        <p:sp>
          <p:nvSpPr>
            <p:cNvPr id="14" name="Rectangle 7"/>
            <p:cNvSpPr>
              <a:spLocks noChangeArrowheads="1"/>
            </p:cNvSpPr>
            <p:nvPr/>
          </p:nvSpPr>
          <p:spPr bwMode="auto">
            <a:xfrm>
              <a:off x="7421452" y="2106686"/>
              <a:ext cx="23093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600" b="1">
                  <a:solidFill>
                    <a:schemeClr val="accent1">
                      <a:lumMod val="50000"/>
                    </a:schemeClr>
                  </a:solidFill>
                  <a:latin typeface="+mn-lt"/>
                </a:rPr>
                <a:t>Immunité non spécifique</a:t>
              </a:r>
            </a:p>
          </p:txBody>
        </p:sp>
        <p:sp>
          <p:nvSpPr>
            <p:cNvPr id="15" name="Rectangle 8"/>
            <p:cNvSpPr>
              <a:spLocks noChangeArrowheads="1"/>
            </p:cNvSpPr>
            <p:nvPr/>
          </p:nvSpPr>
          <p:spPr bwMode="auto">
            <a:xfrm>
              <a:off x="7761645" y="4051373"/>
              <a:ext cx="97174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600" b="1">
                  <a:solidFill>
                    <a:srgbClr val="008000"/>
                  </a:solidFill>
                  <a:latin typeface="+mn-lt"/>
                </a:rPr>
                <a:t>Virucides</a:t>
              </a:r>
            </a:p>
          </p:txBody>
        </p:sp>
        <p:sp>
          <p:nvSpPr>
            <p:cNvPr id="16" name="Rectangle 9"/>
            <p:cNvSpPr>
              <a:spLocks noChangeArrowheads="1"/>
            </p:cNvSpPr>
            <p:nvPr/>
          </p:nvSpPr>
          <p:spPr bwMode="auto">
            <a:xfrm>
              <a:off x="5074202" y="5812691"/>
              <a:ext cx="133530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600" b="1" dirty="0">
                  <a:solidFill>
                    <a:srgbClr val="800000"/>
                  </a:solidFill>
                  <a:latin typeface="+mn-lt"/>
                </a:rPr>
                <a:t>Antibiotiques</a:t>
              </a:r>
            </a:p>
          </p:txBody>
        </p:sp>
        <p:sp>
          <p:nvSpPr>
            <p:cNvPr id="17" name="Freeform 10"/>
            <p:cNvSpPr>
              <a:spLocks/>
            </p:cNvSpPr>
            <p:nvPr/>
          </p:nvSpPr>
          <p:spPr bwMode="auto">
            <a:xfrm>
              <a:off x="7353753" y="4410148"/>
              <a:ext cx="852488" cy="503238"/>
            </a:xfrm>
            <a:custGeom>
              <a:avLst/>
              <a:gdLst>
                <a:gd name="T0" fmla="*/ 2147483646 w 537"/>
                <a:gd name="T1" fmla="*/ 0 h 317"/>
                <a:gd name="T2" fmla="*/ 2147483646 w 537"/>
                <a:gd name="T3" fmla="*/ 2147483646 h 317"/>
                <a:gd name="T4" fmla="*/ 2147483646 w 537"/>
                <a:gd name="T5" fmla="*/ 2147483646 h 317"/>
                <a:gd name="T6" fmla="*/ 0 w 537"/>
                <a:gd name="T7" fmla="*/ 2147483646 h 3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7" h="317">
                  <a:moveTo>
                    <a:pt x="499" y="0"/>
                  </a:moveTo>
                  <a:cubicBezTo>
                    <a:pt x="363" y="56"/>
                    <a:pt x="227" y="113"/>
                    <a:pt x="227" y="136"/>
                  </a:cubicBezTo>
                  <a:cubicBezTo>
                    <a:pt x="227" y="159"/>
                    <a:pt x="537" y="106"/>
                    <a:pt x="499" y="136"/>
                  </a:cubicBezTo>
                  <a:cubicBezTo>
                    <a:pt x="461" y="166"/>
                    <a:pt x="230" y="241"/>
                    <a:pt x="0" y="317"/>
                  </a:cubicBezTo>
                </a:path>
              </a:pathLst>
            </a:custGeom>
            <a:noFill/>
            <a:ln w="38100" cmpd="sng">
              <a:solidFill>
                <a:srgbClr val="008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600"/>
            </a:p>
          </p:txBody>
        </p:sp>
        <p:sp>
          <p:nvSpPr>
            <p:cNvPr id="18" name="Freeform 11"/>
            <p:cNvSpPr>
              <a:spLocks/>
            </p:cNvSpPr>
            <p:nvPr/>
          </p:nvSpPr>
          <p:spPr bwMode="auto">
            <a:xfrm rot="19974434" flipH="1">
              <a:off x="3105603" y="4843536"/>
              <a:ext cx="852488" cy="576262"/>
            </a:xfrm>
            <a:custGeom>
              <a:avLst/>
              <a:gdLst>
                <a:gd name="T0" fmla="*/ 2147483646 w 537"/>
                <a:gd name="T1" fmla="*/ 0 h 317"/>
                <a:gd name="T2" fmla="*/ 2147483646 w 537"/>
                <a:gd name="T3" fmla="*/ 2147483646 h 317"/>
                <a:gd name="T4" fmla="*/ 2147483646 w 537"/>
                <a:gd name="T5" fmla="*/ 2147483646 h 317"/>
                <a:gd name="T6" fmla="*/ 0 w 537"/>
                <a:gd name="T7" fmla="*/ 2147483646 h 3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7" h="317">
                  <a:moveTo>
                    <a:pt x="499" y="0"/>
                  </a:moveTo>
                  <a:cubicBezTo>
                    <a:pt x="363" y="56"/>
                    <a:pt x="227" y="113"/>
                    <a:pt x="227" y="136"/>
                  </a:cubicBezTo>
                  <a:cubicBezTo>
                    <a:pt x="227" y="159"/>
                    <a:pt x="537" y="106"/>
                    <a:pt x="499" y="136"/>
                  </a:cubicBezTo>
                  <a:cubicBezTo>
                    <a:pt x="461" y="166"/>
                    <a:pt x="230" y="241"/>
                    <a:pt x="0" y="317"/>
                  </a:cubicBezTo>
                </a:path>
              </a:pathLst>
            </a:custGeom>
            <a:noFill/>
            <a:ln w="38100" cmpd="sng">
              <a:solidFill>
                <a:srgbClr val="80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600"/>
            </a:p>
          </p:txBody>
        </p:sp>
        <p:sp>
          <p:nvSpPr>
            <p:cNvPr id="19" name="Freeform 12"/>
            <p:cNvSpPr>
              <a:spLocks/>
            </p:cNvSpPr>
            <p:nvPr/>
          </p:nvSpPr>
          <p:spPr bwMode="auto">
            <a:xfrm>
              <a:off x="5454404" y="5182174"/>
              <a:ext cx="395287" cy="576262"/>
            </a:xfrm>
            <a:custGeom>
              <a:avLst/>
              <a:gdLst>
                <a:gd name="T0" fmla="*/ 2147483646 w 249"/>
                <a:gd name="T1" fmla="*/ 2147483646 h 363"/>
                <a:gd name="T2" fmla="*/ 2147483646 w 249"/>
                <a:gd name="T3" fmla="*/ 2147483646 h 363"/>
                <a:gd name="T4" fmla="*/ 2147483646 w 249"/>
                <a:gd name="T5" fmla="*/ 2147483646 h 363"/>
                <a:gd name="T6" fmla="*/ 2147483646 w 249"/>
                <a:gd name="T7" fmla="*/ 0 h 3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9" h="363">
                  <a:moveTo>
                    <a:pt x="60" y="363"/>
                  </a:moveTo>
                  <a:cubicBezTo>
                    <a:pt x="154" y="261"/>
                    <a:pt x="249" y="159"/>
                    <a:pt x="242" y="136"/>
                  </a:cubicBezTo>
                  <a:cubicBezTo>
                    <a:pt x="235" y="113"/>
                    <a:pt x="30" y="250"/>
                    <a:pt x="15" y="227"/>
                  </a:cubicBezTo>
                  <a:cubicBezTo>
                    <a:pt x="0" y="204"/>
                    <a:pt x="75" y="102"/>
                    <a:pt x="151" y="0"/>
                  </a:cubicBezTo>
                </a:path>
              </a:pathLst>
            </a:custGeom>
            <a:noFill/>
            <a:ln w="38100" cmpd="sng">
              <a:solidFill>
                <a:srgbClr val="80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600"/>
            </a:p>
          </p:txBody>
        </p:sp>
        <p:sp>
          <p:nvSpPr>
            <p:cNvPr id="20" name="Freeform 13"/>
            <p:cNvSpPr>
              <a:spLocks/>
            </p:cNvSpPr>
            <p:nvPr/>
          </p:nvSpPr>
          <p:spPr bwMode="auto">
            <a:xfrm rot="21186547" flipH="1">
              <a:off x="3032578" y="2827411"/>
              <a:ext cx="792163" cy="865187"/>
            </a:xfrm>
            <a:custGeom>
              <a:avLst/>
              <a:gdLst>
                <a:gd name="T0" fmla="*/ 2147483646 w 537"/>
                <a:gd name="T1" fmla="*/ 0 h 317"/>
                <a:gd name="T2" fmla="*/ 2147483646 w 537"/>
                <a:gd name="T3" fmla="*/ 2147483646 h 317"/>
                <a:gd name="T4" fmla="*/ 2147483646 w 537"/>
                <a:gd name="T5" fmla="*/ 2147483646 h 317"/>
                <a:gd name="T6" fmla="*/ 0 w 537"/>
                <a:gd name="T7" fmla="*/ 2147483646 h 3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7" h="317">
                  <a:moveTo>
                    <a:pt x="499" y="0"/>
                  </a:moveTo>
                  <a:cubicBezTo>
                    <a:pt x="363" y="56"/>
                    <a:pt x="227" y="113"/>
                    <a:pt x="227" y="136"/>
                  </a:cubicBezTo>
                  <a:cubicBezTo>
                    <a:pt x="227" y="159"/>
                    <a:pt x="537" y="106"/>
                    <a:pt x="499" y="136"/>
                  </a:cubicBezTo>
                  <a:cubicBezTo>
                    <a:pt x="461" y="166"/>
                    <a:pt x="230" y="241"/>
                    <a:pt x="0" y="317"/>
                  </a:cubicBezTo>
                </a:path>
              </a:pathLst>
            </a:custGeom>
            <a:noFill/>
            <a:ln w="38100" cmpd="sng">
              <a:solidFill>
                <a:srgbClr val="0000FF"/>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600">
                <a:solidFill>
                  <a:schemeClr val="accent1">
                    <a:lumMod val="50000"/>
                  </a:schemeClr>
                </a:solidFill>
              </a:endParaRPr>
            </a:p>
          </p:txBody>
        </p:sp>
        <p:sp>
          <p:nvSpPr>
            <p:cNvPr id="21" name="Freeform 14"/>
            <p:cNvSpPr>
              <a:spLocks/>
            </p:cNvSpPr>
            <p:nvPr/>
          </p:nvSpPr>
          <p:spPr bwMode="auto">
            <a:xfrm rot="564035">
              <a:off x="7498216" y="2538486"/>
              <a:ext cx="792162" cy="865187"/>
            </a:xfrm>
            <a:custGeom>
              <a:avLst/>
              <a:gdLst>
                <a:gd name="T0" fmla="*/ 2147483646 w 537"/>
                <a:gd name="T1" fmla="*/ 0 h 317"/>
                <a:gd name="T2" fmla="*/ 2147483646 w 537"/>
                <a:gd name="T3" fmla="*/ 2147483646 h 317"/>
                <a:gd name="T4" fmla="*/ 2147483646 w 537"/>
                <a:gd name="T5" fmla="*/ 2147483646 h 317"/>
                <a:gd name="T6" fmla="*/ 0 w 537"/>
                <a:gd name="T7" fmla="*/ 2147483646 h 3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7" h="317">
                  <a:moveTo>
                    <a:pt x="499" y="0"/>
                  </a:moveTo>
                  <a:cubicBezTo>
                    <a:pt x="363" y="56"/>
                    <a:pt x="227" y="113"/>
                    <a:pt x="227" y="136"/>
                  </a:cubicBezTo>
                  <a:cubicBezTo>
                    <a:pt x="227" y="159"/>
                    <a:pt x="537" y="106"/>
                    <a:pt x="499" y="136"/>
                  </a:cubicBezTo>
                  <a:cubicBezTo>
                    <a:pt x="461" y="166"/>
                    <a:pt x="230" y="241"/>
                    <a:pt x="0" y="317"/>
                  </a:cubicBezTo>
                </a:path>
              </a:pathLst>
            </a:custGeom>
            <a:noFill/>
            <a:ln w="38100" cmpd="sng">
              <a:solidFill>
                <a:srgbClr val="0000FF"/>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600">
                <a:solidFill>
                  <a:schemeClr val="accent1">
                    <a:lumMod val="50000"/>
                  </a:schemeClr>
                </a:solidFill>
              </a:endParaRPr>
            </a:p>
          </p:txBody>
        </p:sp>
        <p:sp>
          <p:nvSpPr>
            <p:cNvPr id="22" name="Line 15"/>
            <p:cNvSpPr>
              <a:spLocks noChangeShapeType="1"/>
            </p:cNvSpPr>
            <p:nvPr/>
          </p:nvSpPr>
          <p:spPr bwMode="auto">
            <a:xfrm flipH="1">
              <a:off x="5028543" y="5725589"/>
              <a:ext cx="1426618" cy="48142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600"/>
            </a:p>
          </p:txBody>
        </p:sp>
        <p:sp>
          <p:nvSpPr>
            <p:cNvPr id="23" name="Line 16"/>
            <p:cNvSpPr>
              <a:spLocks noChangeShapeType="1"/>
            </p:cNvSpPr>
            <p:nvPr/>
          </p:nvSpPr>
          <p:spPr bwMode="auto">
            <a:xfrm>
              <a:off x="5028543" y="5778560"/>
              <a:ext cx="1406047" cy="372486"/>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600"/>
            </a:p>
          </p:txBody>
        </p:sp>
        <p:pic>
          <p:nvPicPr>
            <p:cNvPr id="24" name="Picture 17" descr="grippe_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2644" y="2445240"/>
              <a:ext cx="2670482" cy="248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8" descr="Grippevir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6241" y="4394669"/>
              <a:ext cx="1774560" cy="133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44242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2" name="ZoneTexte 11"/>
          <p:cNvSpPr txBox="1"/>
          <p:nvPr/>
        </p:nvSpPr>
        <p:spPr>
          <a:xfrm>
            <a:off x="3952950" y="2459987"/>
            <a:ext cx="4195316" cy="1107996"/>
          </a:xfrm>
          <a:prstGeom prst="rect">
            <a:avLst/>
          </a:prstGeom>
          <a:noFill/>
        </p:spPr>
        <p:txBody>
          <a:bodyPr wrap="none" rtlCol="0">
            <a:spAutoFit/>
          </a:bodyPr>
          <a:lstStyle/>
          <a:p>
            <a:pPr algn="ctr"/>
            <a:r>
              <a:rPr lang="fr-FR" sz="6600" b="1" dirty="0" smtClean="0">
                <a:solidFill>
                  <a:srgbClr val="0070C0"/>
                </a:solidFill>
              </a:rPr>
              <a:t>Généralités</a:t>
            </a:r>
            <a:endParaRPr lang="fr-FR" sz="4800" b="1" dirty="0">
              <a:solidFill>
                <a:srgbClr val="0070C0"/>
              </a:solidFill>
            </a:endParaRPr>
          </a:p>
        </p:txBody>
      </p:sp>
    </p:spTree>
    <p:extLst>
      <p:ext uri="{BB962C8B-B14F-4D97-AF65-F5344CB8AC3E}">
        <p14:creationId xmlns:p14="http://schemas.microsoft.com/office/powerpoint/2010/main" val="20421146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171309" y="471604"/>
            <a:ext cx="2344296" cy="584775"/>
          </a:xfrm>
          <a:prstGeom prst="rect">
            <a:avLst/>
          </a:prstGeom>
          <a:noFill/>
        </p:spPr>
        <p:txBody>
          <a:bodyPr wrap="none" rtlCol="0">
            <a:spAutoFit/>
          </a:bodyPr>
          <a:lstStyle/>
          <a:p>
            <a:pPr algn="ctr"/>
            <a:r>
              <a:rPr lang="fr-FR" sz="3200" b="1" u="sng" dirty="0" smtClean="0">
                <a:solidFill>
                  <a:srgbClr val="0070C0"/>
                </a:solidFill>
              </a:rPr>
              <a:t>Les Parasites</a:t>
            </a:r>
            <a:endParaRPr lang="fr-FR" sz="3200" b="1" u="sng" dirty="0">
              <a:solidFill>
                <a:srgbClr val="0070C0"/>
              </a:solidFill>
            </a:endParaRPr>
          </a:p>
        </p:txBody>
      </p:sp>
      <p:grpSp>
        <p:nvGrpSpPr>
          <p:cNvPr id="2" name="Groupe 1"/>
          <p:cNvGrpSpPr/>
          <p:nvPr/>
        </p:nvGrpSpPr>
        <p:grpSpPr>
          <a:xfrm>
            <a:off x="1984602" y="1462960"/>
            <a:ext cx="8424862" cy="4432170"/>
            <a:chOff x="395288" y="1628775"/>
            <a:chExt cx="8424862" cy="4432170"/>
          </a:xfrm>
        </p:grpSpPr>
        <p:sp>
          <p:nvSpPr>
            <p:cNvPr id="9" name="Text Box 4"/>
            <p:cNvSpPr txBox="1">
              <a:spLocks noChangeArrowheads="1"/>
            </p:cNvSpPr>
            <p:nvPr/>
          </p:nvSpPr>
          <p:spPr bwMode="auto">
            <a:xfrm>
              <a:off x="395288" y="2997200"/>
              <a:ext cx="84248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000" b="1" u="sng" dirty="0">
                  <a:solidFill>
                    <a:schemeClr val="accent1">
                      <a:lumMod val="50000"/>
                    </a:schemeClr>
                  </a:solidFill>
                  <a:latin typeface="Calibri" panose="020F0502020204030204" pitchFamily="34" charset="0"/>
                </a:rPr>
                <a:t>Ectoparasites : vivant sur la surface corporelle (puces, poux, tiques)</a:t>
              </a:r>
            </a:p>
          </p:txBody>
        </p:sp>
        <p:sp>
          <p:nvSpPr>
            <p:cNvPr id="12" name="Text Box 5"/>
            <p:cNvSpPr txBox="1">
              <a:spLocks noChangeArrowheads="1"/>
            </p:cNvSpPr>
            <p:nvPr/>
          </p:nvSpPr>
          <p:spPr bwMode="auto">
            <a:xfrm>
              <a:off x="395288" y="5664070"/>
              <a:ext cx="83518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000" b="1" u="sng" dirty="0">
                  <a:solidFill>
                    <a:schemeClr val="accent1">
                      <a:lumMod val="50000"/>
                    </a:schemeClr>
                  </a:solidFill>
                  <a:latin typeface="Calibri" panose="020F0502020204030204" pitchFamily="34" charset="0"/>
                </a:rPr>
                <a:t>Endoparasites : vivant à l’intérieur de l’hôte (vers, filaires…)</a:t>
              </a:r>
            </a:p>
          </p:txBody>
        </p:sp>
        <p:pic>
          <p:nvPicPr>
            <p:cNvPr id="13" name="Picture 6" descr="SEM view of a dog fle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628775"/>
              <a:ext cx="16557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lou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4800" y="1628775"/>
              <a:ext cx="1439863"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Scabies0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463" y="1628775"/>
              <a:ext cx="1655762"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descr="Lone%20star%20tick%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7050" y="1628775"/>
              <a:ext cx="151130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wor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7188" y="3815673"/>
              <a:ext cx="1322387"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descr="wILT%20T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00" y="3815673"/>
              <a:ext cx="1801813"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2" descr="GP2104"/>
            <p:cNvPicPr>
              <a:picLocks noChangeAspect="1" noChangeArrowheads="1"/>
            </p:cNvPicPr>
            <p:nvPr/>
          </p:nvPicPr>
          <p:blipFill>
            <a:blip r:embed="rId11">
              <a:extLst>
                <a:ext uri="{28A0092B-C50C-407E-A947-70E740481C1C}">
                  <a14:useLocalDpi xmlns:a14="http://schemas.microsoft.com/office/drawing/2010/main" val="0"/>
                </a:ext>
              </a:extLst>
            </a:blip>
            <a:srcRect l="9761" r="9761"/>
            <a:stretch>
              <a:fillRect/>
            </a:stretch>
          </p:blipFill>
          <p:spPr bwMode="auto">
            <a:xfrm>
              <a:off x="738188" y="3671210"/>
              <a:ext cx="1457325"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3" descr="8-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73900" y="3671210"/>
              <a:ext cx="1314450"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162784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800407" y="471604"/>
            <a:ext cx="3086101" cy="584775"/>
          </a:xfrm>
          <a:prstGeom prst="rect">
            <a:avLst/>
          </a:prstGeom>
          <a:noFill/>
        </p:spPr>
        <p:txBody>
          <a:bodyPr wrap="none" rtlCol="0">
            <a:spAutoFit/>
          </a:bodyPr>
          <a:lstStyle/>
          <a:p>
            <a:pPr algn="ctr"/>
            <a:r>
              <a:rPr lang="fr-FR" sz="3200" b="1" u="sng" dirty="0" smtClean="0">
                <a:solidFill>
                  <a:srgbClr val="0070C0"/>
                </a:solidFill>
              </a:rPr>
              <a:t>Les champignons</a:t>
            </a:r>
            <a:endParaRPr lang="fr-FR" sz="3200" b="1" u="sng" dirty="0">
              <a:solidFill>
                <a:srgbClr val="0070C0"/>
              </a:solidFill>
            </a:endParaRPr>
          </a:p>
        </p:txBody>
      </p:sp>
      <p:sp>
        <p:nvSpPr>
          <p:cNvPr id="9" name="Text Box 4"/>
          <p:cNvSpPr txBox="1">
            <a:spLocks noChangeArrowheads="1"/>
          </p:cNvSpPr>
          <p:nvPr/>
        </p:nvSpPr>
        <p:spPr bwMode="auto">
          <a:xfrm>
            <a:off x="3733879" y="1890532"/>
            <a:ext cx="21704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400" b="1" dirty="0">
                <a:solidFill>
                  <a:srgbClr val="990000"/>
                </a:solidFill>
                <a:latin typeface="Calibri" panose="020F0502020204030204" pitchFamily="34" charset="0"/>
              </a:rPr>
              <a:t>Pouvoir pathogène</a:t>
            </a:r>
          </a:p>
          <a:p>
            <a:pPr algn="ctr" eaLnBrk="1" hangingPunct="1">
              <a:spcBef>
                <a:spcPct val="0"/>
              </a:spcBef>
              <a:buFontTx/>
              <a:buNone/>
            </a:pPr>
            <a:r>
              <a:rPr lang="fr-FR" altLang="fr-FR" sz="2400" b="1" dirty="0">
                <a:solidFill>
                  <a:srgbClr val="990000"/>
                </a:solidFill>
                <a:latin typeface="Calibri" panose="020F0502020204030204" pitchFamily="34" charset="0"/>
              </a:rPr>
              <a:t>direct</a:t>
            </a:r>
          </a:p>
        </p:txBody>
      </p:sp>
      <p:sp>
        <p:nvSpPr>
          <p:cNvPr id="12" name="Text Box 10"/>
          <p:cNvSpPr txBox="1">
            <a:spLocks noChangeArrowheads="1"/>
          </p:cNvSpPr>
          <p:nvPr/>
        </p:nvSpPr>
        <p:spPr bwMode="auto">
          <a:xfrm>
            <a:off x="5187809" y="4212905"/>
            <a:ext cx="21704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400" b="1" dirty="0">
                <a:solidFill>
                  <a:srgbClr val="003399"/>
                </a:solidFill>
                <a:latin typeface="Calibri" panose="020F0502020204030204" pitchFamily="34" charset="0"/>
              </a:rPr>
              <a:t>Pouvoir pathogène</a:t>
            </a:r>
          </a:p>
          <a:p>
            <a:pPr algn="ctr" eaLnBrk="1" hangingPunct="1">
              <a:spcBef>
                <a:spcPct val="0"/>
              </a:spcBef>
              <a:buFontTx/>
              <a:buNone/>
            </a:pPr>
            <a:r>
              <a:rPr lang="fr-FR" altLang="fr-FR" sz="2400" b="1" dirty="0">
                <a:solidFill>
                  <a:srgbClr val="003399"/>
                </a:solidFill>
                <a:latin typeface="Calibri" panose="020F0502020204030204" pitchFamily="34" charset="0"/>
              </a:rPr>
              <a:t>indirect</a:t>
            </a:r>
          </a:p>
        </p:txBody>
      </p:sp>
      <p:pic>
        <p:nvPicPr>
          <p:cNvPr id="13" name="Picture 11" descr="aspergillus_ey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3182" y="1615548"/>
            <a:ext cx="2585333" cy="1763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descr="Anthrax lethal toxin"/>
          <p:cNvPicPr>
            <a:picLocks noChangeAspect="1" noChangeArrowheads="1"/>
          </p:cNvPicPr>
          <p:nvPr/>
        </p:nvPicPr>
        <p:blipFill>
          <a:blip r:embed="rId6">
            <a:extLst>
              <a:ext uri="{28A0092B-C50C-407E-A947-70E740481C1C}">
                <a14:useLocalDpi xmlns:a14="http://schemas.microsoft.com/office/drawing/2010/main" val="0"/>
              </a:ext>
            </a:extLst>
          </a:blip>
          <a:srcRect r="15149"/>
          <a:stretch>
            <a:fillRect/>
          </a:stretch>
        </p:blipFill>
        <p:spPr bwMode="auto">
          <a:xfrm>
            <a:off x="3190134" y="3807771"/>
            <a:ext cx="1477117" cy="201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40762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317086" y="471604"/>
            <a:ext cx="2052742" cy="584775"/>
          </a:xfrm>
          <a:prstGeom prst="rect">
            <a:avLst/>
          </a:prstGeom>
          <a:noFill/>
        </p:spPr>
        <p:txBody>
          <a:bodyPr wrap="none" rtlCol="0">
            <a:spAutoFit/>
          </a:bodyPr>
          <a:lstStyle/>
          <a:p>
            <a:pPr algn="ctr"/>
            <a:r>
              <a:rPr lang="fr-FR" sz="3200" b="1" u="sng" dirty="0" smtClean="0">
                <a:solidFill>
                  <a:srgbClr val="0070C0"/>
                </a:solidFill>
              </a:rPr>
              <a:t>Les toxines</a:t>
            </a:r>
            <a:endParaRPr lang="fr-FR" sz="3200" b="1" u="sng" dirty="0">
              <a:solidFill>
                <a:srgbClr val="0070C0"/>
              </a:solidFill>
            </a:endParaRPr>
          </a:p>
        </p:txBody>
      </p:sp>
      <p:sp>
        <p:nvSpPr>
          <p:cNvPr id="9" name="Text Box 4"/>
          <p:cNvSpPr txBox="1">
            <a:spLocks noChangeArrowheads="1"/>
          </p:cNvSpPr>
          <p:nvPr/>
        </p:nvSpPr>
        <p:spPr bwMode="auto">
          <a:xfrm>
            <a:off x="6204873" y="3083477"/>
            <a:ext cx="2887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400" b="1">
                <a:solidFill>
                  <a:srgbClr val="990000"/>
                </a:solidFill>
              </a:rPr>
              <a:t>Toxine botulinique</a:t>
            </a:r>
          </a:p>
        </p:txBody>
      </p:sp>
      <p:pic>
        <p:nvPicPr>
          <p:cNvPr id="12" name="Picture 5" descr="botuli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9336" y="1138789"/>
            <a:ext cx="2849562"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Clostridium%20botulinum%20sporul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17086" y="2434189"/>
            <a:ext cx="213995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btl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9698" y="3802614"/>
            <a:ext cx="2341563"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Line 8"/>
          <p:cNvSpPr>
            <a:spLocks noChangeShapeType="1"/>
          </p:cNvSpPr>
          <p:nvPr/>
        </p:nvSpPr>
        <p:spPr bwMode="auto">
          <a:xfrm flipV="1">
            <a:off x="7717761" y="2723114"/>
            <a:ext cx="0" cy="360363"/>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 name="Line 9"/>
          <p:cNvSpPr>
            <a:spLocks noChangeShapeType="1"/>
          </p:cNvSpPr>
          <p:nvPr/>
        </p:nvSpPr>
        <p:spPr bwMode="auto">
          <a:xfrm>
            <a:off x="7717761" y="3515277"/>
            <a:ext cx="0" cy="360362"/>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 name="Freeform 10"/>
          <p:cNvSpPr>
            <a:spLocks/>
          </p:cNvSpPr>
          <p:nvPr/>
        </p:nvSpPr>
        <p:spPr bwMode="auto">
          <a:xfrm>
            <a:off x="4549111" y="3275564"/>
            <a:ext cx="1584325" cy="166688"/>
          </a:xfrm>
          <a:custGeom>
            <a:avLst/>
            <a:gdLst>
              <a:gd name="T0" fmla="*/ 0 w 998"/>
              <a:gd name="T1" fmla="*/ 2147483646 h 105"/>
              <a:gd name="T2" fmla="*/ 2147483646 w 998"/>
              <a:gd name="T3" fmla="*/ 2147483646 h 105"/>
              <a:gd name="T4" fmla="*/ 2147483646 w 998"/>
              <a:gd name="T5" fmla="*/ 2147483646 h 105"/>
              <a:gd name="T6" fmla="*/ 2147483646 w 998"/>
              <a:gd name="T7" fmla="*/ 2147483646 h 105"/>
              <a:gd name="T8" fmla="*/ 2147483646 w 998"/>
              <a:gd name="T9" fmla="*/ 2147483646 h 105"/>
              <a:gd name="T10" fmla="*/ 2147483646 w 998"/>
              <a:gd name="T11" fmla="*/ 2147483646 h 105"/>
              <a:gd name="T12" fmla="*/ 2147483646 w 998"/>
              <a:gd name="T13" fmla="*/ 2147483646 h 1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98" h="105">
                <a:moveTo>
                  <a:pt x="0" y="105"/>
                </a:moveTo>
                <a:cubicBezTo>
                  <a:pt x="41" y="60"/>
                  <a:pt x="83" y="15"/>
                  <a:pt x="136" y="15"/>
                </a:cubicBezTo>
                <a:cubicBezTo>
                  <a:pt x="189" y="15"/>
                  <a:pt x="257" y="105"/>
                  <a:pt x="317" y="105"/>
                </a:cubicBezTo>
                <a:cubicBezTo>
                  <a:pt x="377" y="105"/>
                  <a:pt x="439" y="15"/>
                  <a:pt x="499" y="15"/>
                </a:cubicBezTo>
                <a:cubicBezTo>
                  <a:pt x="559" y="15"/>
                  <a:pt x="620" y="105"/>
                  <a:pt x="680" y="105"/>
                </a:cubicBezTo>
                <a:cubicBezTo>
                  <a:pt x="740" y="105"/>
                  <a:pt x="809" y="30"/>
                  <a:pt x="862" y="15"/>
                </a:cubicBezTo>
                <a:cubicBezTo>
                  <a:pt x="915" y="0"/>
                  <a:pt x="956" y="7"/>
                  <a:pt x="998" y="15"/>
                </a:cubicBezTo>
              </a:path>
            </a:pathLst>
          </a:custGeom>
          <a:noFill/>
          <a:ln w="38100" cmpd="sng">
            <a:solidFill>
              <a:srgbClr val="0000FF"/>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extLst>
      <p:ext uri="{BB962C8B-B14F-4D97-AF65-F5344CB8AC3E}">
        <p14:creationId xmlns:p14="http://schemas.microsoft.com/office/powerpoint/2010/main" val="663160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411569" y="495678"/>
            <a:ext cx="4328237" cy="584775"/>
          </a:xfrm>
          <a:prstGeom prst="rect">
            <a:avLst/>
          </a:prstGeom>
          <a:noFill/>
        </p:spPr>
        <p:txBody>
          <a:bodyPr wrap="none" rtlCol="0">
            <a:spAutoFit/>
          </a:bodyPr>
          <a:lstStyle/>
          <a:p>
            <a:pPr algn="ctr"/>
            <a:r>
              <a:rPr lang="fr-FR" sz="3200" b="1" u="sng" dirty="0" smtClean="0">
                <a:solidFill>
                  <a:srgbClr val="0070C0"/>
                </a:solidFill>
              </a:rPr>
              <a:t>Les voies de pénétration</a:t>
            </a:r>
            <a:endParaRPr lang="fr-FR" sz="3200" b="1" u="sng" dirty="0">
              <a:solidFill>
                <a:srgbClr val="0070C0"/>
              </a:solidFill>
            </a:endParaRPr>
          </a:p>
        </p:txBody>
      </p:sp>
      <p:pic>
        <p:nvPicPr>
          <p:cNvPr id="9" name="Picture 4" descr="tou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6983" y="1501673"/>
            <a:ext cx="12414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ANd9GcQANT3ezfqU551WFfro3YJp_D2eInWpPGIclJNrWPRBiTtgBKXJ"/>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6099" y="3787621"/>
            <a:ext cx="1014412" cy="152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descr="eau-non-potab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8711" y="1411133"/>
            <a:ext cx="15113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seringue 1 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521224" y="4795683"/>
            <a:ext cx="1112837"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0"/>
          <p:cNvSpPr txBox="1">
            <a:spLocks noChangeArrowheads="1"/>
          </p:cNvSpPr>
          <p:nvPr/>
        </p:nvSpPr>
        <p:spPr bwMode="auto">
          <a:xfrm>
            <a:off x="3476846" y="1789010"/>
            <a:ext cx="244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2000">
                <a:solidFill>
                  <a:srgbClr val="6666FF"/>
                </a:solidFill>
                <a:latin typeface="Calibri" panose="020F0502020204030204" pitchFamily="34" charset="0"/>
              </a:rPr>
              <a:t>Inhalation </a:t>
            </a:r>
          </a:p>
        </p:txBody>
      </p:sp>
      <p:sp>
        <p:nvSpPr>
          <p:cNvPr id="16" name="Text Box 11"/>
          <p:cNvSpPr txBox="1">
            <a:spLocks noChangeArrowheads="1"/>
          </p:cNvSpPr>
          <p:nvPr/>
        </p:nvSpPr>
        <p:spPr bwMode="auto">
          <a:xfrm>
            <a:off x="3712936" y="4290858"/>
            <a:ext cx="244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2000">
                <a:solidFill>
                  <a:srgbClr val="6666FF"/>
                </a:solidFill>
                <a:latin typeface="Calibri" panose="020F0502020204030204" pitchFamily="34" charset="0"/>
              </a:rPr>
              <a:t>Cutanée </a:t>
            </a:r>
          </a:p>
        </p:txBody>
      </p:sp>
      <p:sp>
        <p:nvSpPr>
          <p:cNvPr id="17" name="Text Box 12"/>
          <p:cNvSpPr txBox="1">
            <a:spLocks noChangeArrowheads="1"/>
          </p:cNvSpPr>
          <p:nvPr/>
        </p:nvSpPr>
        <p:spPr bwMode="auto">
          <a:xfrm>
            <a:off x="7818211" y="5011583"/>
            <a:ext cx="244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2000" dirty="0">
                <a:solidFill>
                  <a:srgbClr val="6666FF"/>
                </a:solidFill>
                <a:latin typeface="Calibri" panose="020F0502020204030204" pitchFamily="34" charset="0"/>
              </a:rPr>
              <a:t>Injection</a:t>
            </a:r>
          </a:p>
        </p:txBody>
      </p:sp>
      <p:sp>
        <p:nvSpPr>
          <p:cNvPr id="18" name="Text Box 13"/>
          <p:cNvSpPr txBox="1">
            <a:spLocks noChangeArrowheads="1"/>
          </p:cNvSpPr>
          <p:nvPr/>
        </p:nvSpPr>
        <p:spPr bwMode="auto">
          <a:xfrm>
            <a:off x="8250011" y="1771496"/>
            <a:ext cx="244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2000">
                <a:solidFill>
                  <a:srgbClr val="6666FF"/>
                </a:solidFill>
                <a:latin typeface="Calibri" panose="020F0502020204030204" pitchFamily="34" charset="0"/>
              </a:rPr>
              <a:t>Ingestion </a:t>
            </a:r>
          </a:p>
        </p:txBody>
      </p:sp>
      <p:sp>
        <p:nvSpPr>
          <p:cNvPr id="19" name="AutoShape 15" descr="2Q=="/>
          <p:cNvSpPr>
            <a:spLocks noChangeAspect="1" noChangeArrowheads="1"/>
          </p:cNvSpPr>
          <p:nvPr/>
        </p:nvSpPr>
        <p:spPr bwMode="auto">
          <a:xfrm>
            <a:off x="6081486" y="305895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20" name="AutoShape 17" descr="2Q=="/>
          <p:cNvSpPr>
            <a:spLocks noChangeAspect="1" noChangeArrowheads="1"/>
          </p:cNvSpPr>
          <p:nvPr/>
        </p:nvSpPr>
        <p:spPr bwMode="auto">
          <a:xfrm>
            <a:off x="6081486" y="305895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pic>
        <p:nvPicPr>
          <p:cNvPr id="21" name="Picture 18" descr="accouplement coccinell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4386" y="2924021"/>
            <a:ext cx="1755775"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19"/>
          <p:cNvSpPr txBox="1">
            <a:spLocks noChangeArrowheads="1"/>
          </p:cNvSpPr>
          <p:nvPr/>
        </p:nvSpPr>
        <p:spPr bwMode="auto">
          <a:xfrm>
            <a:off x="6954611" y="3282796"/>
            <a:ext cx="244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2000">
                <a:solidFill>
                  <a:srgbClr val="6666FF"/>
                </a:solidFill>
                <a:latin typeface="Calibri" panose="020F0502020204030204" pitchFamily="34" charset="0"/>
              </a:rPr>
              <a:t>Sexuelle </a:t>
            </a:r>
          </a:p>
        </p:txBody>
      </p:sp>
    </p:spTree>
    <p:extLst>
      <p:ext uri="{BB962C8B-B14F-4D97-AF65-F5344CB8AC3E}">
        <p14:creationId xmlns:p14="http://schemas.microsoft.com/office/powerpoint/2010/main" val="162110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250" fill="hold"/>
                                        <p:tgtEl>
                                          <p:spTgt spid="9"/>
                                        </p:tgtEl>
                                        <p:attrNameLst>
                                          <p:attrName>ppt_x</p:attrName>
                                        </p:attrNameLst>
                                      </p:cBhvr>
                                      <p:tavLst>
                                        <p:tav tm="0">
                                          <p:val>
                                            <p:strVal val="0-#ppt_w/2"/>
                                          </p:val>
                                        </p:tav>
                                        <p:tav tm="100000">
                                          <p:val>
                                            <p:strVal val="#ppt_x"/>
                                          </p:val>
                                        </p:tav>
                                      </p:tavLst>
                                    </p:anim>
                                    <p:anim calcmode="lin" valueType="num">
                                      <p:cBhvr additive="base">
                                        <p:cTn id="8" dur="125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250" fill="hold"/>
                                        <p:tgtEl>
                                          <p:spTgt spid="15"/>
                                        </p:tgtEl>
                                        <p:attrNameLst>
                                          <p:attrName>ppt_x</p:attrName>
                                        </p:attrNameLst>
                                      </p:cBhvr>
                                      <p:tavLst>
                                        <p:tav tm="0">
                                          <p:val>
                                            <p:strVal val="0-#ppt_w/2"/>
                                          </p:val>
                                        </p:tav>
                                        <p:tav tm="100000">
                                          <p:val>
                                            <p:strVal val="#ppt_x"/>
                                          </p:val>
                                        </p:tav>
                                      </p:tavLst>
                                    </p:anim>
                                    <p:anim calcmode="lin" valueType="num">
                                      <p:cBhvr additive="base">
                                        <p:cTn id="12" dur="12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250" fill="hold"/>
                                        <p:tgtEl>
                                          <p:spTgt spid="13"/>
                                        </p:tgtEl>
                                        <p:attrNameLst>
                                          <p:attrName>ppt_x</p:attrName>
                                        </p:attrNameLst>
                                      </p:cBhvr>
                                      <p:tavLst>
                                        <p:tav tm="0">
                                          <p:val>
                                            <p:strVal val="1+#ppt_w/2"/>
                                          </p:val>
                                        </p:tav>
                                        <p:tav tm="100000">
                                          <p:val>
                                            <p:strVal val="#ppt_x"/>
                                          </p:val>
                                        </p:tav>
                                      </p:tavLst>
                                    </p:anim>
                                    <p:anim calcmode="lin" valueType="num">
                                      <p:cBhvr additive="base">
                                        <p:cTn id="18" dur="125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1250" fill="hold"/>
                                        <p:tgtEl>
                                          <p:spTgt spid="18"/>
                                        </p:tgtEl>
                                        <p:attrNameLst>
                                          <p:attrName>ppt_x</p:attrName>
                                        </p:attrNameLst>
                                      </p:cBhvr>
                                      <p:tavLst>
                                        <p:tav tm="0">
                                          <p:val>
                                            <p:strVal val="1+#ppt_w/2"/>
                                          </p:val>
                                        </p:tav>
                                        <p:tav tm="100000">
                                          <p:val>
                                            <p:strVal val="#ppt_x"/>
                                          </p:val>
                                        </p:tav>
                                      </p:tavLst>
                                    </p:anim>
                                    <p:anim calcmode="lin" valueType="num">
                                      <p:cBhvr additive="base">
                                        <p:cTn id="22"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999"/>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999"/>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449019" y="495678"/>
            <a:ext cx="4253344" cy="584775"/>
          </a:xfrm>
          <a:prstGeom prst="rect">
            <a:avLst/>
          </a:prstGeom>
          <a:noFill/>
        </p:spPr>
        <p:txBody>
          <a:bodyPr wrap="none" rtlCol="0">
            <a:spAutoFit/>
          </a:bodyPr>
          <a:lstStyle/>
          <a:p>
            <a:pPr algn="ctr"/>
            <a:r>
              <a:rPr lang="fr-FR" sz="3200" b="1" u="sng" dirty="0" smtClean="0">
                <a:solidFill>
                  <a:srgbClr val="0070C0"/>
                </a:solidFill>
              </a:rPr>
              <a:t>Principe de propagation</a:t>
            </a:r>
            <a:endParaRPr lang="fr-FR" sz="3200" b="1" u="sng" dirty="0">
              <a:solidFill>
                <a:srgbClr val="0070C0"/>
              </a:solidFill>
            </a:endParaRPr>
          </a:p>
        </p:txBody>
      </p:sp>
      <p:grpSp>
        <p:nvGrpSpPr>
          <p:cNvPr id="2" name="Groupe 1"/>
          <p:cNvGrpSpPr/>
          <p:nvPr/>
        </p:nvGrpSpPr>
        <p:grpSpPr>
          <a:xfrm>
            <a:off x="1449019" y="1080453"/>
            <a:ext cx="8310277" cy="4698319"/>
            <a:chOff x="323850" y="1049338"/>
            <a:chExt cx="8424863" cy="5354637"/>
          </a:xfrm>
        </p:grpSpPr>
        <p:sp>
          <p:nvSpPr>
            <p:cNvPr id="9" name="Rectangle 3"/>
            <p:cNvSpPr>
              <a:spLocks noChangeArrowheads="1"/>
            </p:cNvSpPr>
            <p:nvPr/>
          </p:nvSpPr>
          <p:spPr bwMode="auto">
            <a:xfrm>
              <a:off x="1712913" y="4148138"/>
              <a:ext cx="968375" cy="376237"/>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990000"/>
                  </a:solidFill>
                </a:rPr>
                <a:t>Directe</a:t>
              </a:r>
            </a:p>
          </p:txBody>
        </p:sp>
        <p:pic>
          <p:nvPicPr>
            <p:cNvPr id="12" name="Picture 4" descr="Mean">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50" y="2779713"/>
              <a:ext cx="57626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5"/>
            <p:cNvSpPr>
              <a:spLocks noChangeArrowheads="1"/>
            </p:cNvSpPr>
            <p:nvPr/>
          </p:nvSpPr>
          <p:spPr bwMode="auto">
            <a:xfrm>
              <a:off x="4283075" y="4148138"/>
              <a:ext cx="1146175" cy="376237"/>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990000"/>
                  </a:solidFill>
                </a:rPr>
                <a:t>Indirecte</a:t>
              </a:r>
            </a:p>
          </p:txBody>
        </p:sp>
        <p:sp>
          <p:nvSpPr>
            <p:cNvPr id="14" name="Rectangle 6"/>
            <p:cNvSpPr>
              <a:spLocks noChangeArrowheads="1"/>
            </p:cNvSpPr>
            <p:nvPr/>
          </p:nvSpPr>
          <p:spPr bwMode="auto">
            <a:xfrm>
              <a:off x="7038975" y="4148138"/>
              <a:ext cx="1349375" cy="376237"/>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990000"/>
                  </a:solidFill>
                </a:rPr>
                <a:t>Vectorielle</a:t>
              </a:r>
            </a:p>
          </p:txBody>
        </p:sp>
        <p:pic>
          <p:nvPicPr>
            <p:cNvPr id="15" name="Picture 7" descr="silhouet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96188" y="2420938"/>
              <a:ext cx="688975"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descr="MCj015636300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5651500" y="2205038"/>
              <a:ext cx="696913"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MCj01564430000[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82850" y="2492375"/>
              <a:ext cx="8413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 descr="MCj01563950000[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74788" y="2563813"/>
              <a:ext cx="503237"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Line 11"/>
            <p:cNvSpPr>
              <a:spLocks noChangeShapeType="1"/>
            </p:cNvSpPr>
            <p:nvPr/>
          </p:nvSpPr>
          <p:spPr bwMode="auto">
            <a:xfrm>
              <a:off x="971550" y="3140075"/>
              <a:ext cx="431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 name="Line 12"/>
            <p:cNvSpPr>
              <a:spLocks noChangeShapeType="1"/>
            </p:cNvSpPr>
            <p:nvPr/>
          </p:nvSpPr>
          <p:spPr bwMode="auto">
            <a:xfrm>
              <a:off x="1979613" y="3141663"/>
              <a:ext cx="431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 name="Line 13"/>
            <p:cNvSpPr>
              <a:spLocks noChangeShapeType="1"/>
            </p:cNvSpPr>
            <p:nvPr/>
          </p:nvSpPr>
          <p:spPr bwMode="auto">
            <a:xfrm flipV="1">
              <a:off x="3348038" y="3140075"/>
              <a:ext cx="358775" cy="158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2" name="Picture 14" descr="j030783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63938" y="2852738"/>
              <a:ext cx="182880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Line 15"/>
            <p:cNvSpPr>
              <a:spLocks noChangeShapeType="1"/>
            </p:cNvSpPr>
            <p:nvPr/>
          </p:nvSpPr>
          <p:spPr bwMode="auto">
            <a:xfrm>
              <a:off x="5364163" y="3140075"/>
              <a:ext cx="431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 name="Line 16"/>
            <p:cNvSpPr>
              <a:spLocks noChangeShapeType="1"/>
            </p:cNvSpPr>
            <p:nvPr/>
          </p:nvSpPr>
          <p:spPr bwMode="auto">
            <a:xfrm>
              <a:off x="6156325" y="3140075"/>
              <a:ext cx="431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5" name="Picture 17" descr="MCj03469210000[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6443663" y="2924175"/>
              <a:ext cx="8636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Line 18"/>
            <p:cNvSpPr>
              <a:spLocks noChangeShapeType="1"/>
            </p:cNvSpPr>
            <p:nvPr/>
          </p:nvSpPr>
          <p:spPr bwMode="auto">
            <a:xfrm>
              <a:off x="7164388" y="3140075"/>
              <a:ext cx="431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7" name="Picture 19" descr="j015567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57475" y="1049338"/>
              <a:ext cx="1749425"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Freeform 20"/>
            <p:cNvSpPr>
              <a:spLocks/>
            </p:cNvSpPr>
            <p:nvPr/>
          </p:nvSpPr>
          <p:spPr bwMode="auto">
            <a:xfrm>
              <a:off x="1763713" y="1844675"/>
              <a:ext cx="863600" cy="647700"/>
            </a:xfrm>
            <a:custGeom>
              <a:avLst/>
              <a:gdLst>
                <a:gd name="T0" fmla="*/ 0 w 544"/>
                <a:gd name="T1" fmla="*/ 2147483646 h 408"/>
                <a:gd name="T2" fmla="*/ 0 w 544"/>
                <a:gd name="T3" fmla="*/ 0 h 408"/>
                <a:gd name="T4" fmla="*/ 2147483646 w 544"/>
                <a:gd name="T5" fmla="*/ 0 h 408"/>
                <a:gd name="T6" fmla="*/ 0 60000 65536"/>
                <a:gd name="T7" fmla="*/ 0 60000 65536"/>
                <a:gd name="T8" fmla="*/ 0 60000 65536"/>
              </a:gdLst>
              <a:ahLst/>
              <a:cxnLst>
                <a:cxn ang="T6">
                  <a:pos x="T0" y="T1"/>
                </a:cxn>
                <a:cxn ang="T7">
                  <a:pos x="T2" y="T3"/>
                </a:cxn>
                <a:cxn ang="T8">
                  <a:pos x="T4" y="T5"/>
                </a:cxn>
              </a:cxnLst>
              <a:rect l="0" t="0" r="r" b="b"/>
              <a:pathLst>
                <a:path w="544" h="408">
                  <a:moveTo>
                    <a:pt x="0" y="408"/>
                  </a:moveTo>
                  <a:lnTo>
                    <a:pt x="0" y="0"/>
                  </a:lnTo>
                  <a:lnTo>
                    <a:pt x="544" y="0"/>
                  </a:ln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9" name="Freeform 21"/>
            <p:cNvSpPr>
              <a:spLocks/>
            </p:cNvSpPr>
            <p:nvPr/>
          </p:nvSpPr>
          <p:spPr bwMode="auto">
            <a:xfrm>
              <a:off x="4356100" y="1844675"/>
              <a:ext cx="2486025" cy="866775"/>
            </a:xfrm>
            <a:custGeom>
              <a:avLst/>
              <a:gdLst>
                <a:gd name="T0" fmla="*/ 0 w 1566"/>
                <a:gd name="T1" fmla="*/ 0 h 546"/>
                <a:gd name="T2" fmla="*/ 2147483646 w 1566"/>
                <a:gd name="T3" fmla="*/ 0 h 546"/>
                <a:gd name="T4" fmla="*/ 2147483646 w 1566"/>
                <a:gd name="T5" fmla="*/ 2147483646 h 546"/>
                <a:gd name="T6" fmla="*/ 0 60000 65536"/>
                <a:gd name="T7" fmla="*/ 0 60000 65536"/>
                <a:gd name="T8" fmla="*/ 0 60000 65536"/>
              </a:gdLst>
              <a:ahLst/>
              <a:cxnLst>
                <a:cxn ang="T6">
                  <a:pos x="T0" y="T1"/>
                </a:cxn>
                <a:cxn ang="T7">
                  <a:pos x="T2" y="T3"/>
                </a:cxn>
                <a:cxn ang="T8">
                  <a:pos x="T4" y="T5"/>
                </a:cxn>
              </a:cxnLst>
              <a:rect l="0" t="0" r="r" b="b"/>
              <a:pathLst>
                <a:path w="1566" h="546">
                  <a:moveTo>
                    <a:pt x="0" y="0"/>
                  </a:moveTo>
                  <a:cubicBezTo>
                    <a:pt x="520" y="0"/>
                    <a:pt x="1040" y="0"/>
                    <a:pt x="1560" y="0"/>
                  </a:cubicBezTo>
                  <a:lnTo>
                    <a:pt x="1566" y="546"/>
                  </a:ln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0" name="AutoShape 22"/>
            <p:cNvSpPr>
              <a:spLocks/>
            </p:cNvSpPr>
            <p:nvPr/>
          </p:nvSpPr>
          <p:spPr bwMode="auto">
            <a:xfrm rot="16200000">
              <a:off x="2410619" y="2996407"/>
              <a:ext cx="73025" cy="1944687"/>
            </a:xfrm>
            <a:prstGeom prst="leftBracket">
              <a:avLst>
                <a:gd name="adj" fmla="val 221920"/>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1" name="AutoShape 23"/>
            <p:cNvSpPr>
              <a:spLocks/>
            </p:cNvSpPr>
            <p:nvPr/>
          </p:nvSpPr>
          <p:spPr bwMode="auto">
            <a:xfrm rot="16200000">
              <a:off x="4894262" y="2600326"/>
              <a:ext cx="73025" cy="2736850"/>
            </a:xfrm>
            <a:prstGeom prst="leftBracket">
              <a:avLst>
                <a:gd name="adj" fmla="val 312319"/>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2" name="AutoShape 24"/>
            <p:cNvSpPr>
              <a:spLocks/>
            </p:cNvSpPr>
            <p:nvPr/>
          </p:nvSpPr>
          <p:spPr bwMode="auto">
            <a:xfrm rot="16200000">
              <a:off x="7306469" y="2996407"/>
              <a:ext cx="73025" cy="1944687"/>
            </a:xfrm>
            <a:prstGeom prst="leftBracket">
              <a:avLst>
                <a:gd name="adj" fmla="val 221920"/>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3" name="AutoShape 25"/>
            <p:cNvSpPr>
              <a:spLocks/>
            </p:cNvSpPr>
            <p:nvPr/>
          </p:nvSpPr>
          <p:spPr bwMode="auto">
            <a:xfrm rot="16200000">
              <a:off x="3851275" y="2276476"/>
              <a:ext cx="71437" cy="4824412"/>
            </a:xfrm>
            <a:prstGeom prst="leftBracket">
              <a:avLst>
                <a:gd name="adj" fmla="val 562782"/>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4" name="Rectangle 26"/>
            <p:cNvSpPr>
              <a:spLocks noChangeArrowheads="1"/>
            </p:cNvSpPr>
            <p:nvPr/>
          </p:nvSpPr>
          <p:spPr bwMode="auto">
            <a:xfrm>
              <a:off x="2290763" y="4797425"/>
              <a:ext cx="2682875" cy="376238"/>
            </a:xfrm>
            <a:prstGeom prst="rect">
              <a:avLst/>
            </a:prstGeom>
            <a:solidFill>
              <a:schemeClr val="bg1"/>
            </a:solidFill>
            <a:ln w="9525">
              <a:solidFill>
                <a:srgbClr val="00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006600"/>
                  </a:solidFill>
                </a:rPr>
                <a:t>Maladies contagieuses</a:t>
              </a:r>
            </a:p>
          </p:txBody>
        </p:sp>
        <p:sp>
          <p:nvSpPr>
            <p:cNvPr id="35" name="AutoShape 27"/>
            <p:cNvSpPr>
              <a:spLocks/>
            </p:cNvSpPr>
            <p:nvPr/>
          </p:nvSpPr>
          <p:spPr bwMode="auto">
            <a:xfrm rot="16200000">
              <a:off x="7308056" y="3717132"/>
              <a:ext cx="73025" cy="1944688"/>
            </a:xfrm>
            <a:prstGeom prst="leftBracket">
              <a:avLst>
                <a:gd name="adj" fmla="val 221920"/>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6" name="Rectangle 28"/>
            <p:cNvSpPr>
              <a:spLocks noChangeArrowheads="1"/>
            </p:cNvSpPr>
            <p:nvPr/>
          </p:nvSpPr>
          <p:spPr bwMode="auto">
            <a:xfrm>
              <a:off x="5580063" y="4797425"/>
              <a:ext cx="3165475" cy="376238"/>
            </a:xfrm>
            <a:prstGeom prst="rect">
              <a:avLst/>
            </a:prstGeom>
            <a:solidFill>
              <a:schemeClr val="bg1"/>
            </a:solidFill>
            <a:ln w="9525">
              <a:solidFill>
                <a:srgbClr val="00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rgbClr val="006600"/>
                  </a:solidFill>
                </a:rPr>
                <a:t>Maladies non contagieuses</a:t>
              </a:r>
            </a:p>
          </p:txBody>
        </p:sp>
        <p:sp>
          <p:nvSpPr>
            <p:cNvPr id="37" name="AutoShape 29"/>
            <p:cNvSpPr>
              <a:spLocks noChangeArrowheads="1"/>
            </p:cNvSpPr>
            <p:nvPr/>
          </p:nvSpPr>
          <p:spPr bwMode="auto">
            <a:xfrm>
              <a:off x="3348038" y="5229225"/>
              <a:ext cx="719137" cy="503238"/>
            </a:xfrm>
            <a:prstGeom prst="downArrow">
              <a:avLst>
                <a:gd name="adj1" fmla="val 50000"/>
                <a:gd name="adj2" fmla="val 25000"/>
              </a:avLst>
            </a:prstGeom>
            <a:noFill/>
            <a:ln w="3810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8" name="AutoShape 30"/>
            <p:cNvSpPr>
              <a:spLocks noChangeArrowheads="1"/>
            </p:cNvSpPr>
            <p:nvPr/>
          </p:nvSpPr>
          <p:spPr bwMode="auto">
            <a:xfrm>
              <a:off x="6877050" y="5229225"/>
              <a:ext cx="719138" cy="503238"/>
            </a:xfrm>
            <a:prstGeom prst="downArrow">
              <a:avLst>
                <a:gd name="adj1" fmla="val 50000"/>
                <a:gd name="adj2" fmla="val 25000"/>
              </a:avLst>
            </a:prstGeom>
            <a:noFill/>
            <a:ln w="3810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39" name="Rectangle 31"/>
            <p:cNvSpPr>
              <a:spLocks noChangeArrowheads="1"/>
            </p:cNvSpPr>
            <p:nvPr/>
          </p:nvSpPr>
          <p:spPr bwMode="auto">
            <a:xfrm>
              <a:off x="2266950" y="5861050"/>
              <a:ext cx="2797175" cy="376238"/>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chemeClr val="accent2"/>
                  </a:solidFill>
                </a:rPr>
                <a:t>Intérêt EPI, désinfection</a:t>
              </a:r>
            </a:p>
          </p:txBody>
        </p:sp>
        <p:sp>
          <p:nvSpPr>
            <p:cNvPr id="40" name="Rectangle 32"/>
            <p:cNvSpPr>
              <a:spLocks noChangeArrowheads="1"/>
            </p:cNvSpPr>
            <p:nvPr/>
          </p:nvSpPr>
          <p:spPr bwMode="auto">
            <a:xfrm>
              <a:off x="5580063" y="5876925"/>
              <a:ext cx="3168650" cy="376238"/>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800" b="1">
                  <a:solidFill>
                    <a:schemeClr val="accent2"/>
                  </a:solidFill>
                </a:rPr>
                <a:t>Intérêt dévectorisation</a:t>
              </a:r>
            </a:p>
          </p:txBody>
        </p:sp>
        <p:pic>
          <p:nvPicPr>
            <p:cNvPr id="41" name="Picture 34" descr="logo BSPP Final"/>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8313" y="5805488"/>
              <a:ext cx="611187"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4434710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942972" y="495678"/>
            <a:ext cx="3265446" cy="584775"/>
          </a:xfrm>
          <a:prstGeom prst="rect">
            <a:avLst/>
          </a:prstGeom>
          <a:noFill/>
        </p:spPr>
        <p:txBody>
          <a:bodyPr wrap="none" rtlCol="0">
            <a:spAutoFit/>
          </a:bodyPr>
          <a:lstStyle/>
          <a:p>
            <a:pPr algn="ctr"/>
            <a:r>
              <a:rPr lang="fr-FR" sz="3200" b="1" u="sng" dirty="0" smtClean="0">
                <a:solidFill>
                  <a:srgbClr val="0070C0"/>
                </a:solidFill>
              </a:rPr>
              <a:t>Approche clinique</a:t>
            </a:r>
            <a:endParaRPr lang="fr-FR" sz="3200" b="1" u="sng" dirty="0">
              <a:solidFill>
                <a:srgbClr val="0070C0"/>
              </a:solidFill>
            </a:endParaRPr>
          </a:p>
        </p:txBody>
      </p:sp>
      <p:sp>
        <p:nvSpPr>
          <p:cNvPr id="9" name="Rectangle 4"/>
          <p:cNvSpPr>
            <a:spLocks noChangeArrowheads="1"/>
          </p:cNvSpPr>
          <p:nvPr/>
        </p:nvSpPr>
        <p:spPr bwMode="auto">
          <a:xfrm>
            <a:off x="2106160" y="1487034"/>
            <a:ext cx="8064500" cy="1008062"/>
          </a:xfrm>
          <a:prstGeom prst="rect">
            <a:avLst/>
          </a:prstGeom>
          <a:solidFill>
            <a:srgbClr val="FFCCFF">
              <a:alpha val="749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000">
                <a:latin typeface="Calibri" panose="020F0502020204030204" pitchFamily="34" charset="0"/>
              </a:rPr>
              <a:t> </a:t>
            </a:r>
            <a:r>
              <a:rPr lang="fr-FR" altLang="fr-FR" sz="2000" u="sng">
                <a:solidFill>
                  <a:srgbClr val="5F5F5F"/>
                </a:solidFill>
                <a:latin typeface="Calibri" panose="020F0502020204030204" pitchFamily="34" charset="0"/>
              </a:rPr>
              <a:t>1ers signes cliniques</a:t>
            </a:r>
            <a:r>
              <a:rPr lang="fr-FR" altLang="fr-FR" sz="2000">
                <a:solidFill>
                  <a:srgbClr val="5F5F5F"/>
                </a:solidFill>
                <a:latin typeface="Calibri" panose="020F0502020204030204" pitchFamily="34" charset="0"/>
              </a:rPr>
              <a:t> : </a:t>
            </a:r>
            <a:r>
              <a:rPr lang="fr-FR" altLang="fr-FR" sz="2000">
                <a:solidFill>
                  <a:srgbClr val="FF0000"/>
                </a:solidFill>
                <a:latin typeface="Calibri" panose="020F0502020204030204" pitchFamily="34" charset="0"/>
              </a:rPr>
              <a:t>peu spécifiques et </a:t>
            </a:r>
          </a:p>
          <a:p>
            <a:pPr algn="ctr" eaLnBrk="1" hangingPunct="1">
              <a:spcBef>
                <a:spcPct val="0"/>
              </a:spcBef>
              <a:buFontTx/>
              <a:buNone/>
            </a:pPr>
            <a:r>
              <a:rPr lang="fr-FR" altLang="fr-FR" sz="2000">
                <a:solidFill>
                  <a:srgbClr val="FF0000"/>
                </a:solidFill>
                <a:latin typeface="Calibri" panose="020F0502020204030204" pitchFamily="34" charset="0"/>
              </a:rPr>
              <a:t>variables selon la porte d’entrée</a:t>
            </a:r>
          </a:p>
          <a:p>
            <a:pPr algn="ctr" eaLnBrk="1" hangingPunct="1">
              <a:spcBef>
                <a:spcPct val="0"/>
              </a:spcBef>
              <a:buFontTx/>
              <a:buNone/>
            </a:pPr>
            <a:r>
              <a:rPr lang="fr-FR" altLang="fr-FR" sz="2000">
                <a:solidFill>
                  <a:srgbClr val="5F5F5F"/>
                </a:solidFill>
                <a:latin typeface="Calibri" panose="020F0502020204030204" pitchFamily="34" charset="0"/>
              </a:rPr>
              <a:t>Brûlants parfois étapes diagnostiques (foudroyante) </a:t>
            </a:r>
          </a:p>
        </p:txBody>
      </p:sp>
      <p:sp>
        <p:nvSpPr>
          <p:cNvPr id="12" name="Text Box 5"/>
          <p:cNvSpPr txBox="1">
            <a:spLocks noChangeArrowheads="1"/>
          </p:cNvSpPr>
          <p:nvPr/>
        </p:nvSpPr>
        <p:spPr bwMode="auto">
          <a:xfrm>
            <a:off x="2106160" y="3719059"/>
            <a:ext cx="2016125" cy="3968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Syndrome grippal</a:t>
            </a:r>
          </a:p>
        </p:txBody>
      </p:sp>
      <p:sp>
        <p:nvSpPr>
          <p:cNvPr id="13" name="Text Box 6"/>
          <p:cNvSpPr txBox="1">
            <a:spLocks noChangeArrowheads="1"/>
          </p:cNvSpPr>
          <p:nvPr/>
        </p:nvSpPr>
        <p:spPr bwMode="auto">
          <a:xfrm>
            <a:off x="4195310" y="3719059"/>
            <a:ext cx="2305050"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 Cutanéo-muqueux</a:t>
            </a:r>
          </a:p>
        </p:txBody>
      </p:sp>
      <p:sp>
        <p:nvSpPr>
          <p:cNvPr id="14" name="Text Box 7"/>
          <p:cNvSpPr txBox="1">
            <a:spLocks noChangeArrowheads="1"/>
          </p:cNvSpPr>
          <p:nvPr/>
        </p:nvSpPr>
        <p:spPr bwMode="auto">
          <a:xfrm>
            <a:off x="6643235" y="3719059"/>
            <a:ext cx="2014537"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Neurologiques</a:t>
            </a:r>
          </a:p>
        </p:txBody>
      </p:sp>
      <p:sp>
        <p:nvSpPr>
          <p:cNvPr id="15" name="Text Box 8"/>
          <p:cNvSpPr txBox="1">
            <a:spLocks noChangeArrowheads="1"/>
          </p:cNvSpPr>
          <p:nvPr/>
        </p:nvSpPr>
        <p:spPr bwMode="auto">
          <a:xfrm>
            <a:off x="8803822" y="3719059"/>
            <a:ext cx="1366838" cy="39687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Digestifs</a:t>
            </a:r>
          </a:p>
        </p:txBody>
      </p:sp>
      <p:sp>
        <p:nvSpPr>
          <p:cNvPr id="16" name="Line 9"/>
          <p:cNvSpPr>
            <a:spLocks noChangeShapeType="1"/>
          </p:cNvSpPr>
          <p:nvPr/>
        </p:nvSpPr>
        <p:spPr bwMode="auto">
          <a:xfrm>
            <a:off x="3042785" y="2566534"/>
            <a:ext cx="0" cy="1008062"/>
          </a:xfrm>
          <a:prstGeom prst="line">
            <a:avLst/>
          </a:prstGeom>
          <a:noFill/>
          <a:ln w="25400">
            <a:solidFill>
              <a:schemeClr val="bg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 name="Line 10"/>
          <p:cNvSpPr>
            <a:spLocks noChangeShapeType="1"/>
          </p:cNvSpPr>
          <p:nvPr/>
        </p:nvSpPr>
        <p:spPr bwMode="auto">
          <a:xfrm>
            <a:off x="5274810" y="2566534"/>
            <a:ext cx="0" cy="1008062"/>
          </a:xfrm>
          <a:prstGeom prst="line">
            <a:avLst/>
          </a:prstGeom>
          <a:noFill/>
          <a:ln w="25400">
            <a:solidFill>
              <a:schemeClr val="bg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 name="Line 11"/>
          <p:cNvSpPr>
            <a:spLocks noChangeShapeType="1"/>
          </p:cNvSpPr>
          <p:nvPr/>
        </p:nvSpPr>
        <p:spPr bwMode="auto">
          <a:xfrm>
            <a:off x="7579860" y="2566534"/>
            <a:ext cx="0" cy="1008062"/>
          </a:xfrm>
          <a:prstGeom prst="line">
            <a:avLst/>
          </a:prstGeom>
          <a:noFill/>
          <a:ln w="25400">
            <a:solidFill>
              <a:schemeClr val="bg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9" name="Line 12"/>
          <p:cNvSpPr>
            <a:spLocks noChangeShapeType="1"/>
          </p:cNvSpPr>
          <p:nvPr/>
        </p:nvSpPr>
        <p:spPr bwMode="auto">
          <a:xfrm>
            <a:off x="9522960" y="2566534"/>
            <a:ext cx="0" cy="1008062"/>
          </a:xfrm>
          <a:prstGeom prst="line">
            <a:avLst/>
          </a:prstGeom>
          <a:noFill/>
          <a:ln w="25400">
            <a:solidFill>
              <a:schemeClr val="bg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 name="Text Box 13"/>
          <p:cNvSpPr txBox="1">
            <a:spLocks noChangeArrowheads="1"/>
          </p:cNvSpPr>
          <p:nvPr/>
        </p:nvSpPr>
        <p:spPr bwMode="auto">
          <a:xfrm>
            <a:off x="2106160" y="4727121"/>
            <a:ext cx="8064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fr-FR" sz="2000" b="1" u="sng" dirty="0">
                <a:solidFill>
                  <a:srgbClr val="FF0000"/>
                </a:solidFill>
                <a:effectLst>
                  <a:outerShdw blurRad="38100" dist="38100" dir="2700000" algn="tl">
                    <a:srgbClr val="C0C0C0"/>
                  </a:outerShdw>
                </a:effectLst>
                <a:latin typeface="Calibri" panose="020F0502020204030204" pitchFamily="34" charset="0"/>
              </a:rPr>
              <a:t>Combinaison de signes possibles</a:t>
            </a:r>
            <a:r>
              <a:rPr lang="fr-FR" sz="2000" dirty="0">
                <a:latin typeface="Calibri" panose="020F0502020204030204" pitchFamily="34" charset="0"/>
              </a:rPr>
              <a:t> </a:t>
            </a:r>
            <a:r>
              <a:rPr lang="fr-FR" sz="2000" b="1" dirty="0">
                <a:solidFill>
                  <a:srgbClr val="FF0000"/>
                </a:solidFill>
                <a:effectLst>
                  <a:outerShdw blurRad="38100" dist="38100" dir="2700000" algn="tl">
                    <a:srgbClr val="C0C0C0"/>
                  </a:outerShdw>
                </a:effectLst>
                <a:latin typeface="Calibri" panose="020F0502020204030204" pitchFamily="34" charset="0"/>
              </a:rPr>
              <a:t>:</a:t>
            </a:r>
            <a:r>
              <a:rPr lang="fr-FR" sz="2000" dirty="0">
                <a:latin typeface="Calibri" panose="020F0502020204030204" pitchFamily="34" charset="0"/>
              </a:rPr>
              <a:t> </a:t>
            </a:r>
            <a:r>
              <a:rPr lang="fr-FR" sz="2000" dirty="0">
                <a:solidFill>
                  <a:srgbClr val="5F5F5F"/>
                </a:solidFill>
                <a:latin typeface="Calibri" panose="020F0502020204030204" pitchFamily="34" charset="0"/>
              </a:rPr>
              <a:t>Anthrax, Brucellose ….</a:t>
            </a:r>
          </a:p>
        </p:txBody>
      </p:sp>
    </p:spTree>
    <p:extLst>
      <p:ext uri="{BB962C8B-B14F-4D97-AF65-F5344CB8AC3E}">
        <p14:creationId xmlns:p14="http://schemas.microsoft.com/office/powerpoint/2010/main" val="293538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1500"/>
                                        <p:tgtEl>
                                          <p:spTgt spid="1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1500"/>
                                        <p:tgtEl>
                                          <p:spTgt spid="1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1500"/>
                                        <p:tgtEl>
                                          <p:spTgt spid="1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up)">
                                      <p:cBhvr>
                                        <p:cTn id="21" dur="1500"/>
                                        <p:tgtEl>
                                          <p:spTgt spid="19"/>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1500"/>
                                        <p:tgtEl>
                                          <p:spTgt spid="15"/>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1500"/>
                                        <p:tgtEl>
                                          <p:spTgt spid="14"/>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up)">
                                      <p:cBhvr>
                                        <p:cTn id="30" dur="1500"/>
                                        <p:tgtEl>
                                          <p:spTgt spid="13"/>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1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1249"/>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animBg="1"/>
      <p:bldP spid="16" grpId="0" animBg="1"/>
      <p:bldP spid="17" grpId="0" animBg="1"/>
      <p:bldP spid="18" grpId="0" animBg="1"/>
      <p:bldP spid="19" grpId="0" animBg="1"/>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832512" cy="79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040583" y="359476"/>
            <a:ext cx="3181513" cy="584775"/>
          </a:xfrm>
          <a:prstGeom prst="rect">
            <a:avLst/>
          </a:prstGeom>
          <a:noFill/>
        </p:spPr>
        <p:txBody>
          <a:bodyPr wrap="none" rtlCol="0">
            <a:spAutoFit/>
          </a:bodyPr>
          <a:lstStyle/>
          <a:p>
            <a:pPr algn="ctr"/>
            <a:r>
              <a:rPr lang="fr-FR" sz="3200" b="1" u="sng" dirty="0" smtClean="0">
                <a:solidFill>
                  <a:srgbClr val="0070C0"/>
                </a:solidFill>
              </a:rPr>
              <a:t>Comment lutter ?</a:t>
            </a:r>
            <a:endParaRPr lang="fr-FR" sz="3200" b="1" u="sng" dirty="0">
              <a:solidFill>
                <a:srgbClr val="0070C0"/>
              </a:solidFill>
            </a:endParaRPr>
          </a:p>
        </p:txBody>
      </p:sp>
      <p:sp>
        <p:nvSpPr>
          <p:cNvPr id="9" name="ZoneTexte 8"/>
          <p:cNvSpPr txBox="1"/>
          <p:nvPr/>
        </p:nvSpPr>
        <p:spPr>
          <a:xfrm>
            <a:off x="176755" y="1967703"/>
            <a:ext cx="1217834" cy="584775"/>
          </a:xfrm>
          <a:prstGeom prst="rect">
            <a:avLst/>
          </a:prstGeom>
          <a:noFill/>
        </p:spPr>
        <p:txBody>
          <a:bodyPr wrap="none" rtlCol="0">
            <a:spAutoFit/>
          </a:bodyPr>
          <a:lstStyle/>
          <a:p>
            <a:pPr algn="ctr"/>
            <a:r>
              <a:rPr lang="fr-FR" sz="1600" b="1" u="sng" dirty="0" smtClean="0">
                <a:solidFill>
                  <a:srgbClr val="0070C0"/>
                </a:solidFill>
              </a:rPr>
              <a:t>Prévention</a:t>
            </a:r>
          </a:p>
          <a:p>
            <a:pPr algn="ctr"/>
            <a:r>
              <a:rPr lang="fr-FR" sz="1600" b="1" u="sng" dirty="0" smtClean="0">
                <a:solidFill>
                  <a:srgbClr val="0070C0"/>
                </a:solidFill>
              </a:rPr>
              <a:t>élémentaire</a:t>
            </a:r>
            <a:endParaRPr lang="fr-FR" sz="1600" b="1" u="sng" dirty="0">
              <a:solidFill>
                <a:srgbClr val="0070C0"/>
              </a:solidFill>
            </a:endParaRPr>
          </a:p>
        </p:txBody>
      </p:sp>
      <p:sp>
        <p:nvSpPr>
          <p:cNvPr id="12" name="ZoneTexte 11"/>
          <p:cNvSpPr txBox="1"/>
          <p:nvPr/>
        </p:nvSpPr>
        <p:spPr>
          <a:xfrm>
            <a:off x="2988423" y="1215970"/>
            <a:ext cx="1074140" cy="338554"/>
          </a:xfrm>
          <a:prstGeom prst="rect">
            <a:avLst/>
          </a:prstGeom>
          <a:noFill/>
        </p:spPr>
        <p:txBody>
          <a:bodyPr wrap="none" rtlCol="0">
            <a:spAutoFit/>
          </a:bodyPr>
          <a:lstStyle/>
          <a:p>
            <a:pPr algn="ctr"/>
            <a:r>
              <a:rPr lang="fr-FR" sz="1600" b="1" u="sng" dirty="0" smtClean="0">
                <a:solidFill>
                  <a:srgbClr val="0070C0"/>
                </a:solidFill>
              </a:rPr>
              <a:t>Protection</a:t>
            </a:r>
            <a:endParaRPr lang="fr-FR" sz="1600" b="1" u="sng" dirty="0">
              <a:solidFill>
                <a:srgbClr val="0070C0"/>
              </a:solidFill>
            </a:endParaRPr>
          </a:p>
        </p:txBody>
      </p:sp>
      <p:sp>
        <p:nvSpPr>
          <p:cNvPr id="13" name="ZoneTexte 12"/>
          <p:cNvSpPr txBox="1"/>
          <p:nvPr/>
        </p:nvSpPr>
        <p:spPr>
          <a:xfrm>
            <a:off x="5867890" y="958862"/>
            <a:ext cx="1014124" cy="338554"/>
          </a:xfrm>
          <a:prstGeom prst="rect">
            <a:avLst/>
          </a:prstGeom>
          <a:noFill/>
        </p:spPr>
        <p:txBody>
          <a:bodyPr wrap="none" rtlCol="0">
            <a:spAutoFit/>
          </a:bodyPr>
          <a:lstStyle/>
          <a:p>
            <a:pPr algn="ctr"/>
            <a:r>
              <a:rPr lang="fr-FR" sz="1600" b="1" u="sng" dirty="0" smtClean="0">
                <a:solidFill>
                  <a:srgbClr val="0070C0"/>
                </a:solidFill>
              </a:rPr>
              <a:t>Immunité</a:t>
            </a:r>
            <a:endParaRPr lang="fr-FR" sz="1600" b="1" u="sng" dirty="0">
              <a:solidFill>
                <a:srgbClr val="0070C0"/>
              </a:solidFill>
            </a:endParaRPr>
          </a:p>
        </p:txBody>
      </p:sp>
      <p:sp>
        <p:nvSpPr>
          <p:cNvPr id="14" name="ZoneTexte 13"/>
          <p:cNvSpPr txBox="1"/>
          <p:nvPr/>
        </p:nvSpPr>
        <p:spPr>
          <a:xfrm>
            <a:off x="9235598" y="890143"/>
            <a:ext cx="1657634" cy="338554"/>
          </a:xfrm>
          <a:prstGeom prst="rect">
            <a:avLst/>
          </a:prstGeom>
          <a:noFill/>
        </p:spPr>
        <p:txBody>
          <a:bodyPr wrap="none" rtlCol="0">
            <a:spAutoFit/>
          </a:bodyPr>
          <a:lstStyle/>
          <a:p>
            <a:pPr algn="ctr"/>
            <a:r>
              <a:rPr lang="fr-FR" sz="1600" b="1" u="sng" dirty="0" smtClean="0">
                <a:solidFill>
                  <a:srgbClr val="0070C0"/>
                </a:solidFill>
              </a:rPr>
              <a:t>Barrière sanitaire</a:t>
            </a:r>
            <a:endParaRPr lang="fr-FR" sz="1600" b="1" u="sng" dirty="0">
              <a:solidFill>
                <a:srgbClr val="0070C0"/>
              </a:solidFill>
            </a:endParaRPr>
          </a:p>
        </p:txBody>
      </p:sp>
      <p:pic>
        <p:nvPicPr>
          <p:cNvPr id="15" name="Picture 8" descr="toilet 22"/>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8948" y="3732310"/>
            <a:ext cx="432836" cy="48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toilet 39"/>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6179" y="4899627"/>
            <a:ext cx="402079" cy="63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4" descr="mains microb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4621" y="2674979"/>
            <a:ext cx="343637" cy="353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Line 15"/>
          <p:cNvSpPr>
            <a:spLocks noChangeShapeType="1"/>
          </p:cNvSpPr>
          <p:nvPr/>
        </p:nvSpPr>
        <p:spPr bwMode="auto">
          <a:xfrm flipH="1">
            <a:off x="767218" y="3235907"/>
            <a:ext cx="1944" cy="375019"/>
          </a:xfrm>
          <a:prstGeom prst="line">
            <a:avLst/>
          </a:prstGeom>
          <a:noFill/>
          <a:ln w="31750">
            <a:solidFill>
              <a:srgbClr val="5F5F5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9" name="Line 16"/>
          <p:cNvSpPr>
            <a:spLocks noChangeShapeType="1"/>
          </p:cNvSpPr>
          <p:nvPr/>
        </p:nvSpPr>
        <p:spPr bwMode="auto">
          <a:xfrm>
            <a:off x="748262" y="4382341"/>
            <a:ext cx="5518" cy="356199"/>
          </a:xfrm>
          <a:prstGeom prst="line">
            <a:avLst/>
          </a:prstGeom>
          <a:noFill/>
          <a:ln w="31750">
            <a:solidFill>
              <a:srgbClr val="5F5F5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6" name="Groupe 5"/>
          <p:cNvGrpSpPr/>
          <p:nvPr/>
        </p:nvGrpSpPr>
        <p:grpSpPr>
          <a:xfrm>
            <a:off x="1484344" y="1629658"/>
            <a:ext cx="3739384" cy="3955985"/>
            <a:chOff x="2775262" y="1921263"/>
            <a:chExt cx="3739384" cy="3955985"/>
          </a:xfrm>
        </p:grpSpPr>
        <p:pic>
          <p:nvPicPr>
            <p:cNvPr id="87" name="Picture 3" descr="Man-Hangi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4428899" y="2238382"/>
              <a:ext cx="813436" cy="2903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Rectangle 6"/>
            <p:cNvSpPr>
              <a:spLocks noChangeArrowheads="1"/>
            </p:cNvSpPr>
            <p:nvPr/>
          </p:nvSpPr>
          <p:spPr bwMode="auto">
            <a:xfrm>
              <a:off x="3627497" y="3553761"/>
              <a:ext cx="841906"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buFontTx/>
                <a:buNone/>
              </a:pPr>
              <a:r>
                <a:rPr lang="fr-FR" altLang="fr-FR" sz="1200" dirty="0">
                  <a:solidFill>
                    <a:schemeClr val="bg2">
                      <a:lumMod val="50000"/>
                    </a:schemeClr>
                  </a:solidFill>
                  <a:latin typeface="Calibri" panose="020F0502020204030204" pitchFamily="34" charset="0"/>
                </a:rPr>
                <a:t>Tenues</a:t>
              </a:r>
            </a:p>
          </p:txBody>
        </p:sp>
        <p:sp>
          <p:nvSpPr>
            <p:cNvPr id="93" name="Line 9"/>
            <p:cNvSpPr>
              <a:spLocks noChangeShapeType="1"/>
            </p:cNvSpPr>
            <p:nvPr/>
          </p:nvSpPr>
          <p:spPr bwMode="auto">
            <a:xfrm flipH="1" flipV="1">
              <a:off x="4356680" y="2752135"/>
              <a:ext cx="380030" cy="120048"/>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sp>
          <p:nvSpPr>
            <p:cNvPr id="94" name="Line 10"/>
            <p:cNvSpPr>
              <a:spLocks noChangeShapeType="1"/>
            </p:cNvSpPr>
            <p:nvPr/>
          </p:nvSpPr>
          <p:spPr bwMode="auto">
            <a:xfrm flipH="1">
              <a:off x="4298544" y="2972297"/>
              <a:ext cx="468313" cy="107654"/>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sp>
          <p:nvSpPr>
            <p:cNvPr id="95" name="Line 11"/>
            <p:cNvSpPr>
              <a:spLocks noChangeShapeType="1"/>
            </p:cNvSpPr>
            <p:nvPr/>
          </p:nvSpPr>
          <p:spPr bwMode="auto">
            <a:xfrm flipH="1">
              <a:off x="4337099" y="3619952"/>
              <a:ext cx="264609" cy="33612"/>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pic>
          <p:nvPicPr>
            <p:cNvPr id="105" name="Picture 23" descr="logo BSPP Final"/>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36710" y="1921263"/>
              <a:ext cx="239690" cy="23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Rectangle 31"/>
            <p:cNvSpPr>
              <a:spLocks noChangeArrowheads="1"/>
            </p:cNvSpPr>
            <p:nvPr/>
          </p:nvSpPr>
          <p:spPr bwMode="auto">
            <a:xfrm>
              <a:off x="2775262" y="2921683"/>
              <a:ext cx="1680111"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buFontTx/>
                <a:buNone/>
              </a:pPr>
              <a:r>
                <a:rPr lang="fr-FR" altLang="fr-FR" sz="1200" dirty="0">
                  <a:solidFill>
                    <a:schemeClr val="bg2">
                      <a:lumMod val="50000"/>
                    </a:schemeClr>
                  </a:solidFill>
                  <a:latin typeface="Calibri" panose="020F0502020204030204" pitchFamily="34" charset="0"/>
                </a:rPr>
                <a:t>Masques </a:t>
              </a:r>
              <a:r>
                <a:rPr lang="fr-FR" altLang="fr-FR" sz="1200" dirty="0" smtClean="0">
                  <a:solidFill>
                    <a:schemeClr val="bg2">
                      <a:lumMod val="50000"/>
                    </a:schemeClr>
                  </a:solidFill>
                  <a:latin typeface="Calibri" panose="020F0502020204030204" pitchFamily="34" charset="0"/>
                </a:rPr>
                <a:t>FFP 1-2-3 </a:t>
              </a:r>
              <a:r>
                <a:rPr lang="fr-FR" altLang="fr-FR" sz="1200" dirty="0">
                  <a:solidFill>
                    <a:schemeClr val="bg2">
                      <a:lumMod val="50000"/>
                    </a:schemeClr>
                  </a:solidFill>
                  <a:latin typeface="Calibri" panose="020F0502020204030204" pitchFamily="34" charset="0"/>
                </a:rPr>
                <a:t>simple (victime) </a:t>
              </a:r>
            </a:p>
          </p:txBody>
        </p:sp>
        <p:sp>
          <p:nvSpPr>
            <p:cNvPr id="112" name="Rectangle 32"/>
            <p:cNvSpPr>
              <a:spLocks noChangeArrowheads="1"/>
            </p:cNvSpPr>
            <p:nvPr/>
          </p:nvSpPr>
          <p:spPr bwMode="auto">
            <a:xfrm>
              <a:off x="3586992" y="2618786"/>
              <a:ext cx="841906"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buFontTx/>
                <a:buNone/>
              </a:pPr>
              <a:r>
                <a:rPr lang="fr-FR" altLang="fr-FR" sz="1200" dirty="0">
                  <a:solidFill>
                    <a:schemeClr val="bg2">
                      <a:lumMod val="50000"/>
                    </a:schemeClr>
                  </a:solidFill>
                  <a:latin typeface="Calibri" panose="020F0502020204030204" pitchFamily="34" charset="0"/>
                </a:rPr>
                <a:t>Lunettes</a:t>
              </a:r>
            </a:p>
          </p:txBody>
        </p:sp>
        <p:sp>
          <p:nvSpPr>
            <p:cNvPr id="113" name="Rectangle 33"/>
            <p:cNvSpPr>
              <a:spLocks noChangeArrowheads="1"/>
            </p:cNvSpPr>
            <p:nvPr/>
          </p:nvSpPr>
          <p:spPr bwMode="auto">
            <a:xfrm>
              <a:off x="3440153" y="2190515"/>
              <a:ext cx="797493"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buFontTx/>
                <a:buNone/>
              </a:pPr>
              <a:r>
                <a:rPr lang="fr-FR" altLang="fr-FR" sz="1200" dirty="0">
                  <a:solidFill>
                    <a:schemeClr val="bg2">
                      <a:lumMod val="50000"/>
                    </a:schemeClr>
                  </a:solidFill>
                  <a:latin typeface="Calibri" panose="020F0502020204030204" pitchFamily="34" charset="0"/>
                </a:rPr>
                <a:t>Gants</a:t>
              </a:r>
            </a:p>
          </p:txBody>
        </p:sp>
        <p:sp>
          <p:nvSpPr>
            <p:cNvPr id="114" name="Line 34"/>
            <p:cNvSpPr>
              <a:spLocks noChangeShapeType="1"/>
            </p:cNvSpPr>
            <p:nvPr/>
          </p:nvSpPr>
          <p:spPr bwMode="auto">
            <a:xfrm flipH="1">
              <a:off x="4133395" y="2315888"/>
              <a:ext cx="295503" cy="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sp>
          <p:nvSpPr>
            <p:cNvPr id="115" name="Text Box 35"/>
            <p:cNvSpPr txBox="1">
              <a:spLocks noChangeArrowheads="1"/>
            </p:cNvSpPr>
            <p:nvPr/>
          </p:nvSpPr>
          <p:spPr bwMode="auto">
            <a:xfrm>
              <a:off x="3495472" y="4326977"/>
              <a:ext cx="2467475" cy="461665"/>
            </a:xfrm>
            <a:prstGeom prst="rect">
              <a:avLst/>
            </a:prstGeom>
            <a:gradFill>
              <a:gsLst>
                <a:gs pos="0">
                  <a:schemeClr val="accent1">
                    <a:lumMod val="5000"/>
                    <a:lumOff val="95000"/>
                  </a:schemeClr>
                </a:gs>
                <a:gs pos="100000">
                  <a:srgbClr val="CCFF99"/>
                </a:gs>
              </a:gsLst>
              <a:lin ang="5400000" scaled="1"/>
            </a:gra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dirty="0">
                  <a:solidFill>
                    <a:srgbClr val="5F5F5F"/>
                  </a:solidFill>
                  <a:latin typeface="Calibri" panose="020F0502020204030204" pitchFamily="34" charset="0"/>
                </a:rPr>
                <a:t>Limiter les contacts avec les sources </a:t>
              </a:r>
              <a:r>
                <a:rPr lang="fr-FR" altLang="fr-FR" sz="1200" dirty="0" err="1">
                  <a:solidFill>
                    <a:srgbClr val="5F5F5F"/>
                  </a:solidFill>
                  <a:latin typeface="Calibri" panose="020F0502020204030204" pitchFamily="34" charset="0"/>
                </a:rPr>
                <a:t>contaminantes</a:t>
              </a:r>
              <a:endParaRPr lang="fr-FR" altLang="fr-FR" sz="1200" dirty="0">
                <a:solidFill>
                  <a:srgbClr val="5F5F5F"/>
                </a:solidFill>
                <a:latin typeface="Calibri" panose="020F0502020204030204" pitchFamily="34" charset="0"/>
              </a:endParaRPr>
            </a:p>
          </p:txBody>
        </p:sp>
        <p:sp>
          <p:nvSpPr>
            <p:cNvPr id="116" name="Text Box 36"/>
            <p:cNvSpPr txBox="1">
              <a:spLocks noChangeArrowheads="1"/>
            </p:cNvSpPr>
            <p:nvPr/>
          </p:nvSpPr>
          <p:spPr bwMode="auto">
            <a:xfrm>
              <a:off x="3130096" y="5446361"/>
              <a:ext cx="15843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100" b="1">
                  <a:latin typeface="Calibri" panose="020F0502020204030204" pitchFamily="34" charset="0"/>
                </a:rPr>
                <a:t>Limitation du </a:t>
              </a:r>
              <a:r>
                <a:rPr lang="fr-FR" altLang="fr-FR" sz="1100" b="1">
                  <a:solidFill>
                    <a:srgbClr val="FF0000"/>
                  </a:solidFill>
                  <a:latin typeface="Calibri" panose="020F0502020204030204" pitchFamily="34" charset="0"/>
                </a:rPr>
                <a:t>temps de contact</a:t>
              </a:r>
              <a:r>
                <a:rPr lang="fr-FR" altLang="fr-FR" sz="1100" b="1">
                  <a:latin typeface="Calibri" panose="020F0502020204030204" pitchFamily="34" charset="0"/>
                </a:rPr>
                <a:t> (&lt; 1h)</a:t>
              </a:r>
            </a:p>
          </p:txBody>
        </p:sp>
        <p:sp>
          <p:nvSpPr>
            <p:cNvPr id="117" name="Text Box 37"/>
            <p:cNvSpPr txBox="1">
              <a:spLocks noChangeArrowheads="1"/>
            </p:cNvSpPr>
            <p:nvPr/>
          </p:nvSpPr>
          <p:spPr bwMode="auto">
            <a:xfrm>
              <a:off x="4930321" y="5446361"/>
              <a:ext cx="15843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100" b="1">
                  <a:latin typeface="Calibri" panose="020F0502020204030204" pitchFamily="34" charset="0"/>
                </a:rPr>
                <a:t>Augmentation des </a:t>
              </a:r>
              <a:r>
                <a:rPr lang="fr-FR" altLang="fr-FR" sz="1100" b="1">
                  <a:solidFill>
                    <a:srgbClr val="FF0000"/>
                  </a:solidFill>
                  <a:latin typeface="Calibri" panose="020F0502020204030204" pitchFamily="34" charset="0"/>
                </a:rPr>
                <a:t>distances</a:t>
              </a:r>
              <a:r>
                <a:rPr lang="fr-FR" altLang="fr-FR" sz="1100" b="1">
                  <a:latin typeface="Calibri" panose="020F0502020204030204" pitchFamily="34" charset="0"/>
                </a:rPr>
                <a:t> (&gt; 1m)</a:t>
              </a:r>
            </a:p>
          </p:txBody>
        </p:sp>
        <p:sp>
          <p:nvSpPr>
            <p:cNvPr id="118" name="Line 38"/>
            <p:cNvSpPr>
              <a:spLocks noChangeShapeType="1"/>
            </p:cNvSpPr>
            <p:nvPr/>
          </p:nvSpPr>
          <p:spPr bwMode="auto">
            <a:xfrm>
              <a:off x="3849234" y="4870098"/>
              <a:ext cx="0" cy="576263"/>
            </a:xfrm>
            <a:prstGeom prst="line">
              <a:avLst/>
            </a:prstGeom>
            <a:noFill/>
            <a:ln w="25400">
              <a:solidFill>
                <a:schemeClr val="bg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sp>
          <p:nvSpPr>
            <p:cNvPr id="119" name="Line 39"/>
            <p:cNvSpPr>
              <a:spLocks noChangeShapeType="1"/>
            </p:cNvSpPr>
            <p:nvPr/>
          </p:nvSpPr>
          <p:spPr bwMode="auto">
            <a:xfrm>
              <a:off x="5793921" y="4870098"/>
              <a:ext cx="0" cy="576263"/>
            </a:xfrm>
            <a:prstGeom prst="line">
              <a:avLst/>
            </a:prstGeom>
            <a:noFill/>
            <a:ln w="25400">
              <a:solidFill>
                <a:schemeClr val="bg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grpSp>
      <p:grpSp>
        <p:nvGrpSpPr>
          <p:cNvPr id="3" name="Groupe 2"/>
          <p:cNvGrpSpPr/>
          <p:nvPr/>
        </p:nvGrpSpPr>
        <p:grpSpPr>
          <a:xfrm>
            <a:off x="4551128" y="1357419"/>
            <a:ext cx="3796251" cy="1968324"/>
            <a:chOff x="512601" y="1484313"/>
            <a:chExt cx="8380574" cy="4445465"/>
          </a:xfrm>
        </p:grpSpPr>
        <p:sp>
          <p:nvSpPr>
            <p:cNvPr id="120" name="Line 8"/>
            <p:cNvSpPr>
              <a:spLocks noChangeShapeType="1"/>
            </p:cNvSpPr>
            <p:nvPr/>
          </p:nvSpPr>
          <p:spPr bwMode="auto">
            <a:xfrm>
              <a:off x="2411413" y="1773238"/>
              <a:ext cx="4392612"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050"/>
            </a:p>
          </p:txBody>
        </p:sp>
        <p:sp>
          <p:nvSpPr>
            <p:cNvPr id="121" name="Rectangle 5"/>
            <p:cNvSpPr>
              <a:spLocks noChangeArrowheads="1"/>
            </p:cNvSpPr>
            <p:nvPr/>
          </p:nvSpPr>
          <p:spPr bwMode="auto">
            <a:xfrm>
              <a:off x="3419475" y="1484313"/>
              <a:ext cx="2232025" cy="576262"/>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50">
                  <a:solidFill>
                    <a:srgbClr val="FF0000"/>
                  </a:solidFill>
                  <a:latin typeface="Calibri" panose="020F0502020204030204" pitchFamily="34" charset="0"/>
                </a:rPr>
                <a:t>Immunité</a:t>
              </a:r>
            </a:p>
          </p:txBody>
        </p:sp>
        <p:sp>
          <p:nvSpPr>
            <p:cNvPr id="122" name="Rectangle 6"/>
            <p:cNvSpPr>
              <a:spLocks noChangeArrowheads="1"/>
            </p:cNvSpPr>
            <p:nvPr/>
          </p:nvSpPr>
          <p:spPr bwMode="auto">
            <a:xfrm>
              <a:off x="1476375" y="2420938"/>
              <a:ext cx="1944688" cy="576262"/>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50" i="1">
                  <a:solidFill>
                    <a:srgbClr val="5F5F5F"/>
                  </a:solidFill>
                  <a:latin typeface="Calibri" panose="020F0502020204030204" pitchFamily="34" charset="0"/>
                </a:rPr>
                <a:t>naturelle</a:t>
              </a:r>
            </a:p>
          </p:txBody>
        </p:sp>
        <p:sp>
          <p:nvSpPr>
            <p:cNvPr id="123" name="Rectangle 7"/>
            <p:cNvSpPr>
              <a:spLocks noChangeArrowheads="1"/>
            </p:cNvSpPr>
            <p:nvPr/>
          </p:nvSpPr>
          <p:spPr bwMode="auto">
            <a:xfrm>
              <a:off x="5651500" y="2420938"/>
              <a:ext cx="2303463" cy="576262"/>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50" i="1">
                  <a:solidFill>
                    <a:srgbClr val="5F5F5F"/>
                  </a:solidFill>
                  <a:latin typeface="Calibri" panose="020F0502020204030204" pitchFamily="34" charset="0"/>
                </a:rPr>
                <a:t>provoquée</a:t>
              </a:r>
            </a:p>
          </p:txBody>
        </p:sp>
        <p:sp>
          <p:nvSpPr>
            <p:cNvPr id="124" name="Line 9"/>
            <p:cNvSpPr>
              <a:spLocks noChangeShapeType="1"/>
            </p:cNvSpPr>
            <p:nvPr/>
          </p:nvSpPr>
          <p:spPr bwMode="auto">
            <a:xfrm>
              <a:off x="2411413" y="1773238"/>
              <a:ext cx="0" cy="6477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050"/>
            </a:p>
          </p:txBody>
        </p:sp>
        <p:sp>
          <p:nvSpPr>
            <p:cNvPr id="125" name="Line 10"/>
            <p:cNvSpPr>
              <a:spLocks noChangeShapeType="1"/>
            </p:cNvSpPr>
            <p:nvPr/>
          </p:nvSpPr>
          <p:spPr bwMode="auto">
            <a:xfrm>
              <a:off x="6804025" y="1773238"/>
              <a:ext cx="0" cy="6477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050"/>
            </a:p>
          </p:txBody>
        </p:sp>
        <p:sp>
          <p:nvSpPr>
            <p:cNvPr id="126" name="Text Box 11"/>
            <p:cNvSpPr txBox="1">
              <a:spLocks noChangeArrowheads="1"/>
            </p:cNvSpPr>
            <p:nvPr/>
          </p:nvSpPr>
          <p:spPr bwMode="auto">
            <a:xfrm>
              <a:off x="512601" y="3500437"/>
              <a:ext cx="2114712" cy="1251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000" dirty="0">
                  <a:solidFill>
                    <a:srgbClr val="6666FF"/>
                  </a:solidFill>
                  <a:latin typeface="Tahoma" panose="020B0604030504040204" pitchFamily="34" charset="0"/>
                </a:rPr>
                <a:t>Activation des défenses immunitaires</a:t>
              </a:r>
            </a:p>
          </p:txBody>
        </p:sp>
        <p:sp>
          <p:nvSpPr>
            <p:cNvPr id="127" name="Text Box 12"/>
            <p:cNvSpPr txBox="1">
              <a:spLocks noChangeArrowheads="1"/>
            </p:cNvSpPr>
            <p:nvPr/>
          </p:nvSpPr>
          <p:spPr bwMode="auto">
            <a:xfrm>
              <a:off x="2195513" y="4652963"/>
              <a:ext cx="1943100" cy="573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000" dirty="0">
                  <a:solidFill>
                    <a:srgbClr val="6666FF"/>
                  </a:solidFill>
                  <a:latin typeface="Tahoma" panose="020B0604030504040204" pitchFamily="34" charset="0"/>
                </a:rPr>
                <a:t>Colostrum </a:t>
              </a:r>
            </a:p>
          </p:txBody>
        </p:sp>
        <p:sp>
          <p:nvSpPr>
            <p:cNvPr id="128" name="Text Box 13"/>
            <p:cNvSpPr txBox="1">
              <a:spLocks noChangeArrowheads="1"/>
            </p:cNvSpPr>
            <p:nvPr/>
          </p:nvSpPr>
          <p:spPr bwMode="auto">
            <a:xfrm>
              <a:off x="4427538" y="3573464"/>
              <a:ext cx="2808287" cy="1772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000" dirty="0">
                  <a:solidFill>
                    <a:srgbClr val="6666FF"/>
                  </a:solidFill>
                  <a:latin typeface="Tahoma" panose="020B0604030504040204" pitchFamily="34" charset="0"/>
                </a:rPr>
                <a:t>Vaccinations</a:t>
              </a:r>
            </a:p>
            <a:p>
              <a:pPr algn="ctr" eaLnBrk="1" hangingPunct="1">
                <a:spcBef>
                  <a:spcPct val="50000"/>
                </a:spcBef>
                <a:buFontTx/>
                <a:buNone/>
              </a:pPr>
              <a:r>
                <a:rPr lang="fr-FR" altLang="fr-FR" sz="1000" dirty="0">
                  <a:solidFill>
                    <a:srgbClr val="6666FF"/>
                  </a:solidFill>
                  <a:latin typeface="Tahoma" panose="020B0604030504040204" pitchFamily="34" charset="0"/>
                </a:rPr>
                <a:t>(inactivés, atténués, recombinés) </a:t>
              </a:r>
            </a:p>
          </p:txBody>
        </p:sp>
        <p:sp>
          <p:nvSpPr>
            <p:cNvPr id="129" name="Text Box 14"/>
            <p:cNvSpPr txBox="1">
              <a:spLocks noChangeArrowheads="1"/>
            </p:cNvSpPr>
            <p:nvPr/>
          </p:nvSpPr>
          <p:spPr bwMode="auto">
            <a:xfrm>
              <a:off x="6084888" y="5373687"/>
              <a:ext cx="2808287" cy="556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000">
                  <a:solidFill>
                    <a:srgbClr val="6666FF"/>
                  </a:solidFill>
                  <a:latin typeface="Tahoma" panose="020B0604030504040204" pitchFamily="34" charset="0"/>
                </a:rPr>
                <a:t>Gamma-globulines</a:t>
              </a:r>
            </a:p>
          </p:txBody>
        </p:sp>
        <p:sp>
          <p:nvSpPr>
            <p:cNvPr id="130" name="Line 15"/>
            <p:cNvSpPr>
              <a:spLocks noChangeShapeType="1"/>
            </p:cNvSpPr>
            <p:nvPr/>
          </p:nvSpPr>
          <p:spPr bwMode="auto">
            <a:xfrm>
              <a:off x="1692275" y="2997200"/>
              <a:ext cx="0" cy="4318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050"/>
            </a:p>
          </p:txBody>
        </p:sp>
        <p:sp>
          <p:nvSpPr>
            <p:cNvPr id="131" name="Line 16"/>
            <p:cNvSpPr>
              <a:spLocks noChangeShapeType="1"/>
            </p:cNvSpPr>
            <p:nvPr/>
          </p:nvSpPr>
          <p:spPr bwMode="auto">
            <a:xfrm>
              <a:off x="3132138" y="2997200"/>
              <a:ext cx="0" cy="1584325"/>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050"/>
            </a:p>
          </p:txBody>
        </p:sp>
        <p:sp>
          <p:nvSpPr>
            <p:cNvPr id="132" name="Line 17"/>
            <p:cNvSpPr>
              <a:spLocks noChangeShapeType="1"/>
            </p:cNvSpPr>
            <p:nvPr/>
          </p:nvSpPr>
          <p:spPr bwMode="auto">
            <a:xfrm>
              <a:off x="5867400" y="2997200"/>
              <a:ext cx="0" cy="576263"/>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050"/>
            </a:p>
          </p:txBody>
        </p:sp>
        <p:sp>
          <p:nvSpPr>
            <p:cNvPr id="133" name="Line 18"/>
            <p:cNvSpPr>
              <a:spLocks noChangeShapeType="1"/>
            </p:cNvSpPr>
            <p:nvPr/>
          </p:nvSpPr>
          <p:spPr bwMode="auto">
            <a:xfrm>
              <a:off x="7524750" y="2997200"/>
              <a:ext cx="0" cy="2303463"/>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050"/>
            </a:p>
          </p:txBody>
        </p:sp>
      </p:grpSp>
      <p:grpSp>
        <p:nvGrpSpPr>
          <p:cNvPr id="20" name="Groupe 19"/>
          <p:cNvGrpSpPr/>
          <p:nvPr/>
        </p:nvGrpSpPr>
        <p:grpSpPr>
          <a:xfrm>
            <a:off x="8694738" y="1330163"/>
            <a:ext cx="3082638" cy="2612122"/>
            <a:chOff x="1719166" y="1268413"/>
            <a:chExt cx="6198293" cy="3605688"/>
          </a:xfrm>
        </p:grpSpPr>
        <p:pic>
          <p:nvPicPr>
            <p:cNvPr id="63" name="Picture 5" descr="birdflu74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42321" y="1835573"/>
              <a:ext cx="1263392" cy="993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6" descr="93a4afff266fc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67771" y="2996405"/>
              <a:ext cx="1115001" cy="75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7" descr="RUB_ACCUEIL%5CRUB_LOISIRS%5C04230-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35656" y="2981022"/>
              <a:ext cx="1181803" cy="820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AutoShape 9" descr="Z"/>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100"/>
            </a:p>
          </p:txBody>
        </p:sp>
        <p:pic>
          <p:nvPicPr>
            <p:cNvPr id="67" name="Picture 10" descr="foul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719166" y="1950684"/>
              <a:ext cx="1128702" cy="74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 Box 11"/>
            <p:cNvSpPr txBox="1">
              <a:spLocks noChangeArrowheads="1"/>
            </p:cNvSpPr>
            <p:nvPr/>
          </p:nvSpPr>
          <p:spPr bwMode="auto">
            <a:xfrm>
              <a:off x="2771775" y="1989139"/>
              <a:ext cx="3960813" cy="605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900" dirty="0">
                  <a:solidFill>
                    <a:srgbClr val="5F5F5F"/>
                  </a:solidFill>
                  <a:latin typeface="Tahoma" panose="020B0604030504040204" pitchFamily="34" charset="0"/>
                </a:rPr>
                <a:t>Transports, Voyages</a:t>
              </a:r>
            </a:p>
            <a:p>
              <a:pPr algn="ctr" eaLnBrk="1" hangingPunct="1">
                <a:spcBef>
                  <a:spcPct val="50000"/>
                </a:spcBef>
                <a:buFontTx/>
                <a:buNone/>
              </a:pPr>
              <a:r>
                <a:rPr lang="fr-FR" altLang="fr-FR" sz="900" dirty="0">
                  <a:solidFill>
                    <a:srgbClr val="5F5F5F"/>
                  </a:solidFill>
                  <a:latin typeface="Tahoma" panose="020B0604030504040204" pitchFamily="34" charset="0"/>
                </a:rPr>
                <a:t>Regroupement de population</a:t>
              </a:r>
            </a:p>
          </p:txBody>
        </p:sp>
        <p:sp>
          <p:nvSpPr>
            <p:cNvPr id="71" name="Rectangle 14"/>
            <p:cNvSpPr>
              <a:spLocks noChangeArrowheads="1"/>
            </p:cNvSpPr>
            <p:nvPr/>
          </p:nvSpPr>
          <p:spPr bwMode="auto">
            <a:xfrm>
              <a:off x="3995738" y="1268413"/>
              <a:ext cx="1584325" cy="431800"/>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100">
                  <a:solidFill>
                    <a:schemeClr val="bg1"/>
                  </a:solidFill>
                  <a:latin typeface="Calibri" panose="020F0502020204030204" pitchFamily="34" charset="0"/>
                </a:rPr>
                <a:t>NON</a:t>
              </a:r>
            </a:p>
          </p:txBody>
        </p:sp>
        <p:sp>
          <p:nvSpPr>
            <p:cNvPr id="72" name="Rectangle 15"/>
            <p:cNvSpPr>
              <a:spLocks noChangeArrowheads="1"/>
            </p:cNvSpPr>
            <p:nvPr/>
          </p:nvSpPr>
          <p:spPr bwMode="auto">
            <a:xfrm>
              <a:off x="4036110" y="3098944"/>
              <a:ext cx="1584326" cy="431800"/>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100" dirty="0">
                  <a:solidFill>
                    <a:srgbClr val="5F5F5F"/>
                  </a:solidFill>
                  <a:latin typeface="Calibri" panose="020F0502020204030204" pitchFamily="34" charset="0"/>
                </a:rPr>
                <a:t>OUI</a:t>
              </a:r>
            </a:p>
          </p:txBody>
        </p:sp>
        <p:sp>
          <p:nvSpPr>
            <p:cNvPr id="73" name="Text Box 16"/>
            <p:cNvSpPr txBox="1">
              <a:spLocks noChangeArrowheads="1"/>
            </p:cNvSpPr>
            <p:nvPr/>
          </p:nvSpPr>
          <p:spPr bwMode="auto">
            <a:xfrm>
              <a:off x="2950133" y="3695157"/>
              <a:ext cx="3887787" cy="1178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900" dirty="0" err="1">
                  <a:solidFill>
                    <a:srgbClr val="5F5F5F"/>
                  </a:solidFill>
                  <a:latin typeface="Tahoma" panose="020B0604030504040204" pitchFamily="34" charset="0"/>
                </a:rPr>
                <a:t>Rotoluve</a:t>
              </a:r>
              <a:r>
                <a:rPr lang="fr-FR" altLang="fr-FR" sz="900" dirty="0">
                  <a:solidFill>
                    <a:srgbClr val="5F5F5F"/>
                  </a:solidFill>
                  <a:latin typeface="Tahoma" panose="020B0604030504040204" pitchFamily="34" charset="0"/>
                </a:rPr>
                <a:t> / Pédiluve</a:t>
              </a:r>
            </a:p>
            <a:p>
              <a:pPr algn="ctr" eaLnBrk="1" hangingPunct="1">
                <a:spcBef>
                  <a:spcPct val="50000"/>
                </a:spcBef>
                <a:buFontTx/>
                <a:buNone/>
              </a:pPr>
              <a:r>
                <a:rPr lang="fr-FR" altLang="fr-FR" sz="900" dirty="0">
                  <a:solidFill>
                    <a:srgbClr val="5F5F5F"/>
                  </a:solidFill>
                  <a:latin typeface="Tahoma" panose="020B0604030504040204" pitchFamily="34" charset="0"/>
                </a:rPr>
                <a:t>Abattage d’animaux</a:t>
              </a:r>
            </a:p>
            <a:p>
              <a:pPr algn="ctr" eaLnBrk="1" hangingPunct="1">
                <a:spcBef>
                  <a:spcPct val="50000"/>
                </a:spcBef>
                <a:buFontTx/>
                <a:buNone/>
              </a:pPr>
              <a:r>
                <a:rPr lang="fr-FR" altLang="fr-FR" sz="900" dirty="0">
                  <a:solidFill>
                    <a:srgbClr val="5F5F5F"/>
                  </a:solidFill>
                  <a:latin typeface="Tahoma" panose="020B0604030504040204" pitchFamily="34" charset="0"/>
                </a:rPr>
                <a:t>Lutte anti-vectorielle</a:t>
              </a:r>
            </a:p>
            <a:p>
              <a:pPr algn="ctr" eaLnBrk="1" hangingPunct="1">
                <a:spcBef>
                  <a:spcPct val="50000"/>
                </a:spcBef>
                <a:buFontTx/>
                <a:buNone/>
              </a:pPr>
              <a:r>
                <a:rPr lang="fr-FR" altLang="fr-FR" sz="900" dirty="0">
                  <a:solidFill>
                    <a:srgbClr val="5F5F5F"/>
                  </a:solidFill>
                  <a:latin typeface="Tahoma" panose="020B0604030504040204" pitchFamily="34" charset="0"/>
                </a:rPr>
                <a:t>Traitement des déchets</a:t>
              </a:r>
            </a:p>
          </p:txBody>
        </p:sp>
        <p:pic>
          <p:nvPicPr>
            <p:cNvPr id="74" name="Picture 21" descr="imagesCAK7U8F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929585" y="4039939"/>
              <a:ext cx="889229" cy="7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22" descr="imagesCAHQ9Z2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969240" y="3943421"/>
              <a:ext cx="849527" cy="860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oupe 20"/>
          <p:cNvGrpSpPr/>
          <p:nvPr/>
        </p:nvGrpSpPr>
        <p:grpSpPr>
          <a:xfrm>
            <a:off x="5582504" y="4225822"/>
            <a:ext cx="3026412" cy="1613750"/>
            <a:chOff x="5570437" y="4433668"/>
            <a:chExt cx="3026412" cy="1613750"/>
          </a:xfrm>
        </p:grpSpPr>
        <p:sp>
          <p:nvSpPr>
            <p:cNvPr id="77" name="ZoneTexte 76"/>
            <p:cNvSpPr txBox="1"/>
            <p:nvPr/>
          </p:nvSpPr>
          <p:spPr>
            <a:xfrm>
              <a:off x="5570437" y="5051090"/>
              <a:ext cx="1195969" cy="338554"/>
            </a:xfrm>
            <a:prstGeom prst="rect">
              <a:avLst/>
            </a:prstGeom>
            <a:noFill/>
          </p:spPr>
          <p:txBody>
            <a:bodyPr wrap="none" rtlCol="0">
              <a:spAutoFit/>
            </a:bodyPr>
            <a:lstStyle/>
            <a:p>
              <a:pPr algn="ctr"/>
              <a:r>
                <a:rPr lang="fr-FR" sz="1600" b="1" u="sng" dirty="0" smtClean="0">
                  <a:solidFill>
                    <a:srgbClr val="0070C0"/>
                  </a:solidFill>
                </a:rPr>
                <a:t>Traitements</a:t>
              </a:r>
              <a:endParaRPr lang="fr-FR" sz="1600" b="1" u="sng" dirty="0">
                <a:solidFill>
                  <a:srgbClr val="0070C0"/>
                </a:solidFill>
              </a:endParaRPr>
            </a:p>
          </p:txBody>
        </p:sp>
        <p:sp>
          <p:nvSpPr>
            <p:cNvPr id="78" name="Text Box 4"/>
            <p:cNvSpPr txBox="1">
              <a:spLocks noChangeArrowheads="1"/>
            </p:cNvSpPr>
            <p:nvPr/>
          </p:nvSpPr>
          <p:spPr bwMode="auto">
            <a:xfrm>
              <a:off x="7247923" y="4433668"/>
              <a:ext cx="1348926" cy="26161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050" dirty="0">
                  <a:solidFill>
                    <a:srgbClr val="5F5F5F"/>
                  </a:solidFill>
                  <a:latin typeface="Calibri" panose="020F0502020204030204" pitchFamily="34" charset="0"/>
                </a:rPr>
                <a:t>ANTIBIOTIQUES </a:t>
              </a:r>
            </a:p>
          </p:txBody>
        </p:sp>
        <p:sp>
          <p:nvSpPr>
            <p:cNvPr id="79" name="Text Box 5"/>
            <p:cNvSpPr txBox="1">
              <a:spLocks noChangeArrowheads="1"/>
            </p:cNvSpPr>
            <p:nvPr/>
          </p:nvSpPr>
          <p:spPr bwMode="auto">
            <a:xfrm>
              <a:off x="7247923" y="5785808"/>
              <a:ext cx="1348926" cy="26161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050">
                  <a:solidFill>
                    <a:srgbClr val="5F5F5F"/>
                  </a:solidFill>
                  <a:latin typeface="Calibri" panose="020F0502020204030204" pitchFamily="34" charset="0"/>
                </a:rPr>
                <a:t>SYMPTOMATIQUES </a:t>
              </a:r>
            </a:p>
          </p:txBody>
        </p:sp>
        <p:sp>
          <p:nvSpPr>
            <p:cNvPr id="80" name="Text Box 10"/>
            <p:cNvSpPr txBox="1">
              <a:spLocks noChangeArrowheads="1"/>
            </p:cNvSpPr>
            <p:nvPr/>
          </p:nvSpPr>
          <p:spPr bwMode="auto">
            <a:xfrm>
              <a:off x="7247923" y="5107533"/>
              <a:ext cx="1348926" cy="26161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050">
                  <a:solidFill>
                    <a:srgbClr val="5F5F5F"/>
                  </a:solidFill>
                  <a:latin typeface="Calibri" panose="020F0502020204030204" pitchFamily="34" charset="0"/>
                </a:rPr>
                <a:t>ANTIVIRAUX </a:t>
              </a:r>
            </a:p>
          </p:txBody>
        </p:sp>
      </p:grpSp>
      <p:sp>
        <p:nvSpPr>
          <p:cNvPr id="82" name="Text Box 6"/>
          <p:cNvSpPr txBox="1">
            <a:spLocks noChangeArrowheads="1"/>
          </p:cNvSpPr>
          <p:nvPr/>
        </p:nvSpPr>
        <p:spPr bwMode="auto">
          <a:xfrm>
            <a:off x="8565744" y="4186734"/>
            <a:ext cx="309562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100" dirty="0">
                <a:solidFill>
                  <a:srgbClr val="5F5F5F"/>
                </a:solidFill>
                <a:latin typeface="+mn-lt"/>
              </a:rPr>
              <a:t>Efficaces sur la plupart des agents </a:t>
            </a:r>
            <a:r>
              <a:rPr lang="fr-FR" altLang="fr-FR" sz="1100" dirty="0" smtClean="0">
                <a:solidFill>
                  <a:srgbClr val="FF0000"/>
                </a:solidFill>
                <a:latin typeface="+mn-lt"/>
              </a:rPr>
              <a:t>bactériens</a:t>
            </a:r>
          </a:p>
          <a:p>
            <a:pPr algn="ctr" eaLnBrk="1" hangingPunct="1">
              <a:spcBef>
                <a:spcPct val="50000"/>
              </a:spcBef>
              <a:buFontTx/>
              <a:buNone/>
            </a:pPr>
            <a:r>
              <a:rPr lang="fr-FR" altLang="fr-FR" sz="1000" i="1" dirty="0" smtClean="0">
                <a:solidFill>
                  <a:schemeClr val="accent1">
                    <a:lumMod val="75000"/>
                  </a:schemeClr>
                </a:solidFill>
                <a:latin typeface="+mn-lt"/>
              </a:rPr>
              <a:t>(Attention aux résistances…)</a:t>
            </a:r>
            <a:endParaRPr lang="fr-FR" altLang="fr-FR" sz="1000" i="1" dirty="0">
              <a:solidFill>
                <a:schemeClr val="accent1">
                  <a:lumMod val="75000"/>
                </a:schemeClr>
              </a:solidFill>
              <a:latin typeface="+mn-lt"/>
            </a:endParaRPr>
          </a:p>
        </p:txBody>
      </p:sp>
      <p:sp>
        <p:nvSpPr>
          <p:cNvPr id="83" name="Text Box 6"/>
          <p:cNvSpPr txBox="1">
            <a:spLocks noChangeArrowheads="1"/>
          </p:cNvSpPr>
          <p:nvPr/>
        </p:nvSpPr>
        <p:spPr bwMode="auto">
          <a:xfrm>
            <a:off x="8608916" y="4909779"/>
            <a:ext cx="309562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100" dirty="0" smtClean="0">
                <a:solidFill>
                  <a:srgbClr val="5F5F5F"/>
                </a:solidFill>
                <a:latin typeface="+mn-lt"/>
              </a:rPr>
              <a:t>Efficacité relative….</a:t>
            </a:r>
            <a:endParaRPr lang="fr-FR" altLang="fr-FR" sz="1000" i="1" dirty="0">
              <a:solidFill>
                <a:schemeClr val="accent1">
                  <a:lumMod val="75000"/>
                </a:schemeClr>
              </a:solidFill>
              <a:latin typeface="+mn-lt"/>
            </a:endParaRPr>
          </a:p>
        </p:txBody>
      </p:sp>
      <p:sp>
        <p:nvSpPr>
          <p:cNvPr id="84" name="Text Box 6"/>
          <p:cNvSpPr txBox="1">
            <a:spLocks noChangeArrowheads="1"/>
          </p:cNvSpPr>
          <p:nvPr/>
        </p:nvSpPr>
        <p:spPr bwMode="auto">
          <a:xfrm>
            <a:off x="8616216" y="5494393"/>
            <a:ext cx="30956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100" dirty="0" smtClean="0">
                <a:solidFill>
                  <a:srgbClr val="5F5F5F"/>
                </a:solidFill>
                <a:latin typeface="+mn-lt"/>
              </a:rPr>
              <a:t>En espérant que les défenses immunitaires agissent !!!.....</a:t>
            </a:r>
            <a:endParaRPr lang="fr-FR" altLang="fr-FR" sz="1000" i="1" dirty="0">
              <a:solidFill>
                <a:schemeClr val="accent1">
                  <a:lumMod val="75000"/>
                </a:schemeClr>
              </a:solidFill>
              <a:latin typeface="+mn-lt"/>
            </a:endParaRPr>
          </a:p>
        </p:txBody>
      </p:sp>
    </p:spTree>
    <p:extLst>
      <p:ext uri="{BB962C8B-B14F-4D97-AF65-F5344CB8AC3E}">
        <p14:creationId xmlns:p14="http://schemas.microsoft.com/office/powerpoint/2010/main" val="92626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25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up)">
                                      <p:cBhvr>
                                        <p:cTn id="10" dur="1250"/>
                                        <p:tgtEl>
                                          <p:spTgt spid="17"/>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1250"/>
                                        <p:tgtEl>
                                          <p:spTgt spid="18"/>
                                        </p:tgtEl>
                                      </p:cBhvr>
                                    </p:animEffect>
                                  </p:childTnLst>
                                </p:cTn>
                              </p:par>
                              <p:par>
                                <p:cTn id="14" presetID="22" presetClass="entr" presetSubtype="1"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1250"/>
                                        <p:tgtEl>
                                          <p:spTgt spid="15"/>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up)">
                                      <p:cBhvr>
                                        <p:cTn id="19" dur="1250"/>
                                        <p:tgtEl>
                                          <p:spTgt spid="19"/>
                                        </p:tgtEl>
                                      </p:cBhvr>
                                    </p:animEffect>
                                  </p:childTnLst>
                                </p:cTn>
                              </p:par>
                              <p:par>
                                <p:cTn id="20" presetID="22" presetClass="entr" presetSubtype="1"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up)">
                                      <p:cBhvr>
                                        <p:cTn id="22" dur="125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2000"/>
                                        <p:tgtEl>
                                          <p:spTgt spid="12"/>
                                        </p:tgtEl>
                                      </p:cBhvr>
                                    </p:animEffect>
                                  </p:childTnLst>
                                </p:cTn>
                              </p:par>
                              <p:par>
                                <p:cTn id="28" presetID="22" presetClass="entr" presetSubtype="1"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up)">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up)">
                                      <p:cBhvr>
                                        <p:cTn id="35" dur="1250"/>
                                        <p:tgtEl>
                                          <p:spTgt spid="13"/>
                                        </p:tgtEl>
                                      </p:cBhvr>
                                    </p:animEffect>
                                  </p:childTnLst>
                                </p:cTn>
                              </p:par>
                              <p:par>
                                <p:cTn id="36" presetID="22" presetClass="entr" presetSubtype="1"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up)">
                                      <p:cBhvr>
                                        <p:cTn id="38" dur="125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up)">
                                      <p:cBhvr>
                                        <p:cTn id="43" dur="1500"/>
                                        <p:tgtEl>
                                          <p:spTgt spid="14"/>
                                        </p:tgtEl>
                                      </p:cBhvr>
                                    </p:animEffect>
                                  </p:childTnLst>
                                </p:cTn>
                              </p:par>
                              <p:par>
                                <p:cTn id="44" presetID="22" presetClass="entr" presetSubtype="1"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up)">
                                      <p:cBhvr>
                                        <p:cTn id="46" dur="1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left)">
                                      <p:cBhvr>
                                        <p:cTn id="51" dur="1500"/>
                                        <p:tgtEl>
                                          <p:spTgt spid="21"/>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82"/>
                                        </p:tgtEl>
                                        <p:attrNameLst>
                                          <p:attrName>style.visibility</p:attrName>
                                        </p:attrNameLst>
                                      </p:cBhvr>
                                      <p:to>
                                        <p:strVal val="visible"/>
                                      </p:to>
                                    </p:set>
                                    <p:animEffect transition="in" filter="wipe(left)">
                                      <p:cBhvr>
                                        <p:cTn id="54" dur="1500"/>
                                        <p:tgtEl>
                                          <p:spTgt spid="82"/>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83"/>
                                        </p:tgtEl>
                                        <p:attrNameLst>
                                          <p:attrName>style.visibility</p:attrName>
                                        </p:attrNameLst>
                                      </p:cBhvr>
                                      <p:to>
                                        <p:strVal val="visible"/>
                                      </p:to>
                                    </p:set>
                                    <p:animEffect transition="in" filter="wipe(left)">
                                      <p:cBhvr>
                                        <p:cTn id="57" dur="1500"/>
                                        <p:tgtEl>
                                          <p:spTgt spid="83"/>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84"/>
                                        </p:tgtEl>
                                        <p:attrNameLst>
                                          <p:attrName>style.visibility</p:attrName>
                                        </p:attrNameLst>
                                      </p:cBhvr>
                                      <p:to>
                                        <p:strVal val="visible"/>
                                      </p:to>
                                    </p:set>
                                    <p:animEffect transition="in" filter="wipe(left)">
                                      <p:cBhvr>
                                        <p:cTn id="60" dur="1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8" grpId="0" animBg="1"/>
      <p:bldP spid="19" grpId="0" animBg="1"/>
      <p:bldP spid="82" grpId="0"/>
      <p:bldP spid="83" grpId="0"/>
      <p:bldP spid="8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1023401" cy="980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277471" y="379234"/>
            <a:ext cx="4926926" cy="584775"/>
          </a:xfrm>
          <a:prstGeom prst="rect">
            <a:avLst/>
          </a:prstGeom>
          <a:noFill/>
        </p:spPr>
        <p:txBody>
          <a:bodyPr wrap="none" rtlCol="0">
            <a:spAutoFit/>
          </a:bodyPr>
          <a:lstStyle/>
          <a:p>
            <a:pPr algn="ctr"/>
            <a:r>
              <a:rPr lang="fr-FR" sz="3200" b="1" u="sng" dirty="0" smtClean="0">
                <a:solidFill>
                  <a:srgbClr val="0070C0"/>
                </a:solidFill>
              </a:rPr>
              <a:t>Historique du bioterrorisme</a:t>
            </a:r>
            <a:endParaRPr lang="fr-FR" sz="3200" b="1" u="sng" dirty="0">
              <a:solidFill>
                <a:srgbClr val="0070C0"/>
              </a:solidFill>
            </a:endParaRPr>
          </a:p>
        </p:txBody>
      </p:sp>
      <p:grpSp>
        <p:nvGrpSpPr>
          <p:cNvPr id="2" name="Groupe 1"/>
          <p:cNvGrpSpPr/>
          <p:nvPr/>
        </p:nvGrpSpPr>
        <p:grpSpPr>
          <a:xfrm>
            <a:off x="729934" y="856755"/>
            <a:ext cx="9029362" cy="5301101"/>
            <a:chOff x="667966" y="894065"/>
            <a:chExt cx="9029362" cy="5301101"/>
          </a:xfrm>
        </p:grpSpPr>
        <p:sp>
          <p:nvSpPr>
            <p:cNvPr id="9" name="Line 5"/>
            <p:cNvSpPr>
              <a:spLocks noChangeShapeType="1"/>
            </p:cNvSpPr>
            <p:nvPr/>
          </p:nvSpPr>
          <p:spPr bwMode="auto">
            <a:xfrm flipV="1">
              <a:off x="667966" y="894065"/>
              <a:ext cx="8811875" cy="5301101"/>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 name="Line 6"/>
            <p:cNvSpPr>
              <a:spLocks noChangeShapeType="1"/>
            </p:cNvSpPr>
            <p:nvPr/>
          </p:nvSpPr>
          <p:spPr bwMode="auto">
            <a:xfrm>
              <a:off x="1343903" y="5789916"/>
              <a:ext cx="0" cy="1444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 name="Line 7"/>
            <p:cNvSpPr>
              <a:spLocks noChangeShapeType="1"/>
            </p:cNvSpPr>
            <p:nvPr/>
          </p:nvSpPr>
          <p:spPr bwMode="auto">
            <a:xfrm>
              <a:off x="1847141" y="5142216"/>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 name="Line 8"/>
            <p:cNvSpPr>
              <a:spLocks noChangeShapeType="1"/>
            </p:cNvSpPr>
            <p:nvPr/>
          </p:nvSpPr>
          <p:spPr bwMode="auto">
            <a:xfrm>
              <a:off x="8328903" y="1362379"/>
              <a:ext cx="0" cy="2159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 name="Line 9"/>
            <p:cNvSpPr>
              <a:spLocks noChangeShapeType="1"/>
            </p:cNvSpPr>
            <p:nvPr/>
          </p:nvSpPr>
          <p:spPr bwMode="auto">
            <a:xfrm>
              <a:off x="7536741" y="1686229"/>
              <a:ext cx="0" cy="360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 name="Line 10"/>
            <p:cNvSpPr>
              <a:spLocks noChangeShapeType="1"/>
            </p:cNvSpPr>
            <p:nvPr/>
          </p:nvSpPr>
          <p:spPr bwMode="auto">
            <a:xfrm>
              <a:off x="6960478" y="2405366"/>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 name="Line 11"/>
            <p:cNvSpPr>
              <a:spLocks noChangeShapeType="1"/>
            </p:cNvSpPr>
            <p:nvPr/>
          </p:nvSpPr>
          <p:spPr bwMode="auto">
            <a:xfrm>
              <a:off x="6096878" y="2549829"/>
              <a:ext cx="0" cy="360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 name="Line 12"/>
            <p:cNvSpPr>
              <a:spLocks noChangeShapeType="1"/>
            </p:cNvSpPr>
            <p:nvPr/>
          </p:nvSpPr>
          <p:spPr bwMode="auto">
            <a:xfrm>
              <a:off x="5447591" y="3341991"/>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9" name="Line 13"/>
            <p:cNvSpPr>
              <a:spLocks noChangeShapeType="1"/>
            </p:cNvSpPr>
            <p:nvPr/>
          </p:nvSpPr>
          <p:spPr bwMode="auto">
            <a:xfrm>
              <a:off x="4512553" y="3557891"/>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 name="Line 14"/>
            <p:cNvSpPr>
              <a:spLocks noChangeShapeType="1"/>
            </p:cNvSpPr>
            <p:nvPr/>
          </p:nvSpPr>
          <p:spPr bwMode="auto">
            <a:xfrm>
              <a:off x="4007728" y="4205591"/>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 name="Line 15"/>
            <p:cNvSpPr>
              <a:spLocks noChangeShapeType="1"/>
            </p:cNvSpPr>
            <p:nvPr/>
          </p:nvSpPr>
          <p:spPr bwMode="auto">
            <a:xfrm>
              <a:off x="3215566" y="4278616"/>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 name="Line 16"/>
            <p:cNvSpPr>
              <a:spLocks noChangeShapeType="1"/>
            </p:cNvSpPr>
            <p:nvPr/>
          </p:nvSpPr>
          <p:spPr bwMode="auto">
            <a:xfrm>
              <a:off x="2783766" y="4926316"/>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3" name="Line 17"/>
            <p:cNvSpPr>
              <a:spLocks noChangeShapeType="1"/>
            </p:cNvSpPr>
            <p:nvPr/>
          </p:nvSpPr>
          <p:spPr bwMode="auto">
            <a:xfrm>
              <a:off x="9157008" y="1109966"/>
              <a:ext cx="0" cy="360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 name="Line 19"/>
            <p:cNvSpPr>
              <a:spLocks noChangeShapeType="1"/>
            </p:cNvSpPr>
            <p:nvPr/>
          </p:nvSpPr>
          <p:spPr bwMode="auto">
            <a:xfrm flipV="1">
              <a:off x="2063041" y="4997754"/>
              <a:ext cx="2159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5" name="Text Box 21">
              <a:hlinkClick r:id="rId5" action="ppaction://hlinksldjump"/>
            </p:cNvPr>
            <p:cNvSpPr txBox="1">
              <a:spLocks noChangeArrowheads="1"/>
            </p:cNvSpPr>
            <p:nvPr/>
          </p:nvSpPr>
          <p:spPr bwMode="auto">
            <a:xfrm>
              <a:off x="2136066" y="5286679"/>
              <a:ext cx="23050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Siège de </a:t>
              </a:r>
              <a:r>
                <a:rPr lang="fr-FR" altLang="fr-FR" sz="1200" b="1" dirty="0" err="1">
                  <a:solidFill>
                    <a:srgbClr val="5F5F5F"/>
                  </a:solidFill>
                  <a:latin typeface="Calibri" panose="020F0502020204030204" pitchFamily="34" charset="0"/>
                </a:rPr>
                <a:t>Caffa</a:t>
              </a:r>
              <a:r>
                <a:rPr lang="fr-FR" altLang="fr-FR" sz="1200" b="1" dirty="0">
                  <a:solidFill>
                    <a:srgbClr val="5F5F5F"/>
                  </a:solidFill>
                  <a:latin typeface="Calibri" panose="020F0502020204030204" pitchFamily="34" charset="0"/>
                </a:rPr>
                <a:t> - </a:t>
              </a:r>
              <a:r>
                <a:rPr lang="fr-FR" altLang="fr-FR" sz="1200" b="1" dirty="0">
                  <a:solidFill>
                    <a:srgbClr val="6666FF"/>
                  </a:solidFill>
                  <a:latin typeface="Calibri" panose="020F0502020204030204" pitchFamily="34" charset="0"/>
                </a:rPr>
                <a:t>1346</a:t>
              </a:r>
            </a:p>
          </p:txBody>
        </p:sp>
        <p:sp>
          <p:nvSpPr>
            <p:cNvPr id="26" name="Text Box 22">
              <a:hlinkClick r:id="rId6" action="ppaction://hlinksldjump"/>
            </p:cNvPr>
            <p:cNvSpPr txBox="1">
              <a:spLocks noChangeArrowheads="1"/>
            </p:cNvSpPr>
            <p:nvPr/>
          </p:nvSpPr>
          <p:spPr bwMode="auto">
            <a:xfrm>
              <a:off x="3504491" y="4638979"/>
              <a:ext cx="18018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Unité 731 - </a:t>
              </a:r>
              <a:r>
                <a:rPr lang="fr-FR" altLang="fr-FR" sz="1200" b="1" dirty="0">
                  <a:solidFill>
                    <a:srgbClr val="6666FF"/>
                  </a:solidFill>
                  <a:latin typeface="Calibri" panose="020F0502020204030204" pitchFamily="34" charset="0"/>
                </a:rPr>
                <a:t>1936</a:t>
              </a:r>
            </a:p>
          </p:txBody>
        </p:sp>
        <p:sp>
          <p:nvSpPr>
            <p:cNvPr id="27" name="Text Box 23">
              <a:hlinkClick r:id="rId5" action="ppaction://hlinksldjump"/>
            </p:cNvPr>
            <p:cNvSpPr txBox="1">
              <a:spLocks noChangeArrowheads="1"/>
            </p:cNvSpPr>
            <p:nvPr/>
          </p:nvSpPr>
          <p:spPr bwMode="auto">
            <a:xfrm>
              <a:off x="1559803" y="3918254"/>
              <a:ext cx="23050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Sir Jeffrey </a:t>
              </a:r>
              <a:r>
                <a:rPr lang="fr-FR" altLang="fr-FR" sz="1200" b="1" dirty="0" err="1">
                  <a:solidFill>
                    <a:srgbClr val="5F5F5F"/>
                  </a:solidFill>
                  <a:latin typeface="Calibri" panose="020F0502020204030204" pitchFamily="34" charset="0"/>
                </a:rPr>
                <a:t>Amhrest</a:t>
              </a:r>
              <a:r>
                <a:rPr lang="fr-FR" altLang="fr-FR" sz="1200" b="1" dirty="0">
                  <a:solidFill>
                    <a:srgbClr val="5F5F5F"/>
                  </a:solidFill>
                  <a:latin typeface="Calibri" panose="020F0502020204030204" pitchFamily="34" charset="0"/>
                </a:rPr>
                <a:t> - </a:t>
              </a:r>
              <a:r>
                <a:rPr lang="fr-FR" altLang="fr-FR" sz="1200" b="1" dirty="0">
                  <a:solidFill>
                    <a:srgbClr val="6666FF"/>
                  </a:solidFill>
                  <a:latin typeface="Calibri" panose="020F0502020204030204" pitchFamily="34" charset="0"/>
                </a:rPr>
                <a:t>1763</a:t>
              </a:r>
            </a:p>
          </p:txBody>
        </p:sp>
        <p:sp>
          <p:nvSpPr>
            <p:cNvPr id="28" name="Text Box 24">
              <a:hlinkClick r:id="rId7" action="ppaction://hlinksldjump"/>
            </p:cNvPr>
            <p:cNvSpPr txBox="1">
              <a:spLocks noChangeArrowheads="1"/>
            </p:cNvSpPr>
            <p:nvPr/>
          </p:nvSpPr>
          <p:spPr bwMode="auto">
            <a:xfrm>
              <a:off x="3288591" y="3270554"/>
              <a:ext cx="18716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Ile de </a:t>
              </a:r>
              <a:r>
                <a:rPr lang="fr-FR" altLang="fr-FR" sz="1200" b="1" dirty="0" err="1">
                  <a:solidFill>
                    <a:srgbClr val="5F5F5F"/>
                  </a:solidFill>
                  <a:latin typeface="Calibri" panose="020F0502020204030204" pitchFamily="34" charset="0"/>
                </a:rPr>
                <a:t>Gruinard</a:t>
              </a:r>
              <a:r>
                <a:rPr lang="fr-FR" altLang="fr-FR" sz="1200" b="1" dirty="0">
                  <a:solidFill>
                    <a:srgbClr val="5F5F5F"/>
                  </a:solidFill>
                  <a:latin typeface="Calibri" panose="020F0502020204030204" pitchFamily="34" charset="0"/>
                </a:rPr>
                <a:t> - </a:t>
              </a:r>
              <a:r>
                <a:rPr lang="fr-FR" altLang="fr-FR" sz="1200" b="1" dirty="0">
                  <a:solidFill>
                    <a:srgbClr val="6666FF"/>
                  </a:solidFill>
                  <a:latin typeface="Calibri" panose="020F0502020204030204" pitchFamily="34" charset="0"/>
                </a:rPr>
                <a:t>1942</a:t>
              </a:r>
            </a:p>
          </p:txBody>
        </p:sp>
        <p:sp>
          <p:nvSpPr>
            <p:cNvPr id="29" name="Text Box 25">
              <a:hlinkClick r:id="rId8" action="ppaction://hlinksldjump"/>
            </p:cNvPr>
            <p:cNvSpPr txBox="1">
              <a:spLocks noChangeArrowheads="1"/>
            </p:cNvSpPr>
            <p:nvPr/>
          </p:nvSpPr>
          <p:spPr bwMode="auto">
            <a:xfrm>
              <a:off x="4871328" y="3773791"/>
              <a:ext cx="17287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Camp Derrick - </a:t>
              </a:r>
              <a:r>
                <a:rPr lang="fr-FR" altLang="fr-FR" sz="1200" b="1" dirty="0">
                  <a:solidFill>
                    <a:srgbClr val="6666FF"/>
                  </a:solidFill>
                  <a:latin typeface="Calibri" panose="020F0502020204030204" pitchFamily="34" charset="0"/>
                </a:rPr>
                <a:t>1942</a:t>
              </a:r>
            </a:p>
          </p:txBody>
        </p:sp>
        <p:sp>
          <p:nvSpPr>
            <p:cNvPr id="30" name="Text Box 26">
              <a:hlinkClick r:id="rId9" action="ppaction://hlinksldjump"/>
            </p:cNvPr>
            <p:cNvSpPr txBox="1">
              <a:spLocks noChangeArrowheads="1"/>
            </p:cNvSpPr>
            <p:nvPr/>
          </p:nvSpPr>
          <p:spPr bwMode="auto">
            <a:xfrm>
              <a:off x="4871328" y="2262491"/>
              <a:ext cx="17287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err="1">
                  <a:solidFill>
                    <a:srgbClr val="5F5F5F"/>
                  </a:solidFill>
                  <a:latin typeface="Calibri" panose="020F0502020204030204" pitchFamily="34" charset="0"/>
                </a:rPr>
                <a:t>Biopreparat</a:t>
              </a:r>
              <a:r>
                <a:rPr lang="fr-FR" altLang="fr-FR" sz="1200" b="1" dirty="0">
                  <a:solidFill>
                    <a:srgbClr val="5F5F5F"/>
                  </a:solidFill>
                  <a:latin typeface="Calibri" panose="020F0502020204030204" pitchFamily="34" charset="0"/>
                </a:rPr>
                <a:t> - </a:t>
              </a:r>
              <a:r>
                <a:rPr lang="fr-FR" altLang="fr-FR" sz="1200" b="1" dirty="0">
                  <a:solidFill>
                    <a:srgbClr val="6666FF"/>
                  </a:solidFill>
                  <a:latin typeface="Calibri" panose="020F0502020204030204" pitchFamily="34" charset="0"/>
                </a:rPr>
                <a:t>1973</a:t>
              </a:r>
            </a:p>
          </p:txBody>
        </p:sp>
        <p:sp>
          <p:nvSpPr>
            <p:cNvPr id="31" name="Text Box 27">
              <a:hlinkClick r:id="rId10" action="ppaction://hlinksldjump"/>
            </p:cNvPr>
            <p:cNvSpPr txBox="1">
              <a:spLocks noChangeArrowheads="1"/>
            </p:cNvSpPr>
            <p:nvPr/>
          </p:nvSpPr>
          <p:spPr bwMode="auto">
            <a:xfrm>
              <a:off x="6744578" y="1397304"/>
              <a:ext cx="108108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latin typeface="Calibri" panose="020F0502020204030204" pitchFamily="34" charset="0"/>
                </a:rPr>
                <a:t>Irak - </a:t>
              </a:r>
              <a:r>
                <a:rPr lang="fr-FR" altLang="fr-FR" sz="1200" b="1" dirty="0">
                  <a:solidFill>
                    <a:srgbClr val="6666FF"/>
                  </a:solidFill>
                  <a:latin typeface="Calibri" panose="020F0502020204030204" pitchFamily="34" charset="0"/>
                </a:rPr>
                <a:t>1985</a:t>
              </a:r>
            </a:p>
          </p:txBody>
        </p:sp>
        <p:sp>
          <p:nvSpPr>
            <p:cNvPr id="32" name="Text Box 28">
              <a:hlinkClick r:id="rId11" action="ppaction://hlinksldjump"/>
            </p:cNvPr>
            <p:cNvSpPr txBox="1">
              <a:spLocks noChangeArrowheads="1"/>
            </p:cNvSpPr>
            <p:nvPr/>
          </p:nvSpPr>
          <p:spPr bwMode="auto">
            <a:xfrm>
              <a:off x="6312778" y="2910191"/>
              <a:ext cx="1728788"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a:solidFill>
                    <a:srgbClr val="5F5F5F"/>
                  </a:solidFill>
                  <a:latin typeface="Calibri" panose="020F0502020204030204" pitchFamily="34" charset="0"/>
                </a:rPr>
                <a:t>Parapluie Bulgare - </a:t>
              </a:r>
              <a:r>
                <a:rPr lang="fr-FR" altLang="fr-FR" sz="1200" b="1">
                  <a:solidFill>
                    <a:srgbClr val="6666FF"/>
                  </a:solidFill>
                  <a:latin typeface="Calibri" panose="020F0502020204030204" pitchFamily="34" charset="0"/>
                </a:rPr>
                <a:t>1978</a:t>
              </a:r>
            </a:p>
          </p:txBody>
        </p:sp>
        <p:sp>
          <p:nvSpPr>
            <p:cNvPr id="33" name="Text Box 29">
              <a:hlinkClick r:id="rId12" action="ppaction://hlinksldjump"/>
            </p:cNvPr>
            <p:cNvSpPr txBox="1">
              <a:spLocks noChangeArrowheads="1"/>
            </p:cNvSpPr>
            <p:nvPr/>
          </p:nvSpPr>
          <p:spPr bwMode="auto">
            <a:xfrm>
              <a:off x="7320841" y="1038529"/>
              <a:ext cx="17287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Secte </a:t>
              </a:r>
              <a:r>
                <a:rPr lang="fr-FR" altLang="fr-FR" sz="1200" b="1" dirty="0" err="1">
                  <a:solidFill>
                    <a:srgbClr val="5F5F5F"/>
                  </a:solidFill>
                  <a:latin typeface="Calibri" panose="020F0502020204030204" pitchFamily="34" charset="0"/>
                </a:rPr>
                <a:t>Aum</a:t>
              </a:r>
              <a:r>
                <a:rPr lang="fr-FR" altLang="fr-FR" sz="1200" b="1" dirty="0">
                  <a:solidFill>
                    <a:srgbClr val="5F5F5F"/>
                  </a:solidFill>
                  <a:latin typeface="Calibri" panose="020F0502020204030204" pitchFamily="34" charset="0"/>
                </a:rPr>
                <a:t> - </a:t>
              </a:r>
              <a:r>
                <a:rPr lang="fr-FR" altLang="fr-FR" sz="1200" b="1" dirty="0">
                  <a:solidFill>
                    <a:srgbClr val="6666FF"/>
                  </a:solidFill>
                  <a:latin typeface="Calibri" panose="020F0502020204030204" pitchFamily="34" charset="0"/>
                </a:rPr>
                <a:t>1993</a:t>
              </a:r>
            </a:p>
          </p:txBody>
        </p:sp>
        <p:sp>
          <p:nvSpPr>
            <p:cNvPr id="34" name="Text Box 30">
              <a:hlinkClick r:id="rId13" action="ppaction://hlinksldjump"/>
            </p:cNvPr>
            <p:cNvSpPr txBox="1">
              <a:spLocks noChangeArrowheads="1"/>
            </p:cNvSpPr>
            <p:nvPr/>
          </p:nvSpPr>
          <p:spPr bwMode="auto">
            <a:xfrm>
              <a:off x="8616241" y="1470329"/>
              <a:ext cx="1081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Washington -</a:t>
              </a:r>
              <a:r>
                <a:rPr lang="fr-FR" altLang="fr-FR" sz="1200" b="1" dirty="0">
                  <a:latin typeface="Calibri" panose="020F0502020204030204" pitchFamily="34" charset="0"/>
                </a:rPr>
                <a:t> </a:t>
              </a:r>
              <a:r>
                <a:rPr lang="fr-FR" altLang="fr-FR" sz="1200" b="1" dirty="0" err="1">
                  <a:solidFill>
                    <a:srgbClr val="6666FF"/>
                  </a:solidFill>
                  <a:latin typeface="Calibri" panose="020F0502020204030204" pitchFamily="34" charset="0"/>
                </a:rPr>
                <a:t>oct</a:t>
              </a:r>
              <a:r>
                <a:rPr lang="fr-FR" altLang="fr-FR" sz="1200" b="1" dirty="0">
                  <a:solidFill>
                    <a:srgbClr val="6666FF"/>
                  </a:solidFill>
                  <a:latin typeface="Calibri" panose="020F0502020204030204" pitchFamily="34" charset="0"/>
                </a:rPr>
                <a:t> 2001</a:t>
              </a:r>
            </a:p>
          </p:txBody>
        </p:sp>
        <p:sp>
          <p:nvSpPr>
            <p:cNvPr id="35" name="Text Box 33">
              <a:hlinkClick r:id="rId14" action="ppaction://hlinksldjump"/>
            </p:cNvPr>
            <p:cNvSpPr txBox="1">
              <a:spLocks noChangeArrowheads="1"/>
            </p:cNvSpPr>
            <p:nvPr/>
          </p:nvSpPr>
          <p:spPr bwMode="auto">
            <a:xfrm>
              <a:off x="804153" y="4565954"/>
              <a:ext cx="23050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Armées romaines</a:t>
              </a:r>
            </a:p>
            <a:p>
              <a:pPr algn="ctr" eaLnBrk="1" hangingPunct="1">
                <a:spcBef>
                  <a:spcPct val="50000"/>
                </a:spcBef>
                <a:buFontTx/>
                <a:buNone/>
              </a:pPr>
              <a:r>
                <a:rPr lang="fr-FR" altLang="fr-FR" sz="1200" b="1" dirty="0">
                  <a:solidFill>
                    <a:srgbClr val="0000FF"/>
                  </a:solidFill>
                  <a:latin typeface="Calibri" panose="020F0502020204030204" pitchFamily="34" charset="0"/>
                </a:rPr>
                <a:t> -</a:t>
              </a:r>
              <a:r>
                <a:rPr lang="fr-FR" altLang="fr-FR" sz="1200" b="1" dirty="0">
                  <a:solidFill>
                    <a:srgbClr val="6666FF"/>
                  </a:solidFill>
                  <a:latin typeface="Calibri" panose="020F0502020204030204" pitchFamily="34" charset="0"/>
                </a:rPr>
                <a:t>200 av J-C          5è s</a:t>
              </a:r>
            </a:p>
          </p:txBody>
        </p:sp>
        <p:sp>
          <p:nvSpPr>
            <p:cNvPr id="36" name="Text Box 34">
              <a:hlinkClick r:id="rId14" action="ppaction://hlinksldjump"/>
            </p:cNvPr>
            <p:cNvSpPr txBox="1">
              <a:spLocks noChangeArrowheads="1"/>
            </p:cNvSpPr>
            <p:nvPr/>
          </p:nvSpPr>
          <p:spPr bwMode="auto">
            <a:xfrm>
              <a:off x="1199441" y="5789916"/>
              <a:ext cx="25923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rgbClr val="5F5F5F"/>
                  </a:solidFill>
                  <a:latin typeface="Calibri" panose="020F0502020204030204" pitchFamily="34" charset="0"/>
                </a:rPr>
                <a:t>Armées  scythes -</a:t>
              </a:r>
              <a:r>
                <a:rPr lang="fr-FR" altLang="fr-FR" sz="1200" b="1" dirty="0">
                  <a:solidFill>
                    <a:srgbClr val="6666FF"/>
                  </a:solidFill>
                  <a:latin typeface="Calibri" panose="020F0502020204030204" pitchFamily="34" charset="0"/>
                </a:rPr>
                <a:t>700  à 200 av J-C        </a:t>
              </a:r>
            </a:p>
          </p:txBody>
        </p:sp>
        <p:pic>
          <p:nvPicPr>
            <p:cNvPr id="37" name="Picture 35" descr="livr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56271" y="1124324"/>
              <a:ext cx="11842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6" descr="contamination"/>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681203" y="3918254"/>
              <a:ext cx="1274763"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7" descr="poignée de main 2">
              <a:hlinkClick r:id="rId17" action="ppaction://hlinksldjump"/>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00283" y="1597399"/>
              <a:ext cx="895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 Box 39">
              <a:hlinkClick r:id="rId17" action="ppaction://hlinksldjump"/>
            </p:cNvPr>
            <p:cNvSpPr txBox="1">
              <a:spLocks noChangeArrowheads="1"/>
            </p:cNvSpPr>
            <p:nvPr/>
          </p:nvSpPr>
          <p:spPr bwMode="auto">
            <a:xfrm>
              <a:off x="2258181" y="1730679"/>
              <a:ext cx="170204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fr-FR" sz="1400" u="sng" dirty="0">
                  <a:solidFill>
                    <a:srgbClr val="FF0000"/>
                  </a:solidFill>
                  <a:effectLst>
                    <a:outerShdw blurRad="38100" dist="38100" dir="2700000" algn="tl">
                      <a:srgbClr val="C0C0C0"/>
                    </a:outerShdw>
                  </a:effectLst>
                  <a:latin typeface="Calibri" panose="020F0502020204030204" pitchFamily="34" charset="0"/>
                </a:rPr>
                <a:t>Convention du 10/04/72</a:t>
              </a:r>
            </a:p>
          </p:txBody>
        </p:sp>
        <p:cxnSp>
          <p:nvCxnSpPr>
            <p:cNvPr id="41" name="Connecteur en arc 40"/>
            <p:cNvCxnSpPr>
              <a:stCxn id="40" idx="2"/>
            </p:cNvCxnSpPr>
            <p:nvPr/>
          </p:nvCxnSpPr>
          <p:spPr>
            <a:xfrm rot="16200000" flipH="1">
              <a:off x="4179807" y="1183294"/>
              <a:ext cx="702004" cy="2843213"/>
            </a:xfrm>
            <a:prstGeom prst="curvedConnector2">
              <a:avLst/>
            </a:prstGeom>
            <a:ln w="285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600423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323850" y="1773238"/>
            <a:ext cx="592455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Wingdings" panose="05000000000000000000" pitchFamily="2" charset="2"/>
              <a:buChar char="Ä"/>
            </a:pPr>
            <a:r>
              <a:rPr lang="fr-FR" altLang="fr-FR" sz="2000" b="1" u="sng" dirty="0">
                <a:solidFill>
                  <a:srgbClr val="FF0000"/>
                </a:solidFill>
                <a:latin typeface="Calibri" panose="020F0502020204030204" pitchFamily="34" charset="0"/>
                <a:sym typeface="Wingdings" panose="05000000000000000000" pitchFamily="2" charset="2"/>
              </a:rPr>
              <a:t>Armées romaines</a:t>
            </a: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Contamination des puits d’alimentation en eau avec des cadavres d’animaux</a:t>
            </a: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Char char="Ä"/>
            </a:pPr>
            <a:r>
              <a:rPr lang="fr-FR" altLang="fr-FR" sz="2000" b="1" dirty="0">
                <a:latin typeface="Calibri" panose="020F0502020204030204" pitchFamily="34" charset="0"/>
                <a:sym typeface="Wingdings" panose="05000000000000000000" pitchFamily="2" charset="2"/>
              </a:rPr>
              <a:t> </a:t>
            </a:r>
            <a:r>
              <a:rPr lang="fr-FR" altLang="fr-FR" sz="2000" b="1" u="sng" dirty="0">
                <a:solidFill>
                  <a:srgbClr val="FF0000"/>
                </a:solidFill>
                <a:latin typeface="Calibri" panose="020F0502020204030204" pitchFamily="34" charset="0"/>
                <a:sym typeface="Wingdings" panose="05000000000000000000" pitchFamily="2" charset="2"/>
              </a:rPr>
              <a:t>Armées Scythes</a:t>
            </a:r>
          </a:p>
          <a:p>
            <a:pPr eaLnBrk="1" hangingPunct="1">
              <a:spcBef>
                <a:spcPct val="0"/>
              </a:spcBef>
              <a:buFont typeface="Wingdings" panose="05000000000000000000" pitchFamily="2" charset="2"/>
              <a:buChar char="Ä"/>
            </a:pPr>
            <a:endParaRPr lang="fr-FR" altLang="fr-FR" sz="2000" b="1" dirty="0">
              <a:solidFill>
                <a:srgbClr val="FF0000"/>
              </a:solidFill>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Utilisation de flèches infectées après «trempage » dans des corps en putréfaction</a:t>
            </a:r>
          </a:p>
        </p:txBody>
      </p:sp>
      <p:pic>
        <p:nvPicPr>
          <p:cNvPr id="12" name="Picture 5" descr="puit_romain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1362" y="1576131"/>
            <a:ext cx="1146192" cy="83528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6" descr="romain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35375" y="2997200"/>
            <a:ext cx="1379538"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scy_archer"/>
          <p:cNvPicPr>
            <a:picLocks noChangeAspect="1" noChangeArrowheads="1"/>
          </p:cNvPicPr>
          <p:nvPr/>
        </p:nvPicPr>
        <p:blipFill>
          <a:blip r:embed="rId7" cstate="print">
            <a:extLst>
              <a:ext uri="{28A0092B-C50C-407E-A947-70E740481C1C}">
                <a14:useLocalDpi xmlns:a14="http://schemas.microsoft.com/office/drawing/2010/main" val="0"/>
              </a:ext>
            </a:extLst>
          </a:blip>
          <a:srcRect l="14796" t="7660" r="15121" b="12990"/>
          <a:stretch>
            <a:fillRect/>
          </a:stretch>
        </p:blipFill>
        <p:spPr bwMode="auto">
          <a:xfrm>
            <a:off x="6499124" y="4636890"/>
            <a:ext cx="93662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3">
            <a:hlinkClick r:id="rId8" action="ppaction://hlinksldjump"/>
          </p:cNvPr>
          <p:cNvSpPr>
            <a:spLocks noChangeArrowheads="1"/>
          </p:cNvSpPr>
          <p:nvPr/>
        </p:nvSpPr>
        <p:spPr bwMode="auto">
          <a:xfrm>
            <a:off x="11326035" y="5634611"/>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pic>
        <p:nvPicPr>
          <p:cNvPr id="16" name="Picture 14" descr="250px-Roman_Republic_Empire_map"/>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334825" y="1115316"/>
            <a:ext cx="266382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5" descr="300px-Scythia-Parthia_100_BC"/>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76748" y="4215995"/>
            <a:ext cx="2808288"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70508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339129" y="1526190"/>
            <a:ext cx="6553200"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Wingdings" panose="05000000000000000000" pitchFamily="2" charset="2"/>
              <a:buChar char="Ä"/>
            </a:pPr>
            <a:r>
              <a:rPr lang="fr-FR" altLang="fr-FR" sz="2000" b="1" dirty="0">
                <a:latin typeface="Calibri" panose="020F0502020204030204" pitchFamily="34" charset="0"/>
                <a:sym typeface="Wingdings" panose="05000000000000000000" pitchFamily="2" charset="2"/>
              </a:rPr>
              <a:t> </a:t>
            </a:r>
            <a:r>
              <a:rPr lang="fr-FR" altLang="fr-FR" sz="2000" b="1" u="sng" dirty="0">
                <a:solidFill>
                  <a:srgbClr val="FF0000"/>
                </a:solidFill>
                <a:latin typeface="Calibri" panose="020F0502020204030204" pitchFamily="34" charset="0"/>
                <a:sym typeface="Wingdings" panose="05000000000000000000" pitchFamily="2" charset="2"/>
              </a:rPr>
              <a:t>Siège de </a:t>
            </a:r>
            <a:r>
              <a:rPr lang="fr-FR" altLang="fr-FR" sz="2000" b="1" u="sng" dirty="0" err="1">
                <a:solidFill>
                  <a:srgbClr val="FF0000"/>
                </a:solidFill>
                <a:latin typeface="Calibri" panose="020F0502020204030204" pitchFamily="34" charset="0"/>
                <a:sym typeface="Wingdings" panose="05000000000000000000" pitchFamily="2" charset="2"/>
              </a:rPr>
              <a:t>Caffa</a:t>
            </a:r>
            <a:r>
              <a:rPr lang="fr-FR" altLang="fr-FR" sz="2000" b="1" u="sng" dirty="0">
                <a:solidFill>
                  <a:srgbClr val="FF0000"/>
                </a:solidFill>
                <a:latin typeface="Calibri" panose="020F0502020204030204" pitchFamily="34" charset="0"/>
                <a:sym typeface="Wingdings" panose="05000000000000000000" pitchFamily="2" charset="2"/>
              </a:rPr>
              <a:t> (Crimée) en 1346</a:t>
            </a:r>
          </a:p>
          <a:p>
            <a:pPr eaLnBrk="1" hangingPunct="1">
              <a:spcBef>
                <a:spcPct val="0"/>
              </a:spcBef>
              <a:buFont typeface="Wingdings" panose="05000000000000000000" pitchFamily="2" charset="2"/>
              <a:buNone/>
            </a:pPr>
            <a:endParaRPr lang="fr-FR" altLang="fr-FR" sz="2000" b="1" dirty="0">
              <a:solidFill>
                <a:srgbClr val="FF0000"/>
              </a:solidFill>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Catapultage de cadavres pesteux </a:t>
            </a:r>
          </a:p>
          <a:p>
            <a:pPr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par l’armée tartare</a:t>
            </a:r>
          </a:p>
          <a:p>
            <a:pPr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	</a:t>
            </a:r>
            <a:r>
              <a:rPr lang="fr-FR" altLang="fr-FR" sz="2000" dirty="0">
                <a:solidFill>
                  <a:srgbClr val="5F5F5F"/>
                </a:solidFill>
                <a:latin typeface="Calibri" panose="020F0502020204030204" pitchFamily="34" charset="0"/>
                <a:sym typeface="Wingdings 3" panose="05040102010807070707" pitchFamily="18" charset="2"/>
              </a:rPr>
              <a:t> Grande Peste Noire</a:t>
            </a: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Char char="Ä"/>
            </a:pPr>
            <a:r>
              <a:rPr lang="fr-FR" altLang="fr-FR" sz="2000" b="1" dirty="0">
                <a:latin typeface="Calibri" panose="020F0502020204030204" pitchFamily="34" charset="0"/>
                <a:sym typeface="Wingdings" panose="05000000000000000000" pitchFamily="2" charset="2"/>
              </a:rPr>
              <a:t> </a:t>
            </a:r>
            <a:r>
              <a:rPr lang="fr-FR" altLang="fr-FR" sz="2000" b="1" u="sng" dirty="0">
                <a:solidFill>
                  <a:srgbClr val="FF0000"/>
                </a:solidFill>
                <a:latin typeface="Calibri" panose="020F0502020204030204" pitchFamily="34" charset="0"/>
                <a:sym typeface="Wingdings" panose="05000000000000000000" pitchFamily="2" charset="2"/>
              </a:rPr>
              <a:t>Sir Jeffrey </a:t>
            </a:r>
            <a:r>
              <a:rPr lang="fr-FR" altLang="fr-FR" sz="2000" b="1" u="sng" dirty="0" err="1">
                <a:solidFill>
                  <a:srgbClr val="FF0000"/>
                </a:solidFill>
                <a:latin typeface="Calibri" panose="020F0502020204030204" pitchFamily="34" charset="0"/>
                <a:sym typeface="Wingdings" panose="05000000000000000000" pitchFamily="2" charset="2"/>
              </a:rPr>
              <a:t>Amhrest</a:t>
            </a:r>
            <a:r>
              <a:rPr lang="fr-FR" altLang="fr-FR" sz="2000" b="1" u="sng" dirty="0">
                <a:solidFill>
                  <a:srgbClr val="FF0000"/>
                </a:solidFill>
                <a:latin typeface="Calibri" panose="020F0502020204030204" pitchFamily="34" charset="0"/>
                <a:sym typeface="Wingdings" panose="05000000000000000000" pitchFamily="2" charset="2"/>
              </a:rPr>
              <a:t> (Amériques) en 1763</a:t>
            </a:r>
          </a:p>
          <a:p>
            <a:pPr eaLnBrk="1" hangingPunct="1">
              <a:spcBef>
                <a:spcPct val="0"/>
              </a:spcBef>
              <a:buFont typeface="Wingdings" panose="05000000000000000000" pitchFamily="2" charset="2"/>
              <a:buChar char="Ä"/>
            </a:pPr>
            <a:endParaRPr lang="fr-FR" altLang="fr-FR" sz="2000" b="1" u="sng" dirty="0">
              <a:solidFill>
                <a:srgbClr val="FF0000"/>
              </a:solidFill>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Don de couverture porteuses de la variole aux Indiens</a:t>
            </a:r>
          </a:p>
        </p:txBody>
      </p:sp>
      <p:pic>
        <p:nvPicPr>
          <p:cNvPr id="12" name="Picture 5" descr="01-0536-1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5704" y="1238853"/>
            <a:ext cx="2857500"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war_Amherst_s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8229" y="3542315"/>
            <a:ext cx="16764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draw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5129" y="3758215"/>
            <a:ext cx="1744663"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p:cNvPicPr>
            <a:picLocks noChangeAspect="1" noChangeArrowheads="1"/>
          </p:cNvPicPr>
          <p:nvPr/>
        </p:nvPicPr>
        <p:blipFill>
          <a:blip r:embed="rId8">
            <a:extLst>
              <a:ext uri="{28A0092B-C50C-407E-A947-70E740481C1C}">
                <a14:useLocalDpi xmlns:a14="http://schemas.microsoft.com/office/drawing/2010/main" val="0"/>
              </a:ext>
            </a:extLst>
          </a:blip>
          <a:srcRect l="38667" t="28583" r="30501" b="15973"/>
          <a:stretch>
            <a:fillRect/>
          </a:stretch>
        </p:blipFill>
        <p:spPr bwMode="auto">
          <a:xfrm>
            <a:off x="5228504" y="1310290"/>
            <a:ext cx="1439863"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a:hlinkClick r:id="rId9" action="ppaction://hlinksldjump"/>
          </p:cNvPr>
          <p:cNvSpPr>
            <a:spLocks noChangeArrowheads="1"/>
          </p:cNvSpPr>
          <p:nvPr/>
        </p:nvSpPr>
        <p:spPr bwMode="auto">
          <a:xfrm>
            <a:off x="11366058" y="5685339"/>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3040528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579285" y="1982711"/>
            <a:ext cx="10380068" cy="3970318"/>
          </a:xfrm>
          <a:prstGeom prst="rect">
            <a:avLst/>
          </a:prstGeom>
          <a:noFill/>
        </p:spPr>
        <p:txBody>
          <a:bodyPr wrap="square" rtlCol="0">
            <a:spAutoFit/>
          </a:bodyPr>
          <a:lstStyle/>
          <a:p>
            <a:pPr marL="285750" indent="-285750">
              <a:buFont typeface="Arial" panose="020B0604020202020204" pitchFamily="34" charset="0"/>
              <a:buChar char="•"/>
            </a:pPr>
            <a:r>
              <a:rPr lang="fr-FR" b="1" u="sng" dirty="0" smtClean="0">
                <a:solidFill>
                  <a:schemeClr val="accent1">
                    <a:lumMod val="50000"/>
                  </a:schemeClr>
                </a:solidFill>
              </a:rPr>
              <a:t>Risque difficile à appréhender </a:t>
            </a:r>
            <a:r>
              <a:rPr lang="fr-FR" b="1" dirty="0" smtClean="0">
                <a:solidFill>
                  <a:schemeClr val="accent1">
                    <a:lumMod val="50000"/>
                  </a:schemeClr>
                </a:solidFill>
              </a:rPr>
              <a:t>:</a:t>
            </a:r>
          </a:p>
          <a:p>
            <a:pPr marL="742950" lvl="1" indent="-285750">
              <a:buFont typeface="Arial" panose="020B0604020202020204" pitchFamily="34" charset="0"/>
              <a:buChar char="•"/>
            </a:pPr>
            <a:r>
              <a:rPr lang="fr-FR" dirty="0"/>
              <a:t>N</a:t>
            </a:r>
            <a:r>
              <a:rPr lang="fr-FR" dirty="0" smtClean="0"/>
              <a:t>ous sommes des SP spécialisés et non pas des spécialistes formés SP,</a:t>
            </a:r>
          </a:p>
          <a:p>
            <a:pPr marL="742950" lvl="1" indent="-285750">
              <a:buFont typeface="Arial" panose="020B0604020202020204" pitchFamily="34" charset="0"/>
              <a:buChar char="•"/>
            </a:pPr>
            <a:r>
              <a:rPr lang="fr-FR" dirty="0" smtClean="0"/>
              <a:t>65 millions de produits chimiques dans le monde + les sources RAD !</a:t>
            </a:r>
          </a:p>
          <a:p>
            <a:pPr marL="285750" indent="-285750">
              <a:buFont typeface="Arial" panose="020B0604020202020204" pitchFamily="34" charset="0"/>
              <a:buChar char="•"/>
            </a:pPr>
            <a:r>
              <a:rPr lang="fr-FR" b="1" u="sng" dirty="0" smtClean="0">
                <a:solidFill>
                  <a:schemeClr val="accent1">
                    <a:lumMod val="50000"/>
                  </a:schemeClr>
                </a:solidFill>
              </a:rPr>
              <a:t>Zonage</a:t>
            </a:r>
            <a:r>
              <a:rPr lang="fr-FR" b="1" dirty="0" smtClean="0">
                <a:solidFill>
                  <a:schemeClr val="accent1">
                    <a:lumMod val="50000"/>
                  </a:schemeClr>
                </a:solidFill>
              </a:rPr>
              <a:t> :</a:t>
            </a:r>
          </a:p>
          <a:p>
            <a:pPr marL="742950" lvl="1" indent="-285750">
              <a:buFont typeface="Arial" panose="020B0604020202020204" pitchFamily="34" charset="0"/>
              <a:buChar char="•"/>
            </a:pPr>
            <a:r>
              <a:rPr lang="fr-FR" dirty="0"/>
              <a:t>A</a:t>
            </a:r>
            <a:r>
              <a:rPr lang="fr-FR" dirty="0" smtClean="0"/>
              <a:t>ccès restreint, donc contrôles d’accès (=SAS)</a:t>
            </a:r>
          </a:p>
          <a:p>
            <a:pPr marL="742950" lvl="1" indent="-285750">
              <a:buFont typeface="Arial" panose="020B0604020202020204" pitchFamily="34" charset="0"/>
              <a:buChar char="•"/>
            </a:pPr>
            <a:r>
              <a:rPr lang="fr-FR" dirty="0"/>
              <a:t>N</a:t>
            </a:r>
            <a:r>
              <a:rPr lang="fr-FR" dirty="0" smtClean="0"/>
              <a:t>écessité d’évacuation ou de confinement du public,</a:t>
            </a:r>
          </a:p>
          <a:p>
            <a:pPr marL="285750" indent="-285750">
              <a:buFont typeface="Arial" panose="020B0604020202020204" pitchFamily="34" charset="0"/>
              <a:buChar char="•"/>
            </a:pPr>
            <a:r>
              <a:rPr lang="fr-FR" b="1" u="sng" dirty="0" smtClean="0">
                <a:solidFill>
                  <a:schemeClr val="accent1">
                    <a:lumMod val="50000"/>
                  </a:schemeClr>
                </a:solidFill>
              </a:rPr>
              <a:t>EPI</a:t>
            </a:r>
            <a:r>
              <a:rPr lang="fr-FR" dirty="0" smtClean="0">
                <a:solidFill>
                  <a:schemeClr val="accent1">
                    <a:lumMod val="50000"/>
                  </a:schemeClr>
                </a:solidFill>
              </a:rPr>
              <a:t> </a:t>
            </a:r>
            <a:r>
              <a:rPr lang="fr-FR" b="1" dirty="0" smtClean="0">
                <a:solidFill>
                  <a:schemeClr val="accent1">
                    <a:lumMod val="50000"/>
                  </a:schemeClr>
                </a:solidFill>
              </a:rPr>
              <a:t>:</a:t>
            </a:r>
          </a:p>
          <a:p>
            <a:pPr marL="742950" lvl="1" indent="-285750">
              <a:buFont typeface="Arial" panose="020B0604020202020204" pitchFamily="34" charset="0"/>
              <a:buChar char="•"/>
            </a:pPr>
            <a:r>
              <a:rPr lang="fr-FR" dirty="0"/>
              <a:t>S</a:t>
            </a:r>
            <a:r>
              <a:rPr lang="fr-FR" dirty="0" smtClean="0"/>
              <a:t>ollicitation accrue des organismes,</a:t>
            </a:r>
          </a:p>
          <a:p>
            <a:pPr marL="742950" lvl="1" indent="-285750">
              <a:buFont typeface="Arial" panose="020B0604020202020204" pitchFamily="34" charset="0"/>
              <a:buChar char="•"/>
            </a:pPr>
            <a:r>
              <a:rPr lang="fr-FR" dirty="0" smtClean="0"/>
              <a:t>Impact psychologique</a:t>
            </a:r>
          </a:p>
          <a:p>
            <a:pPr marL="285750" indent="-285750">
              <a:buFont typeface="Arial" panose="020B0604020202020204" pitchFamily="34" charset="0"/>
              <a:buChar char="•"/>
            </a:pPr>
            <a:r>
              <a:rPr lang="fr-FR" b="1" u="sng" dirty="0" smtClean="0">
                <a:solidFill>
                  <a:schemeClr val="accent1">
                    <a:lumMod val="50000"/>
                  </a:schemeClr>
                </a:solidFill>
              </a:rPr>
              <a:t>Effets déportés possibles</a:t>
            </a:r>
            <a:r>
              <a:rPr lang="fr-FR" b="1" dirty="0" smtClean="0">
                <a:solidFill>
                  <a:schemeClr val="accent1">
                    <a:lumMod val="50000"/>
                  </a:schemeClr>
                </a:solidFill>
              </a:rPr>
              <a:t> :</a:t>
            </a:r>
          </a:p>
          <a:p>
            <a:pPr marL="742950" lvl="1" indent="-285750">
              <a:buFont typeface="Arial" panose="020B0604020202020204" pitchFamily="34" charset="0"/>
              <a:buChar char="•"/>
            </a:pPr>
            <a:r>
              <a:rPr lang="fr-FR" dirty="0" smtClean="0"/>
              <a:t> Nécessité d’anticipation et de réseaux de mesures (pollution, nuage toxique, onde de surpression)</a:t>
            </a:r>
          </a:p>
          <a:p>
            <a:pPr marL="285750" indent="-285750">
              <a:buFont typeface="Arial" panose="020B0604020202020204" pitchFamily="34" charset="0"/>
              <a:buChar char="•"/>
            </a:pPr>
            <a:r>
              <a:rPr lang="fr-FR" b="1" u="sng" dirty="0" smtClean="0">
                <a:solidFill>
                  <a:schemeClr val="accent1">
                    <a:lumMod val="50000"/>
                  </a:schemeClr>
                </a:solidFill>
              </a:rPr>
              <a:t>Durée d’intervention</a:t>
            </a:r>
            <a:r>
              <a:rPr lang="fr-FR" b="1" dirty="0" smtClean="0">
                <a:solidFill>
                  <a:schemeClr val="accent1">
                    <a:lumMod val="50000"/>
                  </a:schemeClr>
                </a:solidFill>
              </a:rPr>
              <a:t> :</a:t>
            </a:r>
          </a:p>
          <a:p>
            <a:pPr marL="742950" lvl="1" indent="-285750">
              <a:buFont typeface="Arial" panose="020B0604020202020204" pitchFamily="34" charset="0"/>
              <a:buChar char="•"/>
            </a:pPr>
            <a:r>
              <a:rPr lang="fr-FR" dirty="0"/>
              <a:t>U</a:t>
            </a:r>
            <a:r>
              <a:rPr lang="fr-FR" dirty="0" smtClean="0"/>
              <a:t>ne intervention NRBC est toujours très longue (stabilisation de la situation, nécessité de moyens extérieurs pour résoudre incident, les conséquences peuvent être durables)</a:t>
            </a:r>
          </a:p>
        </p:txBody>
      </p:sp>
      <p:sp>
        <p:nvSpPr>
          <p:cNvPr id="9" name="ZoneTexte 8"/>
          <p:cNvSpPr txBox="1"/>
          <p:nvPr/>
        </p:nvSpPr>
        <p:spPr>
          <a:xfrm>
            <a:off x="1369453" y="414958"/>
            <a:ext cx="4601516" cy="954107"/>
          </a:xfrm>
          <a:prstGeom prst="rect">
            <a:avLst/>
          </a:prstGeom>
          <a:noFill/>
        </p:spPr>
        <p:txBody>
          <a:bodyPr wrap="none" rtlCol="0">
            <a:spAutoFit/>
          </a:bodyPr>
          <a:lstStyle/>
          <a:p>
            <a:pPr algn="ctr"/>
            <a:r>
              <a:rPr lang="fr-FR" sz="2800" u="sng" dirty="0" smtClean="0">
                <a:solidFill>
                  <a:srgbClr val="0070C0"/>
                </a:solidFill>
              </a:rPr>
              <a:t>Préambule aux interventions </a:t>
            </a:r>
          </a:p>
          <a:p>
            <a:pPr algn="ctr"/>
            <a:r>
              <a:rPr lang="fr-FR" sz="2800" u="sng" dirty="0" smtClean="0">
                <a:solidFill>
                  <a:srgbClr val="0070C0"/>
                </a:solidFill>
              </a:rPr>
              <a:t>NRBC</a:t>
            </a:r>
            <a:endParaRPr lang="fr-FR" sz="2800" u="sng" dirty="0">
              <a:solidFill>
                <a:srgbClr val="0070C0"/>
              </a:solidFill>
            </a:endParaRPr>
          </a:p>
        </p:txBody>
      </p:sp>
    </p:spTree>
    <p:extLst>
      <p:ext uri="{BB962C8B-B14F-4D97-AF65-F5344CB8AC3E}">
        <p14:creationId xmlns:p14="http://schemas.microsoft.com/office/powerpoint/2010/main" val="32947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8">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 calcmode="lin" valueType="num">
                                      <p:cBhvr additive="base">
                                        <p:cTn id="26"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8">
                                            <p:txEl>
                                              <p:pRg st="6" end="6"/>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8">
                                            <p:txEl>
                                              <p:pRg st="7" end="7"/>
                                            </p:txEl>
                                          </p:spTgt>
                                        </p:tgtEl>
                                        <p:attrNameLst>
                                          <p:attrName>style.visibility</p:attrName>
                                        </p:attrNameLst>
                                      </p:cBhvr>
                                      <p:to>
                                        <p:strVal val="visible"/>
                                      </p:to>
                                    </p:set>
                                    <p:anim calcmode="lin" valueType="num">
                                      <p:cBhvr additive="base">
                                        <p:cTn id="30"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8">
                                            <p:txEl>
                                              <p:pRg st="7" end="7"/>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8">
                                            <p:txEl>
                                              <p:pRg st="8" end="8"/>
                                            </p:txEl>
                                          </p:spTgt>
                                        </p:tgtEl>
                                        <p:attrNameLst>
                                          <p:attrName>style.visibility</p:attrName>
                                        </p:attrNameLst>
                                      </p:cBhvr>
                                      <p:to>
                                        <p:strVal val="visible"/>
                                      </p:to>
                                    </p:set>
                                    <p:anim calcmode="lin" valueType="num">
                                      <p:cBhvr additive="base">
                                        <p:cTn id="3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35" dur="10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8">
                                            <p:txEl>
                                              <p:pRg st="9" end="9"/>
                                            </p:txEl>
                                          </p:spTgt>
                                        </p:tgtEl>
                                        <p:attrNameLst>
                                          <p:attrName>style.visibility</p:attrName>
                                        </p:attrNameLst>
                                      </p:cBhvr>
                                      <p:to>
                                        <p:strVal val="visible"/>
                                      </p:to>
                                    </p:set>
                                    <p:animEffect transition="in" filter="fade">
                                      <p:cBhvr>
                                        <p:cTn id="40" dur="500"/>
                                        <p:tgtEl>
                                          <p:spTgt spid="8">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8">
                                            <p:txEl>
                                              <p:pRg st="10" end="10"/>
                                            </p:txEl>
                                          </p:spTgt>
                                        </p:tgtEl>
                                        <p:attrNameLst>
                                          <p:attrName>style.visibility</p:attrName>
                                        </p:attrNameLst>
                                      </p:cBhvr>
                                      <p:to>
                                        <p:strVal val="visible"/>
                                      </p:to>
                                    </p:set>
                                    <p:animEffect transition="in" filter="fade">
                                      <p:cBhvr>
                                        <p:cTn id="43" dur="500"/>
                                        <p:tgtEl>
                                          <p:spTgt spid="8">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8">
                                            <p:txEl>
                                              <p:pRg st="11" end="11"/>
                                            </p:txEl>
                                          </p:spTgt>
                                        </p:tgtEl>
                                        <p:attrNameLst>
                                          <p:attrName>style.visibility</p:attrName>
                                        </p:attrNameLst>
                                      </p:cBhvr>
                                      <p:to>
                                        <p:strVal val="visible"/>
                                      </p:to>
                                    </p:set>
                                    <p:animEffect transition="in" filter="wipe(up)">
                                      <p:cBhvr>
                                        <p:cTn id="48" dur="1000"/>
                                        <p:tgtEl>
                                          <p:spTgt spid="8">
                                            <p:txEl>
                                              <p:pRg st="11" end="11"/>
                                            </p:txEl>
                                          </p:spTgt>
                                        </p:tgtEl>
                                      </p:cBhvr>
                                    </p:animEffect>
                                  </p:childTnLst>
                                </p:cTn>
                              </p:par>
                              <p:par>
                                <p:cTn id="49" presetID="22" presetClass="entr" presetSubtype="1" fill="hold" nodeType="withEffect">
                                  <p:stCondLst>
                                    <p:cond delay="0"/>
                                  </p:stCondLst>
                                  <p:childTnLst>
                                    <p:set>
                                      <p:cBhvr>
                                        <p:cTn id="50" dur="1" fill="hold">
                                          <p:stCondLst>
                                            <p:cond delay="0"/>
                                          </p:stCondLst>
                                        </p:cTn>
                                        <p:tgtEl>
                                          <p:spTgt spid="8">
                                            <p:txEl>
                                              <p:pRg st="12" end="12"/>
                                            </p:txEl>
                                          </p:spTgt>
                                        </p:tgtEl>
                                        <p:attrNameLst>
                                          <p:attrName>style.visibility</p:attrName>
                                        </p:attrNameLst>
                                      </p:cBhvr>
                                      <p:to>
                                        <p:strVal val="visible"/>
                                      </p:to>
                                    </p:set>
                                    <p:animEffect transition="in" filter="wipe(up)">
                                      <p:cBhvr>
                                        <p:cTn id="51" dur="10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pic>
        <p:nvPicPr>
          <p:cNvPr id="9" name="Picture 3" descr="unit73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30182" y="4402545"/>
            <a:ext cx="2257425"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p:cNvSpPr txBox="1">
            <a:spLocks noChangeArrowheads="1"/>
          </p:cNvSpPr>
          <p:nvPr/>
        </p:nvSpPr>
        <p:spPr bwMode="auto">
          <a:xfrm>
            <a:off x="1458744" y="1378358"/>
            <a:ext cx="8424863" cy="25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Wingdings" panose="05000000000000000000" pitchFamily="2" charset="2"/>
              <a:buChar char="Ä"/>
            </a:pPr>
            <a:r>
              <a:rPr lang="fr-FR" altLang="fr-FR" sz="1600" b="1" u="sng" dirty="0">
                <a:latin typeface="Calibri" panose="020F0502020204030204" pitchFamily="34" charset="0"/>
                <a:sym typeface="Wingdings" panose="05000000000000000000" pitchFamily="2" charset="2"/>
              </a:rPr>
              <a:t> </a:t>
            </a:r>
            <a:r>
              <a:rPr lang="fr-FR" altLang="fr-FR" sz="1800" b="1" u="sng" dirty="0">
                <a:solidFill>
                  <a:srgbClr val="FF0000"/>
                </a:solidFill>
                <a:latin typeface="Calibri" panose="020F0502020204030204" pitchFamily="34" charset="0"/>
                <a:sym typeface="Wingdings" panose="05000000000000000000" pitchFamily="2" charset="2"/>
              </a:rPr>
              <a:t>Unité 731 de Ping Fang (Mandchourie) en 1936 : </a:t>
            </a:r>
            <a:r>
              <a:rPr lang="fr-FR" altLang="fr-FR" sz="1800" b="1" u="sng" dirty="0" err="1">
                <a:solidFill>
                  <a:srgbClr val="FF0000"/>
                </a:solidFill>
                <a:latin typeface="Calibri" panose="020F0502020204030204" pitchFamily="34" charset="0"/>
                <a:sym typeface="Wingdings" panose="05000000000000000000" pitchFamily="2" charset="2"/>
              </a:rPr>
              <a:t>Shiro</a:t>
            </a:r>
            <a:r>
              <a:rPr lang="fr-FR" altLang="fr-FR" sz="1800" b="1" u="sng" dirty="0">
                <a:solidFill>
                  <a:srgbClr val="FF0000"/>
                </a:solidFill>
                <a:latin typeface="Calibri" panose="020F0502020204030204" pitchFamily="34" charset="0"/>
                <a:sym typeface="Wingdings" panose="05000000000000000000" pitchFamily="2" charset="2"/>
              </a:rPr>
              <a:t> </a:t>
            </a:r>
            <a:r>
              <a:rPr lang="fr-FR" altLang="fr-FR" sz="1800" b="1" u="sng" dirty="0" err="1">
                <a:solidFill>
                  <a:srgbClr val="FF0000"/>
                </a:solidFill>
                <a:latin typeface="Calibri" panose="020F0502020204030204" pitchFamily="34" charset="0"/>
                <a:sym typeface="Wingdings" panose="05000000000000000000" pitchFamily="2" charset="2"/>
              </a:rPr>
              <a:t>Ischii</a:t>
            </a:r>
            <a:endParaRPr lang="fr-FR" altLang="fr-FR" sz="1800" b="1" u="sng" dirty="0">
              <a:solidFill>
                <a:srgbClr val="FF0000"/>
              </a:solidFill>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endParaRPr lang="fr-FR" altLang="fr-FR" sz="1600" b="1" u="sng" dirty="0">
              <a:solidFill>
                <a:srgbClr val="FF0000"/>
              </a:solidFill>
              <a:latin typeface="Calibri" panose="020F0502020204030204" pitchFamily="34" charset="0"/>
              <a:sym typeface="Wingdings" panose="05000000000000000000" pitchFamily="2" charset="2"/>
            </a:endParaRPr>
          </a:p>
          <a:p>
            <a:pPr eaLnBrk="1" hangingPunct="1">
              <a:spcBef>
                <a:spcPct val="0"/>
              </a:spcBef>
              <a:buFont typeface="Wingdings" panose="05000000000000000000" pitchFamily="2" charset="2"/>
              <a:buNone/>
            </a:pPr>
            <a:r>
              <a:rPr lang="fr-FR" altLang="fr-FR" sz="1600" dirty="0">
                <a:solidFill>
                  <a:srgbClr val="5F5F5F"/>
                </a:solidFill>
                <a:latin typeface="Calibri" panose="020F0502020204030204" pitchFamily="34" charset="0"/>
                <a:sym typeface="Wingdings" panose="05000000000000000000" pitchFamily="2" charset="2"/>
              </a:rPr>
              <a:t>Unité de « purification d’eau » de l’armée japonaise travaillant sur le armes biologiques</a:t>
            </a:r>
          </a:p>
          <a:p>
            <a:pPr eaLnBrk="1" hangingPunct="1">
              <a:spcBef>
                <a:spcPct val="0"/>
              </a:spcBef>
              <a:buFont typeface="Wingdings" panose="05000000000000000000" pitchFamily="2" charset="2"/>
              <a:buNone/>
            </a:pPr>
            <a:endParaRPr lang="fr-FR" altLang="fr-FR" sz="1600" dirty="0">
              <a:solidFill>
                <a:srgbClr val="5F5F5F"/>
              </a:solidFill>
              <a:latin typeface="Calibri" panose="020F0502020204030204" pitchFamily="34" charset="0"/>
              <a:sym typeface="Wingdings" panose="05000000000000000000" pitchFamily="2" charset="2"/>
            </a:endParaRPr>
          </a:p>
          <a:p>
            <a:pPr eaLnBrk="1" hangingPunct="1">
              <a:spcBef>
                <a:spcPct val="0"/>
              </a:spcBef>
              <a:buFont typeface="Wingdings 3" panose="05040102010807070707" pitchFamily="18" charset="2"/>
              <a:buChar char="Ê"/>
            </a:pPr>
            <a:r>
              <a:rPr lang="fr-FR" altLang="fr-FR" sz="1600" dirty="0">
                <a:solidFill>
                  <a:srgbClr val="5F5F5F"/>
                </a:solidFill>
                <a:latin typeface="Calibri" panose="020F0502020204030204" pitchFamily="34" charset="0"/>
                <a:sym typeface="Wingdings 3" panose="05040102010807070707" pitchFamily="18" charset="2"/>
              </a:rPr>
              <a:t> 1940 : attaque de la Chine avec du bacille de la peste (puces)</a:t>
            </a:r>
          </a:p>
          <a:p>
            <a:pPr eaLnBrk="1" hangingPunct="1">
              <a:spcBef>
                <a:spcPct val="0"/>
              </a:spcBef>
              <a:buFont typeface="Wingdings 3" panose="05040102010807070707" pitchFamily="18" charset="2"/>
              <a:buChar char="Ê"/>
            </a:pPr>
            <a:endParaRPr lang="fr-FR" altLang="fr-FR" sz="1600" dirty="0">
              <a:solidFill>
                <a:srgbClr val="5F5F5F"/>
              </a:solidFill>
              <a:latin typeface="Calibri" panose="020F0502020204030204" pitchFamily="34" charset="0"/>
              <a:sym typeface="Wingdings 3" panose="05040102010807070707" pitchFamily="18" charset="2"/>
            </a:endParaRPr>
          </a:p>
          <a:p>
            <a:pPr eaLnBrk="1" hangingPunct="1">
              <a:spcBef>
                <a:spcPct val="0"/>
              </a:spcBef>
              <a:buFont typeface="Wingdings 3" panose="05040102010807070707" pitchFamily="18" charset="2"/>
              <a:buChar char="Ê"/>
            </a:pPr>
            <a:r>
              <a:rPr lang="fr-FR" altLang="fr-FR" sz="1600" dirty="0">
                <a:solidFill>
                  <a:srgbClr val="5F5F5F"/>
                </a:solidFill>
                <a:latin typeface="Calibri" panose="020F0502020204030204" pitchFamily="34" charset="0"/>
                <a:sym typeface="Wingdings 3" panose="05040102010807070707" pitchFamily="18" charset="2"/>
              </a:rPr>
              <a:t> 1945 : Autodestruction de l’unité</a:t>
            </a:r>
          </a:p>
          <a:p>
            <a:pPr eaLnBrk="1" hangingPunct="1">
              <a:spcBef>
                <a:spcPct val="0"/>
              </a:spcBef>
              <a:buFont typeface="Wingdings 3" panose="05040102010807070707" pitchFamily="18" charset="2"/>
              <a:buChar char="Ê"/>
            </a:pPr>
            <a:endParaRPr lang="fr-FR" altLang="fr-FR" sz="1600" dirty="0">
              <a:solidFill>
                <a:srgbClr val="5F5F5F"/>
              </a:solidFill>
              <a:latin typeface="Calibri" panose="020F0502020204030204" pitchFamily="34" charset="0"/>
              <a:sym typeface="Wingdings 3" panose="05040102010807070707" pitchFamily="18" charset="2"/>
            </a:endParaRPr>
          </a:p>
          <a:p>
            <a:pPr eaLnBrk="1" hangingPunct="1">
              <a:spcBef>
                <a:spcPct val="0"/>
              </a:spcBef>
              <a:buFont typeface="Wingdings 3" panose="05040102010807070707" pitchFamily="18" charset="2"/>
              <a:buChar char="Ê"/>
            </a:pPr>
            <a:r>
              <a:rPr lang="fr-FR" altLang="fr-FR" sz="1600" dirty="0">
                <a:solidFill>
                  <a:srgbClr val="5F5F5F"/>
                </a:solidFill>
                <a:latin typeface="Calibri" panose="020F0502020204030204" pitchFamily="34" charset="0"/>
                <a:sym typeface="Wingdings 3" panose="05040102010807070707" pitchFamily="18" charset="2"/>
              </a:rPr>
              <a:t> 1946 : immunité des responsables </a:t>
            </a:r>
          </a:p>
          <a:p>
            <a:pPr eaLnBrk="1" hangingPunct="1">
              <a:spcBef>
                <a:spcPct val="0"/>
              </a:spcBef>
              <a:buFont typeface="Wingdings 3" panose="05040102010807070707" pitchFamily="18" charset="2"/>
              <a:buNone/>
            </a:pPr>
            <a:r>
              <a:rPr lang="fr-FR" altLang="fr-FR" sz="1600" dirty="0">
                <a:solidFill>
                  <a:srgbClr val="5F5F5F"/>
                </a:solidFill>
                <a:latin typeface="Calibri" panose="020F0502020204030204" pitchFamily="34" charset="0"/>
                <a:sym typeface="Wingdings 3" panose="05040102010807070707" pitchFamily="18" charset="2"/>
              </a:rPr>
              <a:t>	  (accords secrets avec armée américaine)</a:t>
            </a:r>
          </a:p>
        </p:txBody>
      </p:sp>
      <p:pic>
        <p:nvPicPr>
          <p:cNvPr id="13" name="Picture 6" descr="Unit_7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2425" y="2313395"/>
            <a:ext cx="2091481" cy="175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2004820121127335"/>
          <p:cNvPicPr>
            <a:picLocks noChangeAspect="1" noChangeArrowheads="1"/>
          </p:cNvPicPr>
          <p:nvPr/>
        </p:nvPicPr>
        <p:blipFill>
          <a:blip r:embed="rId7">
            <a:extLst>
              <a:ext uri="{28A0092B-C50C-407E-A947-70E740481C1C}">
                <a14:useLocalDpi xmlns:a14="http://schemas.microsoft.com/office/drawing/2010/main" val="0"/>
              </a:ext>
            </a:extLst>
          </a:blip>
          <a:srcRect t="8922" b="8922"/>
          <a:stretch>
            <a:fillRect/>
          </a:stretch>
        </p:blipFill>
        <p:spPr bwMode="auto">
          <a:xfrm>
            <a:off x="3906669" y="4402545"/>
            <a:ext cx="12239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germ_warfar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02069" y="4402545"/>
            <a:ext cx="1862138"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p:cNvPicPr>
            <a:picLocks noChangeAspect="1" noChangeArrowheads="1"/>
          </p:cNvPicPr>
          <p:nvPr/>
        </p:nvPicPr>
        <p:blipFill>
          <a:blip r:embed="rId9">
            <a:extLst>
              <a:ext uri="{28A0092B-C50C-407E-A947-70E740481C1C}">
                <a14:useLocalDpi xmlns:a14="http://schemas.microsoft.com/office/drawing/2010/main" val="0"/>
              </a:ext>
            </a:extLst>
          </a:blip>
          <a:srcRect l="15979" t="26056" r="33000" b="23528"/>
          <a:stretch>
            <a:fillRect/>
          </a:stretch>
        </p:blipFill>
        <p:spPr bwMode="auto">
          <a:xfrm>
            <a:off x="7219782" y="4402545"/>
            <a:ext cx="1871662"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a:hlinkClick r:id="rId10" action="ppaction://hlinksldjump"/>
          </p:cNvPr>
          <p:cNvSpPr>
            <a:spLocks noChangeArrowheads="1"/>
          </p:cNvSpPr>
          <p:nvPr/>
        </p:nvSpPr>
        <p:spPr bwMode="auto">
          <a:xfrm>
            <a:off x="11265746" y="5555070"/>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84962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173399" y="1370590"/>
            <a:ext cx="8496300" cy="197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 typeface="Wingdings" panose="05000000000000000000" pitchFamily="2" charset="2"/>
              <a:buChar char="Ä"/>
            </a:pPr>
            <a:r>
              <a:rPr lang="fr-FR" altLang="fr-FR" sz="1600" b="1" u="sng" dirty="0">
                <a:latin typeface="Calibri" panose="020F0502020204030204" pitchFamily="34" charset="0"/>
                <a:sym typeface="Wingdings" panose="05000000000000000000" pitchFamily="2" charset="2"/>
              </a:rPr>
              <a:t> </a:t>
            </a:r>
            <a:r>
              <a:rPr lang="fr-FR" altLang="fr-FR" sz="1800" b="1" u="sng" dirty="0">
                <a:solidFill>
                  <a:srgbClr val="FF0000"/>
                </a:solidFill>
                <a:latin typeface="Calibri" panose="020F0502020204030204" pitchFamily="34" charset="0"/>
                <a:sym typeface="Wingdings" panose="05000000000000000000" pitchFamily="2" charset="2"/>
              </a:rPr>
              <a:t>Base X de l’Ile de </a:t>
            </a:r>
            <a:r>
              <a:rPr lang="fr-FR" altLang="fr-FR" sz="1800" b="1" u="sng" dirty="0" err="1">
                <a:solidFill>
                  <a:srgbClr val="FF0000"/>
                </a:solidFill>
                <a:latin typeface="Calibri" panose="020F0502020204030204" pitchFamily="34" charset="0"/>
                <a:sym typeface="Wingdings" panose="05000000000000000000" pitchFamily="2" charset="2"/>
              </a:rPr>
              <a:t>Gruinard</a:t>
            </a:r>
            <a:r>
              <a:rPr lang="fr-FR" altLang="fr-FR" sz="1800" b="1" u="sng" dirty="0">
                <a:solidFill>
                  <a:srgbClr val="FF0000"/>
                </a:solidFill>
                <a:latin typeface="Calibri" panose="020F0502020204030204" pitchFamily="34" charset="0"/>
                <a:sym typeface="Wingdings" panose="05000000000000000000" pitchFamily="2" charset="2"/>
              </a:rPr>
              <a:t> (Ecosse) en 1942</a:t>
            </a:r>
          </a:p>
          <a:p>
            <a:pPr algn="justLow" eaLnBrk="1" hangingPunct="1">
              <a:spcBef>
                <a:spcPct val="0"/>
              </a:spcBef>
              <a:buFont typeface="Wingdings" panose="05000000000000000000" pitchFamily="2" charset="2"/>
              <a:buNone/>
            </a:pPr>
            <a:endParaRPr lang="fr-FR" altLang="fr-FR" sz="1800" b="1" dirty="0">
              <a:latin typeface="Calibri" panose="020F0502020204030204" pitchFamily="34" charset="0"/>
              <a:sym typeface="Wingdings" panose="05000000000000000000" pitchFamily="2" charset="2"/>
            </a:endParaRPr>
          </a:p>
          <a:p>
            <a:pPr algn="ctr"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Essais de dispersion de </a:t>
            </a:r>
            <a:r>
              <a:rPr lang="fr-FR" altLang="fr-FR" sz="1800" i="1" dirty="0">
                <a:solidFill>
                  <a:srgbClr val="5F5F5F"/>
                </a:solidFill>
                <a:latin typeface="Calibri" panose="020F0502020204030204" pitchFamily="34" charset="0"/>
                <a:sym typeface="Wingdings" panose="05000000000000000000" pitchFamily="2" charset="2"/>
              </a:rPr>
              <a:t>Bacillus </a:t>
            </a:r>
            <a:r>
              <a:rPr lang="fr-FR" altLang="fr-FR" sz="1800" i="1" dirty="0" err="1">
                <a:solidFill>
                  <a:srgbClr val="5F5F5F"/>
                </a:solidFill>
                <a:latin typeface="Calibri" panose="020F0502020204030204" pitchFamily="34" charset="0"/>
                <a:sym typeface="Wingdings" panose="05000000000000000000" pitchFamily="2" charset="2"/>
              </a:rPr>
              <a:t>Anthracis</a:t>
            </a:r>
            <a:r>
              <a:rPr lang="fr-FR" altLang="fr-FR" sz="1800" dirty="0">
                <a:solidFill>
                  <a:srgbClr val="5F5F5F"/>
                </a:solidFill>
                <a:latin typeface="Calibri" panose="020F0502020204030204" pitchFamily="34" charset="0"/>
                <a:sym typeface="Wingdings" panose="05000000000000000000" pitchFamily="2" charset="2"/>
              </a:rPr>
              <a:t> par l’armée britannique </a:t>
            </a:r>
          </a:p>
          <a:p>
            <a:pPr algn="ctr"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sur les moutons de île.</a:t>
            </a:r>
          </a:p>
          <a:p>
            <a:pPr algn="ctr"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En 1944, Churchill lance la production de bombes à anthrax</a:t>
            </a:r>
          </a:p>
          <a:p>
            <a:pPr algn="justLow" eaLnBrk="1" hangingPunct="1">
              <a:spcBef>
                <a:spcPct val="0"/>
              </a:spcBef>
              <a:buFont typeface="Wingdings" panose="05000000000000000000" pitchFamily="2" charset="2"/>
              <a:buNone/>
            </a:pPr>
            <a:endParaRPr lang="fr-FR" altLang="fr-FR" sz="1600" b="1" dirty="0">
              <a:latin typeface="Calibri" panose="020F0502020204030204" pitchFamily="34" charset="0"/>
              <a:sym typeface="Wingdings" panose="05000000000000000000" pitchFamily="2" charset="2"/>
            </a:endParaRPr>
          </a:p>
          <a:p>
            <a:pPr algn="justLow" eaLnBrk="1" hangingPunct="1">
              <a:spcBef>
                <a:spcPct val="0"/>
              </a:spcBef>
              <a:buFont typeface="Wingdings 3" panose="05040102010807070707" pitchFamily="18" charset="2"/>
              <a:buNone/>
            </a:pPr>
            <a:endParaRPr lang="fr-FR" altLang="fr-FR" sz="1600" b="1" dirty="0">
              <a:latin typeface="Calibri" panose="020F0502020204030204" pitchFamily="34" charset="0"/>
              <a:sym typeface="Wingdings 3" panose="05040102010807070707" pitchFamily="18" charset="2"/>
            </a:endParaRPr>
          </a:p>
        </p:txBody>
      </p:sp>
      <p:pic>
        <p:nvPicPr>
          <p:cNvPr id="12" name="Picture 5"/>
          <p:cNvPicPr>
            <a:picLocks noChangeAspect="1" noChangeArrowheads="1"/>
          </p:cNvPicPr>
          <p:nvPr/>
        </p:nvPicPr>
        <p:blipFill>
          <a:blip r:embed="rId5">
            <a:extLst>
              <a:ext uri="{28A0092B-C50C-407E-A947-70E740481C1C}">
                <a14:useLocalDpi xmlns:a14="http://schemas.microsoft.com/office/drawing/2010/main" val="0"/>
              </a:ext>
            </a:extLst>
          </a:blip>
          <a:srcRect l="7478" t="29834" r="27313" b="17250"/>
          <a:stretch>
            <a:fillRect/>
          </a:stretch>
        </p:blipFill>
        <p:spPr bwMode="auto">
          <a:xfrm>
            <a:off x="3653648" y="3176183"/>
            <a:ext cx="4032250" cy="245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a:hlinkClick r:id="rId6" action="ppaction://hlinksldjump"/>
          </p:cNvPr>
          <p:cNvSpPr>
            <a:spLocks noChangeArrowheads="1"/>
          </p:cNvSpPr>
          <p:nvPr/>
        </p:nvSpPr>
        <p:spPr bwMode="auto">
          <a:xfrm>
            <a:off x="11259260" y="5567430"/>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17796205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458744" y="1415407"/>
            <a:ext cx="82804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 typeface="Wingdings" panose="05000000000000000000" pitchFamily="2" charset="2"/>
              <a:buChar char="Ä"/>
            </a:pPr>
            <a:r>
              <a:rPr lang="fr-FR" altLang="fr-FR" sz="2000" b="1" u="sng" dirty="0">
                <a:latin typeface="Calibri" panose="020F0502020204030204" pitchFamily="34" charset="0"/>
                <a:sym typeface="Wingdings" panose="05000000000000000000" pitchFamily="2" charset="2"/>
              </a:rPr>
              <a:t> </a:t>
            </a:r>
            <a:r>
              <a:rPr lang="fr-FR" altLang="fr-FR" sz="2000" b="1" u="sng" dirty="0">
                <a:solidFill>
                  <a:srgbClr val="FF0000"/>
                </a:solidFill>
                <a:latin typeface="Calibri" panose="020F0502020204030204" pitchFamily="34" charset="0"/>
                <a:sym typeface="Wingdings" panose="05000000000000000000" pitchFamily="2" charset="2"/>
              </a:rPr>
              <a:t>Camp </a:t>
            </a:r>
            <a:r>
              <a:rPr lang="fr-FR" altLang="fr-FR" sz="2000" b="1" u="sng" dirty="0" err="1">
                <a:solidFill>
                  <a:srgbClr val="FF0000"/>
                </a:solidFill>
                <a:latin typeface="Calibri" panose="020F0502020204030204" pitchFamily="34" charset="0"/>
                <a:sym typeface="Wingdings" panose="05000000000000000000" pitchFamily="2" charset="2"/>
              </a:rPr>
              <a:t>Detrick</a:t>
            </a:r>
            <a:r>
              <a:rPr lang="fr-FR" altLang="fr-FR" sz="2000" b="1" u="sng" dirty="0">
                <a:solidFill>
                  <a:srgbClr val="FF0000"/>
                </a:solidFill>
                <a:latin typeface="Calibri" panose="020F0502020204030204" pitchFamily="34" charset="0"/>
                <a:sym typeface="Wingdings" panose="05000000000000000000" pitchFamily="2" charset="2"/>
              </a:rPr>
              <a:t> (Etats-Unis) en 1942</a:t>
            </a:r>
          </a:p>
          <a:p>
            <a:pPr algn="justLow"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Militarisation de </a:t>
            </a:r>
            <a:r>
              <a:rPr lang="fr-FR" altLang="fr-FR" sz="2000" i="1" dirty="0">
                <a:solidFill>
                  <a:srgbClr val="5F5F5F"/>
                </a:solidFill>
                <a:latin typeface="Calibri" panose="020F0502020204030204" pitchFamily="34" charset="0"/>
                <a:sym typeface="Wingdings" panose="05000000000000000000" pitchFamily="2" charset="2"/>
              </a:rPr>
              <a:t>Bacillus </a:t>
            </a:r>
            <a:r>
              <a:rPr lang="fr-FR" altLang="fr-FR" sz="2000" i="1" dirty="0" err="1">
                <a:solidFill>
                  <a:srgbClr val="5F5F5F"/>
                </a:solidFill>
                <a:latin typeface="Calibri" panose="020F0502020204030204" pitchFamily="34" charset="0"/>
                <a:sym typeface="Wingdings" panose="05000000000000000000" pitchFamily="2" charset="2"/>
              </a:rPr>
              <a:t>Anthracis</a:t>
            </a:r>
            <a:r>
              <a:rPr lang="fr-FR" altLang="fr-FR" sz="2000" dirty="0">
                <a:solidFill>
                  <a:srgbClr val="5F5F5F"/>
                </a:solidFill>
                <a:latin typeface="Calibri" panose="020F0502020204030204" pitchFamily="34" charset="0"/>
                <a:sym typeface="Wingdings" panose="05000000000000000000" pitchFamily="2" charset="2"/>
              </a:rPr>
              <a:t>, </a:t>
            </a:r>
            <a:r>
              <a:rPr lang="fr-FR" altLang="fr-FR" sz="2000" i="1" dirty="0" err="1">
                <a:solidFill>
                  <a:srgbClr val="5F5F5F"/>
                </a:solidFill>
                <a:latin typeface="Calibri" panose="020F0502020204030204" pitchFamily="34" charset="0"/>
                <a:sym typeface="Wingdings" panose="05000000000000000000" pitchFamily="2" charset="2"/>
              </a:rPr>
              <a:t>Francisella</a:t>
            </a:r>
            <a:r>
              <a:rPr lang="fr-FR" altLang="fr-FR" sz="2000" i="1" dirty="0">
                <a:solidFill>
                  <a:srgbClr val="5F5F5F"/>
                </a:solidFill>
                <a:latin typeface="Calibri" panose="020F0502020204030204" pitchFamily="34" charset="0"/>
                <a:sym typeface="Wingdings" panose="05000000000000000000" pitchFamily="2" charset="2"/>
              </a:rPr>
              <a:t> </a:t>
            </a:r>
            <a:r>
              <a:rPr lang="fr-FR" altLang="fr-FR" sz="2000" i="1" dirty="0" err="1">
                <a:solidFill>
                  <a:srgbClr val="5F5F5F"/>
                </a:solidFill>
                <a:latin typeface="Calibri" panose="020F0502020204030204" pitchFamily="34" charset="0"/>
                <a:sym typeface="Wingdings" panose="05000000000000000000" pitchFamily="2" charset="2"/>
              </a:rPr>
              <a:t>Tularensis</a:t>
            </a:r>
            <a:r>
              <a:rPr lang="fr-FR" altLang="fr-FR" sz="2000" dirty="0">
                <a:solidFill>
                  <a:srgbClr val="5F5F5F"/>
                </a:solidFill>
                <a:latin typeface="Calibri" panose="020F0502020204030204" pitchFamily="34" charset="0"/>
                <a:sym typeface="Wingdings" panose="05000000000000000000" pitchFamily="2" charset="2"/>
              </a:rPr>
              <a:t>, </a:t>
            </a:r>
            <a:r>
              <a:rPr lang="fr-FR" altLang="fr-FR" sz="2000" i="1" dirty="0" err="1">
                <a:solidFill>
                  <a:srgbClr val="5F5F5F"/>
                </a:solidFill>
                <a:latin typeface="Calibri" panose="020F0502020204030204" pitchFamily="34" charset="0"/>
                <a:sym typeface="Wingdings" panose="05000000000000000000" pitchFamily="2" charset="2"/>
              </a:rPr>
              <a:t>Coxiella</a:t>
            </a:r>
            <a:r>
              <a:rPr lang="fr-FR" altLang="fr-FR" sz="2000" i="1" dirty="0">
                <a:solidFill>
                  <a:srgbClr val="5F5F5F"/>
                </a:solidFill>
                <a:latin typeface="Calibri" panose="020F0502020204030204" pitchFamily="34" charset="0"/>
                <a:sym typeface="Wingdings" panose="05000000000000000000" pitchFamily="2" charset="2"/>
              </a:rPr>
              <a:t> </a:t>
            </a:r>
            <a:r>
              <a:rPr lang="fr-FR" altLang="fr-FR" sz="2000" i="1" dirty="0" err="1">
                <a:solidFill>
                  <a:srgbClr val="5F5F5F"/>
                </a:solidFill>
                <a:latin typeface="Calibri" panose="020F0502020204030204" pitchFamily="34" charset="0"/>
                <a:sym typeface="Wingdings" panose="05000000000000000000" pitchFamily="2" charset="2"/>
              </a:rPr>
              <a:t>Burnetii</a:t>
            </a:r>
            <a:r>
              <a:rPr lang="fr-FR" altLang="fr-FR" sz="2000" dirty="0">
                <a:solidFill>
                  <a:srgbClr val="5F5F5F"/>
                </a:solidFill>
                <a:latin typeface="Calibri" panose="020F0502020204030204" pitchFamily="34" charset="0"/>
                <a:sym typeface="Wingdings" panose="05000000000000000000" pitchFamily="2" charset="2"/>
              </a:rPr>
              <a:t>, entérites hémorragiques avec essais terrain en 1943.</a:t>
            </a:r>
          </a:p>
          <a:p>
            <a:pPr algn="justLow" eaLnBrk="1" hangingPunct="1">
              <a:spcBef>
                <a:spcPct val="0"/>
              </a:spcBef>
              <a:buFont typeface="Wingdings" panose="05000000000000000000" pitchFamily="2" charset="2"/>
              <a:buNone/>
            </a:pPr>
            <a:endParaRPr lang="fr-FR" altLang="fr-FR" sz="2000" dirty="0">
              <a:solidFill>
                <a:srgbClr val="5F5F5F"/>
              </a:solidFill>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Programme stoppé par Nixon en 1966.</a:t>
            </a:r>
          </a:p>
          <a:p>
            <a:pPr algn="justLow"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algn="justLow" eaLnBrk="1" hangingPunct="1">
              <a:spcBef>
                <a:spcPct val="0"/>
              </a:spcBef>
              <a:buFont typeface="Wingdings 3" panose="05040102010807070707" pitchFamily="18" charset="2"/>
              <a:buNone/>
            </a:pPr>
            <a:endParaRPr lang="fr-FR" altLang="fr-FR" sz="2000" b="1" dirty="0">
              <a:latin typeface="Calibri" panose="020F0502020204030204" pitchFamily="34" charset="0"/>
              <a:sym typeface="Wingdings 3" panose="05040102010807070707" pitchFamily="18" charset="2"/>
            </a:endParaRPr>
          </a:p>
        </p:txBody>
      </p:sp>
      <p:pic>
        <p:nvPicPr>
          <p:cNvPr id="12" name="Picture 5"/>
          <p:cNvPicPr>
            <a:picLocks noChangeAspect="1" noChangeArrowheads="1"/>
          </p:cNvPicPr>
          <p:nvPr/>
        </p:nvPicPr>
        <p:blipFill>
          <a:blip r:embed="rId5">
            <a:extLst>
              <a:ext uri="{28A0092B-C50C-407E-A947-70E740481C1C}">
                <a14:useLocalDpi xmlns:a14="http://schemas.microsoft.com/office/drawing/2010/main" val="0"/>
              </a:ext>
            </a:extLst>
          </a:blip>
          <a:srcRect l="4646" t="15973" r="28271" b="13472"/>
          <a:stretch>
            <a:fillRect/>
          </a:stretch>
        </p:blipFill>
        <p:spPr bwMode="auto">
          <a:xfrm>
            <a:off x="4051132" y="3647432"/>
            <a:ext cx="3097212" cy="210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a:hlinkClick r:id="rId6" action="ppaction://hlinksldjump"/>
          </p:cNvPr>
          <p:cNvSpPr>
            <a:spLocks noChangeArrowheads="1"/>
          </p:cNvSpPr>
          <p:nvPr/>
        </p:nvSpPr>
        <p:spPr bwMode="auto">
          <a:xfrm>
            <a:off x="11317626" y="5637617"/>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867380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294632" y="1423042"/>
            <a:ext cx="8280400"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 typeface="Wingdings" panose="05000000000000000000" pitchFamily="2" charset="2"/>
              <a:buChar char="Ä"/>
            </a:pPr>
            <a:r>
              <a:rPr lang="fr-FR" altLang="fr-FR" sz="1800" b="1" dirty="0">
                <a:latin typeface="Calibri" panose="020F0502020204030204" pitchFamily="34" charset="0"/>
                <a:sym typeface="Wingdings" panose="05000000000000000000" pitchFamily="2" charset="2"/>
              </a:rPr>
              <a:t> </a:t>
            </a:r>
            <a:r>
              <a:rPr lang="fr-FR" altLang="fr-FR" sz="1800" b="1" u="sng" dirty="0" err="1">
                <a:solidFill>
                  <a:srgbClr val="FF0000"/>
                </a:solidFill>
                <a:latin typeface="Calibri" panose="020F0502020204030204" pitchFamily="34" charset="0"/>
                <a:sym typeface="Wingdings" panose="05000000000000000000" pitchFamily="2" charset="2"/>
              </a:rPr>
              <a:t>Biopreparat</a:t>
            </a:r>
            <a:r>
              <a:rPr lang="fr-FR" altLang="fr-FR" sz="1800" b="1" u="sng" dirty="0">
                <a:solidFill>
                  <a:srgbClr val="FF0000"/>
                </a:solidFill>
                <a:latin typeface="Calibri" panose="020F0502020204030204" pitchFamily="34" charset="0"/>
                <a:sym typeface="Wingdings" panose="05000000000000000000" pitchFamily="2" charset="2"/>
              </a:rPr>
              <a:t> en 1973</a:t>
            </a:r>
          </a:p>
          <a:p>
            <a:pPr algn="justLow" eaLnBrk="1" hangingPunct="1">
              <a:spcBef>
                <a:spcPct val="0"/>
              </a:spcBef>
              <a:buFont typeface="Wingdings" panose="05000000000000000000" pitchFamily="2" charset="2"/>
              <a:buChar char="Ä"/>
            </a:pPr>
            <a:endParaRPr lang="fr-FR" altLang="fr-FR" sz="1800" b="1" u="sng" dirty="0">
              <a:solidFill>
                <a:srgbClr val="FF0000"/>
              </a:solidFill>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Un an après la convention d’interdiction du développement, de la production et du stockage des armes biologiques, l’armée russe met en place un complexe militaro-industriel.</a:t>
            </a:r>
          </a:p>
          <a:p>
            <a:pPr algn="justLow" eaLnBrk="1" hangingPunct="1">
              <a:spcBef>
                <a:spcPct val="0"/>
              </a:spcBef>
              <a:buFont typeface="Wingdings" panose="05000000000000000000" pitchFamily="2" charset="2"/>
              <a:buNone/>
            </a:pPr>
            <a:endParaRPr lang="fr-FR" altLang="fr-FR" sz="1800" dirty="0">
              <a:solidFill>
                <a:srgbClr val="5F5F5F"/>
              </a:solidFill>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1800" u="sng" dirty="0">
                <a:solidFill>
                  <a:srgbClr val="5F5F5F"/>
                </a:solidFill>
                <a:latin typeface="Calibri" panose="020F0502020204030204" pitchFamily="34" charset="0"/>
                <a:sym typeface="Wingdings" panose="05000000000000000000" pitchFamily="2" charset="2"/>
              </a:rPr>
              <a:t>Militarisation de </a:t>
            </a:r>
            <a:r>
              <a:rPr lang="fr-FR" altLang="fr-FR" sz="1800" dirty="0">
                <a:solidFill>
                  <a:srgbClr val="5F5F5F"/>
                </a:solidFill>
                <a:latin typeface="Calibri" panose="020F0502020204030204" pitchFamily="34" charset="0"/>
                <a:sym typeface="Wingdings" panose="05000000000000000000" pitchFamily="2" charset="2"/>
              </a:rPr>
              <a:t>: variole, peste, charbon, tularémie-morve, fièvre Q, entérites hémorragiques, Marburg.</a:t>
            </a:r>
          </a:p>
          <a:p>
            <a:pPr algn="justLow"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3" panose="05040102010807070707" pitchFamily="18" charset="2"/>
              </a:rPr>
              <a:t>	 Défections de </a:t>
            </a:r>
            <a:r>
              <a:rPr lang="fr-FR" altLang="fr-FR" sz="1800" dirty="0" err="1">
                <a:solidFill>
                  <a:srgbClr val="5F5F5F"/>
                </a:solidFill>
                <a:latin typeface="Calibri" panose="020F0502020204030204" pitchFamily="34" charset="0"/>
                <a:sym typeface="Wingdings 3" panose="05040102010807070707" pitchFamily="18" charset="2"/>
              </a:rPr>
              <a:t>Pasechnik</a:t>
            </a:r>
            <a:r>
              <a:rPr lang="fr-FR" altLang="fr-FR" sz="1800" dirty="0">
                <a:solidFill>
                  <a:srgbClr val="5F5F5F"/>
                </a:solidFill>
                <a:latin typeface="Calibri" panose="020F0502020204030204" pitchFamily="34" charset="0"/>
                <a:sym typeface="Wingdings 3" panose="05040102010807070707" pitchFamily="18" charset="2"/>
              </a:rPr>
              <a:t> (1989) </a:t>
            </a:r>
          </a:p>
          <a:p>
            <a:pPr algn="justLow"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3" panose="05040102010807070707" pitchFamily="18" charset="2"/>
              </a:rPr>
              <a:t>	     puis </a:t>
            </a:r>
            <a:r>
              <a:rPr lang="fr-FR" altLang="fr-FR" sz="1800" dirty="0" err="1">
                <a:solidFill>
                  <a:srgbClr val="5F5F5F"/>
                </a:solidFill>
                <a:latin typeface="Calibri" panose="020F0502020204030204" pitchFamily="34" charset="0"/>
                <a:sym typeface="Wingdings 3" panose="05040102010807070707" pitchFamily="18" charset="2"/>
              </a:rPr>
              <a:t>Alibekov</a:t>
            </a:r>
            <a:r>
              <a:rPr lang="fr-FR" altLang="fr-FR" sz="1800" dirty="0">
                <a:solidFill>
                  <a:srgbClr val="5F5F5F"/>
                </a:solidFill>
                <a:latin typeface="Calibri" panose="020F0502020204030204" pitchFamily="34" charset="0"/>
                <a:sym typeface="Wingdings 3" panose="05040102010807070707" pitchFamily="18" charset="2"/>
              </a:rPr>
              <a:t> (1992)</a:t>
            </a:r>
          </a:p>
          <a:p>
            <a:pPr algn="justLow" eaLnBrk="1" hangingPunct="1">
              <a:spcBef>
                <a:spcPct val="0"/>
              </a:spcBef>
              <a:buFont typeface="Wingdings" panose="05000000000000000000" pitchFamily="2" charset="2"/>
              <a:buNone/>
            </a:pPr>
            <a:endParaRPr lang="fr-FR" altLang="fr-FR" sz="1800" b="1" dirty="0">
              <a:latin typeface="Calibri" panose="020F0502020204030204" pitchFamily="34" charset="0"/>
              <a:sym typeface="Wingdings" panose="05000000000000000000" pitchFamily="2" charset="2"/>
            </a:endParaRPr>
          </a:p>
          <a:p>
            <a:pPr algn="justLow" eaLnBrk="1" hangingPunct="1">
              <a:spcBef>
                <a:spcPct val="0"/>
              </a:spcBef>
              <a:buFont typeface="Wingdings 3" panose="05040102010807070707" pitchFamily="18" charset="2"/>
              <a:buNone/>
            </a:pPr>
            <a:endParaRPr lang="fr-FR" altLang="fr-FR" sz="1800" b="1" dirty="0">
              <a:latin typeface="Calibri" panose="020F0502020204030204" pitchFamily="34" charset="0"/>
              <a:sym typeface="Wingdings 3" panose="05040102010807070707" pitchFamily="18" charset="2"/>
            </a:endParaRPr>
          </a:p>
        </p:txBody>
      </p:sp>
      <p:pic>
        <p:nvPicPr>
          <p:cNvPr id="12" name="Picture 5" descr="mikrobiologerna1_Pasechni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0459" y="4290066"/>
            <a:ext cx="1168400"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Man in mas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98391" y="1009674"/>
            <a:ext cx="9985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Photograph showing Ken Alibe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032" y="4447229"/>
            <a:ext cx="99695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27107" y="3655067"/>
            <a:ext cx="1252538" cy="198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a:hlinkClick r:id="rId9" action="ppaction://hlinksldjump"/>
          </p:cNvPr>
          <p:cNvSpPr>
            <a:spLocks noChangeArrowheads="1"/>
          </p:cNvSpPr>
          <p:nvPr/>
        </p:nvSpPr>
        <p:spPr bwMode="auto">
          <a:xfrm>
            <a:off x="11366847" y="5633395"/>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29453144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757058" y="1298432"/>
            <a:ext cx="8280400"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 typeface="Wingdings" panose="05000000000000000000" pitchFamily="2" charset="2"/>
              <a:buChar char="Ä"/>
            </a:pPr>
            <a:r>
              <a:rPr lang="fr-FR" altLang="fr-FR" sz="2400" b="1" dirty="0">
                <a:latin typeface="Calibri" panose="020F0502020204030204" pitchFamily="34" charset="0"/>
                <a:sym typeface="Wingdings" panose="05000000000000000000" pitchFamily="2" charset="2"/>
              </a:rPr>
              <a:t> </a:t>
            </a:r>
            <a:r>
              <a:rPr lang="fr-FR" altLang="fr-FR" sz="2400" b="1" u="sng" dirty="0">
                <a:solidFill>
                  <a:srgbClr val="FF0000"/>
                </a:solidFill>
                <a:latin typeface="Calibri" panose="020F0502020204030204" pitchFamily="34" charset="0"/>
                <a:sym typeface="Wingdings" panose="05000000000000000000" pitchFamily="2" charset="2"/>
              </a:rPr>
              <a:t>Les «parapluies bulgares» en 1978</a:t>
            </a:r>
          </a:p>
          <a:p>
            <a:pPr algn="justLow" eaLnBrk="1" hangingPunct="1">
              <a:spcBef>
                <a:spcPct val="0"/>
              </a:spcBef>
              <a:buFont typeface="Wingdings" panose="05000000000000000000" pitchFamily="2" charset="2"/>
              <a:buChar char="Ä"/>
            </a:pPr>
            <a:endParaRPr lang="fr-FR" altLang="fr-FR" sz="2400" b="1" u="sng" dirty="0">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2400" dirty="0">
                <a:solidFill>
                  <a:srgbClr val="5F5F5F"/>
                </a:solidFill>
                <a:latin typeface="Calibri" panose="020F0502020204030204" pitchFamily="34" charset="0"/>
                <a:sym typeface="Wingdings" panose="05000000000000000000" pitchFamily="2" charset="2"/>
              </a:rPr>
              <a:t>Assassinat de Markov à Londres</a:t>
            </a:r>
          </a:p>
          <a:p>
            <a:pPr algn="justLow" eaLnBrk="1" hangingPunct="1">
              <a:spcBef>
                <a:spcPct val="0"/>
              </a:spcBef>
              <a:buFont typeface="Wingdings" panose="05000000000000000000" pitchFamily="2" charset="2"/>
              <a:buNone/>
            </a:pPr>
            <a:r>
              <a:rPr lang="fr-FR" altLang="fr-FR" sz="2400" dirty="0">
                <a:solidFill>
                  <a:srgbClr val="5F5F5F"/>
                </a:solidFill>
                <a:latin typeface="Calibri" panose="020F0502020204030204" pitchFamily="34" charset="0"/>
                <a:sym typeface="Wingdings" panose="05000000000000000000" pitchFamily="2" charset="2"/>
              </a:rPr>
              <a:t>Tentative d’assassinat de </a:t>
            </a:r>
            <a:r>
              <a:rPr lang="fr-FR" altLang="fr-FR" sz="2400" dirty="0" err="1">
                <a:solidFill>
                  <a:srgbClr val="5F5F5F"/>
                </a:solidFill>
                <a:latin typeface="Calibri" panose="020F0502020204030204" pitchFamily="34" charset="0"/>
                <a:sym typeface="Wingdings" panose="05000000000000000000" pitchFamily="2" charset="2"/>
              </a:rPr>
              <a:t>Kostov</a:t>
            </a:r>
            <a:r>
              <a:rPr lang="fr-FR" altLang="fr-FR" sz="2400" dirty="0">
                <a:solidFill>
                  <a:srgbClr val="5F5F5F"/>
                </a:solidFill>
                <a:latin typeface="Calibri" panose="020F0502020204030204" pitchFamily="34" charset="0"/>
                <a:sym typeface="Wingdings" panose="05000000000000000000" pitchFamily="2" charset="2"/>
              </a:rPr>
              <a:t> à Paris</a:t>
            </a:r>
          </a:p>
        </p:txBody>
      </p:sp>
      <p:pic>
        <p:nvPicPr>
          <p:cNvPr id="12" name="Picture 5"/>
          <p:cNvPicPr>
            <a:picLocks noChangeAspect="1" noChangeArrowheads="1"/>
          </p:cNvPicPr>
          <p:nvPr/>
        </p:nvPicPr>
        <p:blipFill>
          <a:blip r:embed="rId5">
            <a:lum contrast="12000"/>
            <a:extLst>
              <a:ext uri="{28A0092B-C50C-407E-A947-70E740481C1C}">
                <a14:useLocalDpi xmlns:a14="http://schemas.microsoft.com/office/drawing/2010/main" val="0"/>
              </a:ext>
            </a:extLst>
          </a:blip>
          <a:srcRect/>
          <a:stretch>
            <a:fillRect/>
          </a:stretch>
        </p:blipFill>
        <p:spPr bwMode="auto">
          <a:xfrm>
            <a:off x="1972958" y="3241532"/>
            <a:ext cx="7820025" cy="270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descr="Picture4"/>
          <p:cNvPicPr>
            <a:picLocks noChangeAspect="1" noChangeArrowheads="1"/>
          </p:cNvPicPr>
          <p:nvPr/>
        </p:nvPicPr>
        <p:blipFill>
          <a:blip r:embed="rId6">
            <a:lum contrast="12000"/>
            <a:extLst>
              <a:ext uri="{28A0092B-C50C-407E-A947-70E740481C1C}">
                <a14:useLocalDpi xmlns:a14="http://schemas.microsoft.com/office/drawing/2010/main" val="0"/>
              </a:ext>
            </a:extLst>
          </a:blip>
          <a:srcRect/>
          <a:stretch>
            <a:fillRect/>
          </a:stretch>
        </p:blipFill>
        <p:spPr bwMode="auto">
          <a:xfrm>
            <a:off x="8526158" y="1146032"/>
            <a:ext cx="114935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8"/>
          <p:cNvSpPr>
            <a:spLocks noChangeArrowheads="1"/>
          </p:cNvSpPr>
          <p:nvPr/>
        </p:nvSpPr>
        <p:spPr bwMode="auto">
          <a:xfrm>
            <a:off x="2260296" y="3325669"/>
            <a:ext cx="94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fr-FR" sz="2400" b="1" i="1" dirty="0" err="1">
                <a:solidFill>
                  <a:schemeClr val="accent6">
                    <a:lumMod val="60000"/>
                    <a:lumOff val="40000"/>
                  </a:schemeClr>
                </a:solidFill>
                <a:latin typeface="Calibri" panose="020F0502020204030204" pitchFamily="34" charset="0"/>
                <a:sym typeface="Wingdings" panose="05000000000000000000" pitchFamily="2" charset="2"/>
              </a:rPr>
              <a:t>Ricine</a:t>
            </a:r>
            <a:endParaRPr lang="fr-FR" sz="2400" b="1" i="1" dirty="0">
              <a:solidFill>
                <a:schemeClr val="accent6">
                  <a:lumMod val="60000"/>
                  <a:lumOff val="40000"/>
                </a:schemeClr>
              </a:solidFill>
              <a:latin typeface="Calibri" panose="020F0502020204030204" pitchFamily="34" charset="0"/>
              <a:sym typeface="Wingdings" panose="05000000000000000000" pitchFamily="2" charset="2"/>
            </a:endParaRPr>
          </a:p>
        </p:txBody>
      </p:sp>
      <p:sp>
        <p:nvSpPr>
          <p:cNvPr id="15" name="Rectangle 15">
            <a:hlinkClick r:id="rId7" action="ppaction://hlinksldjump"/>
          </p:cNvPr>
          <p:cNvSpPr>
            <a:spLocks noChangeArrowheads="1"/>
          </p:cNvSpPr>
          <p:nvPr/>
        </p:nvSpPr>
        <p:spPr bwMode="auto">
          <a:xfrm>
            <a:off x="11298170" y="5592619"/>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27591385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757058" y="1505832"/>
            <a:ext cx="82804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 typeface="Wingdings" panose="05000000000000000000" pitchFamily="2" charset="2"/>
              <a:buChar char="Ä"/>
            </a:pPr>
            <a:r>
              <a:rPr lang="fr-FR" altLang="fr-FR" sz="1800" b="1" dirty="0">
                <a:latin typeface="Calibri" panose="020F0502020204030204" pitchFamily="34" charset="0"/>
                <a:sym typeface="Wingdings" panose="05000000000000000000" pitchFamily="2" charset="2"/>
              </a:rPr>
              <a:t> </a:t>
            </a:r>
            <a:r>
              <a:rPr lang="fr-FR" altLang="fr-FR" sz="1800" b="1" u="sng" dirty="0">
                <a:solidFill>
                  <a:srgbClr val="FF0000"/>
                </a:solidFill>
                <a:latin typeface="Calibri" panose="020F0502020204030204" pitchFamily="34" charset="0"/>
                <a:sym typeface="Wingdings" panose="05000000000000000000" pitchFamily="2" charset="2"/>
              </a:rPr>
              <a:t>Salman Park et al Muthanna (Irak) en 1985</a:t>
            </a:r>
          </a:p>
          <a:p>
            <a:pPr algn="justLow" eaLnBrk="1" hangingPunct="1">
              <a:spcBef>
                <a:spcPct val="0"/>
              </a:spcBef>
              <a:buFont typeface="Wingdings" panose="05000000000000000000" pitchFamily="2" charset="2"/>
              <a:buChar char="Ä"/>
            </a:pPr>
            <a:endParaRPr lang="fr-FR" altLang="fr-FR" sz="1800" b="1" dirty="0">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Programme de l’armée irakienne conduit par </a:t>
            </a:r>
            <a:r>
              <a:rPr lang="fr-FR" altLang="fr-FR" sz="1800" dirty="0" err="1">
                <a:solidFill>
                  <a:srgbClr val="5F5F5F"/>
                </a:solidFill>
                <a:latin typeface="Calibri" panose="020F0502020204030204" pitchFamily="34" charset="0"/>
                <a:sym typeface="Wingdings" panose="05000000000000000000" pitchFamily="2" charset="2"/>
              </a:rPr>
              <a:t>Rihab</a:t>
            </a:r>
            <a:r>
              <a:rPr lang="fr-FR" altLang="fr-FR" sz="1800" dirty="0">
                <a:solidFill>
                  <a:srgbClr val="5F5F5F"/>
                </a:solidFill>
                <a:latin typeface="Calibri" panose="020F0502020204030204" pitchFamily="34" charset="0"/>
                <a:sym typeface="Wingdings" panose="05000000000000000000" pitchFamily="2" charset="2"/>
              </a:rPr>
              <a:t> </a:t>
            </a:r>
            <a:r>
              <a:rPr lang="fr-FR" altLang="fr-FR" sz="1800" dirty="0" err="1">
                <a:solidFill>
                  <a:srgbClr val="5F5F5F"/>
                </a:solidFill>
                <a:latin typeface="Calibri" panose="020F0502020204030204" pitchFamily="34" charset="0"/>
                <a:sym typeface="Wingdings" panose="05000000000000000000" pitchFamily="2" charset="2"/>
              </a:rPr>
              <a:t>Taha</a:t>
            </a:r>
            <a:r>
              <a:rPr lang="fr-FR" altLang="fr-FR" sz="1800" dirty="0">
                <a:solidFill>
                  <a:srgbClr val="5F5F5F"/>
                </a:solidFill>
                <a:latin typeface="Calibri" panose="020F0502020204030204" pitchFamily="34" charset="0"/>
                <a:sym typeface="Wingdings" panose="05000000000000000000" pitchFamily="2" charset="2"/>
              </a:rPr>
              <a:t> (Dr Germes ; le 5 de cœur).</a:t>
            </a:r>
          </a:p>
          <a:p>
            <a:pPr algn="justLow"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6 tonnes de toxine botulinique et 9 tonnes de charbon produits en 1988)</a:t>
            </a:r>
            <a:endParaRPr lang="fr-FR" altLang="fr-FR" sz="1800" dirty="0">
              <a:solidFill>
                <a:srgbClr val="5F5F5F"/>
              </a:solidFill>
              <a:latin typeface="Calibri" panose="020F0502020204030204" pitchFamily="34" charset="0"/>
              <a:sym typeface="Wingdings 3" panose="05040102010807070707" pitchFamily="18" charset="2"/>
            </a:endParaRPr>
          </a:p>
          <a:p>
            <a:pPr algn="justLow" eaLnBrk="1" hangingPunct="1">
              <a:spcBef>
                <a:spcPct val="0"/>
              </a:spcBef>
              <a:buFont typeface="Wingdings" panose="05000000000000000000" pitchFamily="2" charset="2"/>
              <a:buNone/>
            </a:pPr>
            <a:endParaRPr lang="fr-FR" altLang="fr-FR" sz="1800" dirty="0">
              <a:latin typeface="Calibri" panose="020F0502020204030204" pitchFamily="34" charset="0"/>
              <a:sym typeface="Wingdings" panose="05000000000000000000" pitchFamily="2" charset="2"/>
            </a:endParaRPr>
          </a:p>
          <a:p>
            <a:pPr algn="justLow" eaLnBrk="1" hangingPunct="1">
              <a:spcBef>
                <a:spcPct val="0"/>
              </a:spcBef>
              <a:buFont typeface="Wingdings 3" panose="05040102010807070707" pitchFamily="18" charset="2"/>
              <a:buNone/>
            </a:pPr>
            <a:endParaRPr lang="fr-FR" altLang="fr-FR" sz="1800" b="1" dirty="0">
              <a:latin typeface="Calibri" panose="020F0502020204030204" pitchFamily="34" charset="0"/>
              <a:sym typeface="Wingdings 3" panose="05040102010807070707" pitchFamily="18" charset="2"/>
            </a:endParaRPr>
          </a:p>
        </p:txBody>
      </p:sp>
      <p:pic>
        <p:nvPicPr>
          <p:cNvPr id="12" name="Picture 5"/>
          <p:cNvPicPr>
            <a:picLocks noChangeAspect="1" noChangeArrowheads="1"/>
          </p:cNvPicPr>
          <p:nvPr/>
        </p:nvPicPr>
        <p:blipFill>
          <a:blip r:embed="rId5">
            <a:extLst>
              <a:ext uri="{28A0092B-C50C-407E-A947-70E740481C1C}">
                <a14:useLocalDpi xmlns:a14="http://schemas.microsoft.com/office/drawing/2010/main" val="0"/>
              </a:ext>
            </a:extLst>
          </a:blip>
          <a:srcRect l="30051" t="17096" r="30911" b="50027"/>
          <a:stretch>
            <a:fillRect/>
          </a:stretch>
        </p:blipFill>
        <p:spPr bwMode="auto">
          <a:xfrm>
            <a:off x="2044396" y="3233032"/>
            <a:ext cx="3600450"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l="30019" t="50493" r="30795" b="14722"/>
          <a:stretch>
            <a:fillRect/>
          </a:stretch>
        </p:blipFill>
        <p:spPr bwMode="auto">
          <a:xfrm>
            <a:off x="6221108" y="3161594"/>
            <a:ext cx="3529013" cy="234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a:hlinkClick r:id="rId6" action="ppaction://hlinksldjump"/>
          </p:cNvPr>
          <p:cNvSpPr>
            <a:spLocks noChangeArrowheads="1"/>
          </p:cNvSpPr>
          <p:nvPr/>
        </p:nvSpPr>
        <p:spPr bwMode="auto">
          <a:xfrm>
            <a:off x="11366847" y="5689131"/>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31957612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622564" y="1334347"/>
            <a:ext cx="712787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 typeface="Wingdings" panose="05000000000000000000" pitchFamily="2" charset="2"/>
              <a:buChar char="Ä"/>
            </a:pPr>
            <a:r>
              <a:rPr lang="fr-FR" altLang="fr-FR" sz="1800" b="1" u="sng" dirty="0">
                <a:solidFill>
                  <a:srgbClr val="FF0000"/>
                </a:solidFill>
                <a:latin typeface="Calibri" panose="020F0502020204030204" pitchFamily="34" charset="0"/>
                <a:sym typeface="Wingdings" panose="05000000000000000000" pitchFamily="2" charset="2"/>
              </a:rPr>
              <a:t> Kameido, Tokyo (Japon) le 1</a:t>
            </a:r>
            <a:r>
              <a:rPr lang="fr-FR" altLang="fr-FR" sz="1800" b="1" u="sng" baseline="30000" dirty="0">
                <a:solidFill>
                  <a:srgbClr val="FF0000"/>
                </a:solidFill>
                <a:latin typeface="Calibri" panose="020F0502020204030204" pitchFamily="34" charset="0"/>
                <a:sym typeface="Wingdings" panose="05000000000000000000" pitchFamily="2" charset="2"/>
              </a:rPr>
              <a:t>er</a:t>
            </a:r>
            <a:r>
              <a:rPr lang="fr-FR" altLang="fr-FR" sz="1800" b="1" u="sng" dirty="0">
                <a:solidFill>
                  <a:srgbClr val="FF0000"/>
                </a:solidFill>
                <a:latin typeface="Calibri" panose="020F0502020204030204" pitchFamily="34" charset="0"/>
                <a:sym typeface="Wingdings" panose="05000000000000000000" pitchFamily="2" charset="2"/>
              </a:rPr>
              <a:t> juillet 1993</a:t>
            </a:r>
          </a:p>
          <a:p>
            <a:pPr algn="justLow" eaLnBrk="1" hangingPunct="1">
              <a:spcBef>
                <a:spcPct val="0"/>
              </a:spcBef>
              <a:buFont typeface="Wingdings" panose="05000000000000000000" pitchFamily="2" charset="2"/>
              <a:buChar char="Ä"/>
            </a:pPr>
            <a:endParaRPr lang="fr-FR" altLang="fr-FR" sz="1800" b="1" dirty="0">
              <a:solidFill>
                <a:srgbClr val="5F5F5F"/>
              </a:solidFill>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Après une « mission » au </a:t>
            </a:r>
            <a:r>
              <a:rPr lang="fr-FR" altLang="fr-FR" sz="1800" dirty="0" err="1">
                <a:solidFill>
                  <a:srgbClr val="5F5F5F"/>
                </a:solidFill>
                <a:latin typeface="Calibri" panose="020F0502020204030204" pitchFamily="34" charset="0"/>
                <a:sym typeface="Wingdings" panose="05000000000000000000" pitchFamily="2" charset="2"/>
              </a:rPr>
              <a:t>Zaire</a:t>
            </a:r>
            <a:r>
              <a:rPr lang="fr-FR" altLang="fr-FR" sz="1800" dirty="0">
                <a:solidFill>
                  <a:srgbClr val="5F5F5F"/>
                </a:solidFill>
                <a:latin typeface="Calibri" panose="020F0502020204030204" pitchFamily="34" charset="0"/>
                <a:sym typeface="Wingdings" panose="05000000000000000000" pitchFamily="2" charset="2"/>
              </a:rPr>
              <a:t> (Ebola), la secte </a:t>
            </a:r>
            <a:r>
              <a:rPr lang="fr-FR" altLang="fr-FR" sz="1800" dirty="0" err="1">
                <a:solidFill>
                  <a:srgbClr val="5F5F5F"/>
                </a:solidFill>
                <a:latin typeface="Calibri" panose="020F0502020204030204" pitchFamily="34" charset="0"/>
                <a:sym typeface="Wingdings" panose="05000000000000000000" pitchFamily="2" charset="2"/>
              </a:rPr>
              <a:t>Aum</a:t>
            </a:r>
            <a:r>
              <a:rPr lang="fr-FR" altLang="fr-FR" sz="1800" dirty="0">
                <a:solidFill>
                  <a:srgbClr val="5F5F5F"/>
                </a:solidFill>
                <a:latin typeface="Calibri" panose="020F0502020204030204" pitchFamily="34" charset="0"/>
                <a:sym typeface="Wingdings" panose="05000000000000000000" pitchFamily="2" charset="2"/>
              </a:rPr>
              <a:t> </a:t>
            </a:r>
            <a:r>
              <a:rPr lang="fr-FR" altLang="fr-FR" sz="1800" dirty="0" err="1">
                <a:solidFill>
                  <a:srgbClr val="5F5F5F"/>
                </a:solidFill>
                <a:latin typeface="Calibri" panose="020F0502020204030204" pitchFamily="34" charset="0"/>
                <a:sym typeface="Wingdings" panose="05000000000000000000" pitchFamily="2" charset="2"/>
              </a:rPr>
              <a:t>Shinrikyo</a:t>
            </a:r>
            <a:r>
              <a:rPr lang="fr-FR" altLang="fr-FR" sz="1800" dirty="0">
                <a:solidFill>
                  <a:srgbClr val="5F5F5F"/>
                </a:solidFill>
                <a:latin typeface="Calibri" panose="020F0502020204030204" pitchFamily="34" charset="0"/>
                <a:sym typeface="Wingdings" panose="05000000000000000000" pitchFamily="2" charset="2"/>
              </a:rPr>
              <a:t> </a:t>
            </a:r>
            <a:r>
              <a:rPr lang="fr-FR" altLang="fr-FR" sz="1800" dirty="0" err="1">
                <a:solidFill>
                  <a:srgbClr val="5F5F5F"/>
                </a:solidFill>
                <a:latin typeface="Calibri" panose="020F0502020204030204" pitchFamily="34" charset="0"/>
                <a:sym typeface="Wingdings" panose="05000000000000000000" pitchFamily="2" charset="2"/>
              </a:rPr>
              <a:t>aérosolise</a:t>
            </a:r>
            <a:r>
              <a:rPr lang="fr-FR" altLang="fr-FR" sz="1800" dirty="0">
                <a:solidFill>
                  <a:srgbClr val="5F5F5F"/>
                </a:solidFill>
                <a:latin typeface="Calibri" panose="020F0502020204030204" pitchFamily="34" charset="0"/>
                <a:sym typeface="Wingdings" panose="05000000000000000000" pitchFamily="2" charset="2"/>
              </a:rPr>
              <a:t> du bacille du charbon à partir d’un bâtiment. </a:t>
            </a:r>
          </a:p>
          <a:p>
            <a:pPr algn="justLow" eaLnBrk="1" hangingPunct="1">
              <a:spcBef>
                <a:spcPct val="0"/>
              </a:spcBef>
              <a:buFont typeface="Wingdings" panose="05000000000000000000" pitchFamily="2" charset="2"/>
              <a:buNone/>
            </a:pPr>
            <a:r>
              <a:rPr lang="fr-FR" altLang="fr-FR" sz="1800" dirty="0">
                <a:solidFill>
                  <a:srgbClr val="5F5F5F"/>
                </a:solidFill>
                <a:latin typeface="Calibri" panose="020F0502020204030204" pitchFamily="34" charset="0"/>
                <a:sym typeface="Wingdings" panose="05000000000000000000" pitchFamily="2" charset="2"/>
              </a:rPr>
              <a:t>9 attaques biologiques (charbon, toxine botulinique) auraient ainsi été conduites. </a:t>
            </a:r>
            <a:endParaRPr lang="fr-FR" altLang="fr-FR" sz="1800" dirty="0">
              <a:solidFill>
                <a:srgbClr val="5F5F5F"/>
              </a:solidFill>
              <a:latin typeface="Calibri" panose="020F0502020204030204" pitchFamily="34" charset="0"/>
              <a:sym typeface="Wingdings 3" panose="05040102010807070707" pitchFamily="18" charset="2"/>
            </a:endParaRPr>
          </a:p>
          <a:p>
            <a:pPr algn="justLow" eaLnBrk="1" hangingPunct="1">
              <a:spcBef>
                <a:spcPct val="0"/>
              </a:spcBef>
              <a:buFont typeface="Wingdings" panose="05000000000000000000" pitchFamily="2" charset="2"/>
              <a:buNone/>
            </a:pPr>
            <a:endParaRPr lang="fr-FR" altLang="fr-FR" sz="1800" b="1" dirty="0">
              <a:latin typeface="Calibri" panose="020F0502020204030204" pitchFamily="34" charset="0"/>
              <a:sym typeface="Wingdings" panose="05000000000000000000" pitchFamily="2" charset="2"/>
            </a:endParaRPr>
          </a:p>
          <a:p>
            <a:pPr algn="justLow" eaLnBrk="1" hangingPunct="1">
              <a:spcBef>
                <a:spcPct val="0"/>
              </a:spcBef>
              <a:buFont typeface="Wingdings 3" panose="05040102010807070707" pitchFamily="18" charset="2"/>
              <a:buNone/>
            </a:pPr>
            <a:endParaRPr lang="fr-FR" altLang="fr-FR" sz="1800" b="1" dirty="0">
              <a:latin typeface="Calibri" panose="020F0502020204030204" pitchFamily="34" charset="0"/>
              <a:sym typeface="Wingdings 3" panose="05040102010807070707" pitchFamily="18" charset="2"/>
            </a:endParaRPr>
          </a:p>
        </p:txBody>
      </p:sp>
      <p:pic>
        <p:nvPicPr>
          <p:cNvPr id="12" name="Picture 7" descr="sons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4002" y="4358534"/>
            <a:ext cx="11620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Figure 1."/>
          <p:cNvPicPr>
            <a:picLocks noChangeAspect="1" noChangeArrowheads="1"/>
          </p:cNvPicPr>
          <p:nvPr/>
        </p:nvPicPr>
        <p:blipFill>
          <a:blip r:embed="rId6" cstate="print">
            <a:extLst>
              <a:ext uri="{28A0092B-C50C-407E-A947-70E740481C1C}">
                <a14:useLocalDpi xmlns:a14="http://schemas.microsoft.com/office/drawing/2010/main" val="0"/>
              </a:ext>
            </a:extLst>
          </a:blip>
          <a:srcRect b="54977"/>
          <a:stretch>
            <a:fillRect/>
          </a:stretch>
        </p:blipFill>
        <p:spPr bwMode="auto">
          <a:xfrm>
            <a:off x="4214952" y="4142634"/>
            <a:ext cx="23050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descr="Fig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86839" y="3206009"/>
            <a:ext cx="2160588"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descr="Figure 1."/>
          <p:cNvPicPr>
            <a:picLocks noChangeAspect="1" noChangeArrowheads="1"/>
          </p:cNvPicPr>
          <p:nvPr/>
        </p:nvPicPr>
        <p:blipFill>
          <a:blip r:embed="rId6" cstate="print">
            <a:extLst>
              <a:ext uri="{28A0092B-C50C-407E-A947-70E740481C1C}">
                <a14:useLocalDpi xmlns:a14="http://schemas.microsoft.com/office/drawing/2010/main" val="0"/>
              </a:ext>
            </a:extLst>
          </a:blip>
          <a:srcRect t="50943"/>
          <a:stretch>
            <a:fillRect/>
          </a:stretch>
        </p:blipFill>
        <p:spPr bwMode="auto">
          <a:xfrm>
            <a:off x="2990989" y="3350472"/>
            <a:ext cx="19431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p:cNvPicPr>
            <a:picLocks noChangeAspect="1" noChangeArrowheads="1"/>
          </p:cNvPicPr>
          <p:nvPr/>
        </p:nvPicPr>
        <p:blipFill>
          <a:blip r:embed="rId8">
            <a:extLst>
              <a:ext uri="{28A0092B-C50C-407E-A947-70E740481C1C}">
                <a14:useLocalDpi xmlns:a14="http://schemas.microsoft.com/office/drawing/2010/main" val="0"/>
              </a:ext>
            </a:extLst>
          </a:blip>
          <a:srcRect l="5188" t="25194" r="43771" b="23138"/>
          <a:stretch>
            <a:fillRect/>
          </a:stretch>
        </p:blipFill>
        <p:spPr bwMode="auto">
          <a:xfrm>
            <a:off x="5870714" y="3853709"/>
            <a:ext cx="223202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7">
            <a:hlinkClick r:id="rId9" action="ppaction://hlinksldjump"/>
          </p:cNvPr>
          <p:cNvSpPr>
            <a:spLocks noChangeArrowheads="1"/>
          </p:cNvSpPr>
          <p:nvPr/>
        </p:nvSpPr>
        <p:spPr bwMode="auto">
          <a:xfrm>
            <a:off x="11319319" y="5607896"/>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10736401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4"/>
          <p:cNvSpPr txBox="1">
            <a:spLocks noChangeArrowheads="1"/>
          </p:cNvSpPr>
          <p:nvPr/>
        </p:nvSpPr>
        <p:spPr bwMode="auto">
          <a:xfrm>
            <a:off x="1095577" y="1429527"/>
            <a:ext cx="712787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 typeface="Wingdings" panose="05000000000000000000" pitchFamily="2" charset="2"/>
              <a:buChar char="Ä"/>
            </a:pPr>
            <a:r>
              <a:rPr lang="fr-FR" altLang="fr-FR" sz="2000" b="1" u="sng" dirty="0">
                <a:latin typeface="Calibri" panose="020F0502020204030204" pitchFamily="34" charset="0"/>
                <a:sym typeface="Wingdings" panose="05000000000000000000" pitchFamily="2" charset="2"/>
              </a:rPr>
              <a:t> </a:t>
            </a:r>
            <a:r>
              <a:rPr lang="fr-FR" altLang="fr-FR" sz="2000" b="1" u="sng" dirty="0">
                <a:solidFill>
                  <a:srgbClr val="FF0000"/>
                </a:solidFill>
                <a:latin typeface="Calibri" panose="020F0502020204030204" pitchFamily="34" charset="0"/>
                <a:sym typeface="Wingdings" panose="05000000000000000000" pitchFamily="2" charset="2"/>
              </a:rPr>
              <a:t>Washington (</a:t>
            </a:r>
            <a:r>
              <a:rPr lang="fr-FR" altLang="fr-FR" sz="2000" b="1" u="sng" dirty="0" err="1">
                <a:solidFill>
                  <a:srgbClr val="FF0000"/>
                </a:solidFill>
                <a:latin typeface="Calibri" panose="020F0502020204030204" pitchFamily="34" charset="0"/>
                <a:sym typeface="Wingdings" panose="05000000000000000000" pitchFamily="2" charset="2"/>
              </a:rPr>
              <a:t>Etat-Unis</a:t>
            </a:r>
            <a:r>
              <a:rPr lang="fr-FR" altLang="fr-FR" sz="2000" b="1" u="sng" dirty="0">
                <a:solidFill>
                  <a:srgbClr val="FF0000"/>
                </a:solidFill>
                <a:latin typeface="Calibri" panose="020F0502020204030204" pitchFamily="34" charset="0"/>
                <a:sym typeface="Wingdings" panose="05000000000000000000" pitchFamily="2" charset="2"/>
              </a:rPr>
              <a:t>) le 4 octobre 2001</a:t>
            </a:r>
          </a:p>
          <a:p>
            <a:pPr algn="justLow" eaLnBrk="1" hangingPunct="1">
              <a:spcBef>
                <a:spcPct val="0"/>
              </a:spcBef>
              <a:buFont typeface="Wingdings" panose="05000000000000000000" pitchFamily="2" charset="2"/>
              <a:buChar char="Ä"/>
            </a:pPr>
            <a:endParaRPr lang="fr-FR" altLang="fr-FR" sz="2000" b="1" dirty="0">
              <a:solidFill>
                <a:srgbClr val="FF0000"/>
              </a:solidFill>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2000" dirty="0">
                <a:solidFill>
                  <a:srgbClr val="5F5F5F"/>
                </a:solidFill>
                <a:latin typeface="Calibri" panose="020F0502020204030204" pitchFamily="34" charset="0"/>
                <a:sym typeface="Wingdings" panose="05000000000000000000" pitchFamily="2" charset="2"/>
              </a:rPr>
              <a:t>Attaque terroriste à l’anthrax, vectorisée par des enveloppes de courrier, émanant d’un individu en désir de vengeance…</a:t>
            </a:r>
            <a:endParaRPr lang="fr-FR" altLang="fr-FR" sz="2000" dirty="0">
              <a:solidFill>
                <a:srgbClr val="5F5F5F"/>
              </a:solidFill>
              <a:latin typeface="Calibri" panose="020F0502020204030204" pitchFamily="34" charset="0"/>
              <a:sym typeface="Wingdings 3" panose="05040102010807070707" pitchFamily="18" charset="2"/>
            </a:endParaRPr>
          </a:p>
          <a:p>
            <a:pPr algn="justLow"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algn="justLow" eaLnBrk="1" hangingPunct="1">
              <a:spcBef>
                <a:spcPct val="0"/>
              </a:spcBef>
              <a:buFont typeface="Wingdings 3" panose="05040102010807070707" pitchFamily="18" charset="2"/>
              <a:buNone/>
            </a:pPr>
            <a:endParaRPr lang="fr-FR" altLang="fr-FR" sz="2000" b="1" dirty="0">
              <a:latin typeface="Calibri" panose="020F0502020204030204" pitchFamily="34" charset="0"/>
              <a:sym typeface="Wingdings 3" panose="05040102010807070707" pitchFamily="18" charset="2"/>
            </a:endParaRPr>
          </a:p>
        </p:txBody>
      </p:sp>
      <p:pic>
        <p:nvPicPr>
          <p:cNvPr id="12" name="Picture 5" descr="Anthrax Lette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1427" y="3085289"/>
            <a:ext cx="211455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This is an envelope addressed to Senator Daschle, 409 Hart Senate Office Building, Washington D.C. 205 FROM: 4th Grade, Greendale School, Franklin Park, NJ 088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3277" y="3590114"/>
            <a:ext cx="38100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hlinkClick r:id="rId7" action="ppaction://hlinksldjump"/>
          </p:cNvPr>
          <p:cNvSpPr>
            <a:spLocks noChangeArrowheads="1"/>
          </p:cNvSpPr>
          <p:nvPr/>
        </p:nvSpPr>
        <p:spPr bwMode="auto">
          <a:xfrm>
            <a:off x="11366847" y="5637888"/>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12356057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597224" y="495678"/>
            <a:ext cx="1956946" cy="584775"/>
          </a:xfrm>
          <a:prstGeom prst="rect">
            <a:avLst/>
          </a:prstGeom>
          <a:noFill/>
        </p:spPr>
        <p:txBody>
          <a:bodyPr wrap="none" rtlCol="0">
            <a:spAutoFit/>
          </a:bodyPr>
          <a:lstStyle/>
          <a:p>
            <a:pPr algn="ctr"/>
            <a:r>
              <a:rPr lang="fr-FR" sz="3200" b="1" u="sng" dirty="0" smtClean="0">
                <a:solidFill>
                  <a:srgbClr val="0070C0"/>
                </a:solidFill>
              </a:rPr>
              <a:t>Historique</a:t>
            </a:r>
            <a:endParaRPr lang="fr-FR" sz="3200" b="1" u="sng" dirty="0">
              <a:solidFill>
                <a:srgbClr val="0070C0"/>
              </a:solidFill>
            </a:endParaRPr>
          </a:p>
        </p:txBody>
      </p:sp>
      <p:sp>
        <p:nvSpPr>
          <p:cNvPr id="9" name="Text Box 5"/>
          <p:cNvSpPr txBox="1">
            <a:spLocks noChangeArrowheads="1"/>
          </p:cNvSpPr>
          <p:nvPr/>
        </p:nvSpPr>
        <p:spPr bwMode="auto">
          <a:xfrm>
            <a:off x="1700483" y="1029350"/>
            <a:ext cx="8208962"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Low"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panose="05000000000000000000" pitchFamily="2" charset="2"/>
            </a:endParaRPr>
          </a:p>
          <a:p>
            <a:pPr algn="justLow" eaLnBrk="1" hangingPunct="1">
              <a:spcBef>
                <a:spcPct val="0"/>
              </a:spcBef>
              <a:buFont typeface="Wingdings" panose="05000000000000000000" pitchFamily="2" charset="2"/>
              <a:buNone/>
            </a:pPr>
            <a:r>
              <a:rPr lang="fr-FR" altLang="fr-FR" sz="2000" b="1" dirty="0">
                <a:solidFill>
                  <a:srgbClr val="FF0000"/>
                </a:solidFill>
                <a:latin typeface="Calibri" panose="020F0502020204030204" pitchFamily="34" charset="0"/>
                <a:sym typeface="Wingdings" panose="05000000000000000000" pitchFamily="2" charset="2"/>
              </a:rPr>
              <a:t>… dont découle la crise </a:t>
            </a:r>
            <a:r>
              <a:rPr lang="fr-FR" altLang="fr-FR" sz="2000" b="1" dirty="0" err="1">
                <a:solidFill>
                  <a:srgbClr val="FF0000"/>
                </a:solidFill>
                <a:latin typeface="Calibri" panose="020F0502020204030204" pitchFamily="34" charset="0"/>
                <a:sym typeface="Wingdings" panose="05000000000000000000" pitchFamily="2" charset="2"/>
              </a:rPr>
              <a:t>Biotox</a:t>
            </a:r>
            <a:r>
              <a:rPr lang="fr-FR" altLang="fr-FR" sz="2000" b="1" dirty="0">
                <a:solidFill>
                  <a:srgbClr val="FF0000"/>
                </a:solidFill>
                <a:latin typeface="Calibri" panose="020F0502020204030204" pitchFamily="34" charset="0"/>
                <a:sym typeface="Wingdings" panose="05000000000000000000" pitchFamily="2" charset="2"/>
              </a:rPr>
              <a:t> d’octobre 2001 :</a:t>
            </a:r>
          </a:p>
          <a:p>
            <a:pPr algn="justLow" eaLnBrk="1" hangingPunct="1">
              <a:spcBef>
                <a:spcPct val="0"/>
              </a:spcBef>
              <a:buFont typeface="Wingdings" panose="05000000000000000000" pitchFamily="2" charset="2"/>
              <a:buNone/>
            </a:pPr>
            <a:endParaRPr lang="fr-FR" altLang="fr-FR" sz="2000" dirty="0">
              <a:solidFill>
                <a:srgbClr val="5F5F5F"/>
              </a:solidFill>
              <a:latin typeface="Calibri" panose="020F0502020204030204" pitchFamily="34" charset="0"/>
              <a:sym typeface="Wingdings" panose="05000000000000000000" pitchFamily="2" charset="2"/>
            </a:endParaRPr>
          </a:p>
          <a:p>
            <a:pPr algn="justLow" eaLnBrk="1" hangingPunct="1">
              <a:spcBef>
                <a:spcPct val="0"/>
              </a:spcBef>
              <a:buFontTx/>
              <a:buChar char="-"/>
            </a:pPr>
            <a:r>
              <a:rPr lang="fr-FR" altLang="fr-FR" sz="2000" dirty="0">
                <a:solidFill>
                  <a:srgbClr val="5F5F5F"/>
                </a:solidFill>
                <a:latin typeface="Calibri" panose="020F0502020204030204" pitchFamily="34" charset="0"/>
                <a:sym typeface="Wingdings" panose="05000000000000000000" pitchFamily="2" charset="2"/>
              </a:rPr>
              <a:t> 10 octobre : premières lettres suspectes en France</a:t>
            </a:r>
          </a:p>
          <a:p>
            <a:pPr algn="justLow" eaLnBrk="1" hangingPunct="1">
              <a:spcBef>
                <a:spcPct val="0"/>
              </a:spcBef>
              <a:buFontTx/>
              <a:buChar char="-"/>
            </a:pPr>
            <a:r>
              <a:rPr lang="fr-FR" altLang="fr-FR" sz="2000" dirty="0">
                <a:solidFill>
                  <a:srgbClr val="5F5F5F"/>
                </a:solidFill>
                <a:latin typeface="Calibri" panose="020F0502020204030204" pitchFamily="34" charset="0"/>
                <a:sym typeface="Wingdings 3" panose="05040102010807070707" pitchFamily="18" charset="2"/>
              </a:rPr>
              <a:t> 15 octobre : activation des laboratoires militaires</a:t>
            </a:r>
          </a:p>
          <a:p>
            <a:pPr algn="justLow" eaLnBrk="1" hangingPunct="1">
              <a:spcBef>
                <a:spcPct val="0"/>
              </a:spcBef>
              <a:buFontTx/>
              <a:buChar char="-"/>
            </a:pPr>
            <a:r>
              <a:rPr lang="fr-FR" altLang="fr-FR" sz="2000" dirty="0">
                <a:solidFill>
                  <a:srgbClr val="5F5F5F"/>
                </a:solidFill>
                <a:latin typeface="Calibri" panose="020F0502020204030204" pitchFamily="34" charset="0"/>
                <a:sym typeface="Wingdings 3" panose="05040102010807070707" pitchFamily="18" charset="2"/>
              </a:rPr>
              <a:t> 22 octobre : activation des laboratoires civils</a:t>
            </a:r>
          </a:p>
          <a:p>
            <a:pPr algn="justLow" eaLnBrk="1" hangingPunct="1">
              <a:spcBef>
                <a:spcPct val="0"/>
              </a:spcBef>
              <a:buFontTx/>
              <a:buNone/>
            </a:pPr>
            <a:endParaRPr lang="fr-FR" altLang="fr-FR" sz="2000" dirty="0">
              <a:solidFill>
                <a:srgbClr val="5F5F5F"/>
              </a:solidFill>
              <a:latin typeface="Calibri" panose="020F0502020204030204" pitchFamily="34" charset="0"/>
              <a:sym typeface="Wingdings 3" panose="05040102010807070707" pitchFamily="18" charset="2"/>
            </a:endParaRPr>
          </a:p>
          <a:p>
            <a:pPr algn="justLow" eaLnBrk="1" hangingPunct="1">
              <a:spcBef>
                <a:spcPct val="0"/>
              </a:spcBef>
              <a:buFontTx/>
              <a:buNone/>
            </a:pPr>
            <a:r>
              <a:rPr lang="fr-FR" altLang="fr-FR" sz="2000" dirty="0">
                <a:solidFill>
                  <a:srgbClr val="5F5F5F"/>
                </a:solidFill>
                <a:latin typeface="Calibri" panose="020F0502020204030204" pitchFamily="34" charset="0"/>
                <a:sym typeface="Wingdings 3" panose="05040102010807070707" pitchFamily="18" charset="2"/>
              </a:rPr>
              <a:t>	 </a:t>
            </a:r>
            <a:r>
              <a:rPr lang="fr-FR" altLang="fr-FR" sz="2000" dirty="0">
                <a:solidFill>
                  <a:srgbClr val="5F5F5F"/>
                </a:solidFill>
                <a:latin typeface="Calibri" panose="020F0502020204030204" pitchFamily="34" charset="0"/>
                <a:sym typeface="Symbol" panose="05050102010706020507" pitchFamily="18" charset="2"/>
              </a:rPr>
              <a:t> 5000 interventions « Bio » BSPP</a:t>
            </a:r>
          </a:p>
          <a:p>
            <a:pPr algn="justLow" eaLnBrk="1" hangingPunct="1">
              <a:spcBef>
                <a:spcPct val="0"/>
              </a:spcBef>
              <a:buFontTx/>
              <a:buNone/>
            </a:pPr>
            <a:r>
              <a:rPr lang="fr-FR" altLang="fr-FR" sz="2000" dirty="0">
                <a:solidFill>
                  <a:srgbClr val="5F5F5F"/>
                </a:solidFill>
                <a:latin typeface="Calibri" panose="020F0502020204030204" pitchFamily="34" charset="0"/>
                <a:sym typeface="Symbol" panose="05050102010706020507" pitchFamily="18" charset="2"/>
              </a:rPr>
              <a:t>	     4500 analyses</a:t>
            </a:r>
          </a:p>
          <a:p>
            <a:pPr algn="justLow" eaLnBrk="1" hangingPunct="1">
              <a:spcBef>
                <a:spcPct val="0"/>
              </a:spcBef>
              <a:buFontTx/>
              <a:buNone/>
            </a:pPr>
            <a:r>
              <a:rPr lang="fr-FR" altLang="fr-FR" sz="2000" dirty="0">
                <a:solidFill>
                  <a:srgbClr val="5F5F5F"/>
                </a:solidFill>
                <a:latin typeface="Calibri" panose="020F0502020204030204" pitchFamily="34" charset="0"/>
                <a:sym typeface="Symbol" panose="05050102010706020507" pitchFamily="18" charset="2"/>
              </a:rPr>
              <a:t>	     3000 personnes sous traitement</a:t>
            </a:r>
          </a:p>
          <a:p>
            <a:pPr algn="justLow" eaLnBrk="1" hangingPunct="1">
              <a:spcBef>
                <a:spcPct val="0"/>
              </a:spcBef>
              <a:buFontTx/>
              <a:buNone/>
            </a:pPr>
            <a:r>
              <a:rPr lang="fr-FR" altLang="fr-FR" sz="2000" dirty="0">
                <a:solidFill>
                  <a:srgbClr val="5F5F5F"/>
                </a:solidFill>
                <a:latin typeface="Calibri" panose="020F0502020204030204" pitchFamily="34" charset="0"/>
                <a:sym typeface="Symbol" panose="05050102010706020507" pitchFamily="18" charset="2"/>
              </a:rPr>
              <a:t>	     aucun cas de charbon (…)</a:t>
            </a:r>
          </a:p>
          <a:p>
            <a:pPr algn="justLow" eaLnBrk="1" hangingPunct="1">
              <a:spcBef>
                <a:spcPct val="0"/>
              </a:spcBef>
              <a:buFontTx/>
              <a:buNone/>
            </a:pPr>
            <a:endParaRPr lang="fr-FR" altLang="fr-FR" sz="2000" dirty="0">
              <a:solidFill>
                <a:srgbClr val="5F5F5F"/>
              </a:solidFill>
              <a:latin typeface="Calibri" panose="020F0502020204030204" pitchFamily="34" charset="0"/>
              <a:sym typeface="Symbol" panose="05050102010706020507" pitchFamily="18" charset="2"/>
            </a:endParaRPr>
          </a:p>
          <a:p>
            <a:pPr algn="justLow" eaLnBrk="1" hangingPunct="1">
              <a:spcBef>
                <a:spcPct val="0"/>
              </a:spcBef>
              <a:buFontTx/>
              <a:buNone/>
            </a:pPr>
            <a:r>
              <a:rPr lang="fr-FR" altLang="fr-FR" sz="2000" dirty="0">
                <a:solidFill>
                  <a:srgbClr val="5F5F5F"/>
                </a:solidFill>
                <a:latin typeface="Calibri" panose="020F0502020204030204" pitchFamily="34" charset="0"/>
                <a:sym typeface="Symbol" panose="05050102010706020507" pitchFamily="18" charset="2"/>
              </a:rPr>
              <a:t>- USA : 22 cas de charbon avec 5 décès</a:t>
            </a:r>
          </a:p>
          <a:p>
            <a:pPr algn="justLow" eaLnBrk="1" hangingPunct="1">
              <a:spcBef>
                <a:spcPct val="0"/>
              </a:spcBef>
              <a:buFontTx/>
              <a:buNone/>
            </a:pPr>
            <a:endParaRPr lang="fr-FR" altLang="fr-FR" sz="2000" b="1" dirty="0">
              <a:latin typeface="Calibri" panose="020F0502020204030204" pitchFamily="34" charset="0"/>
              <a:sym typeface="Symbol" panose="05050102010706020507" pitchFamily="18" charset="2"/>
            </a:endParaRPr>
          </a:p>
          <a:p>
            <a:pPr algn="justLow" eaLnBrk="1" hangingPunct="1">
              <a:spcBef>
                <a:spcPct val="0"/>
              </a:spcBef>
              <a:buFont typeface="Wingdings" panose="05000000000000000000" pitchFamily="2" charset="2"/>
              <a:buNone/>
            </a:pPr>
            <a:endParaRPr lang="fr-FR" altLang="fr-FR" sz="2000" b="1" dirty="0">
              <a:latin typeface="Calibri" panose="020F0502020204030204" pitchFamily="34" charset="0"/>
              <a:sym typeface="Wingdings 3" panose="05040102010807070707" pitchFamily="18" charset="2"/>
            </a:endParaRPr>
          </a:p>
        </p:txBody>
      </p:sp>
      <p:pic>
        <p:nvPicPr>
          <p:cNvPr id="1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l="33937" t="21027" r="15042" b="15973"/>
          <a:stretch>
            <a:fillRect/>
          </a:stretch>
        </p:blipFill>
        <p:spPr bwMode="auto">
          <a:xfrm>
            <a:off x="8180658" y="1029350"/>
            <a:ext cx="1692275" cy="156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descr="Chaine-de-decont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3558" y="2612087"/>
            <a:ext cx="2665412"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nrbc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69295" y="4713937"/>
            <a:ext cx="197961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hlinkClick r:id="rId8" action="ppaction://hlinksldjump"/>
          </p:cNvPr>
          <p:cNvSpPr>
            <a:spLocks noChangeArrowheads="1"/>
          </p:cNvSpPr>
          <p:nvPr/>
        </p:nvSpPr>
        <p:spPr bwMode="auto">
          <a:xfrm>
            <a:off x="11317626" y="5650802"/>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Tree>
    <p:extLst>
      <p:ext uri="{BB962C8B-B14F-4D97-AF65-F5344CB8AC3E}">
        <p14:creationId xmlns:p14="http://schemas.microsoft.com/office/powerpoint/2010/main" val="38325408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586753" y="385288"/>
            <a:ext cx="3061479" cy="584775"/>
          </a:xfrm>
          <a:prstGeom prst="rect">
            <a:avLst/>
          </a:prstGeom>
          <a:noFill/>
        </p:spPr>
        <p:txBody>
          <a:bodyPr wrap="none" rtlCol="0">
            <a:spAutoFit/>
          </a:bodyPr>
          <a:lstStyle/>
          <a:p>
            <a:pPr algn="ctr"/>
            <a:r>
              <a:rPr lang="fr-FR" sz="3200" b="1" u="sng" dirty="0" smtClean="0">
                <a:solidFill>
                  <a:srgbClr val="0070C0"/>
                </a:solidFill>
              </a:rPr>
              <a:t>Convention 1972</a:t>
            </a:r>
            <a:endParaRPr lang="fr-FR" sz="3200" b="1" u="sng" dirty="0">
              <a:solidFill>
                <a:srgbClr val="0070C0"/>
              </a:solidFill>
            </a:endParaRPr>
          </a:p>
        </p:txBody>
      </p:sp>
      <p:grpSp>
        <p:nvGrpSpPr>
          <p:cNvPr id="2" name="Groupe 1"/>
          <p:cNvGrpSpPr/>
          <p:nvPr/>
        </p:nvGrpSpPr>
        <p:grpSpPr>
          <a:xfrm>
            <a:off x="1393893" y="1115237"/>
            <a:ext cx="10692091" cy="4928478"/>
            <a:chOff x="323850" y="1341438"/>
            <a:chExt cx="10692091" cy="4928478"/>
          </a:xfrm>
        </p:grpSpPr>
        <p:sp>
          <p:nvSpPr>
            <p:cNvPr id="9" name="Rectangle 7">
              <a:hlinkClick r:id="rId5" action="ppaction://hlinksldjump"/>
            </p:cNvPr>
            <p:cNvSpPr>
              <a:spLocks noChangeArrowheads="1"/>
            </p:cNvSpPr>
            <p:nvPr/>
          </p:nvSpPr>
          <p:spPr bwMode="auto">
            <a:xfrm>
              <a:off x="10296804" y="5911141"/>
              <a:ext cx="719137" cy="3587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00" b="1" dirty="0" smtClean="0">
                  <a:latin typeface="Calibri" panose="020F0502020204030204" pitchFamily="34" charset="0"/>
                </a:rPr>
                <a:t>RETOUR</a:t>
              </a:r>
            </a:p>
            <a:p>
              <a:pPr algn="ctr" eaLnBrk="1" hangingPunct="1">
                <a:spcBef>
                  <a:spcPct val="0"/>
                </a:spcBef>
                <a:buFontTx/>
                <a:buNone/>
              </a:pPr>
              <a:r>
                <a:rPr lang="fr-FR" altLang="fr-FR" sz="1000" b="1" dirty="0" smtClean="0">
                  <a:latin typeface="Calibri" panose="020F0502020204030204" pitchFamily="34" charset="0"/>
                </a:rPr>
                <a:t>FRISE</a:t>
              </a:r>
              <a:endParaRPr lang="fr-FR" altLang="fr-FR" sz="1000" b="1" dirty="0">
                <a:latin typeface="Calibri" panose="020F0502020204030204" pitchFamily="34" charset="0"/>
              </a:endParaRPr>
            </a:p>
          </p:txBody>
        </p:sp>
        <p:sp>
          <p:nvSpPr>
            <p:cNvPr id="12" name="Text Box 9"/>
            <p:cNvSpPr txBox="1">
              <a:spLocks noChangeArrowheads="1"/>
            </p:cNvSpPr>
            <p:nvPr/>
          </p:nvSpPr>
          <p:spPr bwMode="auto">
            <a:xfrm>
              <a:off x="3203575" y="1341438"/>
              <a:ext cx="2592388" cy="6413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dirty="0">
                  <a:solidFill>
                    <a:srgbClr val="5F5F5F"/>
                  </a:solidFill>
                </a:rPr>
                <a:t>Non fabrication d’armes biologiques</a:t>
              </a:r>
            </a:p>
          </p:txBody>
        </p:sp>
        <p:pic>
          <p:nvPicPr>
            <p:cNvPr id="13" name="Picture 13" descr="drapeau UR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1773238"/>
              <a:ext cx="1303338"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drapeau R-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9838" y="2565400"/>
              <a:ext cx="14366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5" descr="drapeau US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3663" y="1844675"/>
              <a:ext cx="1497012"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ine 16"/>
            <p:cNvSpPr>
              <a:spLocks noChangeShapeType="1"/>
            </p:cNvSpPr>
            <p:nvPr/>
          </p:nvSpPr>
          <p:spPr bwMode="auto">
            <a:xfrm flipH="1">
              <a:off x="2484438" y="1773238"/>
              <a:ext cx="574675" cy="287337"/>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 name="Line 17"/>
            <p:cNvSpPr>
              <a:spLocks noChangeShapeType="1"/>
            </p:cNvSpPr>
            <p:nvPr/>
          </p:nvSpPr>
          <p:spPr bwMode="auto">
            <a:xfrm>
              <a:off x="4500563" y="2060575"/>
              <a:ext cx="1587" cy="288925"/>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 name="Line 18"/>
            <p:cNvSpPr>
              <a:spLocks noChangeShapeType="1"/>
            </p:cNvSpPr>
            <p:nvPr/>
          </p:nvSpPr>
          <p:spPr bwMode="auto">
            <a:xfrm>
              <a:off x="5867400" y="1773238"/>
              <a:ext cx="504825" cy="2159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9" name="Picture 19" descr="drapeau Franc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7088" y="3716338"/>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0"/>
            <p:cNvSpPr txBox="1">
              <a:spLocks noChangeArrowheads="1"/>
            </p:cNvSpPr>
            <p:nvPr/>
          </p:nvSpPr>
          <p:spPr bwMode="auto">
            <a:xfrm>
              <a:off x="2339975" y="4076700"/>
              <a:ext cx="3600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800">
                  <a:solidFill>
                    <a:srgbClr val="5F5F5F"/>
                  </a:solidFill>
                </a:rPr>
                <a:t>Ratifiée par Paris en 1984 !...</a:t>
              </a:r>
            </a:p>
          </p:txBody>
        </p:sp>
        <p:sp>
          <p:nvSpPr>
            <p:cNvPr id="21" name="Text Box 21"/>
            <p:cNvSpPr txBox="1">
              <a:spLocks noChangeArrowheads="1"/>
            </p:cNvSpPr>
            <p:nvPr/>
          </p:nvSpPr>
          <p:spPr bwMode="auto">
            <a:xfrm>
              <a:off x="323850" y="5013325"/>
              <a:ext cx="5256213" cy="1077218"/>
            </a:xfrm>
            <a:prstGeom prst="rect">
              <a:avLst/>
            </a:prstGeom>
            <a:solidFill>
              <a:srgbClr val="FFCC66"/>
            </a:solidFill>
            <a:ln>
              <a:noFill/>
            </a:ln>
            <a:effectLst/>
          </p:spPr>
          <p:txBody>
            <a:bodyPr>
              <a:spAutoFit/>
            </a:bodyPr>
            <a:lstStyle/>
            <a:p>
              <a:pPr algn="ctr" eaLnBrk="1" hangingPunct="1">
                <a:spcBef>
                  <a:spcPct val="50000"/>
                </a:spcBef>
                <a:defRPr/>
              </a:pPr>
              <a:r>
                <a:rPr lang="fr-FR" sz="1600" dirty="0">
                  <a:solidFill>
                    <a:schemeClr val="tx1">
                      <a:lumMod val="75000"/>
                      <a:lumOff val="25000"/>
                    </a:schemeClr>
                  </a:solidFill>
                  <a:latin typeface="Calibri" panose="020F0502020204030204" pitchFamily="34" charset="0"/>
                </a:rPr>
                <a:t>Mais convention vaine, puisque de nombreux pays ont développé malgré la convention des programmes de militarisation d’agents pathogènes au prétexte de la </a:t>
              </a:r>
              <a:r>
                <a:rPr lang="fr-FR" sz="1600" dirty="0" err="1">
                  <a:solidFill>
                    <a:schemeClr val="tx1">
                      <a:lumMod val="75000"/>
                      <a:lumOff val="25000"/>
                    </a:schemeClr>
                  </a:solidFill>
                  <a:latin typeface="Calibri" panose="020F0502020204030204" pitchFamily="34" charset="0"/>
                </a:rPr>
                <a:t>Biodéfense</a:t>
              </a:r>
              <a:r>
                <a:rPr lang="fr-FR" sz="1600" dirty="0">
                  <a:solidFill>
                    <a:schemeClr val="tx1">
                      <a:lumMod val="75000"/>
                      <a:lumOff val="25000"/>
                    </a:schemeClr>
                  </a:solidFill>
                  <a:latin typeface="Calibri" panose="020F0502020204030204" pitchFamily="34" charset="0"/>
                </a:rPr>
                <a:t> …</a:t>
              </a:r>
            </a:p>
          </p:txBody>
        </p:sp>
        <p:sp>
          <p:nvSpPr>
            <p:cNvPr id="22" name="Line 22"/>
            <p:cNvSpPr>
              <a:spLocks noChangeShapeType="1"/>
            </p:cNvSpPr>
            <p:nvPr/>
          </p:nvSpPr>
          <p:spPr bwMode="auto">
            <a:xfrm>
              <a:off x="5508625" y="2133600"/>
              <a:ext cx="1584325" cy="2016125"/>
            </a:xfrm>
            <a:prstGeom prst="line">
              <a:avLst/>
            </a:prstGeom>
            <a:noFill/>
            <a:ln w="25400">
              <a:solidFill>
                <a:schemeClr val="tx1"/>
              </a:solidFill>
              <a:prstDash val="lgDashDot"/>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3" name="Text Box 23"/>
            <p:cNvSpPr txBox="1">
              <a:spLocks noChangeArrowheads="1"/>
            </p:cNvSpPr>
            <p:nvPr/>
          </p:nvSpPr>
          <p:spPr bwMode="auto">
            <a:xfrm>
              <a:off x="5867400" y="4254431"/>
              <a:ext cx="3168650" cy="8255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fr-FR" sz="1600" dirty="0">
                  <a:solidFill>
                    <a:schemeClr val="tx1">
                      <a:lumMod val="75000"/>
                      <a:lumOff val="25000"/>
                    </a:schemeClr>
                  </a:solidFill>
                  <a:latin typeface="Calibri" panose="020F0502020204030204" pitchFamily="34" charset="0"/>
                </a:rPr>
                <a:t>Officieusement permettait de maintenir la suprématie des détenteurs de l’arme nucléaire !!....</a:t>
              </a:r>
            </a:p>
          </p:txBody>
        </p:sp>
      </p:grpSp>
    </p:spTree>
    <p:extLst>
      <p:ext uri="{BB962C8B-B14F-4D97-AF65-F5344CB8AC3E}">
        <p14:creationId xmlns:p14="http://schemas.microsoft.com/office/powerpoint/2010/main" val="412750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pic>
        <p:nvPicPr>
          <p:cNvPr id="8" name="Picture 19"/>
          <p:cNvPicPr>
            <a:picLocks noChangeAspect="1" noChangeArrowheads="1"/>
          </p:cNvPicPr>
          <p:nvPr/>
        </p:nvPicPr>
        <p:blipFill>
          <a:blip r:embed="rId5" cstate="print">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732821" y="2544623"/>
            <a:ext cx="4946108" cy="317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918386" y="2751513"/>
            <a:ext cx="4448868" cy="319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1"/>
          <p:cNvSpPr txBox="1"/>
          <p:nvPr/>
        </p:nvSpPr>
        <p:spPr>
          <a:xfrm>
            <a:off x="2143932" y="468135"/>
            <a:ext cx="2517420" cy="523220"/>
          </a:xfrm>
          <a:prstGeom prst="rect">
            <a:avLst/>
          </a:prstGeom>
          <a:noFill/>
        </p:spPr>
        <p:txBody>
          <a:bodyPr wrap="none" rtlCol="0">
            <a:spAutoFit/>
          </a:bodyPr>
          <a:lstStyle/>
          <a:p>
            <a:pPr algn="ctr"/>
            <a:r>
              <a:rPr lang="fr-FR" sz="2800" u="sng" dirty="0" smtClean="0">
                <a:solidFill>
                  <a:srgbClr val="0070C0"/>
                </a:solidFill>
              </a:rPr>
              <a:t>Le zonage NRBC</a:t>
            </a:r>
            <a:endParaRPr lang="fr-FR" sz="2800" u="sng" dirty="0">
              <a:solidFill>
                <a:srgbClr val="0070C0"/>
              </a:solidFill>
            </a:endParaRPr>
          </a:p>
        </p:txBody>
      </p:sp>
    </p:spTree>
    <p:extLst>
      <p:ext uri="{BB962C8B-B14F-4D97-AF65-F5344CB8AC3E}">
        <p14:creationId xmlns:p14="http://schemas.microsoft.com/office/powerpoint/2010/main" val="39566962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259873" y="345835"/>
            <a:ext cx="4881016" cy="461665"/>
          </a:xfrm>
          <a:prstGeom prst="rect">
            <a:avLst/>
          </a:prstGeom>
          <a:noFill/>
        </p:spPr>
        <p:txBody>
          <a:bodyPr wrap="none" rtlCol="0">
            <a:spAutoFit/>
          </a:bodyPr>
          <a:lstStyle/>
          <a:p>
            <a:pPr algn="ctr"/>
            <a:r>
              <a:rPr lang="fr-FR" sz="2400" b="1" u="sng" dirty="0" smtClean="0">
                <a:solidFill>
                  <a:srgbClr val="0070C0"/>
                </a:solidFill>
              </a:rPr>
              <a:t>Dissémination d’un agent pathogène</a:t>
            </a:r>
            <a:endParaRPr lang="fr-FR" sz="2400" b="1" u="sng" dirty="0">
              <a:solidFill>
                <a:srgbClr val="0070C0"/>
              </a:solidFill>
            </a:endParaRPr>
          </a:p>
        </p:txBody>
      </p:sp>
      <p:sp>
        <p:nvSpPr>
          <p:cNvPr id="9" name="Text Box 4"/>
          <p:cNvSpPr txBox="1">
            <a:spLocks noChangeArrowheads="1"/>
          </p:cNvSpPr>
          <p:nvPr/>
        </p:nvSpPr>
        <p:spPr bwMode="auto">
          <a:xfrm>
            <a:off x="2522977" y="959051"/>
            <a:ext cx="6496693" cy="40011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u="sng" dirty="0">
                <a:solidFill>
                  <a:srgbClr val="FF0000"/>
                </a:solidFill>
                <a:latin typeface="Calibri" panose="020F0502020204030204" pitchFamily="34" charset="0"/>
              </a:rPr>
              <a:t>Succès d’une attaque dépend de nombreux facteurs</a:t>
            </a:r>
          </a:p>
        </p:txBody>
      </p:sp>
      <p:sp>
        <p:nvSpPr>
          <p:cNvPr id="12" name="Text Box 5"/>
          <p:cNvSpPr txBox="1">
            <a:spLocks noChangeArrowheads="1"/>
          </p:cNvSpPr>
          <p:nvPr/>
        </p:nvSpPr>
        <p:spPr bwMode="auto">
          <a:xfrm rot="20069002">
            <a:off x="1784790" y="1978125"/>
            <a:ext cx="2519362" cy="1006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Réponse immunitaire de la population exposée</a:t>
            </a:r>
          </a:p>
        </p:txBody>
      </p:sp>
      <p:sp>
        <p:nvSpPr>
          <p:cNvPr id="13" name="Text Box 6"/>
          <p:cNvSpPr txBox="1">
            <a:spLocks noChangeArrowheads="1"/>
          </p:cNvSpPr>
          <p:nvPr/>
        </p:nvSpPr>
        <p:spPr bwMode="auto">
          <a:xfrm rot="1027794">
            <a:off x="6967977" y="1906688"/>
            <a:ext cx="3097213" cy="396875"/>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Stabilité de l’agent causal</a:t>
            </a:r>
          </a:p>
        </p:txBody>
      </p:sp>
      <p:sp>
        <p:nvSpPr>
          <p:cNvPr id="14" name="Text Box 7"/>
          <p:cNvSpPr txBox="1">
            <a:spLocks noChangeArrowheads="1"/>
          </p:cNvSpPr>
          <p:nvPr/>
        </p:nvSpPr>
        <p:spPr bwMode="auto">
          <a:xfrm>
            <a:off x="5383652" y="3778350"/>
            <a:ext cx="172878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6666FF"/>
                </a:solidFill>
                <a:latin typeface="Calibri" panose="020F0502020204030204" pitchFamily="34" charset="0"/>
              </a:rPr>
              <a:t>Vectorisation </a:t>
            </a:r>
          </a:p>
        </p:txBody>
      </p:sp>
      <p:sp>
        <p:nvSpPr>
          <p:cNvPr id="15" name="Text Box 8"/>
          <p:cNvSpPr txBox="1">
            <a:spLocks noChangeArrowheads="1"/>
          </p:cNvSpPr>
          <p:nvPr/>
        </p:nvSpPr>
        <p:spPr bwMode="auto">
          <a:xfrm>
            <a:off x="3080190" y="2914750"/>
            <a:ext cx="21605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a:solidFill>
                  <a:srgbClr val="5F5F5F"/>
                </a:solidFill>
                <a:latin typeface="Calibri" panose="020F0502020204030204" pitchFamily="34" charset="0"/>
              </a:rPr>
              <a:t>Dispersion par </a:t>
            </a:r>
            <a:r>
              <a:rPr lang="fr-FR" altLang="fr-FR" sz="1800">
                <a:solidFill>
                  <a:srgbClr val="FF0000"/>
                </a:solidFill>
                <a:latin typeface="Calibri" panose="020F0502020204030204" pitchFamily="34" charset="0"/>
              </a:rPr>
              <a:t>explosion</a:t>
            </a:r>
          </a:p>
        </p:txBody>
      </p:sp>
      <p:sp>
        <p:nvSpPr>
          <p:cNvPr id="16" name="Text Box 9">
            <a:hlinkClick r:id="rId5" action="ppaction://hlinksldjump"/>
          </p:cNvPr>
          <p:cNvSpPr txBox="1">
            <a:spLocks noChangeArrowheads="1"/>
          </p:cNvSpPr>
          <p:nvPr/>
        </p:nvSpPr>
        <p:spPr bwMode="auto">
          <a:xfrm>
            <a:off x="4520052" y="2267050"/>
            <a:ext cx="3241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a:solidFill>
                  <a:srgbClr val="5F5F5F"/>
                </a:solidFill>
                <a:latin typeface="Calibri" panose="020F0502020204030204" pitchFamily="34" charset="0"/>
              </a:rPr>
              <a:t>Dissémination par </a:t>
            </a:r>
            <a:r>
              <a:rPr lang="fr-FR" altLang="fr-FR" sz="1800">
                <a:solidFill>
                  <a:srgbClr val="FF0000"/>
                </a:solidFill>
                <a:latin typeface="Calibri" panose="020F0502020204030204" pitchFamily="34" charset="0"/>
              </a:rPr>
              <a:t>aérosolisation</a:t>
            </a:r>
            <a:r>
              <a:rPr lang="fr-FR" altLang="fr-FR" sz="1800">
                <a:latin typeface="Calibri" panose="020F0502020204030204" pitchFamily="34" charset="0"/>
              </a:rPr>
              <a:t> </a:t>
            </a:r>
            <a:r>
              <a:rPr lang="fr-FR" altLang="fr-FR" sz="1800">
                <a:solidFill>
                  <a:srgbClr val="5F5F5F"/>
                </a:solidFill>
                <a:latin typeface="Calibri" panose="020F0502020204030204" pitchFamily="34" charset="0"/>
              </a:rPr>
              <a:t>par épandage aérien</a:t>
            </a:r>
          </a:p>
        </p:txBody>
      </p:sp>
      <p:sp>
        <p:nvSpPr>
          <p:cNvPr id="17" name="Text Box 10">
            <a:hlinkClick r:id="rId5" action="ppaction://hlinksldjump"/>
          </p:cNvPr>
          <p:cNvSpPr txBox="1">
            <a:spLocks noChangeArrowheads="1"/>
          </p:cNvSpPr>
          <p:nvPr/>
        </p:nvSpPr>
        <p:spPr bwMode="auto">
          <a:xfrm>
            <a:off x="1640327" y="3635475"/>
            <a:ext cx="28797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a:solidFill>
                  <a:srgbClr val="FF0000"/>
                </a:solidFill>
                <a:latin typeface="Calibri" panose="020F0502020204030204" pitchFamily="34" charset="0"/>
              </a:rPr>
              <a:t>Aérosolisation </a:t>
            </a:r>
            <a:r>
              <a:rPr lang="fr-FR" altLang="fr-FR" sz="1800">
                <a:solidFill>
                  <a:srgbClr val="5F5F5F"/>
                </a:solidFill>
                <a:latin typeface="Calibri" panose="020F0502020204030204" pitchFamily="34" charset="0"/>
              </a:rPr>
              <a:t>en espace clos ou semi-clos ventilation/climatisation</a:t>
            </a:r>
          </a:p>
        </p:txBody>
      </p:sp>
      <p:sp>
        <p:nvSpPr>
          <p:cNvPr id="18" name="Text Box 11"/>
          <p:cNvSpPr txBox="1">
            <a:spLocks noChangeArrowheads="1"/>
          </p:cNvSpPr>
          <p:nvPr/>
        </p:nvSpPr>
        <p:spPr bwMode="auto">
          <a:xfrm>
            <a:off x="5312215" y="5002313"/>
            <a:ext cx="25209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a:solidFill>
                  <a:srgbClr val="5F5F5F"/>
                </a:solidFill>
                <a:latin typeface="Calibri" panose="020F0502020204030204" pitchFamily="34" charset="0"/>
              </a:rPr>
              <a:t>Contamination </a:t>
            </a:r>
            <a:r>
              <a:rPr lang="fr-FR" altLang="fr-FR" sz="1800">
                <a:solidFill>
                  <a:srgbClr val="FF0000"/>
                </a:solidFill>
                <a:latin typeface="Calibri" panose="020F0502020204030204" pitchFamily="34" charset="0"/>
              </a:rPr>
              <a:t>alimentaire ou de l’eau</a:t>
            </a:r>
            <a:r>
              <a:rPr lang="fr-FR" altLang="fr-FR" sz="1800">
                <a:latin typeface="Calibri" panose="020F0502020204030204" pitchFamily="34" charset="0"/>
              </a:rPr>
              <a:t> </a:t>
            </a:r>
            <a:r>
              <a:rPr lang="fr-FR" altLang="fr-FR" sz="1800">
                <a:solidFill>
                  <a:srgbClr val="5F5F5F"/>
                </a:solidFill>
                <a:latin typeface="Calibri" panose="020F0502020204030204" pitchFamily="34" charset="0"/>
              </a:rPr>
              <a:t>(chloration préventive)</a:t>
            </a:r>
          </a:p>
        </p:txBody>
      </p:sp>
      <p:sp>
        <p:nvSpPr>
          <p:cNvPr id="19" name="Text Box 12"/>
          <p:cNvSpPr txBox="1">
            <a:spLocks noChangeArrowheads="1"/>
          </p:cNvSpPr>
          <p:nvPr/>
        </p:nvSpPr>
        <p:spPr bwMode="auto">
          <a:xfrm>
            <a:off x="7544240" y="2986188"/>
            <a:ext cx="24479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a:solidFill>
                  <a:srgbClr val="5F5F5F"/>
                </a:solidFill>
                <a:latin typeface="Calibri" panose="020F0502020204030204" pitchFamily="34" charset="0"/>
              </a:rPr>
              <a:t>Transmission par </a:t>
            </a:r>
            <a:r>
              <a:rPr lang="fr-FR" altLang="fr-FR" sz="1800">
                <a:solidFill>
                  <a:srgbClr val="FF0000"/>
                </a:solidFill>
                <a:latin typeface="Calibri" panose="020F0502020204030204" pitchFamily="34" charset="0"/>
              </a:rPr>
              <a:t>insectes ou arthropodes</a:t>
            </a:r>
            <a:r>
              <a:rPr lang="fr-FR" altLang="fr-FR" sz="1800">
                <a:solidFill>
                  <a:srgbClr val="5F5F5F"/>
                </a:solidFill>
                <a:latin typeface="Calibri" panose="020F0502020204030204" pitchFamily="34" charset="0"/>
              </a:rPr>
              <a:t>,</a:t>
            </a:r>
            <a:r>
              <a:rPr lang="fr-FR" altLang="fr-FR" sz="1800">
                <a:latin typeface="Calibri" panose="020F0502020204030204" pitchFamily="34" charset="0"/>
              </a:rPr>
              <a:t> </a:t>
            </a:r>
            <a:r>
              <a:rPr lang="fr-FR" altLang="fr-FR" sz="1800">
                <a:solidFill>
                  <a:srgbClr val="5F5F5F"/>
                </a:solidFill>
                <a:latin typeface="Calibri" panose="020F0502020204030204" pitchFamily="34" charset="0"/>
              </a:rPr>
              <a:t>voire</a:t>
            </a:r>
            <a:r>
              <a:rPr lang="fr-FR" altLang="fr-FR" sz="1800">
                <a:latin typeface="Calibri" panose="020F0502020204030204" pitchFamily="34" charset="0"/>
              </a:rPr>
              <a:t> </a:t>
            </a:r>
            <a:r>
              <a:rPr lang="fr-FR" altLang="fr-FR" sz="1800">
                <a:solidFill>
                  <a:srgbClr val="FF0000"/>
                </a:solidFill>
                <a:latin typeface="Calibri" panose="020F0502020204030204" pitchFamily="34" charset="0"/>
              </a:rPr>
              <a:t>animaux</a:t>
            </a:r>
            <a:r>
              <a:rPr lang="fr-FR" altLang="fr-FR" sz="1800">
                <a:latin typeface="Calibri" panose="020F0502020204030204" pitchFamily="34" charset="0"/>
              </a:rPr>
              <a:t> </a:t>
            </a:r>
            <a:r>
              <a:rPr lang="fr-FR" altLang="fr-FR" sz="1800">
                <a:solidFill>
                  <a:srgbClr val="5F5F5F"/>
                </a:solidFill>
                <a:latin typeface="Calibri" panose="020F0502020204030204" pitchFamily="34" charset="0"/>
              </a:rPr>
              <a:t>de compagnie</a:t>
            </a:r>
          </a:p>
        </p:txBody>
      </p:sp>
      <p:sp>
        <p:nvSpPr>
          <p:cNvPr id="20" name="Text Box 13"/>
          <p:cNvSpPr txBox="1">
            <a:spLocks noChangeArrowheads="1"/>
          </p:cNvSpPr>
          <p:nvPr/>
        </p:nvSpPr>
        <p:spPr bwMode="auto">
          <a:xfrm>
            <a:off x="2359465" y="4714975"/>
            <a:ext cx="3168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a:solidFill>
                  <a:srgbClr val="5F5F5F"/>
                </a:solidFill>
                <a:latin typeface="Calibri" panose="020F0502020204030204" pitchFamily="34" charset="0"/>
              </a:rPr>
              <a:t>Transmission sur </a:t>
            </a:r>
            <a:r>
              <a:rPr lang="fr-FR" altLang="fr-FR" sz="1800">
                <a:solidFill>
                  <a:srgbClr val="FF0000"/>
                </a:solidFill>
                <a:latin typeface="Calibri" panose="020F0502020204030204" pitchFamily="34" charset="0"/>
              </a:rPr>
              <a:t>support inerte</a:t>
            </a:r>
            <a:r>
              <a:rPr lang="fr-FR" altLang="fr-FR" sz="1800">
                <a:latin typeface="Calibri" panose="020F0502020204030204" pitchFamily="34" charset="0"/>
              </a:rPr>
              <a:t> </a:t>
            </a:r>
            <a:r>
              <a:rPr lang="fr-FR" altLang="fr-FR" sz="1800">
                <a:solidFill>
                  <a:srgbClr val="5F5F5F"/>
                </a:solidFill>
                <a:latin typeface="Calibri" panose="020F0502020204030204" pitchFamily="34" charset="0"/>
              </a:rPr>
              <a:t>(colis, lettre …)</a:t>
            </a:r>
          </a:p>
        </p:txBody>
      </p:sp>
      <p:sp>
        <p:nvSpPr>
          <p:cNvPr id="21" name="Text Box 14"/>
          <p:cNvSpPr txBox="1">
            <a:spLocks noChangeArrowheads="1"/>
          </p:cNvSpPr>
          <p:nvPr/>
        </p:nvSpPr>
        <p:spPr bwMode="auto">
          <a:xfrm>
            <a:off x="8049065" y="4643538"/>
            <a:ext cx="19431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800">
                <a:solidFill>
                  <a:srgbClr val="FF0000"/>
                </a:solidFill>
                <a:latin typeface="Calibri" panose="020F0502020204030204" pitchFamily="34" charset="0"/>
              </a:rPr>
              <a:t>Vecteur humain</a:t>
            </a:r>
            <a:r>
              <a:rPr lang="fr-FR" altLang="fr-FR" sz="1800">
                <a:latin typeface="Calibri" panose="020F0502020204030204" pitchFamily="34" charset="0"/>
              </a:rPr>
              <a:t> : </a:t>
            </a:r>
            <a:r>
              <a:rPr lang="fr-FR" altLang="fr-FR" sz="1800">
                <a:solidFill>
                  <a:srgbClr val="5F5F5F"/>
                </a:solidFill>
                <a:latin typeface="Calibri" panose="020F0502020204030204" pitchFamily="34" charset="0"/>
              </a:rPr>
              <a:t>bombe biologique humaine</a:t>
            </a:r>
          </a:p>
        </p:txBody>
      </p:sp>
      <p:sp>
        <p:nvSpPr>
          <p:cNvPr id="22" name="Line 15"/>
          <p:cNvSpPr>
            <a:spLocks noChangeShapeType="1"/>
          </p:cNvSpPr>
          <p:nvPr/>
        </p:nvSpPr>
        <p:spPr bwMode="auto">
          <a:xfrm flipV="1">
            <a:off x="6248840" y="2986188"/>
            <a:ext cx="0" cy="649287"/>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3" name="Line 16"/>
          <p:cNvSpPr>
            <a:spLocks noChangeShapeType="1"/>
          </p:cNvSpPr>
          <p:nvPr/>
        </p:nvSpPr>
        <p:spPr bwMode="auto">
          <a:xfrm flipH="1" flipV="1">
            <a:off x="4951852" y="3346550"/>
            <a:ext cx="504825" cy="217488"/>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 name="Line 17"/>
          <p:cNvSpPr>
            <a:spLocks noChangeShapeType="1"/>
          </p:cNvSpPr>
          <p:nvPr/>
        </p:nvSpPr>
        <p:spPr bwMode="auto">
          <a:xfrm flipH="1" flipV="1">
            <a:off x="4448615" y="3994250"/>
            <a:ext cx="792162" cy="0"/>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5" name="Line 18"/>
          <p:cNvSpPr>
            <a:spLocks noChangeShapeType="1"/>
          </p:cNvSpPr>
          <p:nvPr/>
        </p:nvSpPr>
        <p:spPr bwMode="auto">
          <a:xfrm flipH="1">
            <a:off x="5024877" y="4283175"/>
            <a:ext cx="431800" cy="431800"/>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6" name="Line 19"/>
          <p:cNvSpPr>
            <a:spLocks noChangeShapeType="1"/>
          </p:cNvSpPr>
          <p:nvPr/>
        </p:nvSpPr>
        <p:spPr bwMode="auto">
          <a:xfrm flipV="1">
            <a:off x="7183877" y="3417988"/>
            <a:ext cx="649288" cy="287337"/>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7" name="Line 20"/>
          <p:cNvSpPr>
            <a:spLocks noChangeShapeType="1"/>
          </p:cNvSpPr>
          <p:nvPr/>
        </p:nvSpPr>
        <p:spPr bwMode="auto">
          <a:xfrm>
            <a:off x="6393302" y="4426050"/>
            <a:ext cx="144463" cy="576263"/>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 name="Line 21"/>
          <p:cNvSpPr>
            <a:spLocks noChangeShapeType="1"/>
          </p:cNvSpPr>
          <p:nvPr/>
        </p:nvSpPr>
        <p:spPr bwMode="auto">
          <a:xfrm>
            <a:off x="7328340" y="4210150"/>
            <a:ext cx="647700" cy="504825"/>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9" name="Picture 22" descr="This is an envelope addressed to Senator Daschle, 409 Hart Senate Office Building, Washington D.C. 205 FROM: 4th Grade, Greendale School, Franklin Park, NJ 08852"/>
          <p:cNvPicPr>
            <a:picLocks noChangeAspect="1" noChangeArrowheads="1"/>
          </p:cNvPicPr>
          <p:nvPr/>
        </p:nvPicPr>
        <p:blipFill>
          <a:blip r:embed="rId6">
            <a:extLst>
              <a:ext uri="{28A0092B-C50C-407E-A947-70E740481C1C}">
                <a14:useLocalDpi xmlns:a14="http://schemas.microsoft.com/office/drawing/2010/main" val="0"/>
              </a:ext>
            </a:extLst>
          </a:blip>
          <a:srcRect l="3906" t="3363" r="9459" b="8446"/>
          <a:stretch>
            <a:fillRect/>
          </a:stretch>
        </p:blipFill>
        <p:spPr bwMode="auto">
          <a:xfrm>
            <a:off x="1856227" y="5075338"/>
            <a:ext cx="13335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864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down)">
                                      <p:cBhvr>
                                        <p:cTn id="33" dur="500"/>
                                        <p:tgtEl>
                                          <p:spTgt spid="23"/>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down)">
                                      <p:cBhvr>
                                        <p:cTn id="41" dur="500"/>
                                        <p:tgtEl>
                                          <p:spTgt spid="25"/>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par>
                                <p:cTn id="45" presetID="22" presetClass="entr" presetSubtype="4"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down)">
                                      <p:cBhvr>
                                        <p:cTn id="47" dur="500"/>
                                        <p:tgtEl>
                                          <p:spTgt spid="29"/>
                                        </p:tgtEl>
                                      </p:cBhvr>
                                    </p:animEffect>
                                  </p:childTnLst>
                                </p:cTn>
                              </p:par>
                            </p:childTnLst>
                          </p:cTn>
                        </p:par>
                        <p:par>
                          <p:cTn id="48" fill="hold">
                            <p:stCondLst>
                              <p:cond delay="500"/>
                            </p:stCondLst>
                            <p:childTnLst>
                              <p:par>
                                <p:cTn id="49" presetID="22" presetClass="entr" presetSubtype="4"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down)">
                                      <p:cBhvr>
                                        <p:cTn id="51" dur="500"/>
                                        <p:tgtEl>
                                          <p:spTgt spid="27"/>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down)">
                                      <p:cBhvr>
                                        <p:cTn id="59" dur="500"/>
                                        <p:tgtEl>
                                          <p:spTgt spid="26"/>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down)">
                                      <p:cBhvr>
                                        <p:cTn id="67" dur="500"/>
                                        <p:tgtEl>
                                          <p:spTgt spid="28"/>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down)">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p:bldP spid="16" grpId="0"/>
      <p:bldP spid="17" grpId="0"/>
      <p:bldP spid="18" grpId="0"/>
      <p:bldP spid="19" grpId="0"/>
      <p:bldP spid="20" grpId="0"/>
      <p:bldP spid="21" grpId="0"/>
      <p:bldP spid="22" grpId="0" animBg="1"/>
      <p:bldP spid="23" grpId="0" animBg="1"/>
      <p:bldP spid="24" grpId="0" animBg="1"/>
      <p:bldP spid="25" grpId="0" animBg="1"/>
      <p:bldP spid="26" grpId="0" animBg="1"/>
      <p:bldP spid="27" grpId="0" animBg="1"/>
      <p:bldP spid="2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79235"/>
            <a:ext cx="802048" cy="768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5"/>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909389" y="379235"/>
            <a:ext cx="5305298" cy="461665"/>
          </a:xfrm>
          <a:prstGeom prst="rect">
            <a:avLst/>
          </a:prstGeom>
          <a:noFill/>
        </p:spPr>
        <p:txBody>
          <a:bodyPr wrap="none" rtlCol="0">
            <a:spAutoFit/>
          </a:bodyPr>
          <a:lstStyle/>
          <a:p>
            <a:pPr algn="ctr"/>
            <a:r>
              <a:rPr lang="fr-FR" sz="2400" b="1" u="sng" dirty="0" smtClean="0">
                <a:solidFill>
                  <a:srgbClr val="0070C0"/>
                </a:solidFill>
              </a:rPr>
              <a:t>Aérosolisation : facteurs de dépendance</a:t>
            </a:r>
            <a:endParaRPr lang="fr-FR" sz="2400" b="1" u="sng" dirty="0">
              <a:solidFill>
                <a:srgbClr val="0070C0"/>
              </a:solidFill>
            </a:endParaRPr>
          </a:p>
        </p:txBody>
      </p:sp>
      <p:grpSp>
        <p:nvGrpSpPr>
          <p:cNvPr id="3" name="Groupe 2"/>
          <p:cNvGrpSpPr/>
          <p:nvPr/>
        </p:nvGrpSpPr>
        <p:grpSpPr>
          <a:xfrm>
            <a:off x="401025" y="1076929"/>
            <a:ext cx="4653602" cy="4073337"/>
            <a:chOff x="2235140" y="1002707"/>
            <a:chExt cx="7621694" cy="4281407"/>
          </a:xfrm>
        </p:grpSpPr>
        <p:sp>
          <p:nvSpPr>
            <p:cNvPr id="9" name="Text Box 4"/>
            <p:cNvSpPr txBox="1">
              <a:spLocks noChangeArrowheads="1"/>
            </p:cNvSpPr>
            <p:nvPr/>
          </p:nvSpPr>
          <p:spPr bwMode="auto">
            <a:xfrm>
              <a:off x="2904203" y="1002707"/>
              <a:ext cx="5550250" cy="521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fr-FR" sz="1050" u="sng" dirty="0">
                  <a:solidFill>
                    <a:srgbClr val="FF0000"/>
                  </a:solidFill>
                  <a:effectLst>
                    <a:outerShdw blurRad="38100" dist="38100" dir="2700000" algn="tl">
                      <a:srgbClr val="C0C0C0"/>
                    </a:outerShdw>
                  </a:effectLst>
                  <a:latin typeface="Calibri" panose="020F0502020204030204" pitchFamily="34" charset="0"/>
                </a:rPr>
                <a:t>Pour efficacité optimale</a:t>
              </a:r>
              <a:r>
                <a:rPr lang="fr-FR" sz="1050" dirty="0">
                  <a:latin typeface="Calibri" panose="020F0502020204030204" pitchFamily="34" charset="0"/>
                </a:rPr>
                <a:t> </a:t>
              </a:r>
              <a:r>
                <a:rPr lang="fr-FR" sz="1050" dirty="0">
                  <a:solidFill>
                    <a:srgbClr val="FF0000"/>
                  </a:solidFill>
                  <a:latin typeface="Calibri" panose="020F0502020204030204" pitchFamily="34" charset="0"/>
                </a:rPr>
                <a:t>:</a:t>
              </a:r>
              <a:r>
                <a:rPr lang="fr-FR" sz="1050" dirty="0">
                  <a:latin typeface="Calibri" panose="020F0502020204030204" pitchFamily="34" charset="0"/>
                </a:rPr>
                <a:t> </a:t>
              </a:r>
              <a:r>
                <a:rPr lang="fr-FR" sz="1050" u="sng" dirty="0">
                  <a:solidFill>
                    <a:srgbClr val="0000FF"/>
                  </a:solidFill>
                  <a:latin typeface="Calibri" panose="020F0502020204030204" pitchFamily="34" charset="0"/>
                </a:rPr>
                <a:t>0.3 à 5 </a:t>
              </a:r>
              <a:r>
                <a:rPr lang="el-GR" sz="1050" u="sng" dirty="0">
                  <a:solidFill>
                    <a:srgbClr val="0000FF"/>
                  </a:solidFill>
                  <a:latin typeface="Calibri" panose="020F0502020204030204" pitchFamily="34" charset="0"/>
                  <a:cs typeface="Arial" panose="020B0604020202020204" pitchFamily="34" charset="0"/>
                </a:rPr>
                <a:t>μ</a:t>
              </a:r>
              <a:r>
                <a:rPr lang="fr-FR" sz="1050" u="sng" dirty="0">
                  <a:solidFill>
                    <a:srgbClr val="0000FF"/>
                  </a:solidFill>
                  <a:latin typeface="Calibri" panose="020F0502020204030204" pitchFamily="34" charset="0"/>
                  <a:cs typeface="Arial" panose="020B0604020202020204" pitchFamily="34" charset="0"/>
                </a:rPr>
                <a:t>m de </a:t>
              </a:r>
              <a:r>
                <a:rPr lang="en-US" sz="1050" u="sng" dirty="0">
                  <a:solidFill>
                    <a:srgbClr val="0000FF"/>
                  </a:solidFill>
                  <a:latin typeface="Calibri" panose="020F0502020204030204" pitchFamily="34" charset="0"/>
                  <a:cs typeface="Arial" panose="020B0604020202020204" pitchFamily="34" charset="0"/>
                </a:rPr>
                <a:t>Ǿ</a:t>
              </a:r>
              <a:r>
                <a:rPr lang="en-US" sz="1050" dirty="0">
                  <a:latin typeface="Calibri" panose="020F0502020204030204" pitchFamily="34" charset="0"/>
                  <a:cs typeface="Arial" panose="020B0604020202020204" pitchFamily="34" charset="0"/>
                </a:rPr>
                <a:t> </a:t>
              </a:r>
              <a:endParaRPr lang="en-US" sz="1050" dirty="0" smtClean="0">
                <a:latin typeface="Calibri" panose="020F0502020204030204" pitchFamily="34" charset="0"/>
                <a:cs typeface="Arial" panose="020B0604020202020204" pitchFamily="34" charset="0"/>
              </a:endParaRPr>
            </a:p>
            <a:p>
              <a:pPr algn="ctr" eaLnBrk="1" hangingPunct="1">
                <a:spcBef>
                  <a:spcPct val="50000"/>
                </a:spcBef>
                <a:defRPr/>
              </a:pPr>
              <a:r>
                <a:rPr lang="en-US" sz="1050" dirty="0" smtClean="0">
                  <a:solidFill>
                    <a:srgbClr val="5F5F5F"/>
                  </a:solidFill>
                  <a:latin typeface="Calibri" panose="020F0502020204030204" pitchFamily="34" charset="0"/>
                  <a:cs typeface="Arial" panose="020B0604020202020204" pitchFamily="34" charset="0"/>
                </a:rPr>
                <a:t>= </a:t>
              </a:r>
              <a:r>
                <a:rPr lang="en-US" sz="1050" dirty="0" err="1">
                  <a:solidFill>
                    <a:srgbClr val="5F5F5F"/>
                  </a:solidFill>
                  <a:latin typeface="Calibri" panose="020F0502020204030204" pitchFamily="34" charset="0"/>
                  <a:cs typeface="Arial" panose="020B0604020202020204" pitchFamily="34" charset="0"/>
                </a:rPr>
                <a:t>Nécessite</a:t>
              </a:r>
              <a:r>
                <a:rPr lang="en-US" sz="1050" dirty="0">
                  <a:solidFill>
                    <a:srgbClr val="5F5F5F"/>
                  </a:solidFill>
                  <a:latin typeface="Calibri" panose="020F0502020204030204" pitchFamily="34" charset="0"/>
                  <a:cs typeface="Arial" panose="020B0604020202020204" pitchFamily="34" charset="0"/>
                </a:rPr>
                <a:t> </a:t>
              </a:r>
              <a:r>
                <a:rPr lang="en-US" sz="1050" dirty="0" err="1">
                  <a:solidFill>
                    <a:srgbClr val="5F5F5F"/>
                  </a:solidFill>
                  <a:latin typeface="Calibri" panose="020F0502020204030204" pitchFamily="34" charset="0"/>
                  <a:cs typeface="Arial" panose="020B0604020202020204" pitchFamily="34" charset="0"/>
                </a:rPr>
                <a:t>technicité</a:t>
              </a:r>
              <a:r>
                <a:rPr lang="en-US" sz="1050" dirty="0">
                  <a:solidFill>
                    <a:srgbClr val="5F5F5F"/>
                  </a:solidFill>
                  <a:latin typeface="Calibri" panose="020F0502020204030204" pitchFamily="34" charset="0"/>
                  <a:cs typeface="Arial" panose="020B0604020202020204" pitchFamily="34" charset="0"/>
                </a:rPr>
                <a:t> </a:t>
              </a:r>
              <a:r>
                <a:rPr lang="en-US" sz="1050" dirty="0" err="1">
                  <a:solidFill>
                    <a:srgbClr val="5F5F5F"/>
                  </a:solidFill>
                  <a:latin typeface="Calibri" panose="020F0502020204030204" pitchFamily="34" charset="0"/>
                  <a:cs typeface="Arial" panose="020B0604020202020204" pitchFamily="34" charset="0"/>
                </a:rPr>
                <a:t>particulière</a:t>
              </a:r>
              <a:r>
                <a:rPr lang="en-US" sz="1050" dirty="0">
                  <a:solidFill>
                    <a:srgbClr val="5F5F5F"/>
                  </a:solidFill>
                  <a:latin typeface="Calibri" panose="020F0502020204030204" pitchFamily="34" charset="0"/>
                  <a:cs typeface="Arial" panose="020B0604020202020204" pitchFamily="34" charset="0"/>
                </a:rPr>
                <a:t> !!...</a:t>
              </a:r>
            </a:p>
          </p:txBody>
        </p:sp>
        <p:sp>
          <p:nvSpPr>
            <p:cNvPr id="12" name="Text Box 5"/>
            <p:cNvSpPr txBox="1">
              <a:spLocks noChangeArrowheads="1"/>
            </p:cNvSpPr>
            <p:nvPr/>
          </p:nvSpPr>
          <p:spPr bwMode="auto">
            <a:xfrm>
              <a:off x="4960190" y="2177293"/>
              <a:ext cx="2376488" cy="307777"/>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a:solidFill>
                    <a:schemeClr val="bg1"/>
                  </a:solidFill>
                  <a:latin typeface="Calibri" panose="020F0502020204030204" pitchFamily="34" charset="0"/>
                </a:rPr>
                <a:t>Aérosolisation </a:t>
              </a:r>
            </a:p>
          </p:txBody>
        </p:sp>
        <p:sp>
          <p:nvSpPr>
            <p:cNvPr id="13" name="Text Box 6"/>
            <p:cNvSpPr txBox="1">
              <a:spLocks noChangeArrowheads="1"/>
            </p:cNvSpPr>
            <p:nvPr/>
          </p:nvSpPr>
          <p:spPr bwMode="auto">
            <a:xfrm>
              <a:off x="2235140" y="1805859"/>
              <a:ext cx="287972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100" dirty="0">
                  <a:solidFill>
                    <a:srgbClr val="6666FF"/>
                  </a:solidFill>
                  <a:latin typeface="Calibri" panose="020F0502020204030204" pitchFamily="34" charset="0"/>
                </a:rPr>
                <a:t>Vitesse et sens du vent</a:t>
              </a:r>
            </a:p>
          </p:txBody>
        </p:sp>
        <p:sp>
          <p:nvSpPr>
            <p:cNvPr id="14" name="Text Box 7"/>
            <p:cNvSpPr txBox="1">
              <a:spLocks noChangeArrowheads="1"/>
            </p:cNvSpPr>
            <p:nvPr/>
          </p:nvSpPr>
          <p:spPr bwMode="auto">
            <a:xfrm>
              <a:off x="4599828" y="2969456"/>
              <a:ext cx="273685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100">
                  <a:solidFill>
                    <a:srgbClr val="6666FF"/>
                  </a:solidFill>
                  <a:latin typeface="Calibri" panose="020F0502020204030204" pitchFamily="34" charset="0"/>
                </a:rPr>
                <a:t>Température </a:t>
              </a:r>
            </a:p>
          </p:txBody>
        </p:sp>
        <p:sp>
          <p:nvSpPr>
            <p:cNvPr id="15" name="Text Box 8"/>
            <p:cNvSpPr txBox="1">
              <a:spLocks noChangeArrowheads="1"/>
            </p:cNvSpPr>
            <p:nvPr/>
          </p:nvSpPr>
          <p:spPr bwMode="auto">
            <a:xfrm>
              <a:off x="2942478" y="2536068"/>
              <a:ext cx="16557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100">
                  <a:solidFill>
                    <a:srgbClr val="6666FF"/>
                  </a:solidFill>
                  <a:latin typeface="Calibri" panose="020F0502020204030204" pitchFamily="34" charset="0"/>
                </a:rPr>
                <a:t>Hygrométrie </a:t>
              </a:r>
            </a:p>
          </p:txBody>
        </p:sp>
        <p:sp>
          <p:nvSpPr>
            <p:cNvPr id="16" name="Text Box 9"/>
            <p:cNvSpPr txBox="1">
              <a:spLocks noChangeArrowheads="1"/>
            </p:cNvSpPr>
            <p:nvPr/>
          </p:nvSpPr>
          <p:spPr bwMode="auto">
            <a:xfrm>
              <a:off x="7767684" y="2190076"/>
              <a:ext cx="208915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100" dirty="0">
                  <a:solidFill>
                    <a:srgbClr val="6666FF"/>
                  </a:solidFill>
                  <a:latin typeface="Calibri" panose="020F0502020204030204" pitchFamily="34" charset="0"/>
                </a:rPr>
                <a:t>Pluie </a:t>
              </a:r>
            </a:p>
          </p:txBody>
        </p:sp>
        <p:sp>
          <p:nvSpPr>
            <p:cNvPr id="17" name="Text Box 10"/>
            <p:cNvSpPr txBox="1">
              <a:spLocks noChangeArrowheads="1"/>
            </p:cNvSpPr>
            <p:nvPr/>
          </p:nvSpPr>
          <p:spPr bwMode="auto">
            <a:xfrm>
              <a:off x="6646446" y="2846466"/>
              <a:ext cx="1686648" cy="27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100" dirty="0">
                  <a:solidFill>
                    <a:srgbClr val="6666FF"/>
                  </a:solidFill>
                  <a:latin typeface="Calibri" panose="020F0502020204030204" pitchFamily="34" charset="0"/>
                </a:rPr>
                <a:t>Ultra-violets </a:t>
              </a:r>
            </a:p>
          </p:txBody>
        </p:sp>
        <p:sp>
          <p:nvSpPr>
            <p:cNvPr id="18" name="Text Box 11"/>
            <p:cNvSpPr txBox="1">
              <a:spLocks noChangeArrowheads="1"/>
            </p:cNvSpPr>
            <p:nvPr/>
          </p:nvSpPr>
          <p:spPr bwMode="auto">
            <a:xfrm>
              <a:off x="6092293" y="1732549"/>
              <a:ext cx="19431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100" dirty="0">
                  <a:solidFill>
                    <a:srgbClr val="6666FF"/>
                  </a:solidFill>
                  <a:latin typeface="Calibri" panose="020F0502020204030204" pitchFamily="34" charset="0"/>
                </a:rPr>
                <a:t>Nuages </a:t>
              </a:r>
            </a:p>
          </p:txBody>
        </p:sp>
        <p:sp>
          <p:nvSpPr>
            <p:cNvPr id="19" name="Text Box 12"/>
            <p:cNvSpPr txBox="1">
              <a:spLocks noChangeArrowheads="1"/>
            </p:cNvSpPr>
            <p:nvPr/>
          </p:nvSpPr>
          <p:spPr bwMode="auto">
            <a:xfrm>
              <a:off x="4182966" y="3432334"/>
              <a:ext cx="3919251" cy="27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100" dirty="0">
                  <a:solidFill>
                    <a:srgbClr val="5F5F5F"/>
                  </a:solidFill>
                  <a:latin typeface="Calibri" panose="020F0502020204030204" pitchFamily="34" charset="0"/>
                </a:rPr>
                <a:t>Pas aussi simple que cela !!....</a:t>
              </a:r>
            </a:p>
          </p:txBody>
        </p:sp>
        <p:sp>
          <p:nvSpPr>
            <p:cNvPr id="20" name="AutoShape 13"/>
            <p:cNvSpPr>
              <a:spLocks noChangeArrowheads="1"/>
            </p:cNvSpPr>
            <p:nvPr/>
          </p:nvSpPr>
          <p:spPr bwMode="auto">
            <a:xfrm>
              <a:off x="3647745" y="3345714"/>
              <a:ext cx="542561" cy="277952"/>
            </a:xfrm>
            <a:prstGeom prst="curvedRightArrow">
              <a:avLst>
                <a:gd name="adj1" fmla="val 20000"/>
                <a:gd name="adj2" fmla="val 40000"/>
                <a:gd name="adj3" fmla="val 57582"/>
              </a:avLst>
            </a:prstGeom>
            <a:gradFill rotWithShape="1">
              <a:gsLst>
                <a:gs pos="0">
                  <a:srgbClr val="00FF00"/>
                </a:gs>
                <a:gs pos="100000">
                  <a:schemeClr val="bg1"/>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pic>
          <p:nvPicPr>
            <p:cNvPr id="21" name="Picture 14" descr="epandage"/>
            <p:cNvPicPr>
              <a:picLocks noChangeAspect="1" noChangeArrowheads="1"/>
            </p:cNvPicPr>
            <p:nvPr/>
          </p:nvPicPr>
          <p:blipFill>
            <a:blip r:embed="rId6">
              <a:lum contrast="12000"/>
              <a:extLst>
                <a:ext uri="{28A0092B-C50C-407E-A947-70E740481C1C}">
                  <a14:useLocalDpi xmlns:a14="http://schemas.microsoft.com/office/drawing/2010/main" val="0"/>
                </a:ext>
              </a:extLst>
            </a:blip>
            <a:srcRect/>
            <a:stretch>
              <a:fillRect/>
            </a:stretch>
          </p:blipFill>
          <p:spPr bwMode="auto">
            <a:xfrm>
              <a:off x="3741243" y="4023426"/>
              <a:ext cx="950756" cy="12606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 name="Picture 15" descr="Chaufferi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3094" y="4019066"/>
              <a:ext cx="950756" cy="125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6" descr="3EC22EA5300341C2E1000000AC110A15"/>
            <p:cNvPicPr>
              <a:picLocks noChangeAspect="1" noChangeArrowheads="1"/>
            </p:cNvPicPr>
            <p:nvPr/>
          </p:nvPicPr>
          <p:blipFill>
            <a:blip r:embed="rId8">
              <a:extLst>
                <a:ext uri="{28A0092B-C50C-407E-A947-70E740481C1C}">
                  <a14:useLocalDpi xmlns:a14="http://schemas.microsoft.com/office/drawing/2010/main" val="0"/>
                </a:ext>
              </a:extLst>
            </a:blip>
            <a:srcRect l="7889" r="13167"/>
            <a:stretch>
              <a:fillRect/>
            </a:stretch>
          </p:blipFill>
          <p:spPr bwMode="auto">
            <a:xfrm>
              <a:off x="6841194" y="4027623"/>
              <a:ext cx="926490" cy="1250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2" name="Groupe 1"/>
          <p:cNvGrpSpPr/>
          <p:nvPr/>
        </p:nvGrpSpPr>
        <p:grpSpPr>
          <a:xfrm>
            <a:off x="4416837" y="1220135"/>
            <a:ext cx="7094684" cy="1905333"/>
            <a:chOff x="-2962874" y="1240725"/>
            <a:chExt cx="11988961" cy="3827817"/>
          </a:xfrm>
        </p:grpSpPr>
        <p:graphicFrame>
          <p:nvGraphicFramePr>
            <p:cNvPr id="24" name="Object 5">
              <a:hlinkClick r:id="" action="ppaction://ole?verb=0"/>
            </p:cNvPr>
            <p:cNvGraphicFramePr>
              <a:graphicFrameLocks/>
            </p:cNvGraphicFramePr>
            <p:nvPr>
              <p:extLst>
                <p:ext uri="{D42A27DB-BD31-4B8C-83A1-F6EECF244321}">
                  <p14:modId xmlns:p14="http://schemas.microsoft.com/office/powerpoint/2010/main" val="1540724663"/>
                </p:ext>
              </p:extLst>
            </p:nvPr>
          </p:nvGraphicFramePr>
          <p:xfrm>
            <a:off x="1563517" y="2224302"/>
            <a:ext cx="6123323" cy="2720445"/>
          </p:xfrm>
          <a:graphic>
            <a:graphicData uri="http://schemas.openxmlformats.org/presentationml/2006/ole">
              <mc:AlternateContent xmlns:mc="http://schemas.openxmlformats.org/markup-compatibility/2006">
                <mc:Choice xmlns:v="urn:schemas-microsoft-com:vml" Requires="v">
                  <p:oleObj spid="_x0000_s1062" name="Document" r:id="rId9" imgW="7620000" imgH="5191023" progId="Word.Document.8">
                    <p:embed/>
                  </p:oleObj>
                </mc:Choice>
                <mc:Fallback>
                  <p:oleObj name="Document" r:id="rId9" imgW="7620000" imgH="5191023" progId="Word.Document.8">
                    <p:embed/>
                    <p:pic>
                      <p:nvPicPr>
                        <p:cNvPr id="0" name=""/>
                        <p:cNvPicPr>
                          <a:picLocks noChangeArrowheads="1"/>
                        </p:cNvPicPr>
                        <p:nvPr/>
                      </p:nvPicPr>
                      <p:blipFill>
                        <a:blip r:embed="rId10">
                          <a:extLst>
                            <a:ext uri="{28A0092B-C50C-407E-A947-70E740481C1C}">
                              <a14:useLocalDpi xmlns:a14="http://schemas.microsoft.com/office/drawing/2010/main" val="0"/>
                            </a:ext>
                          </a:extLst>
                        </a:blip>
                        <a:srcRect b="22087"/>
                        <a:stretch>
                          <a:fillRect/>
                        </a:stretch>
                      </p:blipFill>
                      <p:spPr bwMode="auto">
                        <a:xfrm>
                          <a:off x="1563517" y="2224302"/>
                          <a:ext cx="6123323" cy="2720445"/>
                        </a:xfrm>
                        <a:prstGeom prst="rect">
                          <a:avLst/>
                        </a:prstGeom>
                        <a:noFill/>
                        <a:ln>
                          <a:noFill/>
                        </a:ln>
                        <a:effectLst/>
                      </p:spPr>
                    </p:pic>
                  </p:oleObj>
                </mc:Fallback>
              </mc:AlternateContent>
            </a:graphicData>
          </a:graphic>
        </p:graphicFrame>
        <p:sp>
          <p:nvSpPr>
            <p:cNvPr id="25" name="Text Box 6"/>
            <p:cNvSpPr txBox="1">
              <a:spLocks noChangeArrowheads="1"/>
            </p:cNvSpPr>
            <p:nvPr/>
          </p:nvSpPr>
          <p:spPr bwMode="auto">
            <a:xfrm>
              <a:off x="250825" y="1240725"/>
              <a:ext cx="8748713" cy="1159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050" dirty="0">
                  <a:solidFill>
                    <a:srgbClr val="5F5F5F"/>
                  </a:solidFill>
                  <a:latin typeface="Calibri" panose="020F0502020204030204" pitchFamily="34" charset="0"/>
                </a:rPr>
                <a:t>50 kg d'agent pathogène largués par un avion sur 2 km au-dessus </a:t>
              </a:r>
            </a:p>
            <a:p>
              <a:pPr algn="ctr" eaLnBrk="1" hangingPunct="1">
                <a:spcBef>
                  <a:spcPct val="0"/>
                </a:spcBef>
                <a:buFontTx/>
                <a:buNone/>
              </a:pPr>
              <a:r>
                <a:rPr lang="fr-FR" altLang="fr-FR" sz="1050" dirty="0">
                  <a:solidFill>
                    <a:srgbClr val="5F5F5F"/>
                  </a:solidFill>
                  <a:latin typeface="Calibri" panose="020F0502020204030204" pitchFamily="34" charset="0"/>
                </a:rPr>
                <a:t>d'une ville de 500 000 habitants</a:t>
              </a:r>
            </a:p>
            <a:p>
              <a:pPr eaLnBrk="1" hangingPunct="1">
                <a:spcBef>
                  <a:spcPct val="0"/>
                </a:spcBef>
                <a:buFontTx/>
                <a:buNone/>
              </a:pPr>
              <a:endParaRPr lang="fr-FR" altLang="fr-FR" sz="1050" b="1" dirty="0">
                <a:solidFill>
                  <a:srgbClr val="5F5F5F"/>
                </a:solidFill>
              </a:endParaRPr>
            </a:p>
          </p:txBody>
        </p:sp>
        <p:sp>
          <p:nvSpPr>
            <p:cNvPr id="26" name="Line 7"/>
            <p:cNvSpPr>
              <a:spLocks noChangeShapeType="1"/>
            </p:cNvSpPr>
            <p:nvPr/>
          </p:nvSpPr>
          <p:spPr bwMode="auto">
            <a:xfrm>
              <a:off x="628649" y="2554554"/>
              <a:ext cx="7993062" cy="0"/>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7" name="Line 8"/>
            <p:cNvSpPr>
              <a:spLocks noChangeShapeType="1"/>
            </p:cNvSpPr>
            <p:nvPr/>
          </p:nvSpPr>
          <p:spPr bwMode="auto">
            <a:xfrm>
              <a:off x="775569" y="5068542"/>
              <a:ext cx="7993062" cy="0"/>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 name="Line 9"/>
            <p:cNvSpPr>
              <a:spLocks noChangeShapeType="1"/>
            </p:cNvSpPr>
            <p:nvPr/>
          </p:nvSpPr>
          <p:spPr bwMode="auto">
            <a:xfrm>
              <a:off x="628649" y="2122813"/>
              <a:ext cx="7993062" cy="0"/>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9" name="Text Box 10"/>
            <p:cNvSpPr txBox="1">
              <a:spLocks noChangeArrowheads="1"/>
            </p:cNvSpPr>
            <p:nvPr/>
          </p:nvSpPr>
          <p:spPr bwMode="auto">
            <a:xfrm rot="19682492">
              <a:off x="-2962874" y="3679916"/>
              <a:ext cx="3560929" cy="74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1800" u="sng" dirty="0">
                  <a:solidFill>
                    <a:srgbClr val="FF0000"/>
                  </a:solidFill>
                  <a:latin typeface="Calibri" panose="020F0502020204030204" pitchFamily="34" charset="0"/>
                </a:rPr>
                <a:t>Cas </a:t>
              </a:r>
              <a:r>
                <a:rPr lang="fr-FR" altLang="fr-FR" sz="1800" u="sng" dirty="0" smtClean="0">
                  <a:solidFill>
                    <a:srgbClr val="FF0000"/>
                  </a:solidFill>
                  <a:latin typeface="Calibri" panose="020F0502020204030204" pitchFamily="34" charset="0"/>
                </a:rPr>
                <a:t>d’aérosolisation</a:t>
              </a:r>
              <a:endParaRPr lang="fr-FR" altLang="fr-FR" sz="1800" u="sng" dirty="0">
                <a:solidFill>
                  <a:srgbClr val="FF0000"/>
                </a:solidFill>
                <a:latin typeface="Calibri" panose="020F0502020204030204" pitchFamily="34" charset="0"/>
              </a:endParaRPr>
            </a:p>
          </p:txBody>
        </p:sp>
        <p:sp>
          <p:nvSpPr>
            <p:cNvPr id="30" name="Rectangle 11"/>
            <p:cNvSpPr>
              <a:spLocks noChangeArrowheads="1"/>
            </p:cNvSpPr>
            <p:nvPr/>
          </p:nvSpPr>
          <p:spPr bwMode="auto">
            <a:xfrm>
              <a:off x="7318977" y="4433641"/>
              <a:ext cx="1707110" cy="432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800" i="1" dirty="0">
                  <a:solidFill>
                    <a:srgbClr val="0000FF"/>
                  </a:solidFill>
                  <a:latin typeface="Calibri" panose="020F0502020204030204" pitchFamily="34" charset="0"/>
                </a:rPr>
                <a:t>[</a:t>
              </a:r>
              <a:r>
                <a:rPr lang="fr-FR" altLang="fr-FR" sz="800" i="1" dirty="0" err="1">
                  <a:solidFill>
                    <a:srgbClr val="0000FF"/>
                  </a:solidFill>
                  <a:latin typeface="Calibri" panose="020F0502020204030204" pitchFamily="34" charset="0"/>
                </a:rPr>
                <a:t>Debord</a:t>
              </a:r>
              <a:r>
                <a:rPr lang="fr-FR" altLang="fr-FR" sz="800" i="1" dirty="0">
                  <a:solidFill>
                    <a:srgbClr val="0000FF"/>
                  </a:solidFill>
                  <a:latin typeface="Calibri" panose="020F0502020204030204" pitchFamily="34" charset="0"/>
                </a:rPr>
                <a:t>, HIA Bégin]</a:t>
              </a:r>
            </a:p>
          </p:txBody>
        </p:sp>
      </p:grpSp>
      <p:pic>
        <p:nvPicPr>
          <p:cNvPr id="31" name="Picture 4" descr="dark winter2logo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20713" y="5747395"/>
            <a:ext cx="1289908" cy="31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7" descr="estimation vario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91289" y="3697069"/>
            <a:ext cx="3345834" cy="202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ZoneTexte 1"/>
          <p:cNvSpPr txBox="1">
            <a:spLocks noChangeArrowheads="1"/>
          </p:cNvSpPr>
          <p:nvPr/>
        </p:nvSpPr>
        <p:spPr bwMode="auto">
          <a:xfrm>
            <a:off x="8221232" y="4455630"/>
            <a:ext cx="223924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400" dirty="0">
                <a:solidFill>
                  <a:srgbClr val="FF0000"/>
                </a:solidFill>
                <a:latin typeface="Calibri" panose="020F0502020204030204" pitchFamily="34" charset="0"/>
              </a:rPr>
              <a:t>1/3 de décès prévisible !!</a:t>
            </a:r>
          </a:p>
        </p:txBody>
      </p:sp>
      <p:sp>
        <p:nvSpPr>
          <p:cNvPr id="34" name="ZoneTexte 1"/>
          <p:cNvSpPr txBox="1">
            <a:spLocks noChangeArrowheads="1"/>
          </p:cNvSpPr>
          <p:nvPr/>
        </p:nvSpPr>
        <p:spPr bwMode="auto">
          <a:xfrm>
            <a:off x="5405906" y="3466183"/>
            <a:ext cx="287737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400" dirty="0" smtClean="0">
                <a:solidFill>
                  <a:schemeClr val="bg2">
                    <a:lumMod val="50000"/>
                  </a:schemeClr>
                </a:solidFill>
                <a:latin typeface="Calibri" panose="020F0502020204030204" pitchFamily="34" charset="0"/>
              </a:rPr>
              <a:t>Variole – </a:t>
            </a:r>
            <a:r>
              <a:rPr lang="fr-FR" altLang="fr-FR" sz="1400" dirty="0" err="1" smtClean="0">
                <a:solidFill>
                  <a:schemeClr val="bg2">
                    <a:lumMod val="50000"/>
                  </a:schemeClr>
                </a:solidFill>
                <a:latin typeface="Calibri" panose="020F0502020204030204" pitchFamily="34" charset="0"/>
              </a:rPr>
              <a:t>Dark</a:t>
            </a:r>
            <a:r>
              <a:rPr lang="fr-FR" altLang="fr-FR" sz="1400" dirty="0" smtClean="0">
                <a:solidFill>
                  <a:schemeClr val="bg2">
                    <a:lumMod val="50000"/>
                  </a:schemeClr>
                </a:solidFill>
                <a:latin typeface="Calibri" panose="020F0502020204030204" pitchFamily="34" charset="0"/>
              </a:rPr>
              <a:t> </a:t>
            </a:r>
            <a:r>
              <a:rPr lang="fr-FR" altLang="fr-FR" sz="1400" dirty="0" err="1" smtClean="0">
                <a:solidFill>
                  <a:schemeClr val="bg2">
                    <a:lumMod val="50000"/>
                  </a:schemeClr>
                </a:solidFill>
                <a:latin typeface="Calibri" panose="020F0502020204030204" pitchFamily="34" charset="0"/>
              </a:rPr>
              <a:t>winter</a:t>
            </a:r>
            <a:r>
              <a:rPr lang="fr-FR" altLang="fr-FR" sz="1400" dirty="0" smtClean="0">
                <a:solidFill>
                  <a:schemeClr val="bg2">
                    <a:lumMod val="50000"/>
                  </a:schemeClr>
                </a:solidFill>
                <a:latin typeface="Calibri" panose="020F0502020204030204" pitchFamily="34" charset="0"/>
              </a:rPr>
              <a:t> simulation</a:t>
            </a:r>
            <a:endParaRPr lang="fr-FR" altLang="fr-FR" sz="1400" dirty="0">
              <a:solidFill>
                <a:schemeClr val="bg2">
                  <a:lumMod val="50000"/>
                </a:schemeClr>
              </a:solidFill>
              <a:latin typeface="Calibri" panose="020F0502020204030204" pitchFamily="34" charset="0"/>
            </a:endParaRPr>
          </a:p>
        </p:txBody>
      </p:sp>
    </p:spTree>
    <p:extLst>
      <p:ext uri="{BB962C8B-B14F-4D97-AF65-F5344CB8AC3E}">
        <p14:creationId xmlns:p14="http://schemas.microsoft.com/office/powerpoint/2010/main" val="117870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25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up)">
                                      <p:cBhvr>
                                        <p:cTn id="17" dur="1250"/>
                                        <p:tgtEl>
                                          <p:spTgt spid="34"/>
                                        </p:tgtEl>
                                      </p:cBhvr>
                                    </p:animEffect>
                                  </p:childTnLst>
                                </p:cTn>
                              </p:par>
                              <p:par>
                                <p:cTn id="18" presetID="22" presetClass="entr" presetSubtype="1"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up)">
                                      <p:cBhvr>
                                        <p:cTn id="20" dur="1250"/>
                                        <p:tgtEl>
                                          <p:spTgt spid="32"/>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up)">
                                      <p:cBhvr>
                                        <p:cTn id="23" dur="1250"/>
                                        <p:tgtEl>
                                          <p:spTgt spid="33"/>
                                        </p:tgtEl>
                                      </p:cBhvr>
                                    </p:animEffect>
                                  </p:childTnLst>
                                </p:cTn>
                              </p:par>
                              <p:par>
                                <p:cTn id="24" presetID="22" presetClass="entr" presetSubtype="1"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up)">
                                      <p:cBhvr>
                                        <p:cTn id="26" dur="125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graphicFrame>
        <p:nvGraphicFramePr>
          <p:cNvPr id="8" name="Group 81"/>
          <p:cNvGraphicFramePr>
            <a:graphicFrameLocks/>
          </p:cNvGraphicFramePr>
          <p:nvPr>
            <p:extLst>
              <p:ext uri="{D42A27DB-BD31-4B8C-83A1-F6EECF244321}">
                <p14:modId xmlns:p14="http://schemas.microsoft.com/office/powerpoint/2010/main" val="691211259"/>
              </p:ext>
            </p:extLst>
          </p:nvPr>
        </p:nvGraphicFramePr>
        <p:xfrm>
          <a:off x="1945531" y="1467290"/>
          <a:ext cx="7867820" cy="4509280"/>
        </p:xfrm>
        <a:graphic>
          <a:graphicData uri="http://schemas.openxmlformats.org/drawingml/2006/table">
            <a:tbl>
              <a:tblPr/>
              <a:tblGrid>
                <a:gridCol w="3933910"/>
                <a:gridCol w="3933910"/>
              </a:tblGrid>
              <a:tr h="45950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dirty="0" smtClean="0">
                          <a:ln>
                            <a:noFill/>
                          </a:ln>
                          <a:solidFill>
                            <a:srgbClr val="6666FF"/>
                          </a:solidFill>
                          <a:effectLst/>
                          <a:latin typeface="Calibri" panose="020F0502020204030204" pitchFamily="34" charset="0"/>
                        </a:rPr>
                        <a:t>CHIMIQUE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dirty="0" smtClean="0">
                          <a:ln>
                            <a:noFill/>
                          </a:ln>
                          <a:solidFill>
                            <a:srgbClr val="6666FF"/>
                          </a:solidFill>
                          <a:effectLst/>
                          <a:latin typeface="Calibri" panose="020F0502020204030204" pitchFamily="34" charset="0"/>
                        </a:rPr>
                        <a:t>BIOLOGIQUE</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r>
              <a:tr h="434626">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rgbClr val="0000FF"/>
                          </a:solidFill>
                          <a:effectLst/>
                          <a:latin typeface="Calibri" panose="020F0502020204030204" pitchFamily="34" charset="0"/>
                        </a:rPr>
                        <a:t>TEMPORALITE</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hMerge="1">
                  <a:txBody>
                    <a:bodyPr/>
                    <a:lstStyle/>
                    <a:p>
                      <a:endParaRPr lang="fr-FR"/>
                    </a:p>
                  </a:txBody>
                  <a:tcPr/>
                </a:tc>
              </a:tr>
              <a:tr h="48730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rgbClr val="5F5F5F"/>
                          </a:solidFill>
                          <a:effectLst/>
                          <a:latin typeface="Calibri" panose="020F0502020204030204" pitchFamily="34" charset="0"/>
                        </a:rPr>
                        <a:t>De l’ordre de l’instantané (Sec / Min)</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rgbClr val="5F5F5F"/>
                          </a:solidFill>
                          <a:effectLst/>
                          <a:latin typeface="Calibri" panose="020F0502020204030204" pitchFamily="34" charset="0"/>
                        </a:rPr>
                        <a:t>De jours à semaines</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9502">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rgbClr val="0000FF"/>
                          </a:solidFill>
                          <a:effectLst/>
                          <a:latin typeface="Calibri" panose="020F0502020204030204" pitchFamily="34" charset="0"/>
                        </a:rPr>
                        <a:t>SYMPTOMATOLOGIE</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hMerge="1">
                  <a:txBody>
                    <a:bodyPr/>
                    <a:lstStyle/>
                    <a:p>
                      <a:endParaRPr lang="fr-FR"/>
                    </a:p>
                  </a:txBody>
                  <a:tcPr/>
                </a:tc>
              </a:tr>
              <a:tr h="63510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rgbClr val="5F5F5F"/>
                          </a:solidFill>
                          <a:effectLst/>
                          <a:latin typeface="Calibri" panose="020F0502020204030204" pitchFamily="34" charset="0"/>
                        </a:rPr>
                        <a:t> Maximum de lésions en très peu de temps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rgbClr val="5F5F5F"/>
                          </a:solidFill>
                          <a:effectLst/>
                          <a:latin typeface="Calibri" panose="020F0502020204030204" pitchFamily="34" charset="0"/>
                        </a:rPr>
                        <a:t>Symptomatologie identique échelonnée dans le temps</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0354">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sng" strike="noStrike" cap="none" normalizeH="0" baseline="0" dirty="0" smtClean="0">
                          <a:ln>
                            <a:noFill/>
                          </a:ln>
                          <a:solidFill>
                            <a:srgbClr val="0000FF"/>
                          </a:solidFill>
                          <a:effectLst/>
                          <a:latin typeface="Calibri" panose="020F0502020204030204" pitchFamily="34" charset="0"/>
                        </a:rPr>
                        <a:t>Propriétés de l’agent</a:t>
                      </a:r>
                      <a:r>
                        <a:rPr kumimoji="0" lang="fr-FR" sz="1800" b="0" i="0" u="none" strike="noStrike" cap="none" normalizeH="0" baseline="0" dirty="0" smtClean="0">
                          <a:ln>
                            <a:noFill/>
                          </a:ln>
                          <a:solidFill>
                            <a:srgbClr val="0000FF"/>
                          </a:solidFill>
                          <a:effectLst/>
                          <a:latin typeface="Calibri" panose="020F0502020204030204" pitchFamily="34" charset="0"/>
                        </a:rPr>
                        <a:t> causal : à connaître pour adapter la prise en charge</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hMerge="1">
                  <a:txBody>
                    <a:bodyPr/>
                    <a:lstStyle/>
                    <a:p>
                      <a:endParaRPr lang="fr-FR"/>
                    </a:p>
                  </a:txBody>
                  <a:tcPr/>
                </a:tc>
              </a:tr>
              <a:tr h="1522879">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Char char="-"/>
                        <a:tabLst/>
                      </a:pPr>
                      <a:r>
                        <a:rPr kumimoji="0" lang="fr-FR" sz="1800" b="0" i="0" u="none" strike="noStrike" cap="none" normalizeH="0" baseline="0" dirty="0" smtClean="0">
                          <a:ln>
                            <a:noFill/>
                          </a:ln>
                          <a:solidFill>
                            <a:srgbClr val="5F5F5F"/>
                          </a:solidFill>
                          <a:effectLst/>
                          <a:latin typeface="Calibri" panose="020F0502020204030204" pitchFamily="34" charset="0"/>
                        </a:rPr>
                        <a:t> la </a:t>
                      </a:r>
                      <a:r>
                        <a:rPr kumimoji="0" lang="fr-FR" sz="1800" b="1" i="0" u="none" strike="noStrike" cap="none" normalizeH="0" baseline="0" dirty="0" smtClean="0">
                          <a:ln>
                            <a:noFill/>
                          </a:ln>
                          <a:solidFill>
                            <a:srgbClr val="FF0000"/>
                          </a:solidFill>
                          <a:effectLst/>
                          <a:latin typeface="Calibri" panose="020F0502020204030204" pitchFamily="34" charset="0"/>
                        </a:rPr>
                        <a:t>toxicité</a:t>
                      </a:r>
                      <a:r>
                        <a:rPr kumimoji="0" lang="fr-FR" sz="1800" b="0" i="0" u="none" strike="noStrike" cap="none" normalizeH="0" baseline="0" dirty="0" smtClean="0">
                          <a:ln>
                            <a:noFill/>
                          </a:ln>
                          <a:solidFill>
                            <a:schemeClr val="tx1"/>
                          </a:solidFill>
                          <a:effectLst/>
                          <a:latin typeface="Calibri" panose="020F0502020204030204" pitchFamily="34" charset="0"/>
                        </a:rPr>
                        <a:t> </a:t>
                      </a:r>
                      <a:r>
                        <a:rPr kumimoji="0" lang="fr-FR" sz="1800" b="0" i="0" u="none" strike="noStrike" cap="none" normalizeH="0" baseline="0" dirty="0" smtClean="0">
                          <a:ln>
                            <a:noFill/>
                          </a:ln>
                          <a:solidFill>
                            <a:srgbClr val="5F5F5F"/>
                          </a:solidFill>
                          <a:effectLst/>
                          <a:latin typeface="Calibri" panose="020F0502020204030204" pitchFamily="34" charset="0"/>
                        </a:rPr>
                        <a:t>qui définit les lésions</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fr-FR" sz="1800" b="0" i="0" u="none" strike="noStrike" cap="none" normalizeH="0" baseline="0" dirty="0" smtClean="0">
                          <a:ln>
                            <a:noFill/>
                          </a:ln>
                          <a:solidFill>
                            <a:schemeClr val="tx1"/>
                          </a:solidFill>
                          <a:effectLst/>
                          <a:latin typeface="Calibri" panose="020F0502020204030204" pitchFamily="34" charset="0"/>
                        </a:rPr>
                        <a:t> </a:t>
                      </a:r>
                      <a:r>
                        <a:rPr kumimoji="0" lang="fr-FR" sz="1800" b="0" i="0" u="none" strike="noStrike" cap="none" normalizeH="0" baseline="0" dirty="0" smtClean="0">
                          <a:ln>
                            <a:noFill/>
                          </a:ln>
                          <a:solidFill>
                            <a:srgbClr val="5F5F5F"/>
                          </a:solidFill>
                          <a:effectLst/>
                          <a:latin typeface="Calibri" panose="020F0502020204030204" pitchFamily="34" charset="0"/>
                        </a:rPr>
                        <a:t>la</a:t>
                      </a:r>
                      <a:r>
                        <a:rPr kumimoji="0" lang="fr-FR" sz="1800" b="0" i="0" u="none" strike="noStrike" cap="none" normalizeH="0" baseline="0" dirty="0" smtClean="0">
                          <a:ln>
                            <a:noFill/>
                          </a:ln>
                          <a:solidFill>
                            <a:schemeClr val="tx1"/>
                          </a:solidFill>
                          <a:effectLst/>
                          <a:latin typeface="Calibri" panose="020F0502020204030204" pitchFamily="34" charset="0"/>
                        </a:rPr>
                        <a:t> </a:t>
                      </a:r>
                      <a:r>
                        <a:rPr kumimoji="0" lang="fr-FR" sz="1800" b="1" i="0" u="none" strike="noStrike" cap="none" normalizeH="0" baseline="0" dirty="0" smtClean="0">
                          <a:ln>
                            <a:noFill/>
                          </a:ln>
                          <a:solidFill>
                            <a:srgbClr val="FF0000"/>
                          </a:solidFill>
                          <a:effectLst/>
                          <a:latin typeface="Calibri" panose="020F0502020204030204" pitchFamily="34" charset="0"/>
                        </a:rPr>
                        <a:t>latence</a:t>
                      </a:r>
                      <a:r>
                        <a:rPr kumimoji="0" lang="fr-FR" sz="1800" b="0" i="0" u="none" strike="noStrike" cap="none" normalizeH="0" baseline="0" dirty="0" smtClean="0">
                          <a:ln>
                            <a:noFill/>
                          </a:ln>
                          <a:solidFill>
                            <a:schemeClr val="tx1"/>
                          </a:solidFill>
                          <a:effectLst/>
                          <a:latin typeface="Calibri" panose="020F0502020204030204" pitchFamily="34" charset="0"/>
                        </a:rPr>
                        <a:t> </a:t>
                      </a:r>
                      <a:r>
                        <a:rPr kumimoji="0" lang="fr-FR" sz="1800" b="0" i="0" u="none" strike="noStrike" cap="none" normalizeH="0" baseline="0" dirty="0" smtClean="0">
                          <a:ln>
                            <a:noFill/>
                          </a:ln>
                          <a:solidFill>
                            <a:srgbClr val="5F5F5F"/>
                          </a:solidFill>
                          <a:effectLst/>
                          <a:latin typeface="Calibri" panose="020F0502020204030204" pitchFamily="34" charset="0"/>
                        </a:rPr>
                        <a:t>(intervalle entre exposition et apparition des symptômes)</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fr-FR" sz="1800" b="0" i="0" u="none" strike="noStrike" cap="none" normalizeH="0" baseline="0" dirty="0" smtClean="0">
                          <a:ln>
                            <a:noFill/>
                          </a:ln>
                          <a:solidFill>
                            <a:srgbClr val="5F5F5F"/>
                          </a:solidFill>
                          <a:effectLst/>
                          <a:latin typeface="Calibri" panose="020F0502020204030204" pitchFamily="34" charset="0"/>
                        </a:rPr>
                        <a:t> la </a:t>
                      </a:r>
                      <a:r>
                        <a:rPr kumimoji="0" lang="fr-FR" sz="1800" b="1" i="0" u="none" strike="noStrike" cap="none" normalizeH="0" baseline="0" dirty="0" smtClean="0">
                          <a:ln>
                            <a:noFill/>
                          </a:ln>
                          <a:solidFill>
                            <a:srgbClr val="FF0000"/>
                          </a:solidFill>
                          <a:effectLst/>
                          <a:latin typeface="Calibri" panose="020F0502020204030204" pitchFamily="34" charset="0"/>
                        </a:rPr>
                        <a:t>persistance</a:t>
                      </a:r>
                      <a:r>
                        <a:rPr kumimoji="0" lang="fr-FR" sz="1800" b="0" i="0" u="none" strike="noStrike" cap="none" normalizeH="0" baseline="0" dirty="0" smtClean="0">
                          <a:ln>
                            <a:noFill/>
                          </a:ln>
                          <a:solidFill>
                            <a:srgbClr val="FF0000"/>
                          </a:solidFill>
                          <a:effectLst/>
                          <a:latin typeface="Calibri" panose="020F0502020204030204" pitchFamily="34" charset="0"/>
                        </a:rPr>
                        <a:t> </a:t>
                      </a:r>
                      <a:r>
                        <a:rPr kumimoji="0" lang="fr-FR" sz="1800" b="0" i="0" u="none" strike="noStrike" cap="none" normalizeH="0" baseline="0" dirty="0" smtClean="0">
                          <a:ln>
                            <a:noFill/>
                          </a:ln>
                          <a:solidFill>
                            <a:srgbClr val="5F5F5F"/>
                          </a:solidFill>
                          <a:effectLst/>
                          <a:latin typeface="Calibri" panose="020F0502020204030204" pitchFamily="34" charset="0"/>
                        </a:rPr>
                        <a:t>(tps où l’agent reste présent sur le point d’épandage)</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fr-FR" sz="1800" b="0" i="0" u="none" strike="noStrike" cap="none" normalizeH="0" baseline="0" dirty="0" smtClean="0">
                          <a:ln>
                            <a:noFill/>
                          </a:ln>
                          <a:solidFill>
                            <a:srgbClr val="5F5F5F"/>
                          </a:solidFill>
                          <a:effectLst/>
                          <a:latin typeface="Calibri" panose="020F0502020204030204" pitchFamily="34" charset="0"/>
                        </a:rPr>
                        <a:t> la </a:t>
                      </a:r>
                      <a:r>
                        <a:rPr kumimoji="0" lang="fr-FR" sz="1800" b="1" i="0" u="none" strike="noStrike" cap="none" normalizeH="0" baseline="0" dirty="0" smtClean="0">
                          <a:ln>
                            <a:noFill/>
                          </a:ln>
                          <a:solidFill>
                            <a:srgbClr val="FF0000"/>
                          </a:solidFill>
                          <a:effectLst/>
                          <a:latin typeface="Calibri" panose="020F0502020204030204" pitchFamily="34" charset="0"/>
                        </a:rPr>
                        <a:t>transmissibilité</a:t>
                      </a:r>
                      <a:r>
                        <a:rPr kumimoji="0" lang="fr-FR" sz="1800" b="0" i="0" u="none" strike="noStrike" cap="none" normalizeH="0" baseline="0" dirty="0" smtClean="0">
                          <a:ln>
                            <a:noFill/>
                          </a:ln>
                          <a:solidFill>
                            <a:schemeClr val="tx1"/>
                          </a:solidFill>
                          <a:effectLst/>
                          <a:latin typeface="Calibri" panose="020F0502020204030204" pitchFamily="34" charset="0"/>
                        </a:rPr>
                        <a:t> </a:t>
                      </a:r>
                      <a:r>
                        <a:rPr kumimoji="0" lang="fr-FR" sz="1800" b="0" i="0" u="none" strike="noStrike" cap="none" normalizeH="0" baseline="0" dirty="0" smtClean="0">
                          <a:ln>
                            <a:noFill/>
                          </a:ln>
                          <a:solidFill>
                            <a:srgbClr val="5F5F5F"/>
                          </a:solidFill>
                          <a:effectLst/>
                          <a:latin typeface="Calibri" panose="020F0502020204030204" pitchFamily="34" charset="0"/>
                        </a:rPr>
                        <a:t>(capacité de passer d’un être vivant à un autre)</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bl>
          </a:graphicData>
        </a:graphic>
      </p:graphicFrame>
      <p:sp>
        <p:nvSpPr>
          <p:cNvPr id="9" name="ZoneTexte 8"/>
          <p:cNvSpPr txBox="1"/>
          <p:nvPr/>
        </p:nvSpPr>
        <p:spPr>
          <a:xfrm>
            <a:off x="1277471" y="408157"/>
            <a:ext cx="4664162" cy="461665"/>
          </a:xfrm>
          <a:prstGeom prst="rect">
            <a:avLst/>
          </a:prstGeom>
          <a:noFill/>
        </p:spPr>
        <p:txBody>
          <a:bodyPr wrap="none" rtlCol="0">
            <a:spAutoFit/>
          </a:bodyPr>
          <a:lstStyle/>
          <a:p>
            <a:pPr algn="ctr"/>
            <a:r>
              <a:rPr lang="fr-FR" sz="2400" b="1" u="sng" dirty="0" smtClean="0">
                <a:solidFill>
                  <a:srgbClr val="0070C0"/>
                </a:solidFill>
              </a:rPr>
              <a:t>Comparatif Chimique vs Biologique</a:t>
            </a:r>
            <a:endParaRPr lang="fr-FR" sz="2400" b="1" u="sng" dirty="0">
              <a:solidFill>
                <a:srgbClr val="0070C0"/>
              </a:solidFill>
            </a:endParaRPr>
          </a:p>
        </p:txBody>
      </p:sp>
    </p:spTree>
    <p:extLst>
      <p:ext uri="{BB962C8B-B14F-4D97-AF65-F5344CB8AC3E}">
        <p14:creationId xmlns:p14="http://schemas.microsoft.com/office/powerpoint/2010/main" val="274666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979250" cy="93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grpSp>
        <p:nvGrpSpPr>
          <p:cNvPr id="2" name="Groupe 1"/>
          <p:cNvGrpSpPr/>
          <p:nvPr/>
        </p:nvGrpSpPr>
        <p:grpSpPr>
          <a:xfrm>
            <a:off x="395289" y="1753820"/>
            <a:ext cx="5298635" cy="3243637"/>
            <a:chOff x="2191663" y="1597056"/>
            <a:chExt cx="8424862" cy="4308758"/>
          </a:xfrm>
        </p:grpSpPr>
        <p:sp>
          <p:nvSpPr>
            <p:cNvPr id="8" name="Text Box 4"/>
            <p:cNvSpPr txBox="1">
              <a:spLocks noChangeArrowheads="1"/>
            </p:cNvSpPr>
            <p:nvPr/>
          </p:nvSpPr>
          <p:spPr bwMode="auto">
            <a:xfrm>
              <a:off x="2191663" y="1597056"/>
              <a:ext cx="8424862" cy="449726"/>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dirty="0">
                  <a:solidFill>
                    <a:srgbClr val="5F5F5F"/>
                  </a:solidFill>
                  <a:latin typeface="Calibri" panose="020F0502020204030204" pitchFamily="34" charset="0"/>
                </a:rPr>
                <a:t>QUESTIONS URGENTES</a:t>
              </a:r>
            </a:p>
          </p:txBody>
        </p:sp>
        <p:sp>
          <p:nvSpPr>
            <p:cNvPr id="9" name="Text Box 11"/>
            <p:cNvSpPr txBox="1">
              <a:spLocks noChangeArrowheads="1"/>
            </p:cNvSpPr>
            <p:nvPr/>
          </p:nvSpPr>
          <p:spPr bwMode="auto">
            <a:xfrm>
              <a:off x="4712613" y="5210783"/>
              <a:ext cx="3382962" cy="695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fr-FR" sz="1400" dirty="0">
                  <a:solidFill>
                    <a:srgbClr val="FF0000"/>
                  </a:solidFill>
                  <a:latin typeface="Calibri" panose="020F0502020204030204" pitchFamily="34" charset="0"/>
                </a:rPr>
                <a:t>Isolement</a:t>
              </a:r>
              <a:r>
                <a:rPr lang="fr-FR" sz="1400" dirty="0">
                  <a:latin typeface="Calibri" panose="020F0502020204030204" pitchFamily="34" charset="0"/>
                </a:rPr>
                <a:t> </a:t>
              </a:r>
              <a:r>
                <a:rPr lang="fr-FR" sz="1400" dirty="0">
                  <a:solidFill>
                    <a:schemeClr val="tx1">
                      <a:lumMod val="65000"/>
                      <a:lumOff val="35000"/>
                    </a:schemeClr>
                  </a:solidFill>
                  <a:latin typeface="Calibri" panose="020F0502020204030204" pitchFamily="34" charset="0"/>
                </a:rPr>
                <a:t>strict des cas avérés et suspects</a:t>
              </a:r>
            </a:p>
          </p:txBody>
        </p:sp>
        <p:sp>
          <p:nvSpPr>
            <p:cNvPr id="12" name="Text Box 30"/>
            <p:cNvSpPr txBox="1">
              <a:spLocks noChangeArrowheads="1"/>
            </p:cNvSpPr>
            <p:nvPr/>
          </p:nvSpPr>
          <p:spPr bwMode="auto">
            <a:xfrm>
              <a:off x="7016075" y="3770922"/>
              <a:ext cx="3382964" cy="695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fr-FR" sz="1400" dirty="0">
                  <a:solidFill>
                    <a:schemeClr val="tx1">
                      <a:lumMod val="65000"/>
                      <a:lumOff val="35000"/>
                    </a:schemeClr>
                  </a:solidFill>
                  <a:latin typeface="Calibri" panose="020F0502020204030204" pitchFamily="34" charset="0"/>
                </a:rPr>
                <a:t>Application des moyens de </a:t>
              </a:r>
              <a:r>
                <a:rPr lang="fr-FR" sz="1400" dirty="0">
                  <a:solidFill>
                    <a:srgbClr val="FF0000"/>
                  </a:solidFill>
                  <a:latin typeface="Calibri" panose="020F0502020204030204" pitchFamily="34" charset="0"/>
                </a:rPr>
                <a:t>lutte et de protection</a:t>
              </a:r>
            </a:p>
          </p:txBody>
        </p:sp>
        <p:sp>
          <p:nvSpPr>
            <p:cNvPr id="13" name="Line 46"/>
            <p:cNvSpPr>
              <a:spLocks noChangeShapeType="1"/>
            </p:cNvSpPr>
            <p:nvPr/>
          </p:nvSpPr>
          <p:spPr bwMode="auto">
            <a:xfrm>
              <a:off x="7089100" y="3194658"/>
              <a:ext cx="1295400" cy="431800"/>
            </a:xfrm>
            <a:prstGeom prst="line">
              <a:avLst/>
            </a:prstGeom>
            <a:noFill/>
            <a:ln w="254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200"/>
            </a:p>
          </p:txBody>
        </p:sp>
        <p:sp>
          <p:nvSpPr>
            <p:cNvPr id="14" name="Line 47"/>
            <p:cNvSpPr>
              <a:spLocks noChangeShapeType="1"/>
            </p:cNvSpPr>
            <p:nvPr/>
          </p:nvSpPr>
          <p:spPr bwMode="auto">
            <a:xfrm>
              <a:off x="6296938" y="3339121"/>
              <a:ext cx="0" cy="1727200"/>
            </a:xfrm>
            <a:prstGeom prst="line">
              <a:avLst/>
            </a:prstGeom>
            <a:noFill/>
            <a:ln w="254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200"/>
            </a:p>
          </p:txBody>
        </p:sp>
        <p:sp>
          <p:nvSpPr>
            <p:cNvPr id="15" name="Text Box 48"/>
            <p:cNvSpPr txBox="1">
              <a:spLocks noChangeArrowheads="1"/>
            </p:cNvSpPr>
            <p:nvPr/>
          </p:nvSpPr>
          <p:spPr bwMode="auto">
            <a:xfrm>
              <a:off x="2191663" y="3843946"/>
              <a:ext cx="2881312" cy="695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fr-FR" sz="1400" dirty="0">
                  <a:solidFill>
                    <a:srgbClr val="FF0000"/>
                  </a:solidFill>
                  <a:latin typeface="Calibri" panose="020F0502020204030204" pitchFamily="34" charset="0"/>
                </a:rPr>
                <a:t>Alerte</a:t>
              </a:r>
              <a:r>
                <a:rPr lang="fr-FR" sz="1400" dirty="0">
                  <a:latin typeface="Calibri" panose="020F0502020204030204" pitchFamily="34" charset="0"/>
                </a:rPr>
                <a:t> </a:t>
              </a:r>
              <a:r>
                <a:rPr lang="fr-FR" sz="1400" dirty="0">
                  <a:solidFill>
                    <a:schemeClr val="tx1">
                      <a:lumMod val="65000"/>
                      <a:lumOff val="35000"/>
                    </a:schemeClr>
                  </a:solidFill>
                  <a:latin typeface="Calibri" panose="020F0502020204030204" pitchFamily="34" charset="0"/>
                </a:rPr>
                <a:t>épidémiologique</a:t>
              </a:r>
              <a:r>
                <a:rPr lang="fr-FR" sz="1400" dirty="0">
                  <a:latin typeface="Calibri" panose="020F0502020204030204" pitchFamily="34" charset="0"/>
                </a:rPr>
                <a:t> </a:t>
              </a:r>
            </a:p>
          </p:txBody>
        </p:sp>
        <p:sp>
          <p:nvSpPr>
            <p:cNvPr id="16" name="Text Box 51"/>
            <p:cNvSpPr txBox="1">
              <a:spLocks noChangeArrowheads="1"/>
            </p:cNvSpPr>
            <p:nvPr/>
          </p:nvSpPr>
          <p:spPr bwMode="auto">
            <a:xfrm>
              <a:off x="6512838" y="2331058"/>
              <a:ext cx="4032251" cy="36795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a:solidFill>
                    <a:srgbClr val="5F5F5F"/>
                  </a:solidFill>
                  <a:latin typeface="Calibri" panose="020F0502020204030204" pitchFamily="34" charset="0"/>
                </a:rPr>
                <a:t>Avec risque épidémique ?</a:t>
              </a:r>
            </a:p>
          </p:txBody>
        </p:sp>
        <p:sp>
          <p:nvSpPr>
            <p:cNvPr id="17" name="Text Box 52"/>
            <p:cNvSpPr txBox="1">
              <a:spLocks noChangeArrowheads="1"/>
            </p:cNvSpPr>
            <p:nvPr/>
          </p:nvSpPr>
          <p:spPr bwMode="auto">
            <a:xfrm>
              <a:off x="2191663" y="2331058"/>
              <a:ext cx="4176712" cy="36795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a:solidFill>
                    <a:srgbClr val="5F5F5F"/>
                  </a:solidFill>
                  <a:latin typeface="Calibri" panose="020F0502020204030204" pitchFamily="34" charset="0"/>
                </a:rPr>
                <a:t>Contamination interhumaine possible ?</a:t>
              </a:r>
            </a:p>
          </p:txBody>
        </p:sp>
        <p:sp>
          <p:nvSpPr>
            <p:cNvPr id="18" name="Text Box 58"/>
            <p:cNvSpPr txBox="1">
              <a:spLocks noChangeArrowheads="1"/>
            </p:cNvSpPr>
            <p:nvPr/>
          </p:nvSpPr>
          <p:spPr bwMode="auto">
            <a:xfrm>
              <a:off x="4639589" y="2762858"/>
              <a:ext cx="3671887" cy="695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a:solidFill>
                    <a:srgbClr val="6666FF"/>
                  </a:solidFill>
                  <a:latin typeface="Calibri" panose="020F0502020204030204" pitchFamily="34" charset="0"/>
                </a:rPr>
                <a:t>Si oui, quelles mesures prendre ?</a:t>
              </a:r>
            </a:p>
          </p:txBody>
        </p:sp>
        <p:sp>
          <p:nvSpPr>
            <p:cNvPr id="19" name="Line 59"/>
            <p:cNvSpPr>
              <a:spLocks noChangeShapeType="1"/>
            </p:cNvSpPr>
            <p:nvPr/>
          </p:nvSpPr>
          <p:spPr bwMode="auto">
            <a:xfrm flipH="1">
              <a:off x="4064913" y="3194658"/>
              <a:ext cx="1150937" cy="576263"/>
            </a:xfrm>
            <a:prstGeom prst="line">
              <a:avLst/>
            </a:prstGeom>
            <a:noFill/>
            <a:ln w="254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200"/>
            </a:p>
          </p:txBody>
        </p:sp>
      </p:grpSp>
      <p:sp>
        <p:nvSpPr>
          <p:cNvPr id="20" name="ZoneTexte 19"/>
          <p:cNvSpPr txBox="1"/>
          <p:nvPr/>
        </p:nvSpPr>
        <p:spPr>
          <a:xfrm>
            <a:off x="1250296" y="443316"/>
            <a:ext cx="4536691" cy="523220"/>
          </a:xfrm>
          <a:prstGeom prst="rect">
            <a:avLst/>
          </a:prstGeom>
          <a:noFill/>
        </p:spPr>
        <p:txBody>
          <a:bodyPr wrap="none" rtlCol="0">
            <a:spAutoFit/>
          </a:bodyPr>
          <a:lstStyle/>
          <a:p>
            <a:pPr algn="ctr"/>
            <a:r>
              <a:rPr lang="fr-FR" sz="2800" b="1" u="sng" dirty="0" smtClean="0">
                <a:solidFill>
                  <a:srgbClr val="0070C0"/>
                </a:solidFill>
              </a:rPr>
              <a:t>Raisonnement Risque « Bio »</a:t>
            </a:r>
            <a:endParaRPr lang="fr-FR" sz="2800" b="1" u="sng" dirty="0">
              <a:solidFill>
                <a:srgbClr val="0070C0"/>
              </a:solidFill>
            </a:endParaRPr>
          </a:p>
        </p:txBody>
      </p:sp>
      <p:grpSp>
        <p:nvGrpSpPr>
          <p:cNvPr id="3" name="Groupe 2"/>
          <p:cNvGrpSpPr/>
          <p:nvPr/>
        </p:nvGrpSpPr>
        <p:grpSpPr>
          <a:xfrm>
            <a:off x="6265691" y="1742524"/>
            <a:ext cx="5324516" cy="3997164"/>
            <a:chOff x="383568" y="1341438"/>
            <a:chExt cx="8476224" cy="6172871"/>
          </a:xfrm>
        </p:grpSpPr>
        <p:sp>
          <p:nvSpPr>
            <p:cNvPr id="21" name="Text Box 4"/>
            <p:cNvSpPr txBox="1">
              <a:spLocks noChangeArrowheads="1"/>
            </p:cNvSpPr>
            <p:nvPr/>
          </p:nvSpPr>
          <p:spPr bwMode="auto">
            <a:xfrm>
              <a:off x="395288" y="1341438"/>
              <a:ext cx="8424862" cy="522833"/>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a:solidFill>
                    <a:srgbClr val="5F5F5F"/>
                  </a:solidFill>
                  <a:latin typeface="Calibri" panose="020F0502020204030204" pitchFamily="34" charset="0"/>
                </a:rPr>
                <a:t>THERAPEUTIQUES URGENTES ?</a:t>
              </a:r>
            </a:p>
          </p:txBody>
        </p:sp>
        <p:sp>
          <p:nvSpPr>
            <p:cNvPr id="22" name="Text Box 6"/>
            <p:cNvSpPr txBox="1">
              <a:spLocks noChangeArrowheads="1"/>
            </p:cNvSpPr>
            <p:nvPr/>
          </p:nvSpPr>
          <p:spPr bwMode="auto">
            <a:xfrm>
              <a:off x="383568" y="2787268"/>
              <a:ext cx="2325564" cy="52283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a:solidFill>
                    <a:srgbClr val="6666FF"/>
                  </a:solidFill>
                  <a:latin typeface="Calibri" panose="020F0502020204030204" pitchFamily="34" charset="0"/>
                </a:rPr>
                <a:t>Antibiotiques ?</a:t>
              </a:r>
            </a:p>
          </p:txBody>
        </p:sp>
        <p:sp>
          <p:nvSpPr>
            <p:cNvPr id="23" name="Text Box 7"/>
            <p:cNvSpPr txBox="1">
              <a:spLocks noChangeArrowheads="1"/>
            </p:cNvSpPr>
            <p:nvPr/>
          </p:nvSpPr>
          <p:spPr bwMode="auto">
            <a:xfrm>
              <a:off x="3442661" y="2343169"/>
              <a:ext cx="2089150" cy="58838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a:solidFill>
                    <a:srgbClr val="6666FF"/>
                  </a:solidFill>
                  <a:latin typeface="Calibri" panose="020F0502020204030204" pitchFamily="34" charset="0"/>
                </a:rPr>
                <a:t>Antiviraux ?</a:t>
              </a:r>
            </a:p>
          </p:txBody>
        </p:sp>
        <p:sp>
          <p:nvSpPr>
            <p:cNvPr id="24" name="Text Box 8"/>
            <p:cNvSpPr txBox="1">
              <a:spLocks noChangeArrowheads="1"/>
            </p:cNvSpPr>
            <p:nvPr/>
          </p:nvSpPr>
          <p:spPr bwMode="auto">
            <a:xfrm>
              <a:off x="6291441" y="2786549"/>
              <a:ext cx="2469927" cy="52283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dirty="0">
                  <a:solidFill>
                    <a:srgbClr val="6666FF"/>
                  </a:solidFill>
                  <a:latin typeface="Calibri" panose="020F0502020204030204" pitchFamily="34" charset="0"/>
                </a:rPr>
                <a:t>Vaccins ?</a:t>
              </a:r>
            </a:p>
          </p:txBody>
        </p:sp>
        <p:sp>
          <p:nvSpPr>
            <p:cNvPr id="25" name="Line 9"/>
            <p:cNvSpPr>
              <a:spLocks noChangeShapeType="1"/>
            </p:cNvSpPr>
            <p:nvPr/>
          </p:nvSpPr>
          <p:spPr bwMode="auto">
            <a:xfrm>
              <a:off x="7515029" y="3450259"/>
              <a:ext cx="0" cy="503237"/>
            </a:xfrm>
            <a:prstGeom prst="line">
              <a:avLst/>
            </a:prstGeom>
            <a:noFill/>
            <a:ln w="9525">
              <a:solidFill>
                <a:srgbClr val="5F5F5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sp>
          <p:nvSpPr>
            <p:cNvPr id="26" name="Text Box 12"/>
            <p:cNvSpPr txBox="1">
              <a:spLocks noChangeArrowheads="1"/>
            </p:cNvSpPr>
            <p:nvPr/>
          </p:nvSpPr>
          <p:spPr bwMode="auto">
            <a:xfrm>
              <a:off x="6115170" y="4025450"/>
              <a:ext cx="2744622" cy="1140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dirty="0">
                  <a:solidFill>
                    <a:srgbClr val="5F5F5F"/>
                  </a:solidFill>
                  <a:latin typeface="Calibri" panose="020F0502020204030204" pitchFamily="34" charset="0"/>
                </a:rPr>
                <a:t>Variole jusqu’à </a:t>
              </a:r>
              <a:r>
                <a:rPr lang="fr-FR" altLang="fr-FR" sz="1400" dirty="0">
                  <a:solidFill>
                    <a:srgbClr val="FF0000"/>
                  </a:solidFill>
                  <a:latin typeface="Calibri" panose="020F0502020204030204" pitchFamily="34" charset="0"/>
                </a:rPr>
                <a:t>4 jours </a:t>
              </a:r>
              <a:r>
                <a:rPr lang="fr-FR" altLang="fr-FR" sz="1400" dirty="0">
                  <a:solidFill>
                    <a:srgbClr val="5F5F5F"/>
                  </a:solidFill>
                  <a:latin typeface="Calibri" panose="020F0502020204030204" pitchFamily="34" charset="0"/>
                </a:rPr>
                <a:t>après contamination</a:t>
              </a:r>
            </a:p>
          </p:txBody>
        </p:sp>
        <p:sp>
          <p:nvSpPr>
            <p:cNvPr id="27" name="Line 13"/>
            <p:cNvSpPr>
              <a:spLocks noChangeShapeType="1"/>
            </p:cNvSpPr>
            <p:nvPr/>
          </p:nvSpPr>
          <p:spPr bwMode="auto">
            <a:xfrm>
              <a:off x="4487236" y="3132518"/>
              <a:ext cx="0" cy="503237"/>
            </a:xfrm>
            <a:prstGeom prst="line">
              <a:avLst/>
            </a:prstGeom>
            <a:noFill/>
            <a:ln w="9525">
              <a:solidFill>
                <a:srgbClr val="5F5F5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sp>
          <p:nvSpPr>
            <p:cNvPr id="28" name="Text Box 14"/>
            <p:cNvSpPr txBox="1">
              <a:spLocks noChangeArrowheads="1"/>
            </p:cNvSpPr>
            <p:nvPr/>
          </p:nvSpPr>
          <p:spPr bwMode="auto">
            <a:xfrm>
              <a:off x="3622842" y="3824044"/>
              <a:ext cx="1728788" cy="534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dirty="0">
                  <a:solidFill>
                    <a:srgbClr val="5F5F5F"/>
                  </a:solidFill>
                  <a:latin typeface="Calibri" panose="020F0502020204030204" pitchFamily="34" charset="0"/>
                </a:rPr>
                <a:t>Oui mais ….</a:t>
              </a:r>
            </a:p>
          </p:txBody>
        </p:sp>
        <p:sp>
          <p:nvSpPr>
            <p:cNvPr id="29" name="Line 15"/>
            <p:cNvSpPr>
              <a:spLocks noChangeShapeType="1"/>
            </p:cNvSpPr>
            <p:nvPr/>
          </p:nvSpPr>
          <p:spPr bwMode="auto">
            <a:xfrm>
              <a:off x="1571981" y="3522213"/>
              <a:ext cx="0" cy="503237"/>
            </a:xfrm>
            <a:prstGeom prst="line">
              <a:avLst/>
            </a:prstGeom>
            <a:noFill/>
            <a:ln w="9525">
              <a:solidFill>
                <a:srgbClr val="5F5F5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sz="1400"/>
            </a:p>
          </p:txBody>
        </p:sp>
        <p:sp>
          <p:nvSpPr>
            <p:cNvPr id="30" name="Text Box 16"/>
            <p:cNvSpPr txBox="1">
              <a:spLocks noChangeArrowheads="1"/>
            </p:cNvSpPr>
            <p:nvPr/>
          </p:nvSpPr>
          <p:spPr bwMode="auto">
            <a:xfrm>
              <a:off x="707587" y="4042242"/>
              <a:ext cx="1728788" cy="909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dirty="0">
                  <a:solidFill>
                    <a:srgbClr val="5F5F5F"/>
                  </a:solidFill>
                  <a:latin typeface="Calibri" panose="020F0502020204030204" pitchFamily="34" charset="0"/>
                </a:rPr>
                <a:t>Le plus tôt possible</a:t>
              </a:r>
            </a:p>
          </p:txBody>
        </p:sp>
        <p:sp>
          <p:nvSpPr>
            <p:cNvPr id="31" name="Text Box 17"/>
            <p:cNvSpPr txBox="1">
              <a:spLocks noChangeArrowheads="1"/>
            </p:cNvSpPr>
            <p:nvPr/>
          </p:nvSpPr>
          <p:spPr bwMode="auto">
            <a:xfrm>
              <a:off x="3451346" y="6070083"/>
              <a:ext cx="2663825" cy="144422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dirty="0">
                  <a:solidFill>
                    <a:srgbClr val="6666FF"/>
                  </a:solidFill>
                  <a:latin typeface="Calibri" panose="020F0502020204030204" pitchFamily="34" charset="0"/>
                </a:rPr>
                <a:t>Laboratoire d’analyses spécifique ?</a:t>
              </a:r>
            </a:p>
          </p:txBody>
        </p:sp>
      </p:grpSp>
    </p:spTree>
    <p:extLst>
      <p:ext uri="{BB962C8B-B14F-4D97-AF65-F5344CB8AC3E}">
        <p14:creationId xmlns:p14="http://schemas.microsoft.com/office/powerpoint/2010/main" val="159097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2" name="ZoneTexte 11"/>
          <p:cNvSpPr txBox="1"/>
          <p:nvPr/>
        </p:nvSpPr>
        <p:spPr>
          <a:xfrm>
            <a:off x="2021007" y="2415844"/>
            <a:ext cx="8149988" cy="1107996"/>
          </a:xfrm>
          <a:prstGeom prst="rect">
            <a:avLst/>
          </a:prstGeom>
          <a:noFill/>
        </p:spPr>
        <p:txBody>
          <a:bodyPr wrap="none" rtlCol="0">
            <a:spAutoFit/>
          </a:bodyPr>
          <a:lstStyle/>
          <a:p>
            <a:pPr algn="ctr"/>
            <a:r>
              <a:rPr lang="fr-FR" sz="6600" b="1" u="sng" dirty="0" smtClean="0">
                <a:solidFill>
                  <a:srgbClr val="0070C0"/>
                </a:solidFill>
              </a:rPr>
              <a:t>Le risque Radiologique</a:t>
            </a:r>
            <a:endParaRPr lang="fr-FR" sz="4800" b="1" u="sng" dirty="0">
              <a:solidFill>
                <a:srgbClr val="0070C0"/>
              </a:solidFill>
            </a:endParaRPr>
          </a:p>
        </p:txBody>
      </p:sp>
    </p:spTree>
    <p:extLst>
      <p:ext uri="{BB962C8B-B14F-4D97-AF65-F5344CB8AC3E}">
        <p14:creationId xmlns:p14="http://schemas.microsoft.com/office/powerpoint/2010/main" val="14742118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115437" cy="1068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903139" y="443316"/>
            <a:ext cx="3231013" cy="523220"/>
          </a:xfrm>
          <a:prstGeom prst="rect">
            <a:avLst/>
          </a:prstGeom>
          <a:noFill/>
        </p:spPr>
        <p:txBody>
          <a:bodyPr wrap="none" rtlCol="0">
            <a:spAutoFit/>
          </a:bodyPr>
          <a:lstStyle/>
          <a:p>
            <a:pPr algn="ctr"/>
            <a:r>
              <a:rPr lang="fr-FR" sz="2800" b="1" u="sng" dirty="0" smtClean="0">
                <a:solidFill>
                  <a:srgbClr val="0070C0"/>
                </a:solidFill>
              </a:rPr>
              <a:t>Structure de l’atome</a:t>
            </a:r>
            <a:endParaRPr lang="fr-FR" sz="2800" b="1" u="sng" dirty="0">
              <a:solidFill>
                <a:srgbClr val="0070C0"/>
              </a:solidFill>
            </a:endParaRPr>
          </a:p>
        </p:txBody>
      </p:sp>
      <p:pic>
        <p:nvPicPr>
          <p:cNvPr id="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1217" y="1334417"/>
            <a:ext cx="170815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0217" y="1486817"/>
            <a:ext cx="274637"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ZoneTexte 2"/>
          <p:cNvSpPr txBox="1">
            <a:spLocks noChangeArrowheads="1"/>
          </p:cNvSpPr>
          <p:nvPr/>
        </p:nvSpPr>
        <p:spPr bwMode="auto">
          <a:xfrm>
            <a:off x="5446479" y="1486817"/>
            <a:ext cx="820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1800">
                <a:latin typeface="Calibri" panose="020F0502020204030204" pitchFamily="34" charset="0"/>
              </a:rPr>
              <a:t>Proton</a:t>
            </a:r>
          </a:p>
        </p:txBody>
      </p:sp>
      <p:sp>
        <p:nvSpPr>
          <p:cNvPr id="29" name="ZoneTexte 10"/>
          <p:cNvSpPr txBox="1">
            <a:spLocks noChangeArrowheads="1"/>
          </p:cNvSpPr>
          <p:nvPr/>
        </p:nvSpPr>
        <p:spPr bwMode="auto">
          <a:xfrm>
            <a:off x="5446479" y="1907504"/>
            <a:ext cx="968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1800">
                <a:latin typeface="Calibri" panose="020F0502020204030204" pitchFamily="34" charset="0"/>
              </a:rPr>
              <a:t>Neutron</a:t>
            </a:r>
          </a:p>
        </p:txBody>
      </p:sp>
      <p:sp>
        <p:nvSpPr>
          <p:cNvPr id="30" name="ZoneTexte 11"/>
          <p:cNvSpPr txBox="1">
            <a:spLocks noChangeArrowheads="1"/>
          </p:cNvSpPr>
          <p:nvPr/>
        </p:nvSpPr>
        <p:spPr bwMode="auto">
          <a:xfrm>
            <a:off x="5481404" y="2329779"/>
            <a:ext cx="958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1800">
                <a:latin typeface="Calibri" panose="020F0502020204030204" pitchFamily="34" charset="0"/>
              </a:rPr>
              <a:t>Electron</a:t>
            </a:r>
          </a:p>
        </p:txBody>
      </p:sp>
      <p:pic>
        <p:nvPicPr>
          <p:cNvPr id="31" name="Picture 9" descr="F:\atom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25995" y="3547242"/>
            <a:ext cx="2760997" cy="2542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Éclair 31"/>
          <p:cNvSpPr/>
          <p:nvPr/>
        </p:nvSpPr>
        <p:spPr>
          <a:xfrm rot="10800000">
            <a:off x="1834043" y="3247993"/>
            <a:ext cx="2168525" cy="668337"/>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b="1" dirty="0">
              <a:solidFill>
                <a:schemeClr val="tx1"/>
              </a:solidFill>
            </a:endParaRPr>
          </a:p>
        </p:txBody>
      </p:sp>
      <p:sp>
        <p:nvSpPr>
          <p:cNvPr id="33" name="Éclair 32"/>
          <p:cNvSpPr/>
          <p:nvPr/>
        </p:nvSpPr>
        <p:spPr>
          <a:xfrm rot="21075838">
            <a:off x="6088543" y="5078380"/>
            <a:ext cx="3725863" cy="889000"/>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err="1">
                <a:solidFill>
                  <a:schemeClr val="tx1"/>
                </a:solidFill>
                <a:latin typeface="Calibri" panose="020F0502020204030204" pitchFamily="34" charset="0"/>
              </a:rPr>
              <a:t>mEv</a:t>
            </a:r>
            <a:endParaRPr lang="fr-FR" b="1" dirty="0">
              <a:solidFill>
                <a:schemeClr val="tx1"/>
              </a:solidFill>
              <a:latin typeface="Calibri" panose="020F0502020204030204" pitchFamily="34" charset="0"/>
            </a:endParaRPr>
          </a:p>
        </p:txBody>
      </p:sp>
      <p:sp>
        <p:nvSpPr>
          <p:cNvPr id="34" name="Ellipse 33"/>
          <p:cNvSpPr/>
          <p:nvPr/>
        </p:nvSpPr>
        <p:spPr>
          <a:xfrm>
            <a:off x="4521907" y="4408134"/>
            <a:ext cx="187250" cy="19690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5" name="Ellipse 34"/>
          <p:cNvSpPr/>
          <p:nvPr/>
        </p:nvSpPr>
        <p:spPr>
          <a:xfrm>
            <a:off x="4556681" y="4666405"/>
            <a:ext cx="314250" cy="33577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400" b="1" dirty="0">
                <a:solidFill>
                  <a:schemeClr val="tx1"/>
                </a:solidFill>
              </a:rPr>
              <a:t>α</a:t>
            </a:r>
            <a:endParaRPr lang="fr-FR" sz="1400" b="1" dirty="0">
              <a:solidFill>
                <a:schemeClr val="tx1"/>
              </a:solidFill>
            </a:endParaRPr>
          </a:p>
        </p:txBody>
      </p:sp>
      <p:sp>
        <p:nvSpPr>
          <p:cNvPr id="36" name="Rectangle 35"/>
          <p:cNvSpPr>
            <a:spLocks noChangeArrowheads="1"/>
          </p:cNvSpPr>
          <p:nvPr/>
        </p:nvSpPr>
        <p:spPr bwMode="auto">
          <a:xfrm>
            <a:off x="4979374" y="4121802"/>
            <a:ext cx="4616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altLang="fr-FR" sz="1800" b="1" dirty="0"/>
              <a:t>β</a:t>
            </a:r>
            <a:r>
              <a:rPr lang="fr-FR" altLang="fr-FR" sz="1800" b="1" dirty="0"/>
              <a:t>+</a:t>
            </a:r>
            <a:endParaRPr lang="el-GR" altLang="fr-FR" sz="1800" b="1" dirty="0"/>
          </a:p>
        </p:txBody>
      </p:sp>
      <p:sp>
        <p:nvSpPr>
          <p:cNvPr id="37" name="Rectangle 36"/>
          <p:cNvSpPr>
            <a:spLocks noChangeArrowheads="1"/>
          </p:cNvSpPr>
          <p:nvPr/>
        </p:nvSpPr>
        <p:spPr bwMode="auto">
          <a:xfrm>
            <a:off x="5215176" y="4712463"/>
            <a:ext cx="439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altLang="fr-FR" sz="1800" b="1" dirty="0"/>
              <a:t>β</a:t>
            </a:r>
            <a:r>
              <a:rPr lang="fr-FR" altLang="fr-FR" sz="1800" b="1" dirty="0"/>
              <a:t>-</a:t>
            </a:r>
            <a:endParaRPr lang="el-GR" altLang="fr-FR" sz="1800" b="1" dirty="0"/>
          </a:p>
        </p:txBody>
      </p:sp>
      <p:sp>
        <p:nvSpPr>
          <p:cNvPr id="38" name="Rectangle 37"/>
          <p:cNvSpPr>
            <a:spLocks noChangeArrowheads="1"/>
          </p:cNvSpPr>
          <p:nvPr/>
        </p:nvSpPr>
        <p:spPr bwMode="auto">
          <a:xfrm>
            <a:off x="9034943" y="5789580"/>
            <a:ext cx="895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altLang="fr-FR" sz="2000" b="1">
                <a:latin typeface="Calibri" panose="020F0502020204030204" pitchFamily="34" charset="0"/>
              </a:rPr>
              <a:t>γ</a:t>
            </a:r>
            <a:r>
              <a:rPr lang="fr-FR" altLang="fr-FR" sz="2000" b="1">
                <a:latin typeface="Calibri" panose="020F0502020204030204" pitchFamily="34" charset="0"/>
              </a:rPr>
              <a:t>  ou X</a:t>
            </a:r>
            <a:endParaRPr lang="el-GR" altLang="fr-FR" sz="2000" b="1">
              <a:latin typeface="Calibri" panose="020F0502020204030204" pitchFamily="34" charset="0"/>
            </a:endParaRPr>
          </a:p>
        </p:txBody>
      </p:sp>
      <p:sp>
        <p:nvSpPr>
          <p:cNvPr id="39" name="Rectangle 38"/>
          <p:cNvSpPr>
            <a:spLocks noChangeArrowheads="1"/>
          </p:cNvSpPr>
          <p:nvPr/>
        </p:nvSpPr>
        <p:spPr bwMode="auto">
          <a:xfrm>
            <a:off x="1483206" y="3582955"/>
            <a:ext cx="895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l-GR" altLang="fr-FR" sz="2000" b="1">
                <a:latin typeface="Calibri" panose="020F0502020204030204" pitchFamily="34" charset="0"/>
              </a:rPr>
              <a:t>γ</a:t>
            </a:r>
            <a:r>
              <a:rPr lang="fr-FR" altLang="fr-FR" sz="2000" b="1">
                <a:latin typeface="Calibri" panose="020F0502020204030204" pitchFamily="34" charset="0"/>
              </a:rPr>
              <a:t>  ou X</a:t>
            </a:r>
            <a:endParaRPr lang="el-GR" altLang="fr-FR" sz="2000" b="1">
              <a:latin typeface="Calibri" panose="020F0502020204030204" pitchFamily="34" charset="0"/>
            </a:endParaRPr>
          </a:p>
        </p:txBody>
      </p:sp>
      <p:pic>
        <p:nvPicPr>
          <p:cNvPr id="40" name="Picture 2" descr="E:\rad\period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59218" y="1229132"/>
            <a:ext cx="2964881" cy="252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871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ppt_w</p:attrName>
                                        </p:attrNameLst>
                                      </p:cBhvr>
                                      <p:tavLst>
                                        <p:tav tm="0" fmla="#ppt_w*sin(2.5*pi*$)">
                                          <p:val>
                                            <p:fltVal val="0"/>
                                          </p:val>
                                        </p:tav>
                                        <p:tav tm="100000">
                                          <p:val>
                                            <p:fltVal val="1"/>
                                          </p:val>
                                        </p:tav>
                                      </p:tavLst>
                                    </p:anim>
                                    <p:anim calcmode="lin" valueType="num">
                                      <p:cBhvr>
                                        <p:cTn id="9" dur="2000" fill="hold"/>
                                        <p:tgtEl>
                                          <p:spTgt spid="3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2000"/>
                                        <p:tgtEl>
                                          <p:spTgt spid="39"/>
                                        </p:tgtEl>
                                      </p:cBhvr>
                                    </p:animEffect>
                                    <p:anim calcmode="lin" valueType="num">
                                      <p:cBhvr>
                                        <p:cTn id="13" dur="2000" fill="hold"/>
                                        <p:tgtEl>
                                          <p:spTgt spid="39"/>
                                        </p:tgtEl>
                                        <p:attrNameLst>
                                          <p:attrName>ppt_w</p:attrName>
                                        </p:attrNameLst>
                                      </p:cBhvr>
                                      <p:tavLst>
                                        <p:tav tm="0" fmla="#ppt_w*sin(2.5*pi*$)">
                                          <p:val>
                                            <p:fltVal val="0"/>
                                          </p:val>
                                        </p:tav>
                                        <p:tav tm="100000">
                                          <p:val>
                                            <p:fltVal val="1"/>
                                          </p:val>
                                        </p:tav>
                                      </p:tavLst>
                                    </p:anim>
                                    <p:anim calcmode="lin" valueType="num">
                                      <p:cBhvr>
                                        <p:cTn id="14" dur="2000" fill="hold"/>
                                        <p:tgtEl>
                                          <p:spTgt spid="39"/>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anim calcmode="lin" valueType="num">
                                      <p:cBhvr>
                                        <p:cTn id="18" dur="2000" fill="hold"/>
                                        <p:tgtEl>
                                          <p:spTgt spid="33"/>
                                        </p:tgtEl>
                                        <p:attrNameLst>
                                          <p:attrName>ppt_w</p:attrName>
                                        </p:attrNameLst>
                                      </p:cBhvr>
                                      <p:tavLst>
                                        <p:tav tm="0" fmla="#ppt_w*sin(2.5*pi*$)">
                                          <p:val>
                                            <p:fltVal val="0"/>
                                          </p:val>
                                        </p:tav>
                                        <p:tav tm="100000">
                                          <p:val>
                                            <p:fltVal val="1"/>
                                          </p:val>
                                        </p:tav>
                                      </p:tavLst>
                                    </p:anim>
                                    <p:anim calcmode="lin" valueType="num">
                                      <p:cBhvr>
                                        <p:cTn id="19" dur="2000" fill="hold"/>
                                        <p:tgtEl>
                                          <p:spTgt spid="33"/>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2000"/>
                                        <p:tgtEl>
                                          <p:spTgt spid="38"/>
                                        </p:tgtEl>
                                      </p:cBhvr>
                                    </p:animEffect>
                                    <p:anim calcmode="lin" valueType="num">
                                      <p:cBhvr>
                                        <p:cTn id="23" dur="2000" fill="hold"/>
                                        <p:tgtEl>
                                          <p:spTgt spid="38"/>
                                        </p:tgtEl>
                                        <p:attrNameLst>
                                          <p:attrName>ppt_w</p:attrName>
                                        </p:attrNameLst>
                                      </p:cBhvr>
                                      <p:tavLst>
                                        <p:tav tm="0" fmla="#ppt_w*sin(2.5*pi*$)">
                                          <p:val>
                                            <p:fltVal val="0"/>
                                          </p:val>
                                        </p:tav>
                                        <p:tav tm="100000">
                                          <p:val>
                                            <p:fltVal val="1"/>
                                          </p:val>
                                        </p:tav>
                                      </p:tavLst>
                                    </p:anim>
                                    <p:anim calcmode="lin" valueType="num">
                                      <p:cBhvr>
                                        <p:cTn id="24" dur="2000" fill="hold"/>
                                        <p:tgtEl>
                                          <p:spTgt spid="38"/>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35" presetClass="path" presetSubtype="0" accel="50000" decel="50000" fill="hold" grpId="1" nodeType="withEffect">
                                  <p:stCondLst>
                                    <p:cond delay="0"/>
                                  </p:stCondLst>
                                  <p:childTnLst>
                                    <p:animMotion origin="layout" path="M 0 0 L -0.25 0 E" pathEditMode="relative" ptsTypes="">
                                      <p:cBhvr>
                                        <p:cTn id="30" dur="2000" fill="hold"/>
                                        <p:tgtEl>
                                          <p:spTgt spid="37"/>
                                        </p:tgtEl>
                                        <p:attrNameLst>
                                          <p:attrName>ppt_x</p:attrName>
                                          <p:attrName>ppt_y</p:attrName>
                                        </p:attrNameLst>
                                      </p:cBhvr>
                                    </p:animMotion>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35" presetClass="path" presetSubtype="0" accel="50000" decel="50000" fill="hold" grpId="1" nodeType="withEffect">
                                  <p:stCondLst>
                                    <p:cond delay="0"/>
                                  </p:stCondLst>
                                  <p:childTnLst>
                                    <p:animMotion origin="layout" path="M 0 0 L -0.25 0 E" pathEditMode="relative" ptsTypes="">
                                      <p:cBhvr>
                                        <p:cTn id="34" dur="2000" fill="hold"/>
                                        <p:tgtEl>
                                          <p:spTgt spid="36"/>
                                        </p:tgtEl>
                                        <p:attrNameLst>
                                          <p:attrName>ppt_x</p:attrName>
                                          <p:attrName>ppt_y</p:attrName>
                                        </p:attrNameLst>
                                      </p:cBhvr>
                                    </p:animMotion>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35" presetClass="path" presetSubtype="0" accel="50000" decel="50000" fill="hold" grpId="1" nodeType="withEffect">
                                  <p:stCondLst>
                                    <p:cond delay="0"/>
                                  </p:stCondLst>
                                  <p:childTnLst>
                                    <p:animMotion origin="layout" path="M 0 0 L -0.25 0 E" pathEditMode="relative" ptsTypes="">
                                      <p:cBhvr>
                                        <p:cTn id="38" dur="2000" fill="hold"/>
                                        <p:tgtEl>
                                          <p:spTgt spid="34"/>
                                        </p:tgtEl>
                                        <p:attrNameLst>
                                          <p:attrName>ppt_x</p:attrName>
                                          <p:attrName>ppt_y</p:attrName>
                                        </p:attrNameLst>
                                      </p:cBhvr>
                                    </p:animMotion>
                                  </p:childTnLst>
                                </p:cTn>
                              </p:par>
                            </p:childTnLst>
                          </p:cTn>
                        </p:par>
                        <p:par>
                          <p:cTn id="39" fill="hold">
                            <p:stCondLst>
                              <p:cond delay="2000"/>
                            </p:stCondLst>
                            <p:childTnLst>
                              <p:par>
                                <p:cTn id="40" presetID="55" presetClass="path" presetSubtype="0" accel="50000" decel="50000" fill="hold" grpId="2" nodeType="afterEffect">
                                  <p:stCondLst>
                                    <p:cond delay="0"/>
                                  </p:stCondLst>
                                  <p:childTnLst>
                                    <p:animMotion origin="layout" path="M 0 0 C 0.004 -0.067 -0.046 -0.125 -0.113 -0.129 C -0.177 -0.134 -0.237 -0.089 -0.241 -0.024 C -0.246 0.036 -0.204 0.092 -0.144 0.096 C -0.089 0.099 -0.037 0.062 -0.033 0.006 C -0.029 -0.045 -0.064 -0.093 -0.115 -0.097 C -0.162 -0.1 -0.206 -0.069 -0.209 -0.022 C -0.212 0.02 -0.184 0.061 -0.142 0.063 C -0.104 0.066 -0.068 0.042 -0.065 0.004 C -0.063 -0.03 -0.084 -0.063 -0.117 -0.065 C -0.146 -0.067 -0.175 -0.049 -0.177 -0.02 C -0.179 0.005 -0.164 0.029 -0.14 0.031 C -0.12 0.033 -0.099 0.022 -0.098 0.002 C -0.096 -0.014 -0.104 -0.031 -0.119 -0.033 C -0.131 -0.033 -0.143 -0.029 -0.145 -0.018 C -0.146 -0.011 -0.144 -0.004 -0.138 -0.001 C -0.135 0 -0.133 0 -0.13 -0.001 E" pathEditMode="relative" ptsTypes="">
                                      <p:cBhvr>
                                        <p:cTn id="41" dur="2000" fill="hold"/>
                                        <p:tgtEl>
                                          <p:spTgt spid="34"/>
                                        </p:tgtEl>
                                        <p:attrNameLst>
                                          <p:attrName>ppt_x</p:attrName>
                                          <p:attrName>ppt_y</p:attrName>
                                        </p:attrNameLst>
                                      </p:cBhvr>
                                    </p:animMotion>
                                  </p:childTnLst>
                                </p:cTn>
                              </p:par>
                              <p:par>
                                <p:cTn id="42" presetID="1"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childTnLst>
                                </p:cTn>
                              </p:par>
                              <p:par>
                                <p:cTn id="44" presetID="63" presetClass="path" presetSubtype="0" accel="50000" decel="50000" fill="hold" grpId="1" nodeType="withEffect">
                                  <p:stCondLst>
                                    <p:cond delay="0"/>
                                  </p:stCondLst>
                                  <p:childTnLst>
                                    <p:animMotion origin="layout" path="M 0 0 L 0.25 0 E" pathEditMode="relative" ptsTypes="">
                                      <p:cBhvr>
                                        <p:cTn id="45" dur="2000" fill="hold"/>
                                        <p:tgtEl>
                                          <p:spTgt spid="35"/>
                                        </p:tgtEl>
                                        <p:attrNameLst>
                                          <p:attrName>ppt_x</p:attrName>
                                          <p:attrName>ppt_y</p:attrName>
                                        </p:attrNameLst>
                                      </p:cBhvr>
                                    </p:animMotion>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fade">
                                      <p:cBhvr>
                                        <p:cTn id="5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4" grpId="1" animBg="1"/>
      <p:bldP spid="34" grpId="2" animBg="1"/>
      <p:bldP spid="35" grpId="0" animBg="1"/>
      <p:bldP spid="35" grpId="1" animBg="1"/>
      <p:bldP spid="36" grpId="0"/>
      <p:bldP spid="36" grpId="1"/>
      <p:bldP spid="37" grpId="0"/>
      <p:bldP spid="37" grpId="1"/>
      <p:bldP spid="38" grpId="0"/>
      <p:bldP spid="3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1121922" cy="107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740628" y="507794"/>
            <a:ext cx="3640100" cy="523220"/>
          </a:xfrm>
          <a:prstGeom prst="rect">
            <a:avLst/>
          </a:prstGeom>
          <a:noFill/>
        </p:spPr>
        <p:txBody>
          <a:bodyPr wrap="none" rtlCol="0">
            <a:spAutoFit/>
          </a:bodyPr>
          <a:lstStyle/>
          <a:p>
            <a:pPr algn="ctr"/>
            <a:r>
              <a:rPr lang="fr-FR" sz="2800" b="1" u="sng" dirty="0" smtClean="0">
                <a:solidFill>
                  <a:srgbClr val="0070C0"/>
                </a:solidFill>
              </a:rPr>
              <a:t>Les modes d’exposition</a:t>
            </a:r>
            <a:endParaRPr lang="fr-FR" sz="2800" b="1" u="sng" dirty="0">
              <a:solidFill>
                <a:srgbClr val="0070C0"/>
              </a:solidFill>
            </a:endParaRPr>
          </a:p>
        </p:txBody>
      </p:sp>
      <p:grpSp>
        <p:nvGrpSpPr>
          <p:cNvPr id="2" name="Groupe 1"/>
          <p:cNvGrpSpPr/>
          <p:nvPr/>
        </p:nvGrpSpPr>
        <p:grpSpPr>
          <a:xfrm>
            <a:off x="1882522" y="1523999"/>
            <a:ext cx="9633204" cy="4119392"/>
            <a:chOff x="434974" y="1293813"/>
            <a:chExt cx="12670417" cy="5454910"/>
          </a:xfrm>
        </p:grpSpPr>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6125" y="1293813"/>
              <a:ext cx="3057525" cy="461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ZoneTexte 11"/>
            <p:cNvSpPr txBox="1"/>
            <p:nvPr/>
          </p:nvSpPr>
          <p:spPr>
            <a:xfrm>
              <a:off x="434974" y="3268664"/>
              <a:ext cx="1526414" cy="489070"/>
            </a:xfrm>
            <a:prstGeom prst="rect">
              <a:avLst/>
            </a:prstGeom>
            <a:noFill/>
          </p:spPr>
          <p:txBody>
            <a:bodyPr wrap="none">
              <a:spAutoFit/>
            </a:bodyPr>
            <a:lstStyle/>
            <a:p>
              <a:pPr>
                <a:defRPr/>
              </a:pPr>
              <a:r>
                <a:rPr lang="fr-FR" dirty="0">
                  <a:effectLst>
                    <a:outerShdw blurRad="38100" dist="38100" dir="2700000" algn="tl">
                      <a:srgbClr val="000000">
                        <a:alpha val="43137"/>
                      </a:srgbClr>
                    </a:outerShdw>
                  </a:effectLst>
                  <a:latin typeface="Calibri" panose="020F0502020204030204" pitchFamily="34" charset="0"/>
                </a:rPr>
                <a:t>Irradiation</a:t>
              </a:r>
            </a:p>
          </p:txBody>
        </p:sp>
        <p:sp>
          <p:nvSpPr>
            <p:cNvPr id="13" name="Forme libre 12"/>
            <p:cNvSpPr/>
            <p:nvPr/>
          </p:nvSpPr>
          <p:spPr>
            <a:xfrm>
              <a:off x="5326063" y="2573338"/>
              <a:ext cx="495300" cy="766762"/>
            </a:xfrm>
            <a:custGeom>
              <a:avLst/>
              <a:gdLst>
                <a:gd name="connsiteX0" fmla="*/ 0 w 495300"/>
                <a:gd name="connsiteY0" fmla="*/ 767181 h 767181"/>
                <a:gd name="connsiteX1" fmla="*/ 14287 w 495300"/>
                <a:gd name="connsiteY1" fmla="*/ 743368 h 767181"/>
                <a:gd name="connsiteX2" fmla="*/ 28575 w 495300"/>
                <a:gd name="connsiteY2" fmla="*/ 733843 h 767181"/>
                <a:gd name="connsiteX3" fmla="*/ 47625 w 495300"/>
                <a:gd name="connsiteY3" fmla="*/ 705268 h 767181"/>
                <a:gd name="connsiteX4" fmla="*/ 57150 w 495300"/>
                <a:gd name="connsiteY4" fmla="*/ 690981 h 767181"/>
                <a:gd name="connsiteX5" fmla="*/ 66675 w 495300"/>
                <a:gd name="connsiteY5" fmla="*/ 676693 h 767181"/>
                <a:gd name="connsiteX6" fmla="*/ 76200 w 495300"/>
                <a:gd name="connsiteY6" fmla="*/ 633831 h 767181"/>
                <a:gd name="connsiteX7" fmla="*/ 85725 w 495300"/>
                <a:gd name="connsiteY7" fmla="*/ 619543 h 767181"/>
                <a:gd name="connsiteX8" fmla="*/ 95250 w 495300"/>
                <a:gd name="connsiteY8" fmla="*/ 590968 h 767181"/>
                <a:gd name="connsiteX9" fmla="*/ 100012 w 495300"/>
                <a:gd name="connsiteY9" fmla="*/ 552868 h 767181"/>
                <a:gd name="connsiteX10" fmla="*/ 104775 w 495300"/>
                <a:gd name="connsiteY10" fmla="*/ 538581 h 767181"/>
                <a:gd name="connsiteX11" fmla="*/ 119062 w 495300"/>
                <a:gd name="connsiteY11" fmla="*/ 529056 h 767181"/>
                <a:gd name="connsiteX12" fmla="*/ 123825 w 495300"/>
                <a:gd name="connsiteY12" fmla="*/ 467143 h 767181"/>
                <a:gd name="connsiteX13" fmla="*/ 133350 w 495300"/>
                <a:gd name="connsiteY13" fmla="*/ 438568 h 767181"/>
                <a:gd name="connsiteX14" fmla="*/ 138112 w 495300"/>
                <a:gd name="connsiteY14" fmla="*/ 390943 h 767181"/>
                <a:gd name="connsiteX15" fmla="*/ 152400 w 495300"/>
                <a:gd name="connsiteY15" fmla="*/ 309981 h 767181"/>
                <a:gd name="connsiteX16" fmla="*/ 161925 w 495300"/>
                <a:gd name="connsiteY16" fmla="*/ 257593 h 767181"/>
                <a:gd name="connsiteX17" fmla="*/ 171450 w 495300"/>
                <a:gd name="connsiteY17" fmla="*/ 243306 h 767181"/>
                <a:gd name="connsiteX18" fmla="*/ 176212 w 495300"/>
                <a:gd name="connsiteY18" fmla="*/ 229018 h 767181"/>
                <a:gd name="connsiteX19" fmla="*/ 200025 w 495300"/>
                <a:gd name="connsiteY19" fmla="*/ 200443 h 767181"/>
                <a:gd name="connsiteX20" fmla="*/ 228600 w 495300"/>
                <a:gd name="connsiteY20" fmla="*/ 181393 h 767181"/>
                <a:gd name="connsiteX21" fmla="*/ 252412 w 495300"/>
                <a:gd name="connsiteY21" fmla="*/ 138531 h 767181"/>
                <a:gd name="connsiteX22" fmla="*/ 271462 w 495300"/>
                <a:gd name="connsiteY22" fmla="*/ 109956 h 767181"/>
                <a:gd name="connsiteX23" fmla="*/ 300037 w 495300"/>
                <a:gd name="connsiteY23" fmla="*/ 95668 h 767181"/>
                <a:gd name="connsiteX24" fmla="*/ 314325 w 495300"/>
                <a:gd name="connsiteY24" fmla="*/ 81381 h 767181"/>
                <a:gd name="connsiteX25" fmla="*/ 342900 w 495300"/>
                <a:gd name="connsiteY25" fmla="*/ 62331 h 767181"/>
                <a:gd name="connsiteX26" fmla="*/ 352425 w 495300"/>
                <a:gd name="connsiteY26" fmla="*/ 48043 h 767181"/>
                <a:gd name="connsiteX27" fmla="*/ 366712 w 495300"/>
                <a:gd name="connsiteY27" fmla="*/ 43281 h 767181"/>
                <a:gd name="connsiteX28" fmla="*/ 433387 w 495300"/>
                <a:gd name="connsiteY28" fmla="*/ 33756 h 767181"/>
                <a:gd name="connsiteX29" fmla="*/ 447675 w 495300"/>
                <a:gd name="connsiteY29" fmla="*/ 19468 h 767181"/>
                <a:gd name="connsiteX30" fmla="*/ 457200 w 495300"/>
                <a:gd name="connsiteY30" fmla="*/ 5181 h 767181"/>
                <a:gd name="connsiteX31" fmla="*/ 495300 w 495300"/>
                <a:gd name="connsiteY31" fmla="*/ 418 h 76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95300" h="767181">
                  <a:moveTo>
                    <a:pt x="0" y="767181"/>
                  </a:moveTo>
                  <a:cubicBezTo>
                    <a:pt x="4762" y="759243"/>
                    <a:pt x="8263" y="750396"/>
                    <a:pt x="14287" y="743368"/>
                  </a:cubicBezTo>
                  <a:cubicBezTo>
                    <a:pt x="18012" y="739022"/>
                    <a:pt x="24806" y="738151"/>
                    <a:pt x="28575" y="733843"/>
                  </a:cubicBezTo>
                  <a:cubicBezTo>
                    <a:pt x="36113" y="725228"/>
                    <a:pt x="41275" y="714793"/>
                    <a:pt x="47625" y="705268"/>
                  </a:cubicBezTo>
                  <a:lnTo>
                    <a:pt x="57150" y="690981"/>
                  </a:lnTo>
                  <a:lnTo>
                    <a:pt x="66675" y="676693"/>
                  </a:lnTo>
                  <a:cubicBezTo>
                    <a:pt x="68505" y="665712"/>
                    <a:pt x="70336" y="645558"/>
                    <a:pt x="76200" y="633831"/>
                  </a:cubicBezTo>
                  <a:cubicBezTo>
                    <a:pt x="78760" y="628711"/>
                    <a:pt x="82550" y="624306"/>
                    <a:pt x="85725" y="619543"/>
                  </a:cubicBezTo>
                  <a:cubicBezTo>
                    <a:pt x="88900" y="610018"/>
                    <a:pt x="94005" y="600931"/>
                    <a:pt x="95250" y="590968"/>
                  </a:cubicBezTo>
                  <a:cubicBezTo>
                    <a:pt x="96837" y="578268"/>
                    <a:pt x="97722" y="565460"/>
                    <a:pt x="100012" y="552868"/>
                  </a:cubicBezTo>
                  <a:cubicBezTo>
                    <a:pt x="100910" y="547929"/>
                    <a:pt x="101639" y="542501"/>
                    <a:pt x="104775" y="538581"/>
                  </a:cubicBezTo>
                  <a:cubicBezTo>
                    <a:pt x="108351" y="534112"/>
                    <a:pt x="114300" y="532231"/>
                    <a:pt x="119062" y="529056"/>
                  </a:cubicBezTo>
                  <a:cubicBezTo>
                    <a:pt x="120650" y="508418"/>
                    <a:pt x="120597" y="487588"/>
                    <a:pt x="123825" y="467143"/>
                  </a:cubicBezTo>
                  <a:cubicBezTo>
                    <a:pt x="125391" y="457226"/>
                    <a:pt x="133350" y="438568"/>
                    <a:pt x="133350" y="438568"/>
                  </a:cubicBezTo>
                  <a:cubicBezTo>
                    <a:pt x="134937" y="422693"/>
                    <a:pt x="136787" y="406842"/>
                    <a:pt x="138112" y="390943"/>
                  </a:cubicBezTo>
                  <a:cubicBezTo>
                    <a:pt x="144267" y="317083"/>
                    <a:pt x="130262" y="343186"/>
                    <a:pt x="152400" y="309981"/>
                  </a:cubicBezTo>
                  <a:cubicBezTo>
                    <a:pt x="154042" y="296843"/>
                    <a:pt x="154582" y="272278"/>
                    <a:pt x="161925" y="257593"/>
                  </a:cubicBezTo>
                  <a:cubicBezTo>
                    <a:pt x="164485" y="252474"/>
                    <a:pt x="168275" y="248068"/>
                    <a:pt x="171450" y="243306"/>
                  </a:cubicBezTo>
                  <a:cubicBezTo>
                    <a:pt x="173037" y="238543"/>
                    <a:pt x="173967" y="233508"/>
                    <a:pt x="176212" y="229018"/>
                  </a:cubicBezTo>
                  <a:cubicBezTo>
                    <a:pt x="181214" y="219013"/>
                    <a:pt x="191408" y="207145"/>
                    <a:pt x="200025" y="200443"/>
                  </a:cubicBezTo>
                  <a:cubicBezTo>
                    <a:pt x="209061" y="193415"/>
                    <a:pt x="228600" y="181393"/>
                    <a:pt x="228600" y="181393"/>
                  </a:cubicBezTo>
                  <a:cubicBezTo>
                    <a:pt x="245569" y="130487"/>
                    <a:pt x="227461" y="170611"/>
                    <a:pt x="252412" y="138531"/>
                  </a:cubicBezTo>
                  <a:cubicBezTo>
                    <a:pt x="259440" y="129495"/>
                    <a:pt x="260602" y="113576"/>
                    <a:pt x="271462" y="109956"/>
                  </a:cubicBezTo>
                  <a:cubicBezTo>
                    <a:pt x="285782" y="105182"/>
                    <a:pt x="287727" y="105926"/>
                    <a:pt x="300037" y="95668"/>
                  </a:cubicBezTo>
                  <a:cubicBezTo>
                    <a:pt x="305211" y="91356"/>
                    <a:pt x="309009" y="85516"/>
                    <a:pt x="314325" y="81381"/>
                  </a:cubicBezTo>
                  <a:cubicBezTo>
                    <a:pt x="323361" y="74353"/>
                    <a:pt x="342900" y="62331"/>
                    <a:pt x="342900" y="62331"/>
                  </a:cubicBezTo>
                  <a:cubicBezTo>
                    <a:pt x="346075" y="57568"/>
                    <a:pt x="347955" y="51619"/>
                    <a:pt x="352425" y="48043"/>
                  </a:cubicBezTo>
                  <a:cubicBezTo>
                    <a:pt x="356345" y="44907"/>
                    <a:pt x="361885" y="44660"/>
                    <a:pt x="366712" y="43281"/>
                  </a:cubicBezTo>
                  <a:cubicBezTo>
                    <a:pt x="394604" y="35312"/>
                    <a:pt x="395422" y="37552"/>
                    <a:pt x="433387" y="33756"/>
                  </a:cubicBezTo>
                  <a:cubicBezTo>
                    <a:pt x="438150" y="28993"/>
                    <a:pt x="443363" y="24642"/>
                    <a:pt x="447675" y="19468"/>
                  </a:cubicBezTo>
                  <a:cubicBezTo>
                    <a:pt x="451339" y="15071"/>
                    <a:pt x="452731" y="8757"/>
                    <a:pt x="457200" y="5181"/>
                  </a:cubicBezTo>
                  <a:cubicBezTo>
                    <a:pt x="466292" y="-2092"/>
                    <a:pt x="486589" y="418"/>
                    <a:pt x="495300" y="418"/>
                  </a:cubicBezTo>
                </a:path>
              </a:pathLst>
            </a:custGeom>
            <a:ln w="1270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sz="1200"/>
            </a:p>
          </p:txBody>
        </p:sp>
        <p:sp>
          <p:nvSpPr>
            <p:cNvPr id="14" name="ZoneTexte 13"/>
            <p:cNvSpPr txBox="1"/>
            <p:nvPr/>
          </p:nvSpPr>
          <p:spPr>
            <a:xfrm>
              <a:off x="819150" y="1404937"/>
              <a:ext cx="3129094" cy="489070"/>
            </a:xfrm>
            <a:prstGeom prst="rect">
              <a:avLst/>
            </a:prstGeom>
            <a:noFill/>
          </p:spPr>
          <p:txBody>
            <a:bodyPr wrap="none">
              <a:spAutoFit/>
            </a:bodyPr>
            <a:lstStyle/>
            <a:p>
              <a:pPr>
                <a:defRPr/>
              </a:pPr>
              <a:r>
                <a:rPr lang="fr-FR" b="1" dirty="0">
                  <a:solidFill>
                    <a:srgbClr val="FF0000"/>
                  </a:solidFill>
                  <a:effectLst>
                    <a:outerShdw blurRad="38100" dist="38100" dir="2700000" algn="tl">
                      <a:srgbClr val="000000">
                        <a:alpha val="43137"/>
                      </a:srgbClr>
                    </a:outerShdw>
                  </a:effectLst>
                  <a:latin typeface="Calibri" panose="020F0502020204030204" pitchFamily="34" charset="0"/>
                </a:rPr>
                <a:t>Contamination externe</a:t>
              </a:r>
            </a:p>
          </p:txBody>
        </p:sp>
        <p:cxnSp>
          <p:nvCxnSpPr>
            <p:cNvPr id="15" name="Connecteur droit avec flèche 14"/>
            <p:cNvCxnSpPr/>
            <p:nvPr/>
          </p:nvCxnSpPr>
          <p:spPr>
            <a:xfrm>
              <a:off x="4484688" y="1798638"/>
              <a:ext cx="977900" cy="965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Explosion 1 15"/>
            <p:cNvSpPr/>
            <p:nvPr/>
          </p:nvSpPr>
          <p:spPr>
            <a:xfrm>
              <a:off x="5700713" y="2881313"/>
              <a:ext cx="455612" cy="730250"/>
            </a:xfrm>
            <a:prstGeom prst="irregularSeal1">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200"/>
            </a:p>
          </p:txBody>
        </p:sp>
        <p:sp>
          <p:nvSpPr>
            <p:cNvPr id="17" name="ZoneTexte 16"/>
            <p:cNvSpPr txBox="1"/>
            <p:nvPr/>
          </p:nvSpPr>
          <p:spPr>
            <a:xfrm>
              <a:off x="5102225" y="1319213"/>
              <a:ext cx="3621088" cy="489070"/>
            </a:xfrm>
            <a:prstGeom prst="rect">
              <a:avLst/>
            </a:prstGeom>
            <a:noFill/>
          </p:spPr>
          <p:txBody>
            <a:bodyPr>
              <a:spAutoFit/>
            </a:bodyPr>
            <a:lstStyle/>
            <a:p>
              <a:pPr>
                <a:defRPr/>
              </a:pPr>
              <a:r>
                <a:rPr lang="fr-FR" b="1" dirty="0">
                  <a:solidFill>
                    <a:srgbClr val="FFC000"/>
                  </a:solidFill>
                  <a:effectLst>
                    <a:outerShdw blurRad="38100" dist="38100" dir="2700000" algn="tl">
                      <a:srgbClr val="000000">
                        <a:alpha val="43137"/>
                      </a:srgbClr>
                    </a:outerShdw>
                  </a:effectLst>
                  <a:latin typeface="Calibri" panose="020F0502020204030204" pitchFamily="34" charset="0"/>
                </a:rPr>
                <a:t>Contamination interne</a:t>
              </a:r>
            </a:p>
          </p:txBody>
        </p:sp>
        <p:cxnSp>
          <p:nvCxnSpPr>
            <p:cNvPr id="18" name="Connecteur droit avec flèche 17"/>
            <p:cNvCxnSpPr>
              <a:stCxn id="17" idx="2"/>
            </p:cNvCxnSpPr>
            <p:nvPr/>
          </p:nvCxnSpPr>
          <p:spPr>
            <a:xfrm flipH="1">
              <a:off x="6140452" y="1808283"/>
              <a:ext cx="772317" cy="1241305"/>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7990434" y="4946090"/>
              <a:ext cx="4024801" cy="448314"/>
            </a:xfrm>
            <a:prstGeom prst="rect">
              <a:avLst/>
            </a:prstGeom>
            <a:noFill/>
          </p:spPr>
          <p:txBody>
            <a:bodyPr wrap="none">
              <a:spAutoFit/>
            </a:bodyPr>
            <a:lstStyle/>
            <a:p>
              <a:pPr>
                <a:defRPr/>
              </a:pPr>
              <a:r>
                <a:rPr lang="fr-FR" sz="1600" b="1" u="sng" dirty="0">
                  <a:solidFill>
                    <a:srgbClr val="6666FF"/>
                  </a:solidFill>
                  <a:effectLst>
                    <a:outerShdw blurRad="38100" dist="38100" dir="2700000" algn="tl">
                      <a:srgbClr val="000000">
                        <a:alpha val="43137"/>
                      </a:srgbClr>
                    </a:outerShdw>
                  </a:effectLst>
                  <a:latin typeface="Calibri" panose="020F0502020204030204" pitchFamily="34" charset="0"/>
                </a:rPr>
                <a:t>Irradiation</a:t>
              </a:r>
              <a:r>
                <a:rPr lang="fr-FR" sz="1600" dirty="0">
                  <a:latin typeface="Calibri" panose="020F0502020204030204" pitchFamily="34" charset="0"/>
                </a:rPr>
                <a:t> = Par les rayonnements</a:t>
              </a:r>
            </a:p>
          </p:txBody>
        </p:sp>
        <p:sp>
          <p:nvSpPr>
            <p:cNvPr id="20" name="ZoneTexte 19"/>
            <p:cNvSpPr txBox="1"/>
            <p:nvPr/>
          </p:nvSpPr>
          <p:spPr>
            <a:xfrm>
              <a:off x="6586319" y="6300409"/>
              <a:ext cx="6519072" cy="448314"/>
            </a:xfrm>
            <a:prstGeom prst="rect">
              <a:avLst/>
            </a:prstGeom>
            <a:noFill/>
          </p:spPr>
          <p:txBody>
            <a:bodyPr wrap="none">
              <a:spAutoFit/>
            </a:bodyPr>
            <a:lstStyle/>
            <a:p>
              <a:pPr>
                <a:defRPr/>
              </a:pPr>
              <a:r>
                <a:rPr lang="fr-FR" sz="1600" b="1" u="sng" dirty="0">
                  <a:solidFill>
                    <a:srgbClr val="6666FF"/>
                  </a:solidFill>
                  <a:effectLst>
                    <a:outerShdw blurRad="38100" dist="38100" dir="2700000" algn="tl">
                      <a:srgbClr val="000000">
                        <a:alpha val="43137"/>
                      </a:srgbClr>
                    </a:outerShdw>
                  </a:effectLst>
                  <a:latin typeface="Calibri" panose="020F0502020204030204" pitchFamily="34" charset="0"/>
                </a:rPr>
                <a:t>Contamination</a:t>
              </a:r>
              <a:r>
                <a:rPr lang="fr-FR" sz="1600" dirty="0">
                  <a:solidFill>
                    <a:srgbClr val="6666FF"/>
                  </a:solidFill>
                  <a:latin typeface="Calibri" panose="020F0502020204030204" pitchFamily="34" charset="0"/>
                </a:rPr>
                <a:t> </a:t>
              </a:r>
              <a:r>
                <a:rPr lang="fr-FR" sz="1600" dirty="0">
                  <a:latin typeface="Calibri" panose="020F0502020204030204" pitchFamily="34" charset="0"/>
                </a:rPr>
                <a:t>= Par particules et poussières radioactives</a:t>
              </a:r>
            </a:p>
          </p:txBody>
        </p:sp>
        <p:grpSp>
          <p:nvGrpSpPr>
            <p:cNvPr id="21" name="Groupe 20"/>
            <p:cNvGrpSpPr>
              <a:grpSpLocks/>
            </p:cNvGrpSpPr>
            <p:nvPr/>
          </p:nvGrpSpPr>
          <p:grpSpPr bwMode="auto">
            <a:xfrm>
              <a:off x="2569269" y="2411413"/>
              <a:ext cx="2331345" cy="2105031"/>
              <a:chOff x="2384749" y="2708920"/>
              <a:chExt cx="2331267" cy="2102251"/>
            </a:xfrm>
          </p:grpSpPr>
          <p:sp>
            <p:nvSpPr>
              <p:cNvPr id="22" name="Forme libre 21"/>
              <p:cNvSpPr/>
              <p:nvPr/>
            </p:nvSpPr>
            <p:spPr>
              <a:xfrm>
                <a:off x="2384749" y="2708920"/>
                <a:ext cx="2331267" cy="2102251"/>
              </a:xfrm>
              <a:custGeom>
                <a:avLst/>
                <a:gdLst>
                  <a:gd name="connsiteX0" fmla="*/ 169302 w 2519625"/>
                  <a:gd name="connsiteY0" fmla="*/ 618778 h 1592228"/>
                  <a:gd name="connsiteX1" fmla="*/ 2180982 w 2519625"/>
                  <a:gd name="connsiteY1" fmla="*/ 24418 h 1592228"/>
                  <a:gd name="connsiteX2" fmla="*/ 2318142 w 2519625"/>
                  <a:gd name="connsiteY2" fmla="*/ 1556038 h 1592228"/>
                  <a:gd name="connsiteX3" fmla="*/ 146442 w 2519625"/>
                  <a:gd name="connsiteY3" fmla="*/ 1075978 h 1592228"/>
                  <a:gd name="connsiteX4" fmla="*/ 192162 w 2519625"/>
                  <a:gd name="connsiteY4" fmla="*/ 687358 h 1592228"/>
                  <a:gd name="connsiteX5" fmla="*/ 169302 w 2519625"/>
                  <a:gd name="connsiteY5" fmla="*/ 618778 h 159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9625" h="1592228">
                    <a:moveTo>
                      <a:pt x="169302" y="618778"/>
                    </a:moveTo>
                    <a:cubicBezTo>
                      <a:pt x="500772" y="508288"/>
                      <a:pt x="1822842" y="-131792"/>
                      <a:pt x="2180982" y="24418"/>
                    </a:cubicBezTo>
                    <a:cubicBezTo>
                      <a:pt x="2539122" y="180628"/>
                      <a:pt x="2657232" y="1380778"/>
                      <a:pt x="2318142" y="1556038"/>
                    </a:cubicBezTo>
                    <a:cubicBezTo>
                      <a:pt x="1979052" y="1731298"/>
                      <a:pt x="500772" y="1220758"/>
                      <a:pt x="146442" y="1075978"/>
                    </a:cubicBezTo>
                    <a:cubicBezTo>
                      <a:pt x="-207888" y="931198"/>
                      <a:pt x="192162" y="763558"/>
                      <a:pt x="192162" y="687358"/>
                    </a:cubicBezTo>
                    <a:cubicBezTo>
                      <a:pt x="192162" y="611158"/>
                      <a:pt x="-162168" y="729268"/>
                      <a:pt x="169302" y="618778"/>
                    </a:cubicBezTo>
                    <a:close/>
                  </a:path>
                </a:pathLst>
              </a:custGeom>
              <a:solidFill>
                <a:srgbClr val="FFFF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200"/>
              </a:p>
            </p:txBody>
          </p:sp>
          <p:sp>
            <p:nvSpPr>
              <p:cNvPr id="23" name="Éclair 22"/>
              <p:cNvSpPr/>
              <p:nvPr/>
            </p:nvSpPr>
            <p:spPr>
              <a:xfrm rot="20219941">
                <a:off x="2518193" y="3335987"/>
                <a:ext cx="2050982" cy="730871"/>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200"/>
              </a:p>
            </p:txBody>
          </p:sp>
        </p:grpSp>
      </p:grpSp>
    </p:spTree>
    <p:extLst>
      <p:ext uri="{BB962C8B-B14F-4D97-AF65-F5344CB8AC3E}">
        <p14:creationId xmlns:p14="http://schemas.microsoft.com/office/powerpoint/2010/main" val="259767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977992" cy="93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553852" y="443316"/>
            <a:ext cx="3929602" cy="523220"/>
          </a:xfrm>
          <a:prstGeom prst="rect">
            <a:avLst/>
          </a:prstGeom>
          <a:noFill/>
        </p:spPr>
        <p:txBody>
          <a:bodyPr wrap="none" rtlCol="0">
            <a:spAutoFit/>
          </a:bodyPr>
          <a:lstStyle/>
          <a:p>
            <a:pPr algn="ctr"/>
            <a:r>
              <a:rPr lang="fr-FR" sz="2800" b="1" u="sng" dirty="0" smtClean="0">
                <a:solidFill>
                  <a:srgbClr val="0070C0"/>
                </a:solidFill>
              </a:rPr>
              <a:t>Comment s’en protéger ?</a:t>
            </a:r>
            <a:endParaRPr lang="fr-FR" sz="2800" b="1" u="sng" dirty="0">
              <a:solidFill>
                <a:srgbClr val="0070C0"/>
              </a:solidFill>
            </a:endParaRPr>
          </a:p>
        </p:txBody>
      </p:sp>
      <p:pic>
        <p:nvPicPr>
          <p:cNvPr id="9" name="Picture 2" descr="E:\rad\temps- dist- ecr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6231" y="2316313"/>
            <a:ext cx="4585722" cy="1594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
          <p:cNvSpPr txBox="1">
            <a:spLocks noChangeArrowheads="1"/>
          </p:cNvSpPr>
          <p:nvPr/>
        </p:nvSpPr>
        <p:spPr bwMode="auto">
          <a:xfrm>
            <a:off x="765129" y="1759793"/>
            <a:ext cx="5616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2400" i="1" u="sng" dirty="0">
                <a:solidFill>
                  <a:srgbClr val="6666FF"/>
                </a:solidFill>
                <a:latin typeface="Calibri" panose="020F0502020204030204" pitchFamily="34" charset="0"/>
              </a:rPr>
              <a:t>Triptyque protecteur de l’irradiation</a:t>
            </a:r>
            <a:r>
              <a:rPr lang="fr-FR" altLang="fr-FR" sz="2400" i="1" dirty="0">
                <a:solidFill>
                  <a:srgbClr val="6666FF"/>
                </a:solidFill>
                <a:latin typeface="Calibri" panose="020F0502020204030204" pitchFamily="34" charset="0"/>
              </a:rPr>
              <a:t>….</a:t>
            </a:r>
          </a:p>
        </p:txBody>
      </p:sp>
      <p:pic>
        <p:nvPicPr>
          <p:cNvPr id="13" name="Picture 5" descr="Les rayonnemnts R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0456" y="4426745"/>
            <a:ext cx="4533799" cy="157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966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1500"/>
                                        <p:tgtEl>
                                          <p:spTgt spid="9"/>
                                        </p:tgtEl>
                                      </p:cBhvr>
                                    </p:animEffect>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979250" cy="93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296238" y="443316"/>
            <a:ext cx="2444836" cy="523220"/>
          </a:xfrm>
          <a:prstGeom prst="rect">
            <a:avLst/>
          </a:prstGeom>
          <a:noFill/>
        </p:spPr>
        <p:txBody>
          <a:bodyPr wrap="none" rtlCol="0">
            <a:spAutoFit/>
          </a:bodyPr>
          <a:lstStyle/>
          <a:p>
            <a:pPr algn="ctr"/>
            <a:r>
              <a:rPr lang="fr-FR" sz="2800" b="1" u="sng" dirty="0" smtClean="0">
                <a:solidFill>
                  <a:srgbClr val="0070C0"/>
                </a:solidFill>
              </a:rPr>
              <a:t>Prise en charge</a:t>
            </a:r>
            <a:endParaRPr lang="fr-FR" sz="2800" b="1" u="sng" dirty="0">
              <a:solidFill>
                <a:srgbClr val="0070C0"/>
              </a:solidFill>
            </a:endParaRPr>
          </a:p>
        </p:txBody>
      </p:sp>
      <p:sp>
        <p:nvSpPr>
          <p:cNvPr id="9" name="ZoneTexte 8"/>
          <p:cNvSpPr txBox="1"/>
          <p:nvPr/>
        </p:nvSpPr>
        <p:spPr>
          <a:xfrm>
            <a:off x="7114838" y="1775378"/>
            <a:ext cx="4748213" cy="461962"/>
          </a:xfrm>
          <a:prstGeom prst="rect">
            <a:avLst/>
          </a:prstGeom>
          <a:solidFill>
            <a:schemeClr val="accent6">
              <a:lumMod val="60000"/>
              <a:lumOff val="40000"/>
            </a:schemeClr>
          </a:solidFill>
          <a:ln w="50800">
            <a:solidFill>
              <a:srgbClr val="FF0000"/>
            </a:solidFill>
          </a:ln>
        </p:spPr>
        <p:txBody>
          <a:bodyPr wrap="none">
            <a:spAutoFit/>
          </a:bodyPr>
          <a:lstStyle/>
          <a:p>
            <a:pPr algn="ctr">
              <a:defRPr/>
            </a:pPr>
            <a:r>
              <a:rPr lang="fr-FR" sz="2400" b="1" dirty="0">
                <a:solidFill>
                  <a:schemeClr val="bg1"/>
                </a:solidFill>
                <a:latin typeface="Calibri" panose="020F0502020204030204" pitchFamily="34" charset="0"/>
                <a:sym typeface="Wingdings" pitchFamily="2" charset="2"/>
              </a:rPr>
              <a:t>Ne pas disséminer la contamination</a:t>
            </a:r>
            <a:endParaRPr lang="fr-FR" sz="2400" b="1" dirty="0">
              <a:solidFill>
                <a:schemeClr val="bg1"/>
              </a:solidFill>
              <a:latin typeface="Calibri" panose="020F0502020204030204" pitchFamily="34" charset="0"/>
            </a:endParaRPr>
          </a:p>
        </p:txBody>
      </p:sp>
      <p:sp>
        <p:nvSpPr>
          <p:cNvPr id="12" name="ZoneTexte 4"/>
          <p:cNvSpPr txBox="1">
            <a:spLocks noChangeArrowheads="1"/>
          </p:cNvSpPr>
          <p:nvPr/>
        </p:nvSpPr>
        <p:spPr bwMode="auto">
          <a:xfrm>
            <a:off x="1866900" y="1139825"/>
            <a:ext cx="1976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 typeface="Wingdings" panose="05000000000000000000" pitchFamily="2" charset="2"/>
              <a:buChar char="q"/>
            </a:pPr>
            <a:r>
              <a:rPr lang="fr-FR" altLang="fr-FR" sz="2400" dirty="0">
                <a:latin typeface="Calibri" panose="020F0502020204030204" pitchFamily="34" charset="0"/>
                <a:sym typeface="Wingdings" panose="05000000000000000000" pitchFamily="2" charset="2"/>
              </a:rPr>
              <a:t>Se protéger</a:t>
            </a:r>
            <a:endParaRPr lang="fr-FR" altLang="fr-FR" sz="2400" dirty="0">
              <a:latin typeface="Calibri" panose="020F0502020204030204" pitchFamily="34" charset="0"/>
            </a:endParaRPr>
          </a:p>
        </p:txBody>
      </p:sp>
      <p:sp>
        <p:nvSpPr>
          <p:cNvPr id="13" name="ZoneTexte 5"/>
          <p:cNvSpPr txBox="1">
            <a:spLocks noChangeArrowheads="1"/>
          </p:cNvSpPr>
          <p:nvPr/>
        </p:nvSpPr>
        <p:spPr bwMode="auto">
          <a:xfrm>
            <a:off x="1870075" y="1570038"/>
            <a:ext cx="4733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 typeface="Wingdings" panose="05000000000000000000" pitchFamily="2" charset="2"/>
              <a:buChar char="q"/>
            </a:pPr>
            <a:r>
              <a:rPr lang="fr-FR" altLang="fr-FR" sz="2400">
                <a:latin typeface="Calibri" panose="020F0502020204030204" pitchFamily="34" charset="0"/>
                <a:sym typeface="Wingdings" panose="05000000000000000000" pitchFamily="2" charset="2"/>
              </a:rPr>
              <a:t> Tri et classification des victimes</a:t>
            </a:r>
            <a:endParaRPr lang="fr-FR" altLang="fr-FR" sz="2400">
              <a:latin typeface="Calibri" panose="020F0502020204030204" pitchFamily="34" charset="0"/>
            </a:endParaRPr>
          </a:p>
        </p:txBody>
      </p:sp>
      <p:sp>
        <p:nvSpPr>
          <p:cNvPr id="14" name="ZoneTexte 13"/>
          <p:cNvSpPr txBox="1">
            <a:spLocks noChangeArrowheads="1"/>
          </p:cNvSpPr>
          <p:nvPr/>
        </p:nvSpPr>
        <p:spPr bwMode="auto">
          <a:xfrm>
            <a:off x="923925" y="3914775"/>
            <a:ext cx="7488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2400" i="1" dirty="0">
                <a:latin typeface="Calibri" panose="020F0502020204030204" pitchFamily="34" charset="0"/>
                <a:sym typeface="Wingdings" panose="05000000000000000000" pitchFamily="2" charset="2"/>
              </a:rPr>
              <a:t> Prise en charge médicale des UA en zone d’exclusion avant toute autre action, puis évacuation directe sans passage par PRV et décontamination</a:t>
            </a:r>
            <a:endParaRPr lang="fr-FR" altLang="fr-FR" sz="2400" i="1" dirty="0">
              <a:latin typeface="Calibri" panose="020F0502020204030204" pitchFamily="34" charset="0"/>
            </a:endParaRPr>
          </a:p>
        </p:txBody>
      </p:sp>
      <p:sp>
        <p:nvSpPr>
          <p:cNvPr id="15" name="ZoneTexte 14"/>
          <p:cNvSpPr txBox="1"/>
          <p:nvPr/>
        </p:nvSpPr>
        <p:spPr>
          <a:xfrm>
            <a:off x="2460625" y="3427413"/>
            <a:ext cx="4138613" cy="461962"/>
          </a:xfrm>
          <a:prstGeom prst="rect">
            <a:avLst/>
          </a:prstGeom>
          <a:solidFill>
            <a:schemeClr val="accent6">
              <a:lumMod val="60000"/>
              <a:lumOff val="40000"/>
            </a:schemeClr>
          </a:solidFill>
          <a:ln w="50800">
            <a:noFill/>
          </a:ln>
        </p:spPr>
        <p:txBody>
          <a:bodyPr wrap="none">
            <a:spAutoFit/>
          </a:bodyPr>
          <a:lstStyle/>
          <a:p>
            <a:pPr algn="ctr">
              <a:defRPr/>
            </a:pPr>
            <a:r>
              <a:rPr lang="fr-FR" sz="2400" b="1" dirty="0">
                <a:solidFill>
                  <a:schemeClr val="bg1"/>
                </a:solidFill>
                <a:latin typeface="Calibri" panose="020F0502020204030204" pitchFamily="34" charset="0"/>
                <a:sym typeface="Wingdings" pitchFamily="2" charset="2"/>
              </a:rPr>
              <a:t>Exception contamination RAD </a:t>
            </a:r>
            <a:endParaRPr lang="fr-FR" sz="2400" b="1" dirty="0">
              <a:solidFill>
                <a:schemeClr val="bg1"/>
              </a:solidFill>
              <a:latin typeface="Calibri" panose="020F0502020204030204" pitchFamily="34" charset="0"/>
            </a:endParaRPr>
          </a:p>
        </p:txBody>
      </p:sp>
      <p:sp>
        <p:nvSpPr>
          <p:cNvPr id="16" name="Rectangle à coins arrondis 15"/>
          <p:cNvSpPr/>
          <p:nvPr/>
        </p:nvSpPr>
        <p:spPr>
          <a:xfrm>
            <a:off x="684213" y="3141663"/>
            <a:ext cx="7967662" cy="2232025"/>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ZoneTexte 9"/>
          <p:cNvSpPr txBox="1">
            <a:spLocks noChangeArrowheads="1"/>
          </p:cNvSpPr>
          <p:nvPr/>
        </p:nvSpPr>
        <p:spPr bwMode="auto">
          <a:xfrm>
            <a:off x="1866900" y="1989138"/>
            <a:ext cx="47323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 typeface="Wingdings" panose="05000000000000000000" pitchFamily="2" charset="2"/>
              <a:buChar char="q"/>
            </a:pPr>
            <a:r>
              <a:rPr lang="fr-FR" altLang="fr-FR" sz="2400">
                <a:latin typeface="Calibri" panose="020F0502020204030204" pitchFamily="34" charset="0"/>
                <a:sym typeface="Wingdings" panose="05000000000000000000" pitchFamily="2" charset="2"/>
              </a:rPr>
              <a:t>Déshabillage</a:t>
            </a:r>
            <a:endParaRPr lang="fr-FR" altLang="fr-FR" sz="2400">
              <a:latin typeface="Calibri" panose="020F0502020204030204" pitchFamily="34" charset="0"/>
            </a:endParaRPr>
          </a:p>
        </p:txBody>
      </p:sp>
      <p:sp>
        <p:nvSpPr>
          <p:cNvPr id="18" name="ZoneTexte 10"/>
          <p:cNvSpPr txBox="1">
            <a:spLocks noChangeArrowheads="1"/>
          </p:cNvSpPr>
          <p:nvPr/>
        </p:nvSpPr>
        <p:spPr bwMode="auto">
          <a:xfrm>
            <a:off x="1866900" y="2451100"/>
            <a:ext cx="47323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 typeface="Wingdings" panose="05000000000000000000" pitchFamily="2" charset="2"/>
              <a:buChar char="q"/>
            </a:pPr>
            <a:r>
              <a:rPr lang="fr-FR" altLang="fr-FR" sz="2400">
                <a:latin typeface="Calibri" panose="020F0502020204030204" pitchFamily="34" charset="0"/>
                <a:sym typeface="Wingdings" panose="05000000000000000000" pitchFamily="2" charset="2"/>
              </a:rPr>
              <a:t>Début de décontamination</a:t>
            </a:r>
            <a:endParaRPr lang="fr-FR" altLang="fr-FR" sz="2400">
              <a:latin typeface="Calibri" panose="020F0502020204030204" pitchFamily="34" charset="0"/>
            </a:endParaRPr>
          </a:p>
        </p:txBody>
      </p:sp>
    </p:spTree>
    <p:extLst>
      <p:ext uri="{BB962C8B-B14F-4D97-AF65-F5344CB8AC3E}">
        <p14:creationId xmlns:p14="http://schemas.microsoft.com/office/powerpoint/2010/main" val="76612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anim calcmode="lin" valueType="num">
                                      <p:cBhvr>
                                        <p:cTn id="20" dur="2000" fill="hold"/>
                                        <p:tgtEl>
                                          <p:spTgt spid="9"/>
                                        </p:tgtEl>
                                        <p:attrNameLst>
                                          <p:attrName>ppt_w</p:attrName>
                                        </p:attrNameLst>
                                      </p:cBhvr>
                                      <p:tavLst>
                                        <p:tav tm="0" fmla="#ppt_w*sin(2.5*pi*$)">
                                          <p:val>
                                            <p:fltVal val="0"/>
                                          </p:val>
                                        </p:tav>
                                        <p:tav tm="100000">
                                          <p:val>
                                            <p:fltVal val="1"/>
                                          </p:val>
                                        </p:tav>
                                      </p:tavLst>
                                    </p:anim>
                                    <p:anim calcmode="lin" valueType="num">
                                      <p:cBhvr>
                                        <p:cTn id="21"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p:bldP spid="15" grpId="0" animBg="1"/>
      <p:bldP spid="1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944157" cy="904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659805" y="2415844"/>
            <a:ext cx="6872395" cy="1107996"/>
          </a:xfrm>
          <a:prstGeom prst="rect">
            <a:avLst/>
          </a:prstGeom>
          <a:noFill/>
        </p:spPr>
        <p:txBody>
          <a:bodyPr wrap="none" rtlCol="0">
            <a:spAutoFit/>
          </a:bodyPr>
          <a:lstStyle/>
          <a:p>
            <a:pPr algn="ctr"/>
            <a:r>
              <a:rPr lang="fr-FR" sz="6600" b="1" u="sng" dirty="0" smtClean="0">
                <a:solidFill>
                  <a:srgbClr val="0070C0"/>
                </a:solidFill>
              </a:rPr>
              <a:t>Le risque Chimique</a:t>
            </a:r>
            <a:endParaRPr lang="fr-FR" sz="4800" b="1" u="sng" dirty="0">
              <a:solidFill>
                <a:srgbClr val="0070C0"/>
              </a:solidFill>
            </a:endParaRPr>
          </a:p>
        </p:txBody>
      </p:sp>
    </p:spTree>
    <p:extLst>
      <p:ext uri="{BB962C8B-B14F-4D97-AF65-F5344CB8AC3E}">
        <p14:creationId xmlns:p14="http://schemas.microsoft.com/office/powerpoint/2010/main" val="578727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pic>
        <p:nvPicPr>
          <p:cNvPr id="8" name="Image 7"/>
          <p:cNvPicPr>
            <a:picLocks noChangeAspect="1"/>
          </p:cNvPicPr>
          <p:nvPr/>
        </p:nvPicPr>
        <p:blipFill>
          <a:blip r:embed="rId5">
            <a:clrChange>
              <a:clrFrom>
                <a:srgbClr val="FFFFFF"/>
              </a:clrFrom>
              <a:clrTo>
                <a:srgbClr val="FFFFFF">
                  <a:alpha val="0"/>
                </a:srgbClr>
              </a:clrTo>
            </a:clrChange>
          </a:blip>
          <a:stretch>
            <a:fillRect/>
          </a:stretch>
        </p:blipFill>
        <p:spPr>
          <a:xfrm>
            <a:off x="6842963" y="2398144"/>
            <a:ext cx="5161889" cy="2787048"/>
          </a:xfrm>
          <a:prstGeom prst="rect">
            <a:avLst/>
          </a:prstGeom>
        </p:spPr>
      </p:pic>
      <p:pic>
        <p:nvPicPr>
          <p:cNvPr id="9" name="Image 8"/>
          <p:cNvPicPr>
            <a:picLocks noChangeAspect="1"/>
          </p:cNvPicPr>
          <p:nvPr/>
        </p:nvPicPr>
        <p:blipFill>
          <a:blip r:embed="rId6"/>
          <a:stretch>
            <a:fillRect/>
          </a:stretch>
        </p:blipFill>
        <p:spPr>
          <a:xfrm>
            <a:off x="137705" y="2251516"/>
            <a:ext cx="6705258" cy="3455470"/>
          </a:xfrm>
          <a:prstGeom prst="rect">
            <a:avLst/>
          </a:prstGeom>
        </p:spPr>
      </p:pic>
      <p:sp>
        <p:nvSpPr>
          <p:cNvPr id="12" name="ZoneTexte 11"/>
          <p:cNvSpPr txBox="1"/>
          <p:nvPr/>
        </p:nvSpPr>
        <p:spPr>
          <a:xfrm>
            <a:off x="1647029" y="430034"/>
            <a:ext cx="4106316" cy="954107"/>
          </a:xfrm>
          <a:prstGeom prst="rect">
            <a:avLst/>
          </a:prstGeom>
          <a:noFill/>
        </p:spPr>
        <p:txBody>
          <a:bodyPr wrap="none" rtlCol="0">
            <a:spAutoFit/>
          </a:bodyPr>
          <a:lstStyle/>
          <a:p>
            <a:pPr algn="ctr"/>
            <a:r>
              <a:rPr lang="fr-FR" sz="2800" u="sng" dirty="0" smtClean="0">
                <a:solidFill>
                  <a:srgbClr val="0070C0"/>
                </a:solidFill>
              </a:rPr>
              <a:t>Les périmètres de sécurité </a:t>
            </a:r>
          </a:p>
          <a:p>
            <a:pPr algn="ctr"/>
            <a:r>
              <a:rPr lang="fr-FR" sz="2800" u="sng" dirty="0" smtClean="0">
                <a:solidFill>
                  <a:srgbClr val="0070C0"/>
                </a:solidFill>
              </a:rPr>
              <a:t>en NRBC</a:t>
            </a:r>
            <a:endParaRPr lang="fr-FR" sz="2800" u="sng" dirty="0">
              <a:solidFill>
                <a:srgbClr val="0070C0"/>
              </a:solidFill>
            </a:endParaRPr>
          </a:p>
        </p:txBody>
      </p:sp>
    </p:spTree>
    <p:extLst>
      <p:ext uri="{BB962C8B-B14F-4D97-AF65-F5344CB8AC3E}">
        <p14:creationId xmlns:p14="http://schemas.microsoft.com/office/powerpoint/2010/main" val="58155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1120100" cy="107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grpSp>
        <p:nvGrpSpPr>
          <p:cNvPr id="2" name="Groupe 1"/>
          <p:cNvGrpSpPr/>
          <p:nvPr/>
        </p:nvGrpSpPr>
        <p:grpSpPr>
          <a:xfrm>
            <a:off x="2730831" y="1073766"/>
            <a:ext cx="6368589" cy="5080196"/>
            <a:chOff x="2687968" y="1279456"/>
            <a:chExt cx="6368589" cy="4558066"/>
          </a:xfrm>
        </p:grpSpPr>
        <p:sp>
          <p:nvSpPr>
            <p:cNvPr id="3" name="Forme libre 2">
              <a:hlinkClick r:id="rId5" action="ppaction://hlinksldjump"/>
            </p:cNvPr>
            <p:cNvSpPr/>
            <p:nvPr/>
          </p:nvSpPr>
          <p:spPr>
            <a:xfrm>
              <a:off x="2687968" y="1279456"/>
              <a:ext cx="1861637" cy="1389672"/>
            </a:xfrm>
            <a:custGeom>
              <a:avLst/>
              <a:gdLst>
                <a:gd name="connsiteX0" fmla="*/ 111174 w 1861637"/>
                <a:gd name="connsiteY0" fmla="*/ 0 h 1389672"/>
                <a:gd name="connsiteX1" fmla="*/ 1750463 w 1861637"/>
                <a:gd name="connsiteY1" fmla="*/ 0 h 1389672"/>
                <a:gd name="connsiteX2" fmla="*/ 1861637 w 1861637"/>
                <a:gd name="connsiteY2" fmla="*/ 111174 h 1389672"/>
                <a:gd name="connsiteX3" fmla="*/ 1861637 w 1861637"/>
                <a:gd name="connsiteY3" fmla="*/ 1389672 h 1389672"/>
                <a:gd name="connsiteX4" fmla="*/ 1861637 w 1861637"/>
                <a:gd name="connsiteY4" fmla="*/ 1389672 h 1389672"/>
                <a:gd name="connsiteX5" fmla="*/ 0 w 1861637"/>
                <a:gd name="connsiteY5" fmla="*/ 1389672 h 1389672"/>
                <a:gd name="connsiteX6" fmla="*/ 0 w 1861637"/>
                <a:gd name="connsiteY6" fmla="*/ 1389672 h 1389672"/>
                <a:gd name="connsiteX7" fmla="*/ 0 w 1861637"/>
                <a:gd name="connsiteY7" fmla="*/ 111174 h 1389672"/>
                <a:gd name="connsiteX8" fmla="*/ 111174 w 1861637"/>
                <a:gd name="connsiteY8" fmla="*/ 0 h 138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637" h="1389672">
                  <a:moveTo>
                    <a:pt x="111174" y="0"/>
                  </a:moveTo>
                  <a:lnTo>
                    <a:pt x="1750463" y="0"/>
                  </a:lnTo>
                  <a:cubicBezTo>
                    <a:pt x="1811863" y="0"/>
                    <a:pt x="1861637" y="49774"/>
                    <a:pt x="1861637" y="111174"/>
                  </a:cubicBezTo>
                  <a:lnTo>
                    <a:pt x="1861637" y="1389672"/>
                  </a:lnTo>
                  <a:lnTo>
                    <a:pt x="1861637" y="1389672"/>
                  </a:lnTo>
                  <a:lnTo>
                    <a:pt x="0" y="1389672"/>
                  </a:lnTo>
                  <a:lnTo>
                    <a:pt x="0" y="1389672"/>
                  </a:lnTo>
                  <a:lnTo>
                    <a:pt x="0" y="111174"/>
                  </a:lnTo>
                  <a:cubicBezTo>
                    <a:pt x="0" y="49774"/>
                    <a:pt x="49774" y="0"/>
                    <a:pt x="111174" y="0"/>
                  </a:cubicBezTo>
                  <a:close/>
                </a:path>
              </a:pathLst>
            </a:custGeom>
            <a:ln w="19050">
              <a:solidFill>
                <a:srgbClr val="6666FF"/>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342" tIns="85902" rIns="50342" bIns="17780" numCol="1" spcCol="1270" anchor="t" anchorCtr="0">
              <a:noAutofit/>
            </a:bodyPr>
            <a:lstStyle/>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Agents G</a:t>
              </a:r>
              <a:r>
                <a:rPr lang="fr-FR" sz="1400" u="sng" kern="1200" dirty="0" smtClean="0">
                  <a:solidFill>
                    <a:srgbClr val="FF7C80"/>
                  </a:solidFill>
                  <a:latin typeface="Calibri" panose="020F0502020204030204" pitchFamily="34" charset="0"/>
                </a:rPr>
                <a:t> </a:t>
              </a:r>
              <a:r>
                <a:rPr lang="fr-FR" sz="1400" kern="1200" dirty="0" smtClean="0">
                  <a:latin typeface="Calibri" panose="020F0502020204030204" pitchFamily="34" charset="0"/>
                </a:rPr>
                <a:t>: Sarin </a:t>
              </a:r>
              <a:r>
                <a:rPr lang="fr-FR" sz="1200" i="1" kern="1200" dirty="0" smtClean="0">
                  <a:latin typeface="Calibri" panose="020F0502020204030204" pitchFamily="34" charset="0"/>
                </a:rPr>
                <a:t>(métro de Tokyo 1995)</a:t>
              </a:r>
              <a:r>
                <a:rPr lang="fr-FR" sz="1400" i="1" kern="1200" dirty="0" smtClean="0">
                  <a:latin typeface="Calibri" panose="020F0502020204030204" pitchFamily="34" charset="0"/>
                </a:rPr>
                <a:t>, </a:t>
              </a:r>
              <a:r>
                <a:rPr lang="fr-FR" sz="1400" kern="1200" dirty="0" err="1" smtClean="0">
                  <a:latin typeface="Calibri" panose="020F0502020204030204" pitchFamily="34" charset="0"/>
                </a:rPr>
                <a:t>Soman</a:t>
              </a:r>
              <a:r>
                <a:rPr lang="fr-FR" sz="1400" kern="1200" dirty="0" smtClean="0">
                  <a:latin typeface="Calibri" panose="020F0502020204030204" pitchFamily="34" charset="0"/>
                </a:rPr>
                <a:t>, Tabun</a:t>
              </a:r>
              <a:endParaRPr lang="fr-FR" sz="1400"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Agents V</a:t>
              </a:r>
              <a:r>
                <a:rPr lang="fr-FR" sz="1400" kern="1200" dirty="0" smtClean="0">
                  <a:latin typeface="Calibri" panose="020F0502020204030204" pitchFamily="34" charset="0"/>
                </a:rPr>
                <a:t> : Vx </a:t>
              </a:r>
              <a:r>
                <a:rPr lang="fr-FR" sz="1400" i="1" kern="1200" dirty="0" smtClean="0">
                  <a:latin typeface="Calibri" panose="020F0502020204030204" pitchFamily="34" charset="0"/>
                </a:rPr>
                <a:t>(dérivé du Sarin, 10 fois plus toxique) </a:t>
              </a:r>
              <a:endParaRPr lang="fr-FR" sz="1400" i="1" kern="1200" dirty="0">
                <a:latin typeface="Calibri" panose="020F0502020204030204" pitchFamily="34" charset="0"/>
              </a:endParaRPr>
            </a:p>
          </p:txBody>
        </p:sp>
        <p:sp>
          <p:nvSpPr>
            <p:cNvPr id="6" name="Forme libre 5">
              <a:hlinkClick r:id="rId5" action="ppaction://hlinksldjump"/>
            </p:cNvPr>
            <p:cNvSpPr/>
            <p:nvPr/>
          </p:nvSpPr>
          <p:spPr>
            <a:xfrm>
              <a:off x="2687968" y="2669129"/>
              <a:ext cx="1861637" cy="597559"/>
            </a:xfrm>
            <a:custGeom>
              <a:avLst/>
              <a:gdLst>
                <a:gd name="connsiteX0" fmla="*/ 0 w 1861637"/>
                <a:gd name="connsiteY0" fmla="*/ 0 h 597559"/>
                <a:gd name="connsiteX1" fmla="*/ 1861637 w 1861637"/>
                <a:gd name="connsiteY1" fmla="*/ 0 h 597559"/>
                <a:gd name="connsiteX2" fmla="*/ 1861637 w 1861637"/>
                <a:gd name="connsiteY2" fmla="*/ 597559 h 597559"/>
                <a:gd name="connsiteX3" fmla="*/ 0 w 1861637"/>
                <a:gd name="connsiteY3" fmla="*/ 597559 h 597559"/>
                <a:gd name="connsiteX4" fmla="*/ 0 w 1861637"/>
                <a:gd name="connsiteY4" fmla="*/ 0 h 59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37" h="597559">
                  <a:moveTo>
                    <a:pt x="0" y="0"/>
                  </a:moveTo>
                  <a:lnTo>
                    <a:pt x="1861637" y="0"/>
                  </a:lnTo>
                  <a:lnTo>
                    <a:pt x="1861637" y="597559"/>
                  </a:lnTo>
                  <a:lnTo>
                    <a:pt x="0" y="597559"/>
                  </a:lnTo>
                  <a:lnTo>
                    <a:pt x="0" y="0"/>
                  </a:lnTo>
                  <a:close/>
                </a:path>
              </a:pathLst>
            </a:custGeom>
            <a:solidFill>
              <a:srgbClr val="FFCCFF"/>
            </a:solidFill>
            <a:ln w="19050">
              <a:solidFill>
                <a:srgbClr val="6666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5720" tIns="0" rIns="565865" bIns="0" numCol="1" spcCol="1270" anchor="ctr" anchorCtr="0">
              <a:noAutofit/>
            </a:bodyPr>
            <a:lstStyle/>
            <a:p>
              <a:pPr lvl="0" algn="ctr" defTabSz="533400">
                <a:lnSpc>
                  <a:spcPct val="90000"/>
                </a:lnSpc>
                <a:spcBef>
                  <a:spcPct val="0"/>
                </a:spcBef>
                <a:spcAft>
                  <a:spcPct val="35000"/>
                </a:spcAft>
              </a:pPr>
              <a:r>
                <a:rPr lang="fr-FR" sz="1200" b="1" i="0" kern="1200" dirty="0" smtClean="0">
                  <a:solidFill>
                    <a:schemeClr val="bg2">
                      <a:lumMod val="75000"/>
                    </a:schemeClr>
                  </a:solidFill>
                  <a:latin typeface="Calibri" panose="020F0502020204030204" pitchFamily="34" charset="0"/>
                </a:rPr>
                <a:t>Composés</a:t>
              </a:r>
              <a:r>
                <a:rPr lang="fr-FR" sz="1200" b="1" i="1" kern="1200" dirty="0" smtClean="0">
                  <a:solidFill>
                    <a:schemeClr val="bg2">
                      <a:lumMod val="75000"/>
                    </a:schemeClr>
                  </a:solidFill>
                  <a:latin typeface="Calibri" panose="020F0502020204030204" pitchFamily="34" charset="0"/>
                </a:rPr>
                <a:t> </a:t>
              </a:r>
              <a:r>
                <a:rPr lang="fr-FR" sz="1200" b="1" i="0" kern="1200" dirty="0" smtClean="0">
                  <a:solidFill>
                    <a:schemeClr val="bg2">
                      <a:lumMod val="75000"/>
                    </a:schemeClr>
                  </a:solidFill>
                  <a:latin typeface="Calibri" panose="020F0502020204030204" pitchFamily="34" charset="0"/>
                </a:rPr>
                <a:t>Organophosphorés</a:t>
              </a:r>
            </a:p>
            <a:p>
              <a:pPr lvl="0" algn="ctr" defTabSz="533400">
                <a:lnSpc>
                  <a:spcPct val="90000"/>
                </a:lnSpc>
                <a:spcBef>
                  <a:spcPct val="0"/>
                </a:spcBef>
                <a:spcAft>
                  <a:spcPct val="35000"/>
                </a:spcAft>
              </a:pPr>
              <a:r>
                <a:rPr lang="fr-FR" sz="1200" b="1" i="1" kern="1200" dirty="0" smtClean="0">
                  <a:solidFill>
                    <a:srgbClr val="FF0000"/>
                  </a:solidFill>
                  <a:latin typeface="Calibri" panose="020F0502020204030204" pitchFamily="34" charset="0"/>
                </a:rPr>
                <a:t>Diapos 47-50</a:t>
              </a:r>
              <a:endParaRPr lang="fr-FR" sz="1200" b="1" i="1" kern="1200" dirty="0">
                <a:solidFill>
                  <a:srgbClr val="FF0000"/>
                </a:solidFill>
                <a:latin typeface="Calibri" panose="020F0502020204030204" pitchFamily="34" charset="0"/>
              </a:endParaRPr>
            </a:p>
          </p:txBody>
        </p:sp>
        <p:sp>
          <p:nvSpPr>
            <p:cNvPr id="12" name="Ellipse 11"/>
            <p:cNvSpPr/>
            <p:nvPr/>
          </p:nvSpPr>
          <p:spPr>
            <a:xfrm>
              <a:off x="4051642" y="2764046"/>
              <a:ext cx="651573" cy="651573"/>
            </a:xfrm>
            <a:prstGeom prst="ellipse">
              <a:avLst/>
            </a:prstGeom>
            <a:blipFill>
              <a:blip r:embed="rId6">
                <a:extLst>
                  <a:ext uri="{28A0092B-C50C-407E-A947-70E740481C1C}">
                    <a14:useLocalDpi xmlns:a14="http://schemas.microsoft.com/office/drawing/2010/main" val="0"/>
                  </a:ext>
                </a:extLst>
              </a:blip>
              <a:srcRect/>
              <a:stretch>
                <a:fillRect/>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Forme libre 12">
              <a:hlinkClick r:id="rId7" action="ppaction://hlinksldjump"/>
            </p:cNvPr>
            <p:cNvSpPr/>
            <p:nvPr/>
          </p:nvSpPr>
          <p:spPr>
            <a:xfrm>
              <a:off x="4864639" y="1279456"/>
              <a:ext cx="1861637" cy="1389672"/>
            </a:xfrm>
            <a:custGeom>
              <a:avLst/>
              <a:gdLst>
                <a:gd name="connsiteX0" fmla="*/ 111174 w 1861637"/>
                <a:gd name="connsiteY0" fmla="*/ 0 h 1389672"/>
                <a:gd name="connsiteX1" fmla="*/ 1750463 w 1861637"/>
                <a:gd name="connsiteY1" fmla="*/ 0 h 1389672"/>
                <a:gd name="connsiteX2" fmla="*/ 1861637 w 1861637"/>
                <a:gd name="connsiteY2" fmla="*/ 111174 h 1389672"/>
                <a:gd name="connsiteX3" fmla="*/ 1861637 w 1861637"/>
                <a:gd name="connsiteY3" fmla="*/ 1389672 h 1389672"/>
                <a:gd name="connsiteX4" fmla="*/ 1861637 w 1861637"/>
                <a:gd name="connsiteY4" fmla="*/ 1389672 h 1389672"/>
                <a:gd name="connsiteX5" fmla="*/ 0 w 1861637"/>
                <a:gd name="connsiteY5" fmla="*/ 1389672 h 1389672"/>
                <a:gd name="connsiteX6" fmla="*/ 0 w 1861637"/>
                <a:gd name="connsiteY6" fmla="*/ 1389672 h 1389672"/>
                <a:gd name="connsiteX7" fmla="*/ 0 w 1861637"/>
                <a:gd name="connsiteY7" fmla="*/ 111174 h 1389672"/>
                <a:gd name="connsiteX8" fmla="*/ 111174 w 1861637"/>
                <a:gd name="connsiteY8" fmla="*/ 0 h 138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637" h="1389672">
                  <a:moveTo>
                    <a:pt x="111174" y="0"/>
                  </a:moveTo>
                  <a:lnTo>
                    <a:pt x="1750463" y="0"/>
                  </a:lnTo>
                  <a:cubicBezTo>
                    <a:pt x="1811863" y="0"/>
                    <a:pt x="1861637" y="49774"/>
                    <a:pt x="1861637" y="111174"/>
                  </a:cubicBezTo>
                  <a:lnTo>
                    <a:pt x="1861637" y="1389672"/>
                  </a:lnTo>
                  <a:lnTo>
                    <a:pt x="1861637" y="1389672"/>
                  </a:lnTo>
                  <a:lnTo>
                    <a:pt x="0" y="1389672"/>
                  </a:lnTo>
                  <a:lnTo>
                    <a:pt x="0" y="1389672"/>
                  </a:lnTo>
                  <a:lnTo>
                    <a:pt x="0" y="111174"/>
                  </a:lnTo>
                  <a:cubicBezTo>
                    <a:pt x="0" y="49774"/>
                    <a:pt x="49774" y="0"/>
                    <a:pt x="111174" y="0"/>
                  </a:cubicBezTo>
                  <a:close/>
                </a:path>
              </a:pathLst>
            </a:custGeom>
            <a:ln w="19050">
              <a:solidFill>
                <a:srgbClr val="FF505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342" tIns="85902" rIns="50342" bIns="17780" numCol="1" spcCol="1270" anchor="t" anchorCtr="0">
              <a:noAutofit/>
            </a:bodyPr>
            <a:lstStyle/>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Arme de guerre </a:t>
              </a:r>
              <a:r>
                <a:rPr lang="fr-FR" sz="1400" kern="1200" dirty="0" smtClean="0">
                  <a:latin typeface="Calibri" panose="020F0502020204030204" pitchFamily="34" charset="0"/>
                </a:rPr>
                <a:t>: Ypérite </a:t>
              </a:r>
              <a:r>
                <a:rPr lang="fr-FR" sz="1200" i="1" kern="1200" dirty="0" smtClean="0">
                  <a:latin typeface="Calibri" panose="020F0502020204030204" pitchFamily="34" charset="0"/>
                </a:rPr>
                <a:t>(gaz moutarde)</a:t>
              </a:r>
              <a:r>
                <a:rPr lang="fr-FR" sz="1200" kern="1200" dirty="0" smtClean="0">
                  <a:latin typeface="Calibri" panose="020F0502020204030204" pitchFamily="34" charset="0"/>
                </a:rPr>
                <a:t>, </a:t>
              </a:r>
              <a:r>
                <a:rPr lang="fr-FR" sz="1400" kern="1200" dirty="0" err="1" smtClean="0">
                  <a:latin typeface="Calibri" panose="020F0502020204030204" pitchFamily="34" charset="0"/>
                </a:rPr>
                <a:t>Lewisite</a:t>
              </a:r>
              <a:endParaRPr lang="fr-FR" sz="1400"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Industrie </a:t>
              </a:r>
              <a:r>
                <a:rPr lang="fr-FR" sz="1400" kern="1200" dirty="0" smtClean="0">
                  <a:solidFill>
                    <a:srgbClr val="FF5050"/>
                  </a:solidFill>
                  <a:latin typeface="Calibri" panose="020F0502020204030204" pitchFamily="34" charset="0"/>
                </a:rPr>
                <a:t>:</a:t>
              </a:r>
              <a:r>
                <a:rPr lang="fr-FR" sz="1400" kern="1200" dirty="0" smtClean="0">
                  <a:latin typeface="Calibri" panose="020F0502020204030204" pitchFamily="34" charset="0"/>
                </a:rPr>
                <a:t> Certains pesticides, colorants ou chimiothérapies</a:t>
              </a:r>
              <a:endParaRPr lang="fr-FR" sz="1400" kern="1200" dirty="0">
                <a:latin typeface="Calibri" panose="020F0502020204030204" pitchFamily="34" charset="0"/>
              </a:endParaRPr>
            </a:p>
          </p:txBody>
        </p:sp>
        <p:sp>
          <p:nvSpPr>
            <p:cNvPr id="14" name="Forme libre 13">
              <a:hlinkClick r:id="rId7" action="ppaction://hlinksldjump"/>
            </p:cNvPr>
            <p:cNvSpPr/>
            <p:nvPr/>
          </p:nvSpPr>
          <p:spPr>
            <a:xfrm>
              <a:off x="4864639" y="2669129"/>
              <a:ext cx="1861637" cy="597559"/>
            </a:xfrm>
            <a:custGeom>
              <a:avLst/>
              <a:gdLst>
                <a:gd name="connsiteX0" fmla="*/ 0 w 1861637"/>
                <a:gd name="connsiteY0" fmla="*/ 0 h 597559"/>
                <a:gd name="connsiteX1" fmla="*/ 1861637 w 1861637"/>
                <a:gd name="connsiteY1" fmla="*/ 0 h 597559"/>
                <a:gd name="connsiteX2" fmla="*/ 1861637 w 1861637"/>
                <a:gd name="connsiteY2" fmla="*/ 597559 h 597559"/>
                <a:gd name="connsiteX3" fmla="*/ 0 w 1861637"/>
                <a:gd name="connsiteY3" fmla="*/ 597559 h 597559"/>
                <a:gd name="connsiteX4" fmla="*/ 0 w 1861637"/>
                <a:gd name="connsiteY4" fmla="*/ 0 h 59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37" h="597559">
                  <a:moveTo>
                    <a:pt x="0" y="0"/>
                  </a:moveTo>
                  <a:lnTo>
                    <a:pt x="1861637" y="0"/>
                  </a:lnTo>
                  <a:lnTo>
                    <a:pt x="1861637" y="597559"/>
                  </a:lnTo>
                  <a:lnTo>
                    <a:pt x="0" y="597559"/>
                  </a:lnTo>
                  <a:lnTo>
                    <a:pt x="0" y="0"/>
                  </a:lnTo>
                  <a:close/>
                </a:path>
              </a:pathLst>
            </a:custGeom>
            <a:solidFill>
              <a:srgbClr val="FFCCFF"/>
            </a:solidFill>
            <a:ln w="19050">
              <a:solidFill>
                <a:srgbClr val="FF5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0" rIns="570945" bIns="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2">
                      <a:lumMod val="75000"/>
                    </a:schemeClr>
                  </a:solidFill>
                  <a:latin typeface="Calibri" panose="020F0502020204030204" pitchFamily="34" charset="0"/>
                </a:rPr>
                <a:t>Vésicants</a:t>
              </a:r>
            </a:p>
            <a:p>
              <a:pPr lvl="0" algn="ctr" defTabSz="711200">
                <a:lnSpc>
                  <a:spcPct val="90000"/>
                </a:lnSpc>
                <a:spcBef>
                  <a:spcPct val="0"/>
                </a:spcBef>
                <a:spcAft>
                  <a:spcPct val="35000"/>
                </a:spcAft>
              </a:pPr>
              <a:r>
                <a:rPr lang="fr-FR" sz="1200" b="1" i="1" dirty="0" smtClean="0">
                  <a:solidFill>
                    <a:srgbClr val="FF0000"/>
                  </a:solidFill>
                  <a:latin typeface="Calibri" panose="020F0502020204030204" pitchFamily="34" charset="0"/>
                </a:rPr>
                <a:t>Diapo 51 </a:t>
              </a:r>
              <a:endParaRPr lang="fr-FR" sz="1200" b="1" i="1" kern="1200" dirty="0">
                <a:solidFill>
                  <a:srgbClr val="FF0000"/>
                </a:solidFill>
                <a:latin typeface="Calibri" panose="020F0502020204030204" pitchFamily="34" charset="0"/>
              </a:endParaRPr>
            </a:p>
          </p:txBody>
        </p:sp>
        <p:sp>
          <p:nvSpPr>
            <p:cNvPr id="15" name="Ellipse 14"/>
            <p:cNvSpPr/>
            <p:nvPr/>
          </p:nvSpPr>
          <p:spPr>
            <a:xfrm>
              <a:off x="6228313" y="2764046"/>
              <a:ext cx="651573" cy="651573"/>
            </a:xfrm>
            <a:prstGeom prst="ellipse">
              <a:avLst/>
            </a:prstGeom>
            <a:blipFill>
              <a:blip r:embed="rId8">
                <a:extLst>
                  <a:ext uri="{28A0092B-C50C-407E-A947-70E740481C1C}">
                    <a14:useLocalDpi xmlns:a14="http://schemas.microsoft.com/office/drawing/2010/main" val="0"/>
                  </a:ext>
                </a:extLst>
              </a:blip>
              <a:srcRect/>
              <a:stretch>
                <a:fillRect l="-7000" r="-7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Forme libre 15">
              <a:hlinkClick r:id="rId9" action="ppaction://hlinksldjump"/>
            </p:cNvPr>
            <p:cNvSpPr/>
            <p:nvPr/>
          </p:nvSpPr>
          <p:spPr>
            <a:xfrm>
              <a:off x="7041310" y="1279456"/>
              <a:ext cx="1861637" cy="1389672"/>
            </a:xfrm>
            <a:custGeom>
              <a:avLst/>
              <a:gdLst>
                <a:gd name="connsiteX0" fmla="*/ 111174 w 1861637"/>
                <a:gd name="connsiteY0" fmla="*/ 0 h 1389672"/>
                <a:gd name="connsiteX1" fmla="*/ 1750463 w 1861637"/>
                <a:gd name="connsiteY1" fmla="*/ 0 h 1389672"/>
                <a:gd name="connsiteX2" fmla="*/ 1861637 w 1861637"/>
                <a:gd name="connsiteY2" fmla="*/ 111174 h 1389672"/>
                <a:gd name="connsiteX3" fmla="*/ 1861637 w 1861637"/>
                <a:gd name="connsiteY3" fmla="*/ 1389672 h 1389672"/>
                <a:gd name="connsiteX4" fmla="*/ 1861637 w 1861637"/>
                <a:gd name="connsiteY4" fmla="*/ 1389672 h 1389672"/>
                <a:gd name="connsiteX5" fmla="*/ 0 w 1861637"/>
                <a:gd name="connsiteY5" fmla="*/ 1389672 h 1389672"/>
                <a:gd name="connsiteX6" fmla="*/ 0 w 1861637"/>
                <a:gd name="connsiteY6" fmla="*/ 1389672 h 1389672"/>
                <a:gd name="connsiteX7" fmla="*/ 0 w 1861637"/>
                <a:gd name="connsiteY7" fmla="*/ 111174 h 1389672"/>
                <a:gd name="connsiteX8" fmla="*/ 111174 w 1861637"/>
                <a:gd name="connsiteY8" fmla="*/ 0 h 138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637" h="1389672">
                  <a:moveTo>
                    <a:pt x="111174" y="0"/>
                  </a:moveTo>
                  <a:lnTo>
                    <a:pt x="1750463" y="0"/>
                  </a:lnTo>
                  <a:cubicBezTo>
                    <a:pt x="1811863" y="0"/>
                    <a:pt x="1861637" y="49774"/>
                    <a:pt x="1861637" y="111174"/>
                  </a:cubicBezTo>
                  <a:lnTo>
                    <a:pt x="1861637" y="1389672"/>
                  </a:lnTo>
                  <a:lnTo>
                    <a:pt x="1861637" y="1389672"/>
                  </a:lnTo>
                  <a:lnTo>
                    <a:pt x="0" y="1389672"/>
                  </a:lnTo>
                  <a:lnTo>
                    <a:pt x="0" y="1389672"/>
                  </a:lnTo>
                  <a:lnTo>
                    <a:pt x="0" y="111174"/>
                  </a:lnTo>
                  <a:cubicBezTo>
                    <a:pt x="0" y="49774"/>
                    <a:pt x="49774" y="0"/>
                    <a:pt x="111174" y="0"/>
                  </a:cubicBezTo>
                  <a:close/>
                </a:path>
              </a:pathLst>
            </a:custGeom>
            <a:ln w="19050">
              <a:solidFill>
                <a:srgbClr val="66FF33"/>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342" tIns="85902" rIns="50342" bIns="17780" numCol="1" spcCol="1270" anchor="t" anchorCtr="0">
              <a:noAutofit/>
            </a:bodyPr>
            <a:lstStyle/>
            <a:p>
              <a:pPr marL="114300" lvl="1" indent="-114300" algn="l" defTabSz="622300">
                <a:lnSpc>
                  <a:spcPct val="90000"/>
                </a:lnSpc>
                <a:spcBef>
                  <a:spcPct val="0"/>
                </a:spcBef>
                <a:spcAft>
                  <a:spcPct val="15000"/>
                </a:spcAft>
                <a:buChar char="••"/>
              </a:pPr>
              <a:r>
                <a:rPr lang="fr-FR" sz="1400" kern="1200" dirty="0" smtClean="0">
                  <a:latin typeface="Calibri" panose="020F0502020204030204" pitchFamily="34" charset="0"/>
                </a:rPr>
                <a:t>Chlore et dérivés : phosgène,…</a:t>
              </a:r>
              <a:endParaRPr lang="fr-FR" sz="1400"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kern="1200" dirty="0" smtClean="0">
                  <a:latin typeface="Calibri" panose="020F0502020204030204" pitchFamily="34" charset="0"/>
                </a:rPr>
                <a:t>Brome</a:t>
              </a:r>
              <a:endParaRPr lang="fr-FR" sz="1400"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kern="1200" dirty="0" smtClean="0">
                  <a:latin typeface="Calibri" panose="020F0502020204030204" pitchFamily="34" charset="0"/>
                </a:rPr>
                <a:t>Ammoniac</a:t>
              </a:r>
              <a:endParaRPr lang="fr-FR" sz="1400"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kern="1200" dirty="0" smtClean="0">
                  <a:latin typeface="Calibri" panose="020F0502020204030204" pitchFamily="34" charset="0"/>
                </a:rPr>
                <a:t>Sulfure d’hydrogène</a:t>
              </a:r>
              <a:endParaRPr lang="fr-FR" sz="1400"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kern="1200" dirty="0" err="1" smtClean="0">
                  <a:latin typeface="Calibri" panose="020F0502020204030204" pitchFamily="34" charset="0"/>
                </a:rPr>
                <a:t>Isocyanate</a:t>
              </a:r>
              <a:r>
                <a:rPr lang="fr-FR" sz="1400" kern="1200" dirty="0" smtClean="0">
                  <a:latin typeface="Calibri" panose="020F0502020204030204" pitchFamily="34" charset="0"/>
                </a:rPr>
                <a:t> de méthyle : </a:t>
              </a:r>
              <a:r>
                <a:rPr lang="fr-FR" sz="1400" i="1" kern="1200" dirty="0" smtClean="0">
                  <a:latin typeface="Calibri" panose="020F0502020204030204" pitchFamily="34" charset="0"/>
                </a:rPr>
                <a:t>Bhopal 1984</a:t>
              </a:r>
              <a:endParaRPr lang="fr-FR" sz="1400" i="1" kern="1200" dirty="0">
                <a:latin typeface="Calibri" panose="020F0502020204030204" pitchFamily="34" charset="0"/>
              </a:endParaRPr>
            </a:p>
            <a:p>
              <a:pPr marL="114300" lvl="1" indent="-114300" algn="l" defTabSz="622300">
                <a:lnSpc>
                  <a:spcPct val="90000"/>
                </a:lnSpc>
                <a:spcBef>
                  <a:spcPct val="0"/>
                </a:spcBef>
                <a:spcAft>
                  <a:spcPct val="15000"/>
                </a:spcAft>
                <a:buChar char="••"/>
              </a:pPr>
              <a:endParaRPr lang="fr-FR" sz="1400" kern="1200" dirty="0">
                <a:latin typeface="Calibri" panose="020F0502020204030204" pitchFamily="34" charset="0"/>
              </a:endParaRPr>
            </a:p>
          </p:txBody>
        </p:sp>
        <p:sp>
          <p:nvSpPr>
            <p:cNvPr id="17" name="Forme libre 16">
              <a:hlinkClick r:id="rId9" action="ppaction://hlinksldjump"/>
            </p:cNvPr>
            <p:cNvSpPr/>
            <p:nvPr/>
          </p:nvSpPr>
          <p:spPr>
            <a:xfrm>
              <a:off x="7041310" y="2669129"/>
              <a:ext cx="1861637" cy="597559"/>
            </a:xfrm>
            <a:custGeom>
              <a:avLst/>
              <a:gdLst>
                <a:gd name="connsiteX0" fmla="*/ 0 w 1861637"/>
                <a:gd name="connsiteY0" fmla="*/ 0 h 597559"/>
                <a:gd name="connsiteX1" fmla="*/ 1861637 w 1861637"/>
                <a:gd name="connsiteY1" fmla="*/ 0 h 597559"/>
                <a:gd name="connsiteX2" fmla="*/ 1861637 w 1861637"/>
                <a:gd name="connsiteY2" fmla="*/ 597559 h 597559"/>
                <a:gd name="connsiteX3" fmla="*/ 0 w 1861637"/>
                <a:gd name="connsiteY3" fmla="*/ 597559 h 597559"/>
                <a:gd name="connsiteX4" fmla="*/ 0 w 1861637"/>
                <a:gd name="connsiteY4" fmla="*/ 0 h 59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37" h="597559">
                  <a:moveTo>
                    <a:pt x="0" y="0"/>
                  </a:moveTo>
                  <a:lnTo>
                    <a:pt x="1861637" y="0"/>
                  </a:lnTo>
                  <a:lnTo>
                    <a:pt x="1861637" y="597559"/>
                  </a:lnTo>
                  <a:lnTo>
                    <a:pt x="0" y="597559"/>
                  </a:lnTo>
                  <a:lnTo>
                    <a:pt x="0" y="0"/>
                  </a:lnTo>
                  <a:close/>
                </a:path>
              </a:pathLst>
            </a:custGeom>
            <a:solidFill>
              <a:srgbClr val="FFCCFF"/>
            </a:solidFill>
            <a:ln w="1905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0" rIns="570945" bIns="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2">
                      <a:lumMod val="75000"/>
                    </a:schemeClr>
                  </a:solidFill>
                  <a:latin typeface="Calibri" panose="020F0502020204030204" pitchFamily="34" charset="0"/>
                </a:rPr>
                <a:t>Suffocants</a:t>
              </a:r>
            </a:p>
            <a:p>
              <a:pPr lvl="0" algn="ctr" defTabSz="711200">
                <a:lnSpc>
                  <a:spcPct val="90000"/>
                </a:lnSpc>
                <a:spcBef>
                  <a:spcPct val="0"/>
                </a:spcBef>
                <a:spcAft>
                  <a:spcPct val="35000"/>
                </a:spcAft>
              </a:pPr>
              <a:r>
                <a:rPr lang="fr-FR" sz="1200" b="1" i="1" dirty="0">
                  <a:solidFill>
                    <a:srgbClr val="FF0000"/>
                  </a:solidFill>
                  <a:latin typeface="Calibri" panose="020F0502020204030204" pitchFamily="34" charset="0"/>
                </a:rPr>
                <a:t>Diapo </a:t>
              </a:r>
              <a:r>
                <a:rPr lang="fr-FR" sz="1200" b="1" i="1" dirty="0" smtClean="0">
                  <a:solidFill>
                    <a:srgbClr val="FF0000"/>
                  </a:solidFill>
                  <a:latin typeface="Calibri" panose="020F0502020204030204" pitchFamily="34" charset="0"/>
                </a:rPr>
                <a:t>52-53</a:t>
              </a:r>
              <a:endParaRPr lang="fr-FR" sz="1200" b="1" i="1" dirty="0">
                <a:solidFill>
                  <a:srgbClr val="FF0000"/>
                </a:solidFill>
                <a:latin typeface="Calibri" panose="020F0502020204030204" pitchFamily="34" charset="0"/>
              </a:endParaRPr>
            </a:p>
          </p:txBody>
        </p:sp>
        <p:sp>
          <p:nvSpPr>
            <p:cNvPr id="18" name="Ellipse 17"/>
            <p:cNvSpPr/>
            <p:nvPr/>
          </p:nvSpPr>
          <p:spPr>
            <a:xfrm>
              <a:off x="8404984" y="2764046"/>
              <a:ext cx="651573" cy="651573"/>
            </a:xfrm>
            <a:prstGeom prst="ellipse">
              <a:avLst/>
            </a:prstGeom>
            <a:blipFill>
              <a:blip r:embed="rId10">
                <a:extLst>
                  <a:ext uri="{28A0092B-C50C-407E-A947-70E740481C1C}">
                    <a14:useLocalDpi xmlns:a14="http://schemas.microsoft.com/office/drawing/2010/main" val="0"/>
                  </a:ext>
                </a:extLst>
              </a:blip>
              <a:srcRect/>
              <a:stretch>
                <a:fillRect l="-25000" r="-25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9" name="Forme libre 18">
              <a:hlinkClick r:id="rId11" action="ppaction://hlinksldjump"/>
            </p:cNvPr>
            <p:cNvSpPr/>
            <p:nvPr/>
          </p:nvSpPr>
          <p:spPr>
            <a:xfrm>
              <a:off x="3479007" y="3738329"/>
              <a:ext cx="2158934" cy="1389672"/>
            </a:xfrm>
            <a:custGeom>
              <a:avLst/>
              <a:gdLst>
                <a:gd name="connsiteX0" fmla="*/ 111174 w 1861637"/>
                <a:gd name="connsiteY0" fmla="*/ 0 h 1389672"/>
                <a:gd name="connsiteX1" fmla="*/ 1750463 w 1861637"/>
                <a:gd name="connsiteY1" fmla="*/ 0 h 1389672"/>
                <a:gd name="connsiteX2" fmla="*/ 1861637 w 1861637"/>
                <a:gd name="connsiteY2" fmla="*/ 111174 h 1389672"/>
                <a:gd name="connsiteX3" fmla="*/ 1861637 w 1861637"/>
                <a:gd name="connsiteY3" fmla="*/ 1389672 h 1389672"/>
                <a:gd name="connsiteX4" fmla="*/ 1861637 w 1861637"/>
                <a:gd name="connsiteY4" fmla="*/ 1389672 h 1389672"/>
                <a:gd name="connsiteX5" fmla="*/ 0 w 1861637"/>
                <a:gd name="connsiteY5" fmla="*/ 1389672 h 1389672"/>
                <a:gd name="connsiteX6" fmla="*/ 0 w 1861637"/>
                <a:gd name="connsiteY6" fmla="*/ 1389672 h 1389672"/>
                <a:gd name="connsiteX7" fmla="*/ 0 w 1861637"/>
                <a:gd name="connsiteY7" fmla="*/ 111174 h 1389672"/>
                <a:gd name="connsiteX8" fmla="*/ 111174 w 1861637"/>
                <a:gd name="connsiteY8" fmla="*/ 0 h 138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637" h="1389672">
                  <a:moveTo>
                    <a:pt x="111174" y="0"/>
                  </a:moveTo>
                  <a:lnTo>
                    <a:pt x="1750463" y="0"/>
                  </a:lnTo>
                  <a:cubicBezTo>
                    <a:pt x="1811863" y="0"/>
                    <a:pt x="1861637" y="49774"/>
                    <a:pt x="1861637" y="111174"/>
                  </a:cubicBezTo>
                  <a:lnTo>
                    <a:pt x="1861637" y="1389672"/>
                  </a:lnTo>
                  <a:lnTo>
                    <a:pt x="1861637" y="1389672"/>
                  </a:lnTo>
                  <a:lnTo>
                    <a:pt x="0" y="1389672"/>
                  </a:lnTo>
                  <a:lnTo>
                    <a:pt x="0" y="1389672"/>
                  </a:lnTo>
                  <a:lnTo>
                    <a:pt x="0" y="111174"/>
                  </a:lnTo>
                  <a:cubicBezTo>
                    <a:pt x="0" y="49774"/>
                    <a:pt x="49774" y="0"/>
                    <a:pt x="111174" y="0"/>
                  </a:cubicBezTo>
                  <a:close/>
                </a:path>
              </a:pathLst>
            </a:custGeom>
            <a:ln w="19050">
              <a:solidFill>
                <a:srgbClr val="FFC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342" tIns="85902" rIns="50342" bIns="17780" numCol="1" spcCol="1270" anchor="t" anchorCtr="0">
              <a:noAutofit/>
            </a:bodyPr>
            <a:lstStyle/>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Armes de guerre </a:t>
              </a:r>
              <a:r>
                <a:rPr lang="fr-FR" sz="1400" kern="1200" dirty="0" smtClean="0">
                  <a:latin typeface="Calibri" panose="020F0502020204030204" pitchFamily="34" charset="0"/>
                </a:rPr>
                <a:t>: Zyklon B </a:t>
              </a:r>
              <a:r>
                <a:rPr lang="fr-FR" sz="1200" i="1" kern="1200" dirty="0" smtClean="0">
                  <a:latin typeface="Calibri" panose="020F0502020204030204" pitchFamily="34" charset="0"/>
                </a:rPr>
                <a:t>(chambre à gaz à partir de 1941)</a:t>
              </a:r>
              <a:endParaRPr lang="fr-FR" sz="1200" i="1"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Industrie</a:t>
              </a:r>
              <a:r>
                <a:rPr lang="fr-FR" sz="1400" kern="1200" dirty="0" smtClean="0">
                  <a:latin typeface="Calibri" panose="020F0502020204030204" pitchFamily="34" charset="0"/>
                </a:rPr>
                <a:t> </a:t>
              </a:r>
              <a:r>
                <a:rPr lang="fr-FR" sz="1200" i="1" kern="1200" dirty="0" smtClean="0">
                  <a:latin typeface="Calibri" panose="020F0502020204030204" pitchFamily="34" charset="0"/>
                </a:rPr>
                <a:t>(extraction de métaux précieux dont l’or…)</a:t>
              </a:r>
              <a:endParaRPr lang="fr-FR" sz="1200" i="1"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i="0" u="sng" kern="1200" dirty="0" smtClean="0">
                  <a:solidFill>
                    <a:srgbClr val="FF5050"/>
                  </a:solidFill>
                  <a:latin typeface="Calibri" panose="020F0502020204030204" pitchFamily="34" charset="0"/>
                </a:rPr>
                <a:t>Incendie</a:t>
              </a:r>
              <a:r>
                <a:rPr lang="fr-FR" sz="1200" i="1" kern="1200" dirty="0" smtClean="0">
                  <a:solidFill>
                    <a:srgbClr val="FF5050"/>
                  </a:solidFill>
                  <a:latin typeface="Calibri" panose="020F0502020204030204" pitchFamily="34" charset="0"/>
                </a:rPr>
                <a:t> </a:t>
              </a:r>
              <a:r>
                <a:rPr lang="fr-FR" sz="1200" i="1" kern="1200" dirty="0" smtClean="0">
                  <a:latin typeface="Calibri" panose="020F0502020204030204" pitchFamily="34" charset="0"/>
                </a:rPr>
                <a:t>(habitations dont polyuréthane, polyamide…)</a:t>
              </a:r>
              <a:endParaRPr lang="fr-FR" sz="1200" i="1" kern="1200" dirty="0">
                <a:latin typeface="Calibri" panose="020F0502020204030204" pitchFamily="34" charset="0"/>
              </a:endParaRPr>
            </a:p>
          </p:txBody>
        </p:sp>
        <p:sp>
          <p:nvSpPr>
            <p:cNvPr id="20" name="Forme libre 19">
              <a:hlinkClick r:id="rId11" action="ppaction://hlinksldjump"/>
            </p:cNvPr>
            <p:cNvSpPr/>
            <p:nvPr/>
          </p:nvSpPr>
          <p:spPr>
            <a:xfrm>
              <a:off x="3479007" y="5128002"/>
              <a:ext cx="2158933" cy="597559"/>
            </a:xfrm>
            <a:custGeom>
              <a:avLst/>
              <a:gdLst>
                <a:gd name="connsiteX0" fmla="*/ 0 w 1861637"/>
                <a:gd name="connsiteY0" fmla="*/ 0 h 597559"/>
                <a:gd name="connsiteX1" fmla="*/ 1861637 w 1861637"/>
                <a:gd name="connsiteY1" fmla="*/ 0 h 597559"/>
                <a:gd name="connsiteX2" fmla="*/ 1861637 w 1861637"/>
                <a:gd name="connsiteY2" fmla="*/ 597559 h 597559"/>
                <a:gd name="connsiteX3" fmla="*/ 0 w 1861637"/>
                <a:gd name="connsiteY3" fmla="*/ 597559 h 597559"/>
                <a:gd name="connsiteX4" fmla="*/ 0 w 1861637"/>
                <a:gd name="connsiteY4" fmla="*/ 0 h 59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37" h="597559">
                  <a:moveTo>
                    <a:pt x="0" y="0"/>
                  </a:moveTo>
                  <a:lnTo>
                    <a:pt x="1861637" y="0"/>
                  </a:lnTo>
                  <a:lnTo>
                    <a:pt x="1861637" y="597559"/>
                  </a:lnTo>
                  <a:lnTo>
                    <a:pt x="0" y="597559"/>
                  </a:lnTo>
                  <a:lnTo>
                    <a:pt x="0" y="0"/>
                  </a:lnTo>
                  <a:close/>
                </a:path>
              </a:pathLst>
            </a:custGeom>
            <a:solidFill>
              <a:srgbClr val="FFCCFF"/>
            </a:solidFill>
            <a:ln w="19050">
              <a:solidFill>
                <a:srgbClr val="FFC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0" rIns="570945" bIns="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2">
                      <a:lumMod val="75000"/>
                    </a:schemeClr>
                  </a:solidFill>
                  <a:latin typeface="Calibri" panose="020F0502020204030204" pitchFamily="34" charset="0"/>
                </a:rPr>
                <a:t>Composés </a:t>
              </a:r>
              <a:r>
                <a:rPr lang="fr-FR" sz="1600" b="1" kern="1200" dirty="0" err="1" smtClean="0">
                  <a:solidFill>
                    <a:schemeClr val="bg2">
                      <a:lumMod val="75000"/>
                    </a:schemeClr>
                  </a:solidFill>
                  <a:latin typeface="Calibri" panose="020F0502020204030204" pitchFamily="34" charset="0"/>
                </a:rPr>
                <a:t>Cyanés</a:t>
              </a:r>
              <a:endParaRPr lang="fr-FR" sz="1600" b="1" kern="1200" dirty="0" smtClean="0">
                <a:solidFill>
                  <a:schemeClr val="bg2">
                    <a:lumMod val="75000"/>
                  </a:schemeClr>
                </a:solidFill>
                <a:latin typeface="Calibri" panose="020F0502020204030204" pitchFamily="34" charset="0"/>
              </a:endParaRPr>
            </a:p>
            <a:p>
              <a:pPr lvl="0" algn="ctr" defTabSz="711200">
                <a:lnSpc>
                  <a:spcPct val="90000"/>
                </a:lnSpc>
                <a:spcBef>
                  <a:spcPct val="0"/>
                </a:spcBef>
                <a:spcAft>
                  <a:spcPct val="35000"/>
                </a:spcAft>
              </a:pPr>
              <a:r>
                <a:rPr lang="fr-FR" sz="1200" b="1" i="1" dirty="0">
                  <a:solidFill>
                    <a:srgbClr val="FF0000"/>
                  </a:solidFill>
                  <a:latin typeface="Calibri" panose="020F0502020204030204" pitchFamily="34" charset="0"/>
                </a:rPr>
                <a:t>Diapo </a:t>
              </a:r>
              <a:r>
                <a:rPr lang="fr-FR" sz="1200" b="1" i="1" dirty="0" smtClean="0">
                  <a:solidFill>
                    <a:srgbClr val="FF0000"/>
                  </a:solidFill>
                  <a:latin typeface="Calibri" panose="020F0502020204030204" pitchFamily="34" charset="0"/>
                </a:rPr>
                <a:t>54-56</a:t>
              </a:r>
              <a:endParaRPr lang="fr-FR" sz="1200" b="1" i="1" dirty="0">
                <a:solidFill>
                  <a:srgbClr val="FF0000"/>
                </a:solidFill>
                <a:latin typeface="Calibri" panose="020F0502020204030204" pitchFamily="34" charset="0"/>
              </a:endParaRPr>
            </a:p>
          </p:txBody>
        </p:sp>
        <p:sp>
          <p:nvSpPr>
            <p:cNvPr id="21" name="Ellipse 20"/>
            <p:cNvSpPr/>
            <p:nvPr/>
          </p:nvSpPr>
          <p:spPr>
            <a:xfrm>
              <a:off x="5193506" y="5222920"/>
              <a:ext cx="598045" cy="576582"/>
            </a:xfrm>
            <a:prstGeom prst="ellipse">
              <a:avLst/>
            </a:prstGeom>
            <a:blipFill>
              <a:blip r:embed="rId12" cstate="print">
                <a:extLst>
                  <a:ext uri="{28A0092B-C50C-407E-A947-70E740481C1C}">
                    <a14:useLocalDpi xmlns:a14="http://schemas.microsoft.com/office/drawing/2010/main" val="0"/>
                  </a:ext>
                </a:extLst>
              </a:blip>
              <a:srcRect/>
              <a:stretch>
                <a:fillRect l="-2000" r="-2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2" name="Forme libre 21"/>
            <p:cNvSpPr/>
            <p:nvPr/>
          </p:nvSpPr>
          <p:spPr>
            <a:xfrm>
              <a:off x="5952974" y="3738329"/>
              <a:ext cx="2155182" cy="1389672"/>
            </a:xfrm>
            <a:custGeom>
              <a:avLst/>
              <a:gdLst>
                <a:gd name="connsiteX0" fmla="*/ 111174 w 1861637"/>
                <a:gd name="connsiteY0" fmla="*/ 0 h 1389672"/>
                <a:gd name="connsiteX1" fmla="*/ 1750463 w 1861637"/>
                <a:gd name="connsiteY1" fmla="*/ 0 h 1389672"/>
                <a:gd name="connsiteX2" fmla="*/ 1861637 w 1861637"/>
                <a:gd name="connsiteY2" fmla="*/ 111174 h 1389672"/>
                <a:gd name="connsiteX3" fmla="*/ 1861637 w 1861637"/>
                <a:gd name="connsiteY3" fmla="*/ 1389672 h 1389672"/>
                <a:gd name="connsiteX4" fmla="*/ 1861637 w 1861637"/>
                <a:gd name="connsiteY4" fmla="*/ 1389672 h 1389672"/>
                <a:gd name="connsiteX5" fmla="*/ 0 w 1861637"/>
                <a:gd name="connsiteY5" fmla="*/ 1389672 h 1389672"/>
                <a:gd name="connsiteX6" fmla="*/ 0 w 1861637"/>
                <a:gd name="connsiteY6" fmla="*/ 1389672 h 1389672"/>
                <a:gd name="connsiteX7" fmla="*/ 0 w 1861637"/>
                <a:gd name="connsiteY7" fmla="*/ 111174 h 1389672"/>
                <a:gd name="connsiteX8" fmla="*/ 111174 w 1861637"/>
                <a:gd name="connsiteY8" fmla="*/ 0 h 138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1637" h="1389672">
                  <a:moveTo>
                    <a:pt x="111174" y="0"/>
                  </a:moveTo>
                  <a:lnTo>
                    <a:pt x="1750463" y="0"/>
                  </a:lnTo>
                  <a:cubicBezTo>
                    <a:pt x="1811863" y="0"/>
                    <a:pt x="1861637" y="49774"/>
                    <a:pt x="1861637" y="111174"/>
                  </a:cubicBezTo>
                  <a:lnTo>
                    <a:pt x="1861637" y="1389672"/>
                  </a:lnTo>
                  <a:lnTo>
                    <a:pt x="1861637" y="1389672"/>
                  </a:lnTo>
                  <a:lnTo>
                    <a:pt x="0" y="1389672"/>
                  </a:lnTo>
                  <a:lnTo>
                    <a:pt x="0" y="1389672"/>
                  </a:lnTo>
                  <a:lnTo>
                    <a:pt x="0" y="111174"/>
                  </a:lnTo>
                  <a:cubicBezTo>
                    <a:pt x="0" y="49774"/>
                    <a:pt x="49774" y="0"/>
                    <a:pt x="111174" y="0"/>
                  </a:cubicBezTo>
                  <a:close/>
                </a:path>
              </a:pathLst>
            </a:custGeom>
            <a:ln w="19050">
              <a:solidFill>
                <a:srgbClr val="7030A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342" tIns="85902" rIns="50342" bIns="17780" numCol="1" spcCol="1270" anchor="t" anchorCtr="0">
              <a:noAutofit/>
            </a:bodyPr>
            <a:lstStyle/>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Incapacitants</a:t>
              </a:r>
              <a:r>
                <a:rPr lang="fr-FR" sz="1400" u="sng" kern="1200" dirty="0" smtClean="0">
                  <a:solidFill>
                    <a:srgbClr val="FF0000"/>
                  </a:solidFill>
                  <a:latin typeface="Calibri" panose="020F0502020204030204" pitchFamily="34" charset="0"/>
                </a:rPr>
                <a:t> </a:t>
              </a:r>
              <a:r>
                <a:rPr lang="fr-FR" sz="1400" kern="1200" dirty="0" smtClean="0">
                  <a:latin typeface="Calibri" panose="020F0502020204030204" pitchFamily="34" charset="0"/>
                </a:rPr>
                <a:t>:</a:t>
              </a:r>
              <a:r>
                <a:rPr lang="fr-FR" sz="1200" kern="1200" dirty="0" smtClean="0">
                  <a:latin typeface="Calibri" panose="020F0502020204030204" pitchFamily="34" charset="0"/>
                </a:rPr>
                <a:t> Produits provoquant une incapacité psychique : </a:t>
              </a:r>
              <a:r>
                <a:rPr lang="fr-FR" sz="1200" i="1" kern="1200" dirty="0" smtClean="0">
                  <a:latin typeface="Calibri" panose="020F0502020204030204" pitchFamily="34" charset="0"/>
                </a:rPr>
                <a:t>LSD,…</a:t>
              </a:r>
              <a:endParaRPr lang="fr-FR" sz="1200" kern="1200" dirty="0">
                <a:latin typeface="Calibri" panose="020F0502020204030204" pitchFamily="34" charset="0"/>
              </a:endParaRPr>
            </a:p>
            <a:p>
              <a:pPr marL="114300" lvl="1" indent="-114300" algn="l" defTabSz="622300">
                <a:lnSpc>
                  <a:spcPct val="90000"/>
                </a:lnSpc>
                <a:spcBef>
                  <a:spcPct val="0"/>
                </a:spcBef>
                <a:spcAft>
                  <a:spcPct val="15000"/>
                </a:spcAft>
                <a:buChar char="••"/>
              </a:pPr>
              <a:r>
                <a:rPr lang="fr-FR" sz="1400" u="sng" kern="1200" dirty="0" smtClean="0">
                  <a:solidFill>
                    <a:srgbClr val="FF5050"/>
                  </a:solidFill>
                  <a:latin typeface="Calibri" panose="020F0502020204030204" pitchFamily="34" charset="0"/>
                </a:rPr>
                <a:t>Neutralisants</a:t>
              </a:r>
              <a:r>
                <a:rPr lang="fr-FR" sz="1400" u="sng" kern="1200" dirty="0" smtClean="0">
                  <a:solidFill>
                    <a:srgbClr val="FF0000"/>
                  </a:solidFill>
                  <a:latin typeface="Calibri" panose="020F0502020204030204" pitchFamily="34" charset="0"/>
                </a:rPr>
                <a:t> </a:t>
              </a:r>
              <a:r>
                <a:rPr lang="fr-FR" sz="1400" kern="1200" dirty="0" smtClean="0">
                  <a:latin typeface="Calibri" panose="020F0502020204030204" pitchFamily="34" charset="0"/>
                </a:rPr>
                <a:t>:</a:t>
              </a:r>
              <a:r>
                <a:rPr lang="fr-FR" sz="1200" kern="1200" dirty="0" smtClean="0">
                  <a:latin typeface="Calibri" panose="020F0502020204030204" pitchFamily="34" charset="0"/>
                </a:rPr>
                <a:t> Produits provoquant une incapacité physique temporaire : </a:t>
              </a:r>
              <a:r>
                <a:rPr lang="fr-FR" sz="1200" i="1" kern="1200" dirty="0" smtClean="0">
                  <a:latin typeface="Calibri" panose="020F0502020204030204" pitchFamily="34" charset="0"/>
                </a:rPr>
                <a:t>Gaz lacrymogènes, gaz émétisants</a:t>
              </a:r>
              <a:endParaRPr lang="fr-FR" sz="1200" i="1" kern="1200" dirty="0">
                <a:latin typeface="Calibri" panose="020F0502020204030204" pitchFamily="34" charset="0"/>
              </a:endParaRPr>
            </a:p>
          </p:txBody>
        </p:sp>
        <p:sp>
          <p:nvSpPr>
            <p:cNvPr id="23" name="Forme libre 22"/>
            <p:cNvSpPr/>
            <p:nvPr/>
          </p:nvSpPr>
          <p:spPr>
            <a:xfrm>
              <a:off x="5952974" y="5128002"/>
              <a:ext cx="2155182" cy="597559"/>
            </a:xfrm>
            <a:custGeom>
              <a:avLst/>
              <a:gdLst>
                <a:gd name="connsiteX0" fmla="*/ 0 w 1861637"/>
                <a:gd name="connsiteY0" fmla="*/ 0 h 597559"/>
                <a:gd name="connsiteX1" fmla="*/ 1861637 w 1861637"/>
                <a:gd name="connsiteY1" fmla="*/ 0 h 597559"/>
                <a:gd name="connsiteX2" fmla="*/ 1861637 w 1861637"/>
                <a:gd name="connsiteY2" fmla="*/ 597559 h 597559"/>
                <a:gd name="connsiteX3" fmla="*/ 0 w 1861637"/>
                <a:gd name="connsiteY3" fmla="*/ 597559 h 597559"/>
                <a:gd name="connsiteX4" fmla="*/ 0 w 1861637"/>
                <a:gd name="connsiteY4" fmla="*/ 0 h 59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37" h="597559">
                  <a:moveTo>
                    <a:pt x="0" y="0"/>
                  </a:moveTo>
                  <a:lnTo>
                    <a:pt x="1861637" y="0"/>
                  </a:lnTo>
                  <a:lnTo>
                    <a:pt x="1861637" y="597559"/>
                  </a:lnTo>
                  <a:lnTo>
                    <a:pt x="0" y="597559"/>
                  </a:lnTo>
                  <a:lnTo>
                    <a:pt x="0" y="0"/>
                  </a:lnTo>
                  <a:close/>
                </a:path>
              </a:pathLst>
            </a:custGeom>
            <a:solidFill>
              <a:srgbClr val="FFCCFF"/>
            </a:solidFill>
            <a:ln w="19050">
              <a:solidFill>
                <a:srgbClr val="7030A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0" rIns="570945" bIns="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2">
                      <a:lumMod val="75000"/>
                    </a:schemeClr>
                  </a:solidFill>
                  <a:latin typeface="Calibri" panose="020F0502020204030204" pitchFamily="34" charset="0"/>
                </a:rPr>
                <a:t>Incapacitants</a:t>
              </a:r>
            </a:p>
            <a:p>
              <a:pPr lvl="0" algn="ctr" defTabSz="711200">
                <a:lnSpc>
                  <a:spcPct val="90000"/>
                </a:lnSpc>
                <a:spcBef>
                  <a:spcPct val="0"/>
                </a:spcBef>
                <a:spcAft>
                  <a:spcPct val="35000"/>
                </a:spcAft>
              </a:pPr>
              <a:r>
                <a:rPr lang="fr-FR" sz="1600" b="1" kern="1200" dirty="0" smtClean="0">
                  <a:solidFill>
                    <a:schemeClr val="bg2">
                      <a:lumMod val="75000"/>
                    </a:schemeClr>
                  </a:solidFill>
                  <a:latin typeface="Calibri" panose="020F0502020204030204" pitchFamily="34" charset="0"/>
                </a:rPr>
                <a:t>Neutralisants</a:t>
              </a:r>
              <a:endParaRPr lang="fr-FR" sz="1600" b="1" kern="1200" dirty="0">
                <a:solidFill>
                  <a:schemeClr val="bg2">
                    <a:lumMod val="75000"/>
                  </a:schemeClr>
                </a:solidFill>
                <a:latin typeface="Calibri" panose="020F0502020204030204" pitchFamily="34" charset="0"/>
              </a:endParaRPr>
            </a:p>
          </p:txBody>
        </p:sp>
        <p:sp>
          <p:nvSpPr>
            <p:cNvPr id="24" name="Ellipse 23"/>
            <p:cNvSpPr/>
            <p:nvPr/>
          </p:nvSpPr>
          <p:spPr>
            <a:xfrm>
              <a:off x="7646341" y="5185949"/>
              <a:ext cx="651573" cy="651573"/>
            </a:xfrm>
            <a:prstGeom prst="ellipse">
              <a:avLst/>
            </a:prstGeom>
            <a:blipFill>
              <a:blip r:embed="rId13">
                <a:extLst>
                  <a:ext uri="{28A0092B-C50C-407E-A947-70E740481C1C}">
                    <a14:useLocalDpi xmlns:a14="http://schemas.microsoft.com/office/drawing/2010/main" val="0"/>
                  </a:ext>
                </a:extLst>
              </a:blip>
              <a:srcRect/>
              <a:stretch>
                <a:fillRect l="-24000" r="-24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sp>
        <p:nvSpPr>
          <p:cNvPr id="9" name="ZoneTexte 8"/>
          <p:cNvSpPr txBox="1"/>
          <p:nvPr/>
        </p:nvSpPr>
        <p:spPr>
          <a:xfrm>
            <a:off x="1586753" y="447518"/>
            <a:ext cx="3385687" cy="523220"/>
          </a:xfrm>
          <a:prstGeom prst="rect">
            <a:avLst/>
          </a:prstGeom>
          <a:noFill/>
        </p:spPr>
        <p:txBody>
          <a:bodyPr wrap="square" rtlCol="0">
            <a:spAutoFit/>
          </a:bodyPr>
          <a:lstStyle/>
          <a:p>
            <a:pPr algn="ctr"/>
            <a:r>
              <a:rPr lang="fr-FR" sz="2800" b="1" u="sng" dirty="0" smtClean="0">
                <a:solidFill>
                  <a:srgbClr val="0070C0"/>
                </a:solidFill>
              </a:rPr>
              <a:t>5 grandes classes</a:t>
            </a:r>
            <a:endParaRPr lang="fr-FR" sz="2800" b="1" u="sng" dirty="0">
              <a:solidFill>
                <a:srgbClr val="0070C0"/>
              </a:solidFill>
            </a:endParaRPr>
          </a:p>
        </p:txBody>
      </p:sp>
    </p:spTree>
    <p:extLst>
      <p:ext uri="{BB962C8B-B14F-4D97-AF65-F5344CB8AC3E}">
        <p14:creationId xmlns:p14="http://schemas.microsoft.com/office/powerpoint/2010/main" val="48337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4"/>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79235"/>
            <a:ext cx="862951" cy="826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6"/>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4" name="Rectangle à coins arrondis 13">
            <a:hlinkClick r:id="rId7"/>
          </p:cNvPr>
          <p:cNvSpPr/>
          <p:nvPr/>
        </p:nvSpPr>
        <p:spPr>
          <a:xfrm>
            <a:off x="3208773" y="1310536"/>
            <a:ext cx="4465501" cy="441325"/>
          </a:xfrm>
          <a:prstGeom prst="roundRect">
            <a:avLst/>
          </a:pr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rgbClr val="FF0000"/>
              </a:solidFill>
            </a:endParaRPr>
          </a:p>
        </p:txBody>
      </p:sp>
      <p:sp>
        <p:nvSpPr>
          <p:cNvPr id="16" name="ZoneTexte 15"/>
          <p:cNvSpPr txBox="1"/>
          <p:nvPr/>
        </p:nvSpPr>
        <p:spPr>
          <a:xfrm>
            <a:off x="1101408" y="515336"/>
            <a:ext cx="4889770" cy="400110"/>
          </a:xfrm>
          <a:prstGeom prst="rect">
            <a:avLst/>
          </a:prstGeom>
          <a:noFill/>
        </p:spPr>
        <p:txBody>
          <a:bodyPr wrap="square" rtlCol="0">
            <a:spAutoFit/>
          </a:bodyPr>
          <a:lstStyle/>
          <a:p>
            <a:pPr algn="ctr"/>
            <a:r>
              <a:rPr lang="fr-FR" sz="2000" b="1" u="sng" dirty="0" smtClean="0">
                <a:solidFill>
                  <a:srgbClr val="0070C0"/>
                </a:solidFill>
              </a:rPr>
              <a:t>Les Neurotoxiques </a:t>
            </a:r>
            <a:r>
              <a:rPr lang="fr-FR" sz="2000" b="1" u="sng" dirty="0" err="1" smtClean="0">
                <a:solidFill>
                  <a:srgbClr val="0070C0"/>
                </a:solidFill>
              </a:rPr>
              <a:t>Organo-Phosporés</a:t>
            </a:r>
            <a:r>
              <a:rPr lang="fr-FR" sz="2000" b="1" u="sng" dirty="0" smtClean="0">
                <a:solidFill>
                  <a:srgbClr val="0070C0"/>
                </a:solidFill>
              </a:rPr>
              <a:t> (NOP)</a:t>
            </a:r>
            <a:endParaRPr lang="fr-FR" sz="2000" b="1" u="sng" dirty="0">
              <a:solidFill>
                <a:srgbClr val="0070C0"/>
              </a:solidFill>
            </a:endParaRPr>
          </a:p>
        </p:txBody>
      </p:sp>
      <p:sp>
        <p:nvSpPr>
          <p:cNvPr id="2" name="Rectangle 1"/>
          <p:cNvSpPr/>
          <p:nvPr/>
        </p:nvSpPr>
        <p:spPr>
          <a:xfrm>
            <a:off x="3514878" y="1346532"/>
            <a:ext cx="3853299" cy="369332"/>
          </a:xfrm>
          <a:prstGeom prst="rect">
            <a:avLst/>
          </a:prstGeom>
        </p:spPr>
        <p:txBody>
          <a:bodyPr wrap="none">
            <a:spAutoFit/>
          </a:bodyPr>
          <a:lstStyle/>
          <a:p>
            <a:pPr algn="ctr">
              <a:defRPr/>
            </a:pPr>
            <a:r>
              <a:rPr lang="fr-FR" b="1" dirty="0" smtClean="0">
                <a:solidFill>
                  <a:srgbClr val="FF7C80"/>
                </a:solidFill>
              </a:rPr>
              <a:t>Cliquez ci-dessous pour lancer la vidéo</a:t>
            </a:r>
            <a:endParaRPr lang="fr-FR" b="1" dirty="0">
              <a:solidFill>
                <a:srgbClr val="FF7C80"/>
              </a:solidFill>
            </a:endParaRPr>
          </a:p>
        </p:txBody>
      </p:sp>
      <p:sp>
        <p:nvSpPr>
          <p:cNvPr id="17" name="ZoneTexte 16"/>
          <p:cNvSpPr txBox="1"/>
          <p:nvPr/>
        </p:nvSpPr>
        <p:spPr>
          <a:xfrm>
            <a:off x="5991178" y="2788946"/>
            <a:ext cx="5903913" cy="1200150"/>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Quels </a:t>
            </a:r>
            <a:r>
              <a:rPr lang="fr-FR" b="1" dirty="0">
                <a:solidFill>
                  <a:srgbClr val="FF7C80"/>
                </a:solidFill>
                <a:latin typeface="Calibri" panose="020F0502020204030204" pitchFamily="34" charset="0"/>
              </a:rPr>
              <a:t>symptômes</a:t>
            </a:r>
            <a:r>
              <a:rPr lang="fr-FR" dirty="0">
                <a:solidFill>
                  <a:schemeClr val="accent1">
                    <a:lumMod val="50000"/>
                  </a:schemeClr>
                </a:solidFill>
                <a:latin typeface="Calibri" panose="020F0502020204030204" pitchFamily="34" charset="0"/>
              </a:rPr>
              <a:t> avez-vous observés ? Regardez de nouveau si besoin la vidéo puis lister les.</a:t>
            </a:r>
          </a:p>
          <a:p>
            <a:pPr algn="ctr">
              <a:defRPr/>
            </a:pPr>
            <a:endParaRPr lang="fr-FR" dirty="0">
              <a:solidFill>
                <a:schemeClr val="accent1">
                  <a:lumMod val="50000"/>
                </a:schemeClr>
              </a:solidFill>
              <a:latin typeface="Calibri" panose="020F0502020204030204" pitchFamily="34" charset="0"/>
            </a:endParaRPr>
          </a:p>
          <a:p>
            <a:pPr algn="ctr">
              <a:defRPr/>
            </a:pPr>
            <a:r>
              <a:rPr lang="fr-FR" dirty="0">
                <a:solidFill>
                  <a:schemeClr val="accent1">
                    <a:lumMod val="50000"/>
                  </a:schemeClr>
                </a:solidFill>
                <a:latin typeface="Calibri" panose="020F0502020204030204" pitchFamily="34" charset="0"/>
              </a:rPr>
              <a:t>Pourrions-nous avoir d’autres symptômes </a:t>
            </a:r>
            <a:r>
              <a:rPr lang="fr-FR" dirty="0" smtClean="0">
                <a:solidFill>
                  <a:schemeClr val="accent1">
                    <a:lumMod val="50000"/>
                  </a:schemeClr>
                </a:solidFill>
                <a:latin typeface="Calibri" panose="020F0502020204030204" pitchFamily="34" charset="0"/>
              </a:rPr>
              <a:t>?</a:t>
            </a:r>
            <a:endParaRPr lang="fr-FR" dirty="0">
              <a:solidFill>
                <a:schemeClr val="accent1">
                  <a:lumMod val="50000"/>
                </a:schemeClr>
              </a:solidFill>
              <a:latin typeface="Calibri" panose="020F0502020204030204" pitchFamily="34" charset="0"/>
            </a:endParaRPr>
          </a:p>
        </p:txBody>
      </p:sp>
      <p:sp>
        <p:nvSpPr>
          <p:cNvPr id="18" name="ZoneTexte 17"/>
          <p:cNvSpPr txBox="1"/>
          <p:nvPr/>
        </p:nvSpPr>
        <p:spPr>
          <a:xfrm>
            <a:off x="6539504" y="4704968"/>
            <a:ext cx="4807260" cy="369888"/>
          </a:xfrm>
          <a:prstGeom prst="rect">
            <a:avLst/>
          </a:prstGeom>
          <a:noFill/>
        </p:spPr>
        <p:txBody>
          <a:bodyPr wrap="square">
            <a:spAutoFit/>
          </a:bodyPr>
          <a:lstStyle/>
          <a:p>
            <a:pPr algn="ctr">
              <a:defRPr/>
            </a:pPr>
            <a:r>
              <a:rPr lang="fr-FR" dirty="0">
                <a:solidFill>
                  <a:schemeClr val="accent1">
                    <a:lumMod val="50000"/>
                  </a:schemeClr>
                </a:solidFill>
                <a:latin typeface="Calibri" panose="020F0502020204030204" pitchFamily="34" charset="0"/>
              </a:rPr>
              <a:t>Comment expliquer cette symptomatologie ?</a:t>
            </a:r>
          </a:p>
        </p:txBody>
      </p:sp>
      <p:pic>
        <p:nvPicPr>
          <p:cNvPr id="6" name="Syrie  les secrets de la production du gaz sarin-coupé">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755503" y="2531660"/>
            <a:ext cx="5272732" cy="2965912"/>
          </a:xfrm>
          <a:prstGeom prst="rect">
            <a:avLst/>
          </a:prstGeom>
        </p:spPr>
      </p:pic>
    </p:spTree>
    <p:extLst>
      <p:ext uri="{BB962C8B-B14F-4D97-AF65-F5344CB8AC3E}">
        <p14:creationId xmlns:p14="http://schemas.microsoft.com/office/powerpoint/2010/main" val="35240345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379234"/>
            <a:ext cx="778212" cy="74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107893" y="452518"/>
            <a:ext cx="4889770" cy="523220"/>
          </a:xfrm>
          <a:prstGeom prst="rect">
            <a:avLst/>
          </a:prstGeom>
          <a:noFill/>
        </p:spPr>
        <p:txBody>
          <a:bodyPr wrap="square" rtlCol="0">
            <a:spAutoFit/>
          </a:bodyPr>
          <a:lstStyle/>
          <a:p>
            <a:pPr algn="ctr"/>
            <a:r>
              <a:rPr lang="fr-FR" sz="2800" b="1" u="sng" dirty="0" smtClean="0">
                <a:solidFill>
                  <a:srgbClr val="0070C0"/>
                </a:solidFill>
              </a:rPr>
              <a:t>NOP : Physiopathologie</a:t>
            </a:r>
            <a:endParaRPr lang="fr-FR" sz="2800" b="1" u="sng" dirty="0">
              <a:solidFill>
                <a:srgbClr val="0070C0"/>
              </a:solidFill>
            </a:endParaRPr>
          </a:p>
        </p:txBody>
      </p:sp>
      <p:graphicFrame>
        <p:nvGraphicFramePr>
          <p:cNvPr id="9" name="Diagramme 8"/>
          <p:cNvGraphicFramePr/>
          <p:nvPr>
            <p:extLst>
              <p:ext uri="{D42A27DB-BD31-4B8C-83A1-F6EECF244321}">
                <p14:modId xmlns:p14="http://schemas.microsoft.com/office/powerpoint/2010/main" val="2214682177"/>
              </p:ext>
            </p:extLst>
          </p:nvPr>
        </p:nvGraphicFramePr>
        <p:xfrm>
          <a:off x="503547" y="1271211"/>
          <a:ext cx="5509018" cy="38899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12" name="Connecteur droit 11"/>
          <p:cNvCxnSpPr/>
          <p:nvPr/>
        </p:nvCxnSpPr>
        <p:spPr>
          <a:xfrm flipH="1">
            <a:off x="1092200" y="4872626"/>
            <a:ext cx="647700" cy="358775"/>
          </a:xfrm>
          <a:prstGeom prst="line">
            <a:avLst/>
          </a:prstGeom>
          <a:ln w="2222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882775" y="4872626"/>
            <a:ext cx="504825" cy="358775"/>
          </a:xfrm>
          <a:prstGeom prst="line">
            <a:avLst/>
          </a:prstGeom>
          <a:ln w="2222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ZoneTexte 28"/>
          <p:cNvSpPr txBox="1">
            <a:spLocks noChangeArrowheads="1"/>
          </p:cNvSpPr>
          <p:nvPr/>
        </p:nvSpPr>
        <p:spPr bwMode="auto">
          <a:xfrm>
            <a:off x="3824561" y="5579776"/>
            <a:ext cx="286354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dirty="0">
                <a:solidFill>
                  <a:schemeClr val="accent1">
                    <a:lumMod val="50000"/>
                  </a:schemeClr>
                </a:solidFill>
                <a:latin typeface="Calibri" panose="020F0502020204030204" pitchFamily="34" charset="0"/>
              </a:rPr>
              <a:t>SNA + SNC + jonction neuromusculaire</a:t>
            </a:r>
          </a:p>
        </p:txBody>
      </p:sp>
      <p:cxnSp>
        <p:nvCxnSpPr>
          <p:cNvPr id="15" name="Connecteur droit avec flèche 14"/>
          <p:cNvCxnSpPr>
            <a:endCxn id="14" idx="0"/>
          </p:cNvCxnSpPr>
          <p:nvPr/>
        </p:nvCxnSpPr>
        <p:spPr>
          <a:xfrm>
            <a:off x="4400824" y="5247465"/>
            <a:ext cx="855508" cy="332311"/>
          </a:xfrm>
          <a:prstGeom prst="straightConnector1">
            <a:avLst/>
          </a:prstGeom>
          <a:ln w="19050">
            <a:solidFill>
              <a:srgbClr val="6666FF"/>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31"/>
          <p:cNvSpPr txBox="1">
            <a:spLocks noChangeArrowheads="1"/>
          </p:cNvSpPr>
          <p:nvPr/>
        </p:nvSpPr>
        <p:spPr bwMode="auto">
          <a:xfrm>
            <a:off x="503547" y="5284681"/>
            <a:ext cx="12061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dirty="0">
                <a:solidFill>
                  <a:schemeClr val="accent1">
                    <a:lumMod val="50000"/>
                  </a:schemeClr>
                </a:solidFill>
                <a:latin typeface="Calibri" panose="020F0502020204030204" pitchFamily="34" charset="0"/>
              </a:rPr>
              <a:t>Effets muscariniques</a:t>
            </a:r>
          </a:p>
        </p:txBody>
      </p:sp>
      <p:sp>
        <p:nvSpPr>
          <p:cNvPr id="17" name="ZoneTexte 32"/>
          <p:cNvSpPr txBox="1">
            <a:spLocks noChangeArrowheads="1"/>
          </p:cNvSpPr>
          <p:nvPr/>
        </p:nvSpPr>
        <p:spPr bwMode="auto">
          <a:xfrm>
            <a:off x="1793663" y="5278259"/>
            <a:ext cx="12639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dirty="0">
                <a:solidFill>
                  <a:schemeClr val="accent1">
                    <a:lumMod val="50000"/>
                  </a:schemeClr>
                </a:solidFill>
                <a:latin typeface="Calibri" panose="020F0502020204030204" pitchFamily="34" charset="0"/>
              </a:rPr>
              <a:t>Effets nicotiniques</a:t>
            </a:r>
          </a:p>
        </p:txBody>
      </p:sp>
      <p:pic>
        <p:nvPicPr>
          <p:cNvPr id="18" name="Picture 9" descr="synapse"/>
          <p:cNvPicPr>
            <a:picLocks noChangeAspect="1" noChangeArrowheads="1"/>
          </p:cNvPicPr>
          <p:nvPr/>
        </p:nvPicPr>
        <p:blipFill>
          <a:blip r:embed="rId10">
            <a:extLst>
              <a:ext uri="{28A0092B-C50C-407E-A947-70E740481C1C}">
                <a14:useLocalDpi xmlns:a14="http://schemas.microsoft.com/office/drawing/2010/main" val="0"/>
              </a:ext>
            </a:extLst>
          </a:blip>
          <a:srcRect t="7225" b="5754"/>
          <a:stretch>
            <a:fillRect/>
          </a:stretch>
        </p:blipFill>
        <p:spPr bwMode="auto">
          <a:xfrm>
            <a:off x="6899002" y="1818510"/>
            <a:ext cx="4102403" cy="354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14"/>
          <p:cNvSpPr txBox="1">
            <a:spLocks noChangeArrowheads="1"/>
          </p:cNvSpPr>
          <p:nvPr/>
        </p:nvSpPr>
        <p:spPr bwMode="auto">
          <a:xfrm>
            <a:off x="5831238" y="1416479"/>
            <a:ext cx="18191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fr-FR" altLang="fr-FR" sz="900" b="1" dirty="0" smtClean="0">
                <a:solidFill>
                  <a:schemeClr val="tx1">
                    <a:lumMod val="85000"/>
                    <a:lumOff val="15000"/>
                  </a:schemeClr>
                </a:solidFill>
                <a:latin typeface="Calibri" panose="020F0502020204030204" pitchFamily="34" charset="0"/>
              </a:rPr>
              <a:t>Les Organophosphorés inhibent l’action de </a:t>
            </a:r>
            <a:r>
              <a:rPr lang="fr-FR" altLang="fr-FR" sz="900" b="1" dirty="0" smtClean="0">
                <a:solidFill>
                  <a:srgbClr val="FF5050"/>
                </a:solidFill>
                <a:latin typeface="Calibri" panose="020F0502020204030204" pitchFamily="34" charset="0"/>
              </a:rPr>
              <a:t>l’acétylcholinestérase</a:t>
            </a:r>
            <a:r>
              <a:rPr lang="fr-FR" altLang="fr-FR" sz="900" b="1" dirty="0" smtClean="0">
                <a:solidFill>
                  <a:schemeClr val="tx1">
                    <a:lumMod val="85000"/>
                    <a:lumOff val="15000"/>
                  </a:schemeClr>
                </a:solidFill>
                <a:latin typeface="Calibri" panose="020F0502020204030204" pitchFamily="34" charset="0"/>
              </a:rPr>
              <a:t> = Accumulation </a:t>
            </a:r>
            <a:r>
              <a:rPr lang="fr-FR" altLang="fr-FR" sz="900" b="1" dirty="0" err="1" smtClean="0">
                <a:solidFill>
                  <a:schemeClr val="tx1">
                    <a:lumMod val="85000"/>
                    <a:lumOff val="15000"/>
                  </a:schemeClr>
                </a:solidFill>
                <a:latin typeface="Calibri" panose="020F0502020204030204" pitchFamily="34" charset="0"/>
              </a:rPr>
              <a:t>d’AcétylCholine</a:t>
            </a:r>
            <a:r>
              <a:rPr lang="fr-FR" altLang="fr-FR" sz="900" b="1" dirty="0" smtClean="0">
                <a:solidFill>
                  <a:schemeClr val="tx1">
                    <a:lumMod val="85000"/>
                    <a:lumOff val="15000"/>
                  </a:schemeClr>
                </a:solidFill>
                <a:latin typeface="Calibri" panose="020F0502020204030204" pitchFamily="34" charset="0"/>
              </a:rPr>
              <a:t> (</a:t>
            </a:r>
            <a:r>
              <a:rPr lang="fr-FR" altLang="fr-FR" sz="900" b="1" dirty="0" err="1" smtClean="0">
                <a:solidFill>
                  <a:schemeClr val="tx1">
                    <a:lumMod val="85000"/>
                    <a:lumOff val="15000"/>
                  </a:schemeClr>
                </a:solidFill>
                <a:latin typeface="Calibri" panose="020F0502020204030204" pitchFamily="34" charset="0"/>
              </a:rPr>
              <a:t>Ach</a:t>
            </a:r>
            <a:r>
              <a:rPr lang="fr-FR" altLang="fr-FR" sz="900" b="1" dirty="0" smtClean="0">
                <a:solidFill>
                  <a:schemeClr val="tx1">
                    <a:lumMod val="85000"/>
                    <a:lumOff val="15000"/>
                  </a:schemeClr>
                </a:solidFill>
                <a:latin typeface="Calibri" panose="020F0502020204030204" pitchFamily="34" charset="0"/>
              </a:rPr>
              <a:t>)</a:t>
            </a:r>
          </a:p>
        </p:txBody>
      </p:sp>
      <p:sp>
        <p:nvSpPr>
          <p:cNvPr id="20" name="Text Box 12"/>
          <p:cNvSpPr txBox="1">
            <a:spLocks noChangeArrowheads="1"/>
          </p:cNvSpPr>
          <p:nvPr/>
        </p:nvSpPr>
        <p:spPr bwMode="auto">
          <a:xfrm>
            <a:off x="6392365" y="4767598"/>
            <a:ext cx="1432682"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800" b="1" dirty="0">
                <a:solidFill>
                  <a:srgbClr val="6666FF"/>
                </a:solidFill>
              </a:rPr>
              <a:t>3. </a:t>
            </a:r>
            <a:r>
              <a:rPr lang="fr-FR" altLang="fr-FR" sz="800" b="1" u="sng" dirty="0">
                <a:solidFill>
                  <a:srgbClr val="6666FF"/>
                </a:solidFill>
              </a:rPr>
              <a:t>Normalement </a:t>
            </a:r>
            <a:r>
              <a:rPr lang="fr-FR" altLang="fr-FR" sz="800" b="1" dirty="0">
                <a:solidFill>
                  <a:srgbClr val="6666FF"/>
                </a:solidFill>
              </a:rPr>
              <a:t>: Dégradation de l’</a:t>
            </a:r>
            <a:r>
              <a:rPr lang="fr-FR" altLang="fr-FR" sz="800" b="1" dirty="0" err="1">
                <a:solidFill>
                  <a:srgbClr val="6666FF"/>
                </a:solidFill>
              </a:rPr>
              <a:t>ACh</a:t>
            </a:r>
            <a:r>
              <a:rPr lang="fr-FR" altLang="fr-FR" sz="800" b="1" dirty="0">
                <a:solidFill>
                  <a:srgbClr val="6666FF"/>
                </a:solidFill>
              </a:rPr>
              <a:t> par les cholinestérases</a:t>
            </a:r>
          </a:p>
        </p:txBody>
      </p:sp>
      <p:sp>
        <p:nvSpPr>
          <p:cNvPr id="21" name="Text Box 11"/>
          <p:cNvSpPr txBox="1">
            <a:spLocks noChangeArrowheads="1"/>
          </p:cNvSpPr>
          <p:nvPr/>
        </p:nvSpPr>
        <p:spPr bwMode="auto">
          <a:xfrm>
            <a:off x="9545288" y="4586116"/>
            <a:ext cx="2052991" cy="2154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800" b="1" dirty="0">
                <a:solidFill>
                  <a:srgbClr val="6666FF"/>
                </a:solidFill>
              </a:rPr>
              <a:t>2. Fixation de l’</a:t>
            </a:r>
            <a:r>
              <a:rPr lang="fr-FR" altLang="fr-FR" sz="800" b="1" dirty="0" err="1">
                <a:solidFill>
                  <a:srgbClr val="6666FF"/>
                </a:solidFill>
              </a:rPr>
              <a:t>ACh</a:t>
            </a:r>
            <a:r>
              <a:rPr lang="fr-FR" altLang="fr-FR" sz="800" b="1" dirty="0">
                <a:solidFill>
                  <a:srgbClr val="6666FF"/>
                </a:solidFill>
              </a:rPr>
              <a:t> sur son récepteur</a:t>
            </a:r>
          </a:p>
        </p:txBody>
      </p:sp>
      <p:sp>
        <p:nvSpPr>
          <p:cNvPr id="22" name="Text Box 10"/>
          <p:cNvSpPr txBox="1">
            <a:spLocks noChangeArrowheads="1"/>
          </p:cNvSpPr>
          <p:nvPr/>
        </p:nvSpPr>
        <p:spPr bwMode="auto">
          <a:xfrm>
            <a:off x="9813576" y="4130873"/>
            <a:ext cx="1267419" cy="2154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800" b="1" dirty="0">
                <a:solidFill>
                  <a:srgbClr val="6666FF"/>
                </a:solidFill>
              </a:rPr>
              <a:t>1. Libération d’</a:t>
            </a:r>
            <a:r>
              <a:rPr lang="fr-FR" altLang="fr-FR" sz="800" b="1" dirty="0" err="1">
                <a:solidFill>
                  <a:srgbClr val="6666FF"/>
                </a:solidFill>
              </a:rPr>
              <a:t>ACh</a:t>
            </a:r>
            <a:endParaRPr lang="fr-FR" altLang="fr-FR" sz="800" b="1" dirty="0">
              <a:solidFill>
                <a:srgbClr val="6666FF"/>
              </a:solidFill>
            </a:endParaRPr>
          </a:p>
        </p:txBody>
      </p:sp>
      <p:cxnSp>
        <p:nvCxnSpPr>
          <p:cNvPr id="23" name="Connecteur en arc 22"/>
          <p:cNvCxnSpPr/>
          <p:nvPr/>
        </p:nvCxnSpPr>
        <p:spPr>
          <a:xfrm flipV="1">
            <a:off x="7442733" y="4685188"/>
            <a:ext cx="290073" cy="51386"/>
          </a:xfrm>
          <a:prstGeom prst="curvedConnector3">
            <a:avLst>
              <a:gd name="adj1" fmla="val 50000"/>
            </a:avLst>
          </a:prstGeom>
          <a:ln w="31750">
            <a:solidFill>
              <a:srgbClr val="FF7C8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en arc 23"/>
          <p:cNvCxnSpPr/>
          <p:nvPr/>
        </p:nvCxnSpPr>
        <p:spPr>
          <a:xfrm rot="16200000" flipH="1">
            <a:off x="6171707" y="2285196"/>
            <a:ext cx="1699984" cy="1196890"/>
          </a:xfrm>
          <a:prstGeom prst="curvedConnector3">
            <a:avLst>
              <a:gd name="adj1" fmla="val 98830"/>
            </a:avLst>
          </a:prstGeom>
          <a:ln w="31750">
            <a:solidFill>
              <a:srgbClr val="00FF00"/>
            </a:solidFill>
            <a:tailEnd type="triangle"/>
          </a:ln>
        </p:spPr>
        <p:style>
          <a:lnRef idx="1">
            <a:schemeClr val="accent1"/>
          </a:lnRef>
          <a:fillRef idx="0">
            <a:schemeClr val="accent1"/>
          </a:fillRef>
          <a:effectRef idx="0">
            <a:schemeClr val="accent1"/>
          </a:effectRef>
          <a:fontRef idx="minor">
            <a:schemeClr val="tx1"/>
          </a:fontRef>
        </p:style>
      </p:cxnSp>
      <p:sp>
        <p:nvSpPr>
          <p:cNvPr id="25" name="Text Box 10"/>
          <p:cNvSpPr txBox="1">
            <a:spLocks noChangeArrowheads="1"/>
          </p:cNvSpPr>
          <p:nvPr/>
        </p:nvSpPr>
        <p:spPr bwMode="auto">
          <a:xfrm>
            <a:off x="6789546" y="3902748"/>
            <a:ext cx="984285" cy="3385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800" b="1" dirty="0">
                <a:solidFill>
                  <a:srgbClr val="6666FF"/>
                </a:solidFill>
              </a:rPr>
              <a:t>4. Recapture de l’</a:t>
            </a:r>
            <a:r>
              <a:rPr lang="fr-FR" altLang="fr-FR" sz="800" b="1" dirty="0" err="1">
                <a:solidFill>
                  <a:srgbClr val="6666FF"/>
                </a:solidFill>
              </a:rPr>
              <a:t>ACh</a:t>
            </a:r>
            <a:endParaRPr lang="fr-FR" altLang="fr-FR" sz="800" b="1" dirty="0">
              <a:solidFill>
                <a:srgbClr val="6666FF"/>
              </a:solidFill>
            </a:endParaRPr>
          </a:p>
        </p:txBody>
      </p:sp>
      <p:sp>
        <p:nvSpPr>
          <p:cNvPr id="30" name="Text Box 5">
            <a:hlinkClick r:id="rId11"/>
          </p:cNvPr>
          <p:cNvSpPr txBox="1">
            <a:spLocks noChangeArrowheads="1"/>
          </p:cNvSpPr>
          <p:nvPr/>
        </p:nvSpPr>
        <p:spPr bwMode="auto">
          <a:xfrm>
            <a:off x="9333125" y="1106872"/>
            <a:ext cx="2661112" cy="369332"/>
          </a:xfrm>
          <a:prstGeom prst="rect">
            <a:avLst/>
          </a:prstGeom>
          <a:gradFill>
            <a:gsLst>
              <a:gs pos="0">
                <a:srgbClr val="FFCCFF"/>
              </a:gs>
              <a:gs pos="75000">
                <a:schemeClr val="bg1"/>
              </a:gs>
              <a:gs pos="100000">
                <a:schemeClr val="accent1">
                  <a:lumMod val="30000"/>
                  <a:lumOff val="70000"/>
                </a:schemeClr>
              </a:gs>
            </a:gsLst>
            <a:lin ang="5400000" scaled="1"/>
          </a:grad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fr-FR" altLang="fr-FR" sz="1800" dirty="0" smtClean="0">
                <a:solidFill>
                  <a:srgbClr val="5F5F5F"/>
                </a:solidFill>
                <a:latin typeface="Calibri" panose="020F0502020204030204" pitchFamily="34" charset="0"/>
              </a:rPr>
              <a:t>Infographie : cliquez ici</a:t>
            </a:r>
          </a:p>
        </p:txBody>
      </p:sp>
      <p:sp>
        <p:nvSpPr>
          <p:cNvPr id="31" name="Text Box 5">
            <a:hlinkClick r:id="rId12"/>
          </p:cNvPr>
          <p:cNvSpPr txBox="1">
            <a:spLocks noChangeArrowheads="1"/>
          </p:cNvSpPr>
          <p:nvPr/>
        </p:nvSpPr>
        <p:spPr bwMode="auto">
          <a:xfrm>
            <a:off x="7620144" y="5596923"/>
            <a:ext cx="3260022" cy="369332"/>
          </a:xfrm>
          <a:prstGeom prst="rect">
            <a:avLst/>
          </a:prstGeom>
          <a:gradFill>
            <a:gsLst>
              <a:gs pos="0">
                <a:srgbClr val="FFCCFF"/>
              </a:gs>
              <a:gs pos="75000">
                <a:schemeClr val="bg1"/>
              </a:gs>
              <a:gs pos="100000">
                <a:schemeClr val="accent1">
                  <a:lumMod val="30000"/>
                  <a:lumOff val="70000"/>
                </a:schemeClr>
              </a:gs>
            </a:gsLst>
            <a:lin ang="5400000" scaled="1"/>
          </a:grad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fr-FR" altLang="fr-FR" sz="1800" dirty="0" smtClean="0">
                <a:solidFill>
                  <a:srgbClr val="5F5F5F"/>
                </a:solidFill>
                <a:latin typeface="Calibri" panose="020F0502020204030204" pitchFamily="34" charset="0"/>
              </a:rPr>
              <a:t>Pour en savoir plus : cliquez ici</a:t>
            </a:r>
          </a:p>
        </p:txBody>
      </p:sp>
    </p:spTree>
    <p:extLst>
      <p:ext uri="{BB962C8B-B14F-4D97-AF65-F5344CB8AC3E}">
        <p14:creationId xmlns:p14="http://schemas.microsoft.com/office/powerpoint/2010/main" val="335216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0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2000"/>
                                        <p:tgtEl>
                                          <p:spTgt spid="12"/>
                                        </p:tgtEl>
                                      </p:cBhvr>
                                    </p:animEffect>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2000"/>
                                        <p:tgtEl>
                                          <p:spTgt spid="1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20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2000"/>
                                        <p:tgtEl>
                                          <p:spTgt spid="17"/>
                                        </p:tgtEl>
                                      </p:cBhvr>
                                    </p:animEffect>
                                  </p:childTnLst>
                                </p:cTn>
                              </p:par>
                              <p:par>
                                <p:cTn id="20" presetID="22" presetClass="entr" presetSubtype="8"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2000"/>
                                        <p:tgtEl>
                                          <p:spTgt spid="1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up)">
                                      <p:cBhvr>
                                        <p:cTn id="30" dur="2000"/>
                                        <p:tgtEl>
                                          <p:spTgt spid="19"/>
                                        </p:tgtEl>
                                      </p:cBhvr>
                                    </p:animEffect>
                                  </p:childTnLst>
                                </p:cTn>
                              </p:par>
                              <p:par>
                                <p:cTn id="31" presetID="22" presetClass="entr" presetSubtype="1"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up)">
                                      <p:cBhvr>
                                        <p:cTn id="33" dur="2000"/>
                                        <p:tgtEl>
                                          <p:spTgt spid="24"/>
                                        </p:tgtEl>
                                      </p:cBhvr>
                                    </p:animEffect>
                                  </p:childTnLst>
                                </p:cTn>
                              </p:par>
                              <p:par>
                                <p:cTn id="34" presetID="22" presetClass="entr" presetSubtype="1"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2000"/>
                                        <p:tgtEl>
                                          <p:spTgt spid="18"/>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up)">
                                      <p:cBhvr>
                                        <p:cTn id="39" dur="2000"/>
                                        <p:tgtEl>
                                          <p:spTgt spid="25"/>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2000"/>
                                        <p:tgtEl>
                                          <p:spTgt spid="20"/>
                                        </p:tgtEl>
                                      </p:cBhvr>
                                    </p:animEffect>
                                  </p:childTnLst>
                                </p:cTn>
                              </p:par>
                              <p:par>
                                <p:cTn id="43" presetID="22" presetClass="entr" presetSubtype="1"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up)">
                                      <p:cBhvr>
                                        <p:cTn id="45" dur="2000"/>
                                        <p:tgtEl>
                                          <p:spTgt spid="23"/>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2000"/>
                                        <p:tgtEl>
                                          <p:spTgt spid="22"/>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up)">
                                      <p:cBhvr>
                                        <p:cTn id="51" dur="20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4" grpId="0"/>
      <p:bldP spid="16" grpId="0"/>
      <p:bldP spid="17" grpId="0"/>
      <p:bldP spid="19" grpId="0"/>
      <p:bldP spid="20" grpId="0" animBg="1"/>
      <p:bldP spid="21" grpId="0" animBg="1"/>
      <p:bldP spid="22" grpId="0" animBg="1"/>
      <p:bldP spid="25" grpId="0" animBg="1"/>
      <p:bldP spid="30" grpId="0" animBg="1"/>
      <p:bldP spid="3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12794"/>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830093" cy="795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875490" y="384154"/>
            <a:ext cx="4889770" cy="461665"/>
          </a:xfrm>
          <a:prstGeom prst="rect">
            <a:avLst/>
          </a:prstGeom>
          <a:noFill/>
        </p:spPr>
        <p:txBody>
          <a:bodyPr wrap="square" rtlCol="0">
            <a:spAutoFit/>
          </a:bodyPr>
          <a:lstStyle/>
          <a:p>
            <a:pPr algn="ctr"/>
            <a:r>
              <a:rPr lang="fr-FR" sz="2400" b="1" u="sng" dirty="0" smtClean="0">
                <a:solidFill>
                  <a:srgbClr val="0070C0"/>
                </a:solidFill>
              </a:rPr>
              <a:t>NOP : 3 sites concernés</a:t>
            </a:r>
            <a:endParaRPr lang="fr-FR" sz="2400" b="1" u="sng" dirty="0">
              <a:solidFill>
                <a:srgbClr val="0070C0"/>
              </a:solidFill>
            </a:endParaRPr>
          </a:p>
        </p:txBody>
      </p:sp>
      <p:grpSp>
        <p:nvGrpSpPr>
          <p:cNvPr id="2" name="Groupe 1"/>
          <p:cNvGrpSpPr/>
          <p:nvPr/>
        </p:nvGrpSpPr>
        <p:grpSpPr>
          <a:xfrm>
            <a:off x="1024343" y="898037"/>
            <a:ext cx="8335962" cy="5145088"/>
            <a:chOff x="395288" y="1444625"/>
            <a:chExt cx="8335962" cy="5145088"/>
          </a:xfrm>
        </p:grpSpPr>
        <p:grpSp>
          <p:nvGrpSpPr>
            <p:cNvPr id="20" name="Group 2"/>
            <p:cNvGrpSpPr>
              <a:grpSpLocks/>
            </p:cNvGrpSpPr>
            <p:nvPr/>
          </p:nvGrpSpPr>
          <p:grpSpPr bwMode="auto">
            <a:xfrm>
              <a:off x="395288" y="1484313"/>
              <a:ext cx="8305800" cy="5105400"/>
              <a:chOff x="104" y="1128"/>
              <a:chExt cx="4120" cy="4160"/>
            </a:xfrm>
          </p:grpSpPr>
          <p:pic>
            <p:nvPicPr>
              <p:cNvPr id="21" name="Picture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 y="1128"/>
                <a:ext cx="4120" cy="4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2" name="Rectangle 4"/>
              <p:cNvSpPr>
                <a:spLocks noChangeArrowheads="1"/>
              </p:cNvSpPr>
              <p:nvPr/>
            </p:nvSpPr>
            <p:spPr bwMode="auto">
              <a:xfrm>
                <a:off x="160" y="1159"/>
                <a:ext cx="3991" cy="4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grpSp>
        <p:sp>
          <p:nvSpPr>
            <p:cNvPr id="23" name="Rectangle 5"/>
            <p:cNvSpPr>
              <a:spLocks noChangeArrowheads="1"/>
            </p:cNvSpPr>
            <p:nvPr/>
          </p:nvSpPr>
          <p:spPr bwMode="auto">
            <a:xfrm>
              <a:off x="584200" y="1587500"/>
              <a:ext cx="214153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a:solidFill>
                    <a:schemeClr val="bg1"/>
                  </a:solidFill>
                </a:rPr>
                <a:t>SYSTEME NERVEUX</a:t>
              </a:r>
            </a:p>
            <a:p>
              <a:pPr algn="ctr">
                <a:spcBef>
                  <a:spcPct val="0"/>
                </a:spcBef>
                <a:buFontTx/>
                <a:buNone/>
              </a:pPr>
              <a:r>
                <a:rPr lang="fr-FR" altLang="fr-FR" sz="1200" b="1" i="1">
                  <a:solidFill>
                    <a:schemeClr val="bg1"/>
                  </a:solidFill>
                </a:rPr>
                <a:t>CENTRAL</a:t>
              </a:r>
              <a:endParaRPr lang="fr-FR" altLang="fr-FR" sz="1200" b="1" i="1">
                <a:solidFill>
                  <a:schemeClr val="bg1"/>
                </a:solidFill>
                <a:latin typeface="Times New Roman" panose="02020603050405020304" pitchFamily="18" charset="0"/>
              </a:endParaRPr>
            </a:p>
          </p:txBody>
        </p:sp>
        <p:sp>
          <p:nvSpPr>
            <p:cNvPr id="24" name="Rectangle 6"/>
            <p:cNvSpPr>
              <a:spLocks noChangeArrowheads="1"/>
            </p:cNvSpPr>
            <p:nvPr/>
          </p:nvSpPr>
          <p:spPr bwMode="auto">
            <a:xfrm>
              <a:off x="747713" y="2092325"/>
              <a:ext cx="16764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a:t>Système Nerveux Somatique</a:t>
              </a:r>
            </a:p>
          </p:txBody>
        </p:sp>
        <p:sp>
          <p:nvSpPr>
            <p:cNvPr id="25" name="Rectangle 7"/>
            <p:cNvSpPr>
              <a:spLocks noChangeArrowheads="1"/>
            </p:cNvSpPr>
            <p:nvPr/>
          </p:nvSpPr>
          <p:spPr bwMode="auto">
            <a:xfrm>
              <a:off x="803275" y="3046413"/>
              <a:ext cx="17033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a:solidFill>
                    <a:schemeClr val="bg1"/>
                  </a:solidFill>
                </a:rPr>
                <a:t>SYSTEME NERVEUX</a:t>
              </a:r>
            </a:p>
            <a:p>
              <a:pPr algn="ctr">
                <a:spcBef>
                  <a:spcPct val="0"/>
                </a:spcBef>
                <a:buFontTx/>
                <a:buNone/>
              </a:pPr>
              <a:r>
                <a:rPr lang="fr-FR" altLang="fr-FR" sz="1200" b="1" i="1">
                  <a:solidFill>
                    <a:schemeClr val="bg1"/>
                  </a:solidFill>
                </a:rPr>
                <a:t>AUTONOME</a:t>
              </a:r>
              <a:endParaRPr lang="fr-FR" altLang="fr-FR" sz="1200" b="1" i="1">
                <a:solidFill>
                  <a:schemeClr val="bg1"/>
                </a:solidFill>
                <a:latin typeface="Times New Roman" panose="02020603050405020304" pitchFamily="18" charset="0"/>
              </a:endParaRPr>
            </a:p>
          </p:txBody>
        </p:sp>
        <p:sp>
          <p:nvSpPr>
            <p:cNvPr id="26" name="Rectangle 8"/>
            <p:cNvSpPr>
              <a:spLocks noChangeArrowheads="1"/>
            </p:cNvSpPr>
            <p:nvPr/>
          </p:nvSpPr>
          <p:spPr bwMode="auto">
            <a:xfrm>
              <a:off x="546100" y="4021138"/>
              <a:ext cx="16478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t>(ortho)Sympathique</a:t>
              </a:r>
              <a:endParaRPr lang="fr-FR" altLang="fr-FR" sz="1200" b="1">
                <a:latin typeface="Times New Roman" panose="02020603050405020304" pitchFamily="18" charset="0"/>
              </a:endParaRPr>
            </a:p>
          </p:txBody>
        </p:sp>
        <p:sp>
          <p:nvSpPr>
            <p:cNvPr id="27" name="Rectangle 9"/>
            <p:cNvSpPr>
              <a:spLocks noChangeArrowheads="1"/>
            </p:cNvSpPr>
            <p:nvPr/>
          </p:nvSpPr>
          <p:spPr bwMode="auto">
            <a:xfrm>
              <a:off x="533400" y="5605463"/>
              <a:ext cx="1828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t>Parasympathique</a:t>
              </a:r>
              <a:endParaRPr lang="fr-FR" altLang="fr-FR" sz="1200" b="1">
                <a:latin typeface="Times New Roman" panose="02020603050405020304" pitchFamily="18" charset="0"/>
              </a:endParaRPr>
            </a:p>
          </p:txBody>
        </p:sp>
        <p:sp>
          <p:nvSpPr>
            <p:cNvPr id="28" name="Line 10"/>
            <p:cNvSpPr>
              <a:spLocks noChangeShapeType="1"/>
            </p:cNvSpPr>
            <p:nvPr/>
          </p:nvSpPr>
          <p:spPr bwMode="auto">
            <a:xfrm flipH="1" flipV="1">
              <a:off x="2544763" y="3716338"/>
              <a:ext cx="1341437" cy="6350"/>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9" name="Line 11"/>
            <p:cNvSpPr>
              <a:spLocks noChangeShapeType="1"/>
            </p:cNvSpPr>
            <p:nvPr/>
          </p:nvSpPr>
          <p:spPr bwMode="auto">
            <a:xfrm flipH="1">
              <a:off x="2514600" y="4652963"/>
              <a:ext cx="1371600" cy="0"/>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 name="Rectangle 12"/>
            <p:cNvSpPr>
              <a:spLocks noChangeArrowheads="1"/>
            </p:cNvSpPr>
            <p:nvPr/>
          </p:nvSpPr>
          <p:spPr bwMode="auto">
            <a:xfrm>
              <a:off x="2362200" y="4365625"/>
              <a:ext cx="2476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a:solidFill>
                    <a:srgbClr val="00AE00"/>
                  </a:solidFill>
                  <a:latin typeface="Times New Roman" panose="02020603050405020304" pitchFamily="18" charset="0"/>
                </a:rPr>
                <a:t>•</a:t>
              </a:r>
            </a:p>
          </p:txBody>
        </p:sp>
        <p:sp>
          <p:nvSpPr>
            <p:cNvPr id="31" name="Rectangle 13"/>
            <p:cNvSpPr>
              <a:spLocks noChangeArrowheads="1"/>
            </p:cNvSpPr>
            <p:nvPr/>
          </p:nvSpPr>
          <p:spPr bwMode="auto">
            <a:xfrm>
              <a:off x="2362200" y="3429000"/>
              <a:ext cx="2476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a:solidFill>
                    <a:srgbClr val="00AE00"/>
                  </a:solidFill>
                  <a:latin typeface="Times New Roman" panose="02020603050405020304" pitchFamily="18" charset="0"/>
                </a:rPr>
                <a:t>•</a:t>
              </a:r>
            </a:p>
          </p:txBody>
        </p:sp>
        <p:sp>
          <p:nvSpPr>
            <p:cNvPr id="32" name="Line 14"/>
            <p:cNvSpPr>
              <a:spLocks noChangeShapeType="1"/>
            </p:cNvSpPr>
            <p:nvPr/>
          </p:nvSpPr>
          <p:spPr bwMode="auto">
            <a:xfrm>
              <a:off x="2362200" y="3662363"/>
              <a:ext cx="0" cy="990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3" name="Line 15"/>
            <p:cNvSpPr>
              <a:spLocks noChangeShapeType="1"/>
            </p:cNvSpPr>
            <p:nvPr/>
          </p:nvSpPr>
          <p:spPr bwMode="auto">
            <a:xfrm flipV="1">
              <a:off x="2362200" y="3500438"/>
              <a:ext cx="152400" cy="152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4" name="Line 16"/>
            <p:cNvSpPr>
              <a:spLocks noChangeShapeType="1"/>
            </p:cNvSpPr>
            <p:nvPr/>
          </p:nvSpPr>
          <p:spPr bwMode="auto">
            <a:xfrm>
              <a:off x="2362200" y="4645025"/>
              <a:ext cx="152400" cy="152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 name="Line 17"/>
            <p:cNvSpPr>
              <a:spLocks noChangeShapeType="1"/>
            </p:cNvSpPr>
            <p:nvPr/>
          </p:nvSpPr>
          <p:spPr bwMode="auto">
            <a:xfrm flipH="1">
              <a:off x="2209800" y="4149725"/>
              <a:ext cx="1524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6" name="Rectangle 18"/>
            <p:cNvSpPr>
              <a:spLocks noChangeArrowheads="1"/>
            </p:cNvSpPr>
            <p:nvPr/>
          </p:nvSpPr>
          <p:spPr bwMode="auto">
            <a:xfrm>
              <a:off x="4038600" y="1557338"/>
              <a:ext cx="19954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a:t>SYSTEME NERVEUX</a:t>
              </a:r>
            </a:p>
            <a:p>
              <a:pPr algn="ctr">
                <a:spcBef>
                  <a:spcPct val="0"/>
                </a:spcBef>
                <a:buFontTx/>
                <a:buNone/>
              </a:pPr>
              <a:r>
                <a:rPr lang="fr-FR" altLang="fr-FR" sz="1200" b="1" i="1"/>
                <a:t>PERIPHERIQUE</a:t>
              </a:r>
              <a:endParaRPr lang="fr-FR" altLang="fr-FR" sz="1200" b="1" i="1">
                <a:latin typeface="Times New Roman" panose="02020603050405020304" pitchFamily="18" charset="0"/>
              </a:endParaRPr>
            </a:p>
          </p:txBody>
        </p:sp>
        <p:sp>
          <p:nvSpPr>
            <p:cNvPr id="37" name="Rectangle 19"/>
            <p:cNvSpPr>
              <a:spLocks noChangeArrowheads="1"/>
            </p:cNvSpPr>
            <p:nvPr/>
          </p:nvSpPr>
          <p:spPr bwMode="auto">
            <a:xfrm>
              <a:off x="7439025" y="1444625"/>
              <a:ext cx="11064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i="1"/>
                <a:t>ORGANE </a:t>
              </a:r>
            </a:p>
            <a:p>
              <a:pPr algn="ctr">
                <a:spcBef>
                  <a:spcPct val="0"/>
                </a:spcBef>
                <a:buFontTx/>
                <a:buNone/>
              </a:pPr>
              <a:r>
                <a:rPr lang="fr-FR" altLang="fr-FR" sz="1200" b="1" i="1"/>
                <a:t>EFFECTEUR</a:t>
              </a:r>
              <a:endParaRPr lang="fr-FR" altLang="fr-FR" sz="1200" b="1" i="1">
                <a:latin typeface="Times New Roman" panose="02020603050405020304" pitchFamily="18" charset="0"/>
              </a:endParaRPr>
            </a:p>
          </p:txBody>
        </p:sp>
        <p:sp>
          <p:nvSpPr>
            <p:cNvPr id="38" name="Rectangle 20"/>
            <p:cNvSpPr>
              <a:spLocks noChangeArrowheads="1"/>
            </p:cNvSpPr>
            <p:nvPr/>
          </p:nvSpPr>
          <p:spPr bwMode="auto">
            <a:xfrm>
              <a:off x="6096000" y="2509838"/>
              <a:ext cx="152400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solidFill>
                    <a:srgbClr val="00AE00"/>
                  </a:solidFill>
                </a:rPr>
                <a:t>acétylcholine (n)</a:t>
              </a:r>
            </a:p>
          </p:txBody>
        </p:sp>
        <p:sp>
          <p:nvSpPr>
            <p:cNvPr id="39" name="Rectangle 21"/>
            <p:cNvSpPr>
              <a:spLocks noChangeArrowheads="1"/>
            </p:cNvSpPr>
            <p:nvPr/>
          </p:nvSpPr>
          <p:spPr bwMode="auto">
            <a:xfrm>
              <a:off x="4572000" y="3086100"/>
              <a:ext cx="14144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1200" b="1">
                  <a:solidFill>
                    <a:srgbClr val="00AE00"/>
                  </a:solidFill>
                </a:rPr>
                <a:t>acétylcholine (n)</a:t>
              </a:r>
            </a:p>
          </p:txBody>
        </p:sp>
        <p:sp>
          <p:nvSpPr>
            <p:cNvPr id="40" name="Rectangle 22"/>
            <p:cNvSpPr>
              <a:spLocks noChangeArrowheads="1"/>
            </p:cNvSpPr>
            <p:nvPr/>
          </p:nvSpPr>
          <p:spPr bwMode="auto">
            <a:xfrm>
              <a:off x="5638800" y="5173663"/>
              <a:ext cx="138430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solidFill>
                    <a:srgbClr val="00AE00"/>
                  </a:solidFill>
                </a:rPr>
                <a:t>acétylcholine (n)</a:t>
              </a:r>
            </a:p>
          </p:txBody>
        </p:sp>
        <p:sp>
          <p:nvSpPr>
            <p:cNvPr id="41" name="Rectangle 23"/>
            <p:cNvSpPr>
              <a:spLocks noChangeArrowheads="1"/>
            </p:cNvSpPr>
            <p:nvPr/>
          </p:nvSpPr>
          <p:spPr bwMode="auto">
            <a:xfrm>
              <a:off x="7239000" y="6253163"/>
              <a:ext cx="144780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solidFill>
                    <a:srgbClr val="114FFB"/>
                  </a:solidFill>
                </a:rPr>
                <a:t>acétylcholine (m)</a:t>
              </a:r>
              <a:endParaRPr lang="fr-FR" altLang="fr-FR" sz="1200" b="1">
                <a:solidFill>
                  <a:srgbClr val="114FFB"/>
                </a:solidFill>
                <a:latin typeface="Times New Roman" panose="02020603050405020304" pitchFamily="18" charset="0"/>
              </a:endParaRPr>
            </a:p>
          </p:txBody>
        </p:sp>
        <p:sp>
          <p:nvSpPr>
            <p:cNvPr id="42" name="Rectangle 24"/>
            <p:cNvSpPr>
              <a:spLocks noChangeArrowheads="1"/>
            </p:cNvSpPr>
            <p:nvPr/>
          </p:nvSpPr>
          <p:spPr bwMode="auto">
            <a:xfrm>
              <a:off x="4953000" y="6037263"/>
              <a:ext cx="2135188"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t>fibre  postganglionnaire</a:t>
              </a:r>
              <a:endParaRPr lang="fr-FR" altLang="fr-FR" sz="1200" b="1">
                <a:latin typeface="Times New Roman" panose="02020603050405020304" pitchFamily="18" charset="0"/>
              </a:endParaRPr>
            </a:p>
          </p:txBody>
        </p:sp>
        <p:sp>
          <p:nvSpPr>
            <p:cNvPr id="43" name="Rectangle 25"/>
            <p:cNvSpPr>
              <a:spLocks noChangeArrowheads="1"/>
            </p:cNvSpPr>
            <p:nvPr/>
          </p:nvSpPr>
          <p:spPr bwMode="auto">
            <a:xfrm>
              <a:off x="3200400" y="5389563"/>
              <a:ext cx="183515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t>fibre  préganglionnaire</a:t>
              </a:r>
              <a:endParaRPr lang="fr-FR" altLang="fr-FR" sz="1200" b="1">
                <a:latin typeface="Times New Roman" panose="02020603050405020304" pitchFamily="18" charset="0"/>
              </a:endParaRPr>
            </a:p>
          </p:txBody>
        </p:sp>
        <p:sp>
          <p:nvSpPr>
            <p:cNvPr id="44" name="Rectangle 26"/>
            <p:cNvSpPr>
              <a:spLocks noChangeArrowheads="1"/>
            </p:cNvSpPr>
            <p:nvPr/>
          </p:nvSpPr>
          <p:spPr bwMode="auto">
            <a:xfrm>
              <a:off x="3051175" y="4886325"/>
              <a:ext cx="150177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t>médullo-surrénale</a:t>
              </a:r>
              <a:endParaRPr lang="fr-FR" altLang="fr-FR" sz="1200" b="1">
                <a:latin typeface="Times New Roman" panose="02020603050405020304" pitchFamily="18" charset="0"/>
              </a:endParaRPr>
            </a:p>
          </p:txBody>
        </p:sp>
        <p:sp>
          <p:nvSpPr>
            <p:cNvPr id="45" name="Rectangle 27"/>
            <p:cNvSpPr>
              <a:spLocks noChangeArrowheads="1"/>
            </p:cNvSpPr>
            <p:nvPr/>
          </p:nvSpPr>
          <p:spPr bwMode="auto">
            <a:xfrm>
              <a:off x="4948238" y="4414838"/>
              <a:ext cx="116046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solidFill>
                    <a:srgbClr val="FF3300"/>
                  </a:solidFill>
                </a:rPr>
                <a:t>adrénaline</a:t>
              </a:r>
            </a:p>
            <a:p>
              <a:pPr algn="ctr">
                <a:spcBef>
                  <a:spcPct val="0"/>
                </a:spcBef>
                <a:buFontTx/>
                <a:buNone/>
              </a:pPr>
              <a:r>
                <a:rPr lang="fr-FR" altLang="fr-FR" sz="1200" b="1">
                  <a:solidFill>
                    <a:srgbClr val="FF3300"/>
                  </a:solidFill>
                </a:rPr>
                <a:t>(épinéphrine</a:t>
              </a:r>
              <a:r>
                <a:rPr lang="fr-FR" altLang="fr-FR" sz="1200" b="1">
                  <a:solidFill>
                    <a:srgbClr val="FF0000"/>
                  </a:solidFill>
                </a:rPr>
                <a:t>)</a:t>
              </a:r>
              <a:endParaRPr lang="fr-FR" altLang="fr-FR" sz="1200" b="1">
                <a:solidFill>
                  <a:srgbClr val="FF0000"/>
                </a:solidFill>
                <a:latin typeface="Times New Roman" panose="02020603050405020304" pitchFamily="18" charset="0"/>
              </a:endParaRPr>
            </a:p>
          </p:txBody>
        </p:sp>
        <p:sp>
          <p:nvSpPr>
            <p:cNvPr id="46" name="Rectangle 28"/>
            <p:cNvSpPr>
              <a:spLocks noChangeArrowheads="1"/>
            </p:cNvSpPr>
            <p:nvPr/>
          </p:nvSpPr>
          <p:spPr bwMode="auto">
            <a:xfrm>
              <a:off x="6024563" y="3911600"/>
              <a:ext cx="13938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solidFill>
                    <a:srgbClr val="FF3300"/>
                  </a:solidFill>
                </a:rPr>
                <a:t>noradrénaline</a:t>
              </a:r>
            </a:p>
            <a:p>
              <a:pPr algn="ctr">
                <a:spcBef>
                  <a:spcPct val="0"/>
                </a:spcBef>
                <a:buFontTx/>
                <a:buNone/>
              </a:pPr>
              <a:r>
                <a:rPr lang="fr-FR" altLang="fr-FR" sz="1200" b="1">
                  <a:solidFill>
                    <a:srgbClr val="FF3300"/>
                  </a:solidFill>
                </a:rPr>
                <a:t>(norépinéphrine)</a:t>
              </a:r>
              <a:endParaRPr lang="fr-FR" altLang="fr-FR" sz="1200" b="1">
                <a:solidFill>
                  <a:srgbClr val="FF3300"/>
                </a:solidFill>
                <a:latin typeface="Times New Roman" panose="02020603050405020304" pitchFamily="18" charset="0"/>
              </a:endParaRPr>
            </a:p>
          </p:txBody>
        </p:sp>
        <p:sp>
          <p:nvSpPr>
            <p:cNvPr id="47" name="Rectangle 29"/>
            <p:cNvSpPr>
              <a:spLocks noChangeArrowheads="1"/>
            </p:cNvSpPr>
            <p:nvPr/>
          </p:nvSpPr>
          <p:spPr bwMode="auto">
            <a:xfrm>
              <a:off x="4953000" y="3373438"/>
              <a:ext cx="19208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t>fibre  postganglionnaire</a:t>
              </a:r>
            </a:p>
          </p:txBody>
        </p:sp>
        <p:sp>
          <p:nvSpPr>
            <p:cNvPr id="48" name="Rectangle 30"/>
            <p:cNvSpPr>
              <a:spLocks noChangeArrowheads="1"/>
            </p:cNvSpPr>
            <p:nvPr/>
          </p:nvSpPr>
          <p:spPr bwMode="auto">
            <a:xfrm>
              <a:off x="2590800" y="3046413"/>
              <a:ext cx="154146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t>fibre  </a:t>
              </a:r>
            </a:p>
            <a:p>
              <a:pPr algn="ctr">
                <a:spcBef>
                  <a:spcPct val="0"/>
                </a:spcBef>
                <a:buFontTx/>
                <a:buNone/>
              </a:pPr>
              <a:r>
                <a:rPr lang="fr-FR" altLang="fr-FR" sz="1200" b="1"/>
                <a:t>préganglionnaire</a:t>
              </a:r>
              <a:endParaRPr lang="fr-FR" altLang="fr-FR" sz="1200" b="1">
                <a:latin typeface="Times New Roman" panose="02020603050405020304" pitchFamily="18" charset="0"/>
              </a:endParaRPr>
            </a:p>
          </p:txBody>
        </p:sp>
        <p:sp>
          <p:nvSpPr>
            <p:cNvPr id="49" name="Rectangle 31"/>
            <p:cNvSpPr>
              <a:spLocks noChangeArrowheads="1"/>
            </p:cNvSpPr>
            <p:nvPr/>
          </p:nvSpPr>
          <p:spPr bwMode="auto">
            <a:xfrm>
              <a:off x="7205663" y="4376738"/>
              <a:ext cx="152558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fr-FR" altLang="fr-FR" sz="1200" b="1" i="1" dirty="0" smtClean="0">
                  <a:solidFill>
                    <a:schemeClr val="accent2">
                      <a:lumMod val="60000"/>
                      <a:lumOff val="40000"/>
                    </a:schemeClr>
                  </a:solidFill>
                  <a:latin typeface="Arial" panose="020B0604020202020204" pitchFamily="34" charset="0"/>
                </a:rPr>
                <a:t>muscle lisse,</a:t>
              </a:r>
            </a:p>
            <a:p>
              <a:pPr algn="ctr">
                <a:defRPr/>
              </a:pPr>
              <a:r>
                <a:rPr lang="fr-FR" altLang="fr-FR" sz="1200" b="1" i="1" dirty="0" smtClean="0">
                  <a:solidFill>
                    <a:schemeClr val="accent2">
                      <a:lumMod val="60000"/>
                      <a:lumOff val="40000"/>
                    </a:schemeClr>
                  </a:solidFill>
                  <a:latin typeface="Arial" panose="020B0604020202020204" pitchFamily="34" charset="0"/>
                </a:rPr>
                <a:t>muscle cardiaque,</a:t>
              </a:r>
            </a:p>
            <a:p>
              <a:pPr algn="ctr">
                <a:defRPr/>
              </a:pPr>
              <a:r>
                <a:rPr lang="fr-FR" altLang="fr-FR" sz="1200" b="1" i="1" dirty="0" smtClean="0">
                  <a:solidFill>
                    <a:schemeClr val="accent2">
                      <a:lumMod val="60000"/>
                      <a:lumOff val="40000"/>
                    </a:schemeClr>
                  </a:solidFill>
                  <a:latin typeface="Arial" panose="020B0604020202020204" pitchFamily="34" charset="0"/>
                </a:rPr>
                <a:t>glande</a:t>
              </a:r>
            </a:p>
          </p:txBody>
        </p:sp>
        <p:sp>
          <p:nvSpPr>
            <p:cNvPr id="50" name="Line 32"/>
            <p:cNvSpPr>
              <a:spLocks noChangeShapeType="1"/>
            </p:cNvSpPr>
            <p:nvPr/>
          </p:nvSpPr>
          <p:spPr bwMode="auto">
            <a:xfrm flipH="1" flipV="1">
              <a:off x="2590800" y="5794375"/>
              <a:ext cx="4140200" cy="11113"/>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51" name="Rectangle 33"/>
            <p:cNvSpPr>
              <a:spLocks noChangeArrowheads="1"/>
            </p:cNvSpPr>
            <p:nvPr/>
          </p:nvSpPr>
          <p:spPr bwMode="auto">
            <a:xfrm>
              <a:off x="2362200" y="5516563"/>
              <a:ext cx="3238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a:solidFill>
                    <a:srgbClr val="00AE00"/>
                  </a:solidFill>
                  <a:latin typeface="Times New Roman" panose="02020603050405020304" pitchFamily="18" charset="0"/>
                </a:rPr>
                <a:t>•</a:t>
              </a:r>
            </a:p>
          </p:txBody>
        </p:sp>
        <p:sp>
          <p:nvSpPr>
            <p:cNvPr id="52" name="Line 34"/>
            <p:cNvSpPr>
              <a:spLocks noChangeShapeType="1"/>
            </p:cNvSpPr>
            <p:nvPr/>
          </p:nvSpPr>
          <p:spPr bwMode="auto">
            <a:xfrm flipH="1">
              <a:off x="2438400" y="2349500"/>
              <a:ext cx="50498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53" name="Rectangle 35"/>
            <p:cNvSpPr>
              <a:spLocks noChangeArrowheads="1"/>
            </p:cNvSpPr>
            <p:nvPr/>
          </p:nvSpPr>
          <p:spPr bwMode="auto">
            <a:xfrm>
              <a:off x="2268538" y="2060575"/>
              <a:ext cx="3048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a:latin typeface="Times New Roman" panose="02020603050405020304" pitchFamily="18" charset="0"/>
                </a:rPr>
                <a:t>•</a:t>
              </a:r>
            </a:p>
          </p:txBody>
        </p:sp>
        <p:sp>
          <p:nvSpPr>
            <p:cNvPr id="54" name="Line 36"/>
            <p:cNvSpPr>
              <a:spLocks noChangeShapeType="1"/>
            </p:cNvSpPr>
            <p:nvPr/>
          </p:nvSpPr>
          <p:spPr bwMode="auto">
            <a:xfrm>
              <a:off x="7467600" y="2336800"/>
              <a:ext cx="1524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55" name="Line 37"/>
            <p:cNvSpPr>
              <a:spLocks noChangeShapeType="1"/>
            </p:cNvSpPr>
            <p:nvPr/>
          </p:nvSpPr>
          <p:spPr bwMode="auto">
            <a:xfrm flipV="1">
              <a:off x="7467600" y="2120900"/>
              <a:ext cx="1524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56" name="Line 38"/>
            <p:cNvSpPr>
              <a:spLocks noChangeShapeType="1"/>
            </p:cNvSpPr>
            <p:nvPr/>
          </p:nvSpPr>
          <p:spPr bwMode="auto">
            <a:xfrm flipV="1">
              <a:off x="7467600" y="5653088"/>
              <a:ext cx="76200" cy="152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57" name="Line 39"/>
            <p:cNvSpPr>
              <a:spLocks noChangeShapeType="1"/>
            </p:cNvSpPr>
            <p:nvPr/>
          </p:nvSpPr>
          <p:spPr bwMode="auto">
            <a:xfrm>
              <a:off x="7620000" y="5257800"/>
              <a:ext cx="30163" cy="15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58" name="Line 40"/>
            <p:cNvSpPr>
              <a:spLocks noChangeShapeType="1"/>
            </p:cNvSpPr>
            <p:nvPr/>
          </p:nvSpPr>
          <p:spPr bwMode="auto">
            <a:xfrm flipV="1">
              <a:off x="3886200" y="3563938"/>
              <a:ext cx="152400" cy="152400"/>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59" name="Line 41"/>
            <p:cNvSpPr>
              <a:spLocks noChangeShapeType="1"/>
            </p:cNvSpPr>
            <p:nvPr/>
          </p:nvSpPr>
          <p:spPr bwMode="auto">
            <a:xfrm flipH="1" flipV="1">
              <a:off x="3886200" y="3713163"/>
              <a:ext cx="112713" cy="119062"/>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0" name="Line 42"/>
            <p:cNvSpPr>
              <a:spLocks noChangeShapeType="1"/>
            </p:cNvSpPr>
            <p:nvPr/>
          </p:nvSpPr>
          <p:spPr bwMode="auto">
            <a:xfrm flipH="1">
              <a:off x="3886200" y="4500563"/>
              <a:ext cx="152400" cy="152400"/>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1" name="Line 43"/>
            <p:cNvSpPr>
              <a:spLocks noChangeShapeType="1"/>
            </p:cNvSpPr>
            <p:nvPr/>
          </p:nvSpPr>
          <p:spPr bwMode="auto">
            <a:xfrm>
              <a:off x="3886200" y="4645025"/>
              <a:ext cx="152400" cy="152400"/>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2" name="Line 44"/>
            <p:cNvSpPr>
              <a:spLocks noChangeShapeType="1"/>
            </p:cNvSpPr>
            <p:nvPr/>
          </p:nvSpPr>
          <p:spPr bwMode="auto">
            <a:xfrm flipH="1" flipV="1">
              <a:off x="6705600" y="5797550"/>
              <a:ext cx="152400" cy="152400"/>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3" name="Line 45"/>
            <p:cNvSpPr>
              <a:spLocks noChangeShapeType="1"/>
            </p:cNvSpPr>
            <p:nvPr/>
          </p:nvSpPr>
          <p:spPr bwMode="auto">
            <a:xfrm flipH="1">
              <a:off x="6705600" y="5653088"/>
              <a:ext cx="152400" cy="152400"/>
            </a:xfrm>
            <a:prstGeom prst="line">
              <a:avLst/>
            </a:prstGeom>
            <a:noFill/>
            <a:ln w="254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4" name="Line 46"/>
            <p:cNvSpPr>
              <a:spLocks noChangeShapeType="1"/>
            </p:cNvSpPr>
            <p:nvPr/>
          </p:nvSpPr>
          <p:spPr bwMode="auto">
            <a:xfrm flipH="1" flipV="1">
              <a:off x="4170363" y="3709988"/>
              <a:ext cx="3297237" cy="6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5" name="Rectangle 47"/>
            <p:cNvSpPr>
              <a:spLocks noChangeArrowheads="1"/>
            </p:cNvSpPr>
            <p:nvPr/>
          </p:nvSpPr>
          <p:spPr bwMode="auto">
            <a:xfrm>
              <a:off x="4038600" y="3429000"/>
              <a:ext cx="3238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a:latin typeface="Times New Roman" panose="02020603050405020304" pitchFamily="18" charset="0"/>
                </a:rPr>
                <a:t>•</a:t>
              </a:r>
            </a:p>
          </p:txBody>
        </p:sp>
        <p:sp>
          <p:nvSpPr>
            <p:cNvPr id="66" name="Line 48"/>
            <p:cNvSpPr>
              <a:spLocks noChangeShapeType="1"/>
            </p:cNvSpPr>
            <p:nvPr/>
          </p:nvSpPr>
          <p:spPr bwMode="auto">
            <a:xfrm flipV="1">
              <a:off x="7467600" y="3563938"/>
              <a:ext cx="76200" cy="152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7" name="Line 49"/>
            <p:cNvSpPr>
              <a:spLocks noChangeShapeType="1"/>
            </p:cNvSpPr>
            <p:nvPr/>
          </p:nvSpPr>
          <p:spPr bwMode="auto">
            <a:xfrm flipH="1" flipV="1">
              <a:off x="7467600" y="3708400"/>
              <a:ext cx="76200" cy="152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68" name="Line 50"/>
            <p:cNvSpPr>
              <a:spLocks noChangeShapeType="1"/>
            </p:cNvSpPr>
            <p:nvPr/>
          </p:nvSpPr>
          <p:spPr bwMode="auto">
            <a:xfrm flipH="1">
              <a:off x="4267200" y="4652963"/>
              <a:ext cx="604838" cy="0"/>
            </a:xfrm>
            <a:prstGeom prst="line">
              <a:avLst/>
            </a:prstGeom>
            <a:noFill/>
            <a:ln w="25400">
              <a:solidFill>
                <a:srgbClr val="FF33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69" name="Rectangle 51"/>
            <p:cNvSpPr>
              <a:spLocks noChangeArrowheads="1"/>
            </p:cNvSpPr>
            <p:nvPr/>
          </p:nvSpPr>
          <p:spPr bwMode="auto">
            <a:xfrm>
              <a:off x="4038600" y="4365625"/>
              <a:ext cx="3238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a:latin typeface="Times New Roman" panose="02020603050405020304" pitchFamily="18" charset="0"/>
                </a:rPr>
                <a:t>•</a:t>
              </a:r>
            </a:p>
          </p:txBody>
        </p:sp>
        <p:sp>
          <p:nvSpPr>
            <p:cNvPr id="70" name="Line 52"/>
            <p:cNvSpPr>
              <a:spLocks noChangeShapeType="1"/>
            </p:cNvSpPr>
            <p:nvPr/>
          </p:nvSpPr>
          <p:spPr bwMode="auto">
            <a:xfrm flipH="1" flipV="1">
              <a:off x="6934200" y="5805488"/>
              <a:ext cx="5334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71" name="Rectangle 53"/>
            <p:cNvSpPr>
              <a:spLocks noChangeArrowheads="1"/>
            </p:cNvSpPr>
            <p:nvPr/>
          </p:nvSpPr>
          <p:spPr bwMode="auto">
            <a:xfrm>
              <a:off x="6781800" y="5516563"/>
              <a:ext cx="39528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a:latin typeface="Times New Roman" panose="02020603050405020304" pitchFamily="18" charset="0"/>
                </a:rPr>
                <a:t>•</a:t>
              </a:r>
            </a:p>
          </p:txBody>
        </p:sp>
        <p:sp>
          <p:nvSpPr>
            <p:cNvPr id="72" name="Line 54"/>
            <p:cNvSpPr>
              <a:spLocks noChangeShapeType="1"/>
            </p:cNvSpPr>
            <p:nvPr/>
          </p:nvSpPr>
          <p:spPr bwMode="auto">
            <a:xfrm flipH="1">
              <a:off x="7239000" y="2339975"/>
              <a:ext cx="304800" cy="152400"/>
            </a:xfrm>
            <a:prstGeom prst="line">
              <a:avLst/>
            </a:prstGeom>
            <a:noFill/>
            <a:ln w="127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73" name="Line 55"/>
            <p:cNvSpPr>
              <a:spLocks noChangeShapeType="1"/>
            </p:cNvSpPr>
            <p:nvPr/>
          </p:nvSpPr>
          <p:spPr bwMode="auto">
            <a:xfrm flipH="1">
              <a:off x="4038600" y="3340100"/>
              <a:ext cx="533400" cy="304800"/>
            </a:xfrm>
            <a:prstGeom prst="line">
              <a:avLst/>
            </a:prstGeom>
            <a:noFill/>
            <a:ln w="127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74" name="Line 56"/>
            <p:cNvSpPr>
              <a:spLocks noChangeShapeType="1"/>
            </p:cNvSpPr>
            <p:nvPr/>
          </p:nvSpPr>
          <p:spPr bwMode="auto">
            <a:xfrm flipH="1">
              <a:off x="3255963" y="3481388"/>
              <a:ext cx="198437" cy="2349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75" name="Rectangle 57"/>
            <p:cNvSpPr>
              <a:spLocks noChangeArrowheads="1"/>
            </p:cNvSpPr>
            <p:nvPr/>
          </p:nvSpPr>
          <p:spPr bwMode="auto">
            <a:xfrm>
              <a:off x="7467600" y="2543175"/>
              <a:ext cx="10858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fr-FR" altLang="fr-FR" sz="1200" b="1" i="1" dirty="0" smtClean="0">
                  <a:solidFill>
                    <a:schemeClr val="accent2">
                      <a:lumMod val="60000"/>
                      <a:lumOff val="40000"/>
                    </a:schemeClr>
                  </a:solidFill>
                  <a:latin typeface="Arial" panose="020B0604020202020204" pitchFamily="34" charset="0"/>
                </a:rPr>
                <a:t>muscle </a:t>
              </a:r>
            </a:p>
            <a:p>
              <a:pPr algn="ctr">
                <a:defRPr/>
              </a:pPr>
              <a:r>
                <a:rPr lang="fr-FR" altLang="fr-FR" sz="1200" b="1" i="1" dirty="0" smtClean="0">
                  <a:solidFill>
                    <a:schemeClr val="accent2">
                      <a:lumMod val="60000"/>
                      <a:lumOff val="40000"/>
                    </a:schemeClr>
                  </a:solidFill>
                  <a:latin typeface="Arial" panose="020B0604020202020204" pitchFamily="34" charset="0"/>
                </a:rPr>
                <a:t>squelettique</a:t>
              </a:r>
              <a:endParaRPr lang="fr-FR" altLang="fr-FR" sz="1200" b="1" i="1" dirty="0" smtClean="0">
                <a:solidFill>
                  <a:schemeClr val="accent2">
                    <a:lumMod val="60000"/>
                    <a:lumOff val="40000"/>
                  </a:schemeClr>
                </a:solidFill>
              </a:endParaRPr>
            </a:p>
          </p:txBody>
        </p:sp>
        <p:sp>
          <p:nvSpPr>
            <p:cNvPr id="76" name="Line 58"/>
            <p:cNvSpPr>
              <a:spLocks noChangeShapeType="1"/>
            </p:cNvSpPr>
            <p:nvPr/>
          </p:nvSpPr>
          <p:spPr bwMode="auto">
            <a:xfrm flipH="1">
              <a:off x="3662363" y="4811713"/>
              <a:ext cx="198437" cy="1301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77" name="Line 59"/>
            <p:cNvSpPr>
              <a:spLocks noChangeShapeType="1"/>
            </p:cNvSpPr>
            <p:nvPr/>
          </p:nvSpPr>
          <p:spPr bwMode="auto">
            <a:xfrm flipH="1" flipV="1">
              <a:off x="3733800" y="4424363"/>
              <a:ext cx="304800" cy="228600"/>
            </a:xfrm>
            <a:prstGeom prst="line">
              <a:avLst/>
            </a:prstGeom>
            <a:noFill/>
            <a:ln w="127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78" name="Rectangle 60"/>
            <p:cNvSpPr>
              <a:spLocks noChangeArrowheads="1"/>
            </p:cNvSpPr>
            <p:nvPr/>
          </p:nvSpPr>
          <p:spPr bwMode="auto">
            <a:xfrm>
              <a:off x="3311525" y="4165600"/>
              <a:ext cx="13843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a:solidFill>
                    <a:srgbClr val="00AE00"/>
                  </a:solidFill>
                </a:rPr>
                <a:t>acétylcholine (n)</a:t>
              </a:r>
              <a:endParaRPr lang="fr-FR" altLang="fr-FR" sz="1200" b="1">
                <a:solidFill>
                  <a:srgbClr val="00AE00"/>
                </a:solidFill>
                <a:latin typeface="Times New Roman" panose="02020603050405020304" pitchFamily="18" charset="0"/>
              </a:endParaRPr>
            </a:p>
          </p:txBody>
        </p:sp>
        <p:sp>
          <p:nvSpPr>
            <p:cNvPr id="79" name="Line 61"/>
            <p:cNvSpPr>
              <a:spLocks noChangeShapeType="1"/>
            </p:cNvSpPr>
            <p:nvPr/>
          </p:nvSpPr>
          <p:spPr bwMode="auto">
            <a:xfrm flipH="1">
              <a:off x="7239000" y="3705225"/>
              <a:ext cx="304800" cy="228600"/>
            </a:xfrm>
            <a:prstGeom prst="line">
              <a:avLst/>
            </a:prstGeom>
            <a:noFill/>
            <a:ln w="127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80" name="Line 62"/>
            <p:cNvSpPr>
              <a:spLocks noChangeShapeType="1"/>
            </p:cNvSpPr>
            <p:nvPr/>
          </p:nvSpPr>
          <p:spPr bwMode="auto">
            <a:xfrm>
              <a:off x="6477000" y="5487988"/>
              <a:ext cx="376238" cy="317500"/>
            </a:xfrm>
            <a:prstGeom prst="line">
              <a:avLst/>
            </a:prstGeom>
            <a:noFill/>
            <a:ln w="12700">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81" name="Line 63"/>
            <p:cNvSpPr>
              <a:spLocks noChangeShapeType="1"/>
            </p:cNvSpPr>
            <p:nvPr/>
          </p:nvSpPr>
          <p:spPr bwMode="auto">
            <a:xfrm flipH="1">
              <a:off x="6934200" y="5861050"/>
              <a:ext cx="381000" cy="3048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82" name="Line 64"/>
            <p:cNvSpPr>
              <a:spLocks noChangeShapeType="1"/>
            </p:cNvSpPr>
            <p:nvPr/>
          </p:nvSpPr>
          <p:spPr bwMode="auto">
            <a:xfrm>
              <a:off x="7543800" y="5856288"/>
              <a:ext cx="228600" cy="381000"/>
            </a:xfrm>
            <a:prstGeom prst="line">
              <a:avLst/>
            </a:prstGeom>
            <a:noFill/>
            <a:ln w="12700">
              <a:solidFill>
                <a:srgbClr val="114FFB"/>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83" name="Text Box 65"/>
            <p:cNvSpPr txBox="1">
              <a:spLocks noChangeArrowheads="1"/>
            </p:cNvSpPr>
            <p:nvPr/>
          </p:nvSpPr>
          <p:spPr bwMode="auto">
            <a:xfrm>
              <a:off x="3810000" y="2867025"/>
              <a:ext cx="8223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u="sng">
                  <a:solidFill>
                    <a:schemeClr val="tx2"/>
                  </a:solidFill>
                </a:rPr>
                <a:t>ganglion</a:t>
              </a:r>
              <a:endParaRPr lang="fr-FR" altLang="fr-FR" sz="1200" b="1" u="sng">
                <a:solidFill>
                  <a:schemeClr val="tx2"/>
                </a:solidFill>
                <a:latin typeface="Times New Roman" panose="02020603050405020304" pitchFamily="18" charset="0"/>
              </a:endParaRPr>
            </a:p>
          </p:txBody>
        </p:sp>
        <p:sp>
          <p:nvSpPr>
            <p:cNvPr id="84" name="Text Box 66"/>
            <p:cNvSpPr txBox="1">
              <a:spLocks noChangeArrowheads="1"/>
            </p:cNvSpPr>
            <p:nvPr/>
          </p:nvSpPr>
          <p:spPr bwMode="auto">
            <a:xfrm>
              <a:off x="5638800" y="5516563"/>
              <a:ext cx="8223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b="1" u="sng">
                  <a:solidFill>
                    <a:schemeClr val="tx2"/>
                  </a:solidFill>
                </a:rPr>
                <a:t>ganglion</a:t>
              </a:r>
            </a:p>
          </p:txBody>
        </p:sp>
        <p:sp>
          <p:nvSpPr>
            <p:cNvPr id="85" name="Line 67"/>
            <p:cNvSpPr>
              <a:spLocks noChangeShapeType="1"/>
            </p:cNvSpPr>
            <p:nvPr/>
          </p:nvSpPr>
          <p:spPr bwMode="auto">
            <a:xfrm>
              <a:off x="7467600" y="5797550"/>
              <a:ext cx="76200" cy="152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grpSp>
    </p:spTree>
    <p:extLst>
      <p:ext uri="{BB962C8B-B14F-4D97-AF65-F5344CB8AC3E}">
        <p14:creationId xmlns:p14="http://schemas.microsoft.com/office/powerpoint/2010/main" val="20880230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862518" cy="826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277256" y="334785"/>
            <a:ext cx="4889770" cy="584775"/>
          </a:xfrm>
          <a:prstGeom prst="rect">
            <a:avLst/>
          </a:prstGeom>
          <a:noFill/>
        </p:spPr>
        <p:txBody>
          <a:bodyPr wrap="square" rtlCol="0">
            <a:spAutoFit/>
          </a:bodyPr>
          <a:lstStyle/>
          <a:p>
            <a:pPr algn="ctr"/>
            <a:r>
              <a:rPr lang="fr-FR" sz="3200" b="1" u="sng" dirty="0" smtClean="0">
                <a:solidFill>
                  <a:srgbClr val="0070C0"/>
                </a:solidFill>
              </a:rPr>
              <a:t>NOP : Traitement</a:t>
            </a:r>
            <a:endParaRPr lang="fr-FR" sz="3200" b="1" u="sng" dirty="0">
              <a:solidFill>
                <a:srgbClr val="0070C0"/>
              </a:solidFill>
            </a:endParaRPr>
          </a:p>
        </p:txBody>
      </p:sp>
      <p:sp>
        <p:nvSpPr>
          <p:cNvPr id="9" name="ZoneTexte 8"/>
          <p:cNvSpPr txBox="1">
            <a:spLocks noChangeArrowheads="1"/>
          </p:cNvSpPr>
          <p:nvPr/>
        </p:nvSpPr>
        <p:spPr bwMode="auto">
          <a:xfrm>
            <a:off x="5786387" y="1900993"/>
            <a:ext cx="23764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solidFill>
                  <a:srgbClr val="FF7C80"/>
                </a:solidFill>
                <a:latin typeface="Calibri" panose="020F0502020204030204" pitchFamily="34" charset="0"/>
              </a:rPr>
              <a:t>Anticholinergique</a:t>
            </a:r>
          </a:p>
          <a:p>
            <a:pPr algn="ctr">
              <a:spcBef>
                <a:spcPct val="0"/>
              </a:spcBef>
              <a:buFontTx/>
              <a:buNone/>
            </a:pPr>
            <a:r>
              <a:rPr lang="fr-FR" altLang="fr-FR" sz="1800">
                <a:solidFill>
                  <a:srgbClr val="FF7C80"/>
                </a:solidFill>
                <a:latin typeface="Calibri" panose="020F0502020204030204" pitchFamily="34" charset="0"/>
              </a:rPr>
              <a:t>(</a:t>
            </a:r>
            <a:r>
              <a:rPr lang="fr-FR" altLang="fr-FR" sz="1800" i="1">
                <a:solidFill>
                  <a:srgbClr val="FF7C80"/>
                </a:solidFill>
                <a:latin typeface="Calibri" panose="020F0502020204030204" pitchFamily="34" charset="0"/>
              </a:rPr>
              <a:t>traitement effet muscarinique</a:t>
            </a:r>
            <a:r>
              <a:rPr lang="fr-FR" altLang="fr-FR" sz="1800">
                <a:solidFill>
                  <a:srgbClr val="FF7C80"/>
                </a:solidFill>
                <a:latin typeface="Calibri" panose="020F0502020204030204" pitchFamily="34" charset="0"/>
              </a:rPr>
              <a:t>)</a:t>
            </a:r>
          </a:p>
        </p:txBody>
      </p:sp>
      <p:sp>
        <p:nvSpPr>
          <p:cNvPr id="12" name="ZoneTexte 11"/>
          <p:cNvSpPr txBox="1">
            <a:spLocks noChangeArrowheads="1"/>
          </p:cNvSpPr>
          <p:nvPr/>
        </p:nvSpPr>
        <p:spPr bwMode="auto">
          <a:xfrm>
            <a:off x="3662312" y="1900993"/>
            <a:ext cx="2376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solidFill>
                  <a:srgbClr val="FF7C80"/>
                </a:solidFill>
                <a:latin typeface="Calibri" panose="020F0502020204030204" pitchFamily="34" charset="0"/>
              </a:rPr>
              <a:t>Anticonvulsivant</a:t>
            </a:r>
          </a:p>
        </p:txBody>
      </p:sp>
      <p:sp>
        <p:nvSpPr>
          <p:cNvPr id="13" name="ZoneTexte 12"/>
          <p:cNvSpPr txBox="1">
            <a:spLocks noChangeArrowheads="1"/>
          </p:cNvSpPr>
          <p:nvPr/>
        </p:nvSpPr>
        <p:spPr bwMode="auto">
          <a:xfrm>
            <a:off x="7900937" y="1762881"/>
            <a:ext cx="23764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solidFill>
                  <a:srgbClr val="FF7C80"/>
                </a:solidFill>
                <a:latin typeface="Calibri" panose="020F0502020204030204" pitchFamily="34" charset="0"/>
              </a:rPr>
              <a:t>Réactivateur des cholinestérases</a:t>
            </a:r>
          </a:p>
        </p:txBody>
      </p:sp>
      <p:sp>
        <p:nvSpPr>
          <p:cNvPr id="14" name="ZoneTexte 13"/>
          <p:cNvSpPr txBox="1">
            <a:spLocks noChangeArrowheads="1"/>
          </p:cNvSpPr>
          <p:nvPr/>
        </p:nvSpPr>
        <p:spPr bwMode="auto">
          <a:xfrm>
            <a:off x="1603325" y="1877181"/>
            <a:ext cx="21891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dirty="0">
                <a:solidFill>
                  <a:srgbClr val="FF7C80"/>
                </a:solidFill>
                <a:latin typeface="Calibri" panose="020F0502020204030204" pitchFamily="34" charset="0"/>
              </a:rPr>
              <a:t>Ventilatoire</a:t>
            </a:r>
          </a:p>
        </p:txBody>
      </p:sp>
      <p:sp>
        <p:nvSpPr>
          <p:cNvPr id="15" name="Text Box 5"/>
          <p:cNvSpPr txBox="1">
            <a:spLocks noChangeArrowheads="1"/>
          </p:cNvSpPr>
          <p:nvPr/>
        </p:nvSpPr>
        <p:spPr bwMode="auto">
          <a:xfrm>
            <a:off x="2285713" y="1073812"/>
            <a:ext cx="2881313" cy="338554"/>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dirty="0">
                <a:solidFill>
                  <a:srgbClr val="5F5F5F"/>
                </a:solidFill>
                <a:latin typeface="Calibri" panose="020F0502020204030204" pitchFamily="34" charset="0"/>
              </a:rPr>
              <a:t>SYMPTOMATIQUES </a:t>
            </a:r>
          </a:p>
        </p:txBody>
      </p:sp>
      <p:sp>
        <p:nvSpPr>
          <p:cNvPr id="16" name="Text Box 10"/>
          <p:cNvSpPr txBox="1">
            <a:spLocks noChangeArrowheads="1"/>
          </p:cNvSpPr>
          <p:nvPr/>
        </p:nvSpPr>
        <p:spPr bwMode="auto">
          <a:xfrm>
            <a:off x="6500526" y="1080162"/>
            <a:ext cx="2879725" cy="338554"/>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600">
                <a:solidFill>
                  <a:srgbClr val="5F5F5F"/>
                </a:solidFill>
                <a:latin typeface="Calibri" panose="020F0502020204030204" pitchFamily="34" charset="0"/>
              </a:rPr>
              <a:t>ANTIDOTIQUES </a:t>
            </a:r>
          </a:p>
        </p:txBody>
      </p:sp>
      <p:cxnSp>
        <p:nvCxnSpPr>
          <p:cNvPr id="17" name="Connecteur droit avec flèche 16"/>
          <p:cNvCxnSpPr/>
          <p:nvPr/>
        </p:nvCxnSpPr>
        <p:spPr>
          <a:xfrm>
            <a:off x="4346525" y="1526343"/>
            <a:ext cx="242887" cy="2921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2914600" y="1512056"/>
            <a:ext cx="265112" cy="306387"/>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a:off x="7050037" y="1526343"/>
            <a:ext cx="279400" cy="2921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8739137" y="1526343"/>
            <a:ext cx="328613" cy="2921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a:off x="2724100" y="2353431"/>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4849762" y="2353431"/>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9093150" y="2374068"/>
            <a:ext cx="0" cy="379413"/>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a:off x="6948437" y="2750306"/>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1997025" y="3199568"/>
            <a:ext cx="1454150" cy="369888"/>
          </a:xfrm>
          <a:prstGeom prst="rect">
            <a:avLst/>
          </a:prstGeom>
          <a:noFill/>
        </p:spPr>
        <p:txBody>
          <a:bodyPr>
            <a:spAutoFit/>
          </a:bodyPr>
          <a:lstStyle/>
          <a:p>
            <a:pPr algn="ctr">
              <a:defRPr/>
            </a:pPr>
            <a:r>
              <a:rPr lang="fr-FR" dirty="0">
                <a:solidFill>
                  <a:schemeClr val="bg2">
                    <a:lumMod val="50000"/>
                  </a:schemeClr>
                </a:solidFill>
                <a:latin typeface="Calibri" panose="020F0502020204030204" pitchFamily="34" charset="0"/>
              </a:rPr>
              <a:t>Ventilation</a:t>
            </a:r>
          </a:p>
        </p:txBody>
      </p:sp>
      <p:sp>
        <p:nvSpPr>
          <p:cNvPr id="26" name="ZoneTexte 25"/>
          <p:cNvSpPr txBox="1"/>
          <p:nvPr/>
        </p:nvSpPr>
        <p:spPr>
          <a:xfrm>
            <a:off x="2358975" y="2820156"/>
            <a:ext cx="730250" cy="369887"/>
          </a:xfrm>
          <a:prstGeom prst="rect">
            <a:avLst/>
          </a:prstGeom>
          <a:noFill/>
        </p:spPr>
        <p:txBody>
          <a:bodyPr>
            <a:spAutoFit/>
          </a:bodyPr>
          <a:lstStyle/>
          <a:p>
            <a:pPr algn="ctr">
              <a:defRPr/>
            </a:pPr>
            <a:r>
              <a:rPr lang="fr-FR" dirty="0">
                <a:solidFill>
                  <a:schemeClr val="bg2">
                    <a:lumMod val="50000"/>
                  </a:schemeClr>
                </a:solidFill>
                <a:latin typeface="Calibri" panose="020F0502020204030204" pitchFamily="34" charset="0"/>
              </a:rPr>
              <a:t>O</a:t>
            </a:r>
            <a:r>
              <a:rPr lang="fr-FR" baseline="-25000" dirty="0">
                <a:solidFill>
                  <a:schemeClr val="bg2">
                    <a:lumMod val="50000"/>
                  </a:schemeClr>
                </a:solidFill>
                <a:latin typeface="Calibri" panose="020F0502020204030204" pitchFamily="34" charset="0"/>
              </a:rPr>
              <a:t>2</a:t>
            </a:r>
          </a:p>
        </p:txBody>
      </p:sp>
      <p:sp>
        <p:nvSpPr>
          <p:cNvPr id="27" name="ZoneTexte 26"/>
          <p:cNvSpPr txBox="1"/>
          <p:nvPr/>
        </p:nvSpPr>
        <p:spPr>
          <a:xfrm>
            <a:off x="6084837" y="3286881"/>
            <a:ext cx="1727200" cy="646112"/>
          </a:xfrm>
          <a:prstGeom prst="rect">
            <a:avLst/>
          </a:prstGeom>
          <a:noFill/>
        </p:spPr>
        <p:txBody>
          <a:bodyPr>
            <a:spAutoFit/>
          </a:bodyPr>
          <a:lstStyle/>
          <a:p>
            <a:pPr algn="ctr">
              <a:defRPr/>
            </a:pPr>
            <a:r>
              <a:rPr lang="fr-FR" i="1" dirty="0">
                <a:solidFill>
                  <a:schemeClr val="bg2">
                    <a:lumMod val="50000"/>
                  </a:schemeClr>
                </a:solidFill>
                <a:latin typeface="Calibri" panose="020F0502020204030204" pitchFamily="34" charset="0"/>
              </a:rPr>
              <a:t>Atropine® </a:t>
            </a:r>
          </a:p>
          <a:p>
            <a:pPr algn="ctr">
              <a:defRPr/>
            </a:pPr>
            <a:r>
              <a:rPr lang="fr-FR" dirty="0">
                <a:solidFill>
                  <a:schemeClr val="bg2">
                    <a:lumMod val="50000"/>
                  </a:schemeClr>
                </a:solidFill>
                <a:latin typeface="Calibri" panose="020F0502020204030204" pitchFamily="34" charset="0"/>
              </a:rPr>
              <a:t>IM - IV - IO</a:t>
            </a:r>
          </a:p>
        </p:txBody>
      </p:sp>
      <p:sp>
        <p:nvSpPr>
          <p:cNvPr id="28" name="ZoneTexte 27"/>
          <p:cNvSpPr txBox="1"/>
          <p:nvPr/>
        </p:nvSpPr>
        <p:spPr>
          <a:xfrm>
            <a:off x="2051000" y="3613906"/>
            <a:ext cx="1346200" cy="368300"/>
          </a:xfrm>
          <a:prstGeom prst="rect">
            <a:avLst/>
          </a:prstGeom>
          <a:noFill/>
        </p:spPr>
        <p:txBody>
          <a:bodyPr>
            <a:spAutoFit/>
          </a:bodyPr>
          <a:lstStyle/>
          <a:p>
            <a:pPr algn="ctr">
              <a:defRPr/>
            </a:pPr>
            <a:r>
              <a:rPr lang="fr-FR" dirty="0">
                <a:solidFill>
                  <a:schemeClr val="bg2">
                    <a:lumMod val="50000"/>
                  </a:schemeClr>
                </a:solidFill>
                <a:latin typeface="Calibri" panose="020F0502020204030204" pitchFamily="34" charset="0"/>
              </a:rPr>
              <a:t>Intubation</a:t>
            </a:r>
          </a:p>
        </p:txBody>
      </p:sp>
      <p:sp>
        <p:nvSpPr>
          <p:cNvPr id="29" name="ZoneTexte 28"/>
          <p:cNvSpPr txBox="1"/>
          <p:nvPr/>
        </p:nvSpPr>
        <p:spPr>
          <a:xfrm>
            <a:off x="3844875" y="2847143"/>
            <a:ext cx="1941512" cy="646113"/>
          </a:xfrm>
          <a:prstGeom prst="rect">
            <a:avLst/>
          </a:prstGeom>
          <a:noFill/>
        </p:spPr>
        <p:txBody>
          <a:bodyPr>
            <a:spAutoFit/>
          </a:bodyPr>
          <a:lstStyle/>
          <a:p>
            <a:pPr algn="ctr">
              <a:defRPr/>
            </a:pPr>
            <a:r>
              <a:rPr lang="fr-FR" dirty="0">
                <a:solidFill>
                  <a:schemeClr val="bg2">
                    <a:lumMod val="50000"/>
                  </a:schemeClr>
                </a:solidFill>
                <a:latin typeface="Calibri" panose="020F0502020204030204" pitchFamily="34" charset="0"/>
              </a:rPr>
              <a:t>Benzodiazépines</a:t>
            </a:r>
          </a:p>
          <a:p>
            <a:pPr algn="ctr">
              <a:defRPr/>
            </a:pPr>
            <a:r>
              <a:rPr lang="fr-FR" dirty="0">
                <a:solidFill>
                  <a:schemeClr val="bg2">
                    <a:lumMod val="50000"/>
                  </a:schemeClr>
                </a:solidFill>
                <a:latin typeface="Calibri" panose="020F0502020204030204" pitchFamily="34" charset="0"/>
              </a:rPr>
              <a:t>IM-IV</a:t>
            </a:r>
          </a:p>
        </p:txBody>
      </p:sp>
      <p:sp>
        <p:nvSpPr>
          <p:cNvPr id="30" name="ZoneTexte 29"/>
          <p:cNvSpPr txBox="1"/>
          <p:nvPr/>
        </p:nvSpPr>
        <p:spPr>
          <a:xfrm>
            <a:off x="7900937" y="2843968"/>
            <a:ext cx="2376488" cy="646113"/>
          </a:xfrm>
          <a:prstGeom prst="rect">
            <a:avLst/>
          </a:prstGeom>
          <a:noFill/>
        </p:spPr>
        <p:txBody>
          <a:bodyPr>
            <a:spAutoFit/>
          </a:bodyPr>
          <a:lstStyle/>
          <a:p>
            <a:pPr algn="ctr">
              <a:defRPr/>
            </a:pPr>
            <a:r>
              <a:rPr lang="fr-FR" dirty="0" err="1">
                <a:solidFill>
                  <a:schemeClr val="bg2">
                    <a:lumMod val="50000"/>
                  </a:schemeClr>
                </a:solidFill>
                <a:latin typeface="Calibri" panose="020F0502020204030204" pitchFamily="34" charset="0"/>
              </a:rPr>
              <a:t>Pralidoxime</a:t>
            </a:r>
            <a:endParaRPr lang="fr-FR" dirty="0">
              <a:solidFill>
                <a:schemeClr val="bg2">
                  <a:lumMod val="50000"/>
                </a:schemeClr>
              </a:solidFill>
              <a:latin typeface="Calibri" panose="020F0502020204030204" pitchFamily="34" charset="0"/>
            </a:endParaRPr>
          </a:p>
          <a:p>
            <a:pPr algn="ctr">
              <a:defRPr/>
            </a:pPr>
            <a:r>
              <a:rPr lang="fr-FR" i="1" dirty="0">
                <a:solidFill>
                  <a:schemeClr val="bg2">
                    <a:lumMod val="50000"/>
                  </a:schemeClr>
                </a:solidFill>
                <a:latin typeface="Calibri" panose="020F0502020204030204" pitchFamily="34" charset="0"/>
              </a:rPr>
              <a:t>(</a:t>
            </a:r>
            <a:r>
              <a:rPr lang="fr-FR" i="1" dirty="0" err="1">
                <a:solidFill>
                  <a:schemeClr val="bg2">
                    <a:lumMod val="50000"/>
                  </a:schemeClr>
                </a:solidFill>
                <a:latin typeface="Calibri" panose="020F0502020204030204" pitchFamily="34" charset="0"/>
              </a:rPr>
              <a:t>Contrathion</a:t>
            </a:r>
            <a:r>
              <a:rPr lang="fr-FR" i="1" dirty="0">
                <a:solidFill>
                  <a:schemeClr val="bg2">
                    <a:lumMod val="50000"/>
                  </a:schemeClr>
                </a:solidFill>
                <a:latin typeface="Calibri" panose="020F0502020204030204" pitchFamily="34" charset="0"/>
              </a:rPr>
              <a:t>®)</a:t>
            </a:r>
          </a:p>
        </p:txBody>
      </p:sp>
      <p:cxnSp>
        <p:nvCxnSpPr>
          <p:cNvPr id="31" name="Connecteur droit avec flèche 30"/>
          <p:cNvCxnSpPr/>
          <p:nvPr/>
        </p:nvCxnSpPr>
        <p:spPr>
          <a:xfrm>
            <a:off x="6978600" y="3980618"/>
            <a:ext cx="0" cy="379413"/>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6007050" y="4552118"/>
            <a:ext cx="1941512" cy="923925"/>
          </a:xfrm>
          <a:prstGeom prst="rect">
            <a:avLst/>
          </a:prstGeom>
          <a:noFill/>
        </p:spPr>
        <p:txBody>
          <a:bodyPr>
            <a:spAutoFit/>
          </a:bodyPr>
          <a:lstStyle/>
          <a:p>
            <a:pPr algn="ctr">
              <a:defRPr/>
            </a:pPr>
            <a:r>
              <a:rPr lang="fr-FR" dirty="0">
                <a:solidFill>
                  <a:schemeClr val="bg2">
                    <a:lumMod val="50000"/>
                  </a:schemeClr>
                </a:solidFill>
                <a:latin typeface="Calibri" panose="020F0502020204030204" pitchFamily="34" charset="0"/>
              </a:rPr>
              <a:t>2 mg / 10 min</a:t>
            </a:r>
          </a:p>
          <a:p>
            <a:pPr algn="ctr">
              <a:defRPr/>
            </a:pPr>
            <a:r>
              <a:rPr lang="fr-FR" dirty="0">
                <a:solidFill>
                  <a:schemeClr val="bg2">
                    <a:lumMod val="50000"/>
                  </a:schemeClr>
                </a:solidFill>
                <a:latin typeface="Calibri" panose="020F0502020204030204" pitchFamily="34" charset="0"/>
              </a:rPr>
              <a:t>puis entretien </a:t>
            </a:r>
          </a:p>
          <a:p>
            <a:pPr algn="ctr">
              <a:defRPr/>
            </a:pPr>
            <a:r>
              <a:rPr lang="fr-FR" dirty="0">
                <a:solidFill>
                  <a:schemeClr val="bg2">
                    <a:lumMod val="50000"/>
                  </a:schemeClr>
                </a:solidFill>
                <a:latin typeface="Calibri" panose="020F0502020204030204" pitchFamily="34" charset="0"/>
              </a:rPr>
              <a:t>2 à 6 mg/h</a:t>
            </a:r>
          </a:p>
        </p:txBody>
      </p:sp>
      <p:sp>
        <p:nvSpPr>
          <p:cNvPr id="33" name="ZoneTexte 32"/>
          <p:cNvSpPr txBox="1"/>
          <p:nvPr/>
        </p:nvSpPr>
        <p:spPr>
          <a:xfrm>
            <a:off x="8021587" y="4152068"/>
            <a:ext cx="1941513" cy="922338"/>
          </a:xfrm>
          <a:prstGeom prst="rect">
            <a:avLst/>
          </a:prstGeom>
          <a:noFill/>
        </p:spPr>
        <p:txBody>
          <a:bodyPr>
            <a:spAutoFit/>
          </a:bodyPr>
          <a:lstStyle/>
          <a:p>
            <a:pPr algn="ctr">
              <a:defRPr/>
            </a:pPr>
            <a:r>
              <a:rPr lang="fr-FR" dirty="0">
                <a:solidFill>
                  <a:schemeClr val="bg2">
                    <a:lumMod val="50000"/>
                  </a:schemeClr>
                </a:solidFill>
                <a:latin typeface="Calibri" panose="020F0502020204030204" pitchFamily="34" charset="0"/>
              </a:rPr>
              <a:t>200 à 2 000 mg </a:t>
            </a:r>
          </a:p>
          <a:p>
            <a:pPr algn="ctr">
              <a:defRPr/>
            </a:pPr>
            <a:r>
              <a:rPr lang="fr-FR" dirty="0">
                <a:solidFill>
                  <a:schemeClr val="bg2">
                    <a:lumMod val="50000"/>
                  </a:schemeClr>
                </a:solidFill>
                <a:latin typeface="Calibri" panose="020F0502020204030204" pitchFamily="34" charset="0"/>
              </a:rPr>
              <a:t>puis entretien  </a:t>
            </a:r>
          </a:p>
          <a:p>
            <a:pPr algn="ctr">
              <a:defRPr/>
            </a:pPr>
            <a:r>
              <a:rPr lang="fr-FR" dirty="0">
                <a:solidFill>
                  <a:schemeClr val="bg2">
                    <a:lumMod val="50000"/>
                  </a:schemeClr>
                </a:solidFill>
                <a:latin typeface="Calibri" panose="020F0502020204030204" pitchFamily="34" charset="0"/>
              </a:rPr>
              <a:t>400 mg/h</a:t>
            </a:r>
          </a:p>
        </p:txBody>
      </p:sp>
      <p:cxnSp>
        <p:nvCxnSpPr>
          <p:cNvPr id="34" name="Connecteur droit avec flèche 33"/>
          <p:cNvCxnSpPr/>
          <p:nvPr/>
        </p:nvCxnSpPr>
        <p:spPr>
          <a:xfrm>
            <a:off x="9128075" y="3575806"/>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a:off x="4833887" y="3578981"/>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3638500" y="4152068"/>
            <a:ext cx="2354262" cy="1200150"/>
          </a:xfrm>
          <a:prstGeom prst="rect">
            <a:avLst/>
          </a:prstGeom>
          <a:noFill/>
        </p:spPr>
        <p:txBody>
          <a:bodyPr>
            <a:spAutoFit/>
          </a:bodyPr>
          <a:lstStyle/>
          <a:p>
            <a:pPr algn="ctr">
              <a:defRPr/>
            </a:pPr>
            <a:r>
              <a:rPr lang="fr-FR" dirty="0" err="1">
                <a:solidFill>
                  <a:schemeClr val="bg2">
                    <a:lumMod val="50000"/>
                  </a:schemeClr>
                </a:solidFill>
                <a:latin typeface="Calibri" panose="020F0502020204030204" pitchFamily="34" charset="0"/>
              </a:rPr>
              <a:t>Clonazépam</a:t>
            </a:r>
            <a:r>
              <a:rPr lang="fr-FR" dirty="0">
                <a:solidFill>
                  <a:schemeClr val="bg2">
                    <a:lumMod val="50000"/>
                  </a:schemeClr>
                </a:solidFill>
                <a:latin typeface="Calibri" panose="020F0502020204030204" pitchFamily="34" charset="0"/>
              </a:rPr>
              <a:t>, Diazépam, </a:t>
            </a:r>
            <a:r>
              <a:rPr lang="fr-FR" dirty="0" err="1">
                <a:solidFill>
                  <a:schemeClr val="bg2">
                    <a:lumMod val="50000"/>
                  </a:schemeClr>
                </a:solidFill>
                <a:latin typeface="Calibri" panose="020F0502020204030204" pitchFamily="34" charset="0"/>
              </a:rPr>
              <a:t>Midazolam</a:t>
            </a:r>
            <a:r>
              <a:rPr lang="fr-FR" dirty="0">
                <a:solidFill>
                  <a:schemeClr val="bg2">
                    <a:lumMod val="50000"/>
                  </a:schemeClr>
                </a:solidFill>
                <a:latin typeface="Calibri" panose="020F0502020204030204" pitchFamily="34" charset="0"/>
              </a:rPr>
              <a:t>, voire Penthotal en </a:t>
            </a:r>
            <a:r>
              <a:rPr lang="fr-FR" dirty="0" err="1">
                <a:solidFill>
                  <a:schemeClr val="bg2">
                    <a:lumMod val="50000"/>
                  </a:schemeClr>
                </a:solidFill>
                <a:latin typeface="Calibri" panose="020F0502020204030204" pitchFamily="34" charset="0"/>
              </a:rPr>
              <a:t>fct</a:t>
            </a:r>
            <a:r>
              <a:rPr lang="fr-FR" dirty="0">
                <a:solidFill>
                  <a:schemeClr val="bg2">
                    <a:lumMod val="50000"/>
                  </a:schemeClr>
                </a:solidFill>
                <a:latin typeface="Calibri" panose="020F0502020204030204" pitchFamily="34" charset="0"/>
              </a:rPr>
              <a:t> des situations</a:t>
            </a:r>
          </a:p>
        </p:txBody>
      </p:sp>
    </p:spTree>
    <p:extLst>
      <p:ext uri="{BB962C8B-B14F-4D97-AF65-F5344CB8AC3E}">
        <p14:creationId xmlns:p14="http://schemas.microsoft.com/office/powerpoint/2010/main" val="14204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par>
                                <p:cTn id="36" presetID="10" presetClass="entr" presetSubtype="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500"/>
                                        <p:tgtEl>
                                          <p:spTgt spid="36"/>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par>
                                <p:cTn id="54" presetID="10"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par>
                                <p:cTn id="60" presetID="10" presetClass="entr" presetSubtype="0" fill="hold" nodeType="with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5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500"/>
                                        <p:tgtEl>
                                          <p:spTgt spid="13"/>
                                        </p:tgtEl>
                                      </p:cBhvr>
                                    </p:animEffect>
                                  </p:childTnLst>
                                </p:cTn>
                              </p:par>
                              <p:par>
                                <p:cTn id="74" presetID="10" presetClass="entr" presetSubtype="0" fill="hold" nodeType="with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500"/>
                                        <p:tgtEl>
                                          <p:spTgt spid="2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0" presetClass="entr" presetSubtype="0" fill="hold" nodeType="with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fade">
                                      <p:cBhvr>
                                        <p:cTn id="82" dur="500"/>
                                        <p:tgtEl>
                                          <p:spTgt spid="34"/>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fade">
                                      <p:cBhvr>
                                        <p:cTn id="8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5" grpId="0" animBg="1"/>
      <p:bldP spid="16" grpId="0" animBg="1"/>
      <p:bldP spid="25" grpId="0"/>
      <p:bldP spid="26" grpId="0"/>
      <p:bldP spid="27" grpId="0"/>
      <p:bldP spid="28" grpId="0"/>
      <p:bldP spid="29" grpId="0"/>
      <p:bldP spid="30" grpId="0"/>
      <p:bldP spid="32" grpId="0"/>
      <p:bldP spid="33" grpId="0"/>
      <p:bldP spid="3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79234"/>
            <a:ext cx="762896" cy="73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5"/>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933856" y="451806"/>
            <a:ext cx="3073788" cy="584775"/>
          </a:xfrm>
          <a:prstGeom prst="rect">
            <a:avLst/>
          </a:prstGeom>
          <a:noFill/>
        </p:spPr>
        <p:txBody>
          <a:bodyPr wrap="square" rtlCol="0">
            <a:spAutoFit/>
          </a:bodyPr>
          <a:lstStyle/>
          <a:p>
            <a:pPr algn="ctr"/>
            <a:r>
              <a:rPr lang="fr-FR" sz="3200" b="1" u="sng" dirty="0" smtClean="0">
                <a:solidFill>
                  <a:srgbClr val="0070C0"/>
                </a:solidFill>
              </a:rPr>
              <a:t>Les Vésicants</a:t>
            </a:r>
            <a:endParaRPr lang="fr-FR" sz="3200" b="1" u="sng" dirty="0">
              <a:solidFill>
                <a:srgbClr val="0070C0"/>
              </a:solidFill>
            </a:endParaRPr>
          </a:p>
        </p:txBody>
      </p:sp>
      <p:grpSp>
        <p:nvGrpSpPr>
          <p:cNvPr id="2" name="Groupe 1"/>
          <p:cNvGrpSpPr/>
          <p:nvPr/>
        </p:nvGrpSpPr>
        <p:grpSpPr>
          <a:xfrm>
            <a:off x="2083763" y="1365277"/>
            <a:ext cx="7019508" cy="4160712"/>
            <a:chOff x="1568533" y="887537"/>
            <a:chExt cx="7494587" cy="4575175"/>
          </a:xfrm>
        </p:grpSpPr>
        <p:sp>
          <p:nvSpPr>
            <p:cNvPr id="9" name="Rectangle 1"/>
            <p:cNvSpPr>
              <a:spLocks noChangeArrowheads="1"/>
            </p:cNvSpPr>
            <p:nvPr/>
          </p:nvSpPr>
          <p:spPr bwMode="auto">
            <a:xfrm>
              <a:off x="4186320" y="4256212"/>
              <a:ext cx="2520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a:latin typeface="Calibri" panose="020F0502020204030204" pitchFamily="34" charset="0"/>
                </a:rPr>
                <a:t>Modification de l’ADN bien souvent irréparable </a:t>
              </a:r>
            </a:p>
          </p:txBody>
        </p:sp>
        <p:sp>
          <p:nvSpPr>
            <p:cNvPr id="12" name="ZoneTexte 9"/>
            <p:cNvSpPr txBox="1">
              <a:spLocks noChangeArrowheads="1"/>
            </p:cNvSpPr>
            <p:nvPr/>
          </p:nvSpPr>
          <p:spPr bwMode="auto">
            <a:xfrm>
              <a:off x="7274008" y="3403724"/>
              <a:ext cx="17256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a:latin typeface="Calibri" panose="020F0502020204030204" pitchFamily="34" charset="0"/>
                </a:rPr>
                <a:t>Cutanées : Phlyctènes +++</a:t>
              </a:r>
            </a:p>
          </p:txBody>
        </p:sp>
        <p:sp>
          <p:nvSpPr>
            <p:cNvPr id="13" name="ZoneTexte 10"/>
            <p:cNvSpPr txBox="1">
              <a:spLocks noChangeArrowheads="1"/>
            </p:cNvSpPr>
            <p:nvPr/>
          </p:nvSpPr>
          <p:spPr bwMode="auto">
            <a:xfrm>
              <a:off x="4689558" y="1979737"/>
              <a:ext cx="1152525" cy="37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a:latin typeface="Calibri" panose="020F0502020204030204" pitchFamily="34" charset="0"/>
                </a:rPr>
                <a:t>Oculaires</a:t>
              </a:r>
            </a:p>
          </p:txBody>
        </p:sp>
        <p:sp>
          <p:nvSpPr>
            <p:cNvPr id="14" name="ZoneTexte 11"/>
            <p:cNvSpPr txBox="1">
              <a:spLocks noChangeArrowheads="1"/>
            </p:cNvSpPr>
            <p:nvPr/>
          </p:nvSpPr>
          <p:spPr bwMode="auto">
            <a:xfrm>
              <a:off x="1635208" y="3700587"/>
              <a:ext cx="15875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a:latin typeface="Calibri" panose="020F0502020204030204" pitchFamily="34" charset="0"/>
                </a:rPr>
                <a:t>Effets mutagènes</a:t>
              </a:r>
            </a:p>
          </p:txBody>
        </p:sp>
        <p:sp>
          <p:nvSpPr>
            <p:cNvPr id="15" name="ZoneTexte 12"/>
            <p:cNvSpPr txBox="1">
              <a:spLocks noChangeArrowheads="1"/>
            </p:cNvSpPr>
            <p:nvPr/>
          </p:nvSpPr>
          <p:spPr bwMode="auto">
            <a:xfrm>
              <a:off x="1800308" y="2165474"/>
              <a:ext cx="1152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a:latin typeface="Calibri" panose="020F0502020204030204" pitchFamily="34" charset="0"/>
                </a:rPr>
                <a:t>Digestives</a:t>
              </a:r>
            </a:p>
          </p:txBody>
        </p:sp>
        <p:sp>
          <p:nvSpPr>
            <p:cNvPr id="16" name="ZoneTexte 13"/>
            <p:cNvSpPr txBox="1">
              <a:spLocks noChangeArrowheads="1"/>
            </p:cNvSpPr>
            <p:nvPr/>
          </p:nvSpPr>
          <p:spPr bwMode="auto">
            <a:xfrm>
              <a:off x="7172408" y="2022599"/>
              <a:ext cx="1890712" cy="37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a:latin typeface="Calibri" panose="020F0502020204030204" pitchFamily="34" charset="0"/>
                </a:rPr>
                <a:t>Voies respiratoires</a:t>
              </a:r>
            </a:p>
          </p:txBody>
        </p:sp>
        <p:sp>
          <p:nvSpPr>
            <p:cNvPr id="17" name="Text Box 5"/>
            <p:cNvSpPr txBox="1">
              <a:spLocks noChangeArrowheads="1"/>
            </p:cNvSpPr>
            <p:nvPr/>
          </p:nvSpPr>
          <p:spPr bwMode="auto">
            <a:xfrm>
              <a:off x="3787858" y="2843337"/>
              <a:ext cx="2881312" cy="646112"/>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fr-FR" sz="1600" dirty="0" smtClean="0">
                  <a:solidFill>
                    <a:schemeClr val="bg2">
                      <a:lumMod val="50000"/>
                    </a:schemeClr>
                  </a:solidFill>
                  <a:latin typeface="Calibri" panose="020F0502020204030204" pitchFamily="34" charset="0"/>
                </a:rPr>
                <a:t>Provoquant par contacts </a:t>
              </a:r>
            </a:p>
            <a:p>
              <a:pPr algn="ctr">
                <a:spcBef>
                  <a:spcPct val="0"/>
                </a:spcBef>
                <a:buFontTx/>
                <a:buNone/>
                <a:defRPr/>
              </a:pPr>
              <a:r>
                <a:rPr lang="fr-FR" sz="1600" dirty="0" smtClean="0">
                  <a:solidFill>
                    <a:schemeClr val="bg2">
                      <a:lumMod val="50000"/>
                    </a:schemeClr>
                  </a:solidFill>
                  <a:latin typeface="Calibri" panose="020F0502020204030204" pitchFamily="34" charset="0"/>
                </a:rPr>
                <a:t>directs des atteintes </a:t>
              </a:r>
              <a:endParaRPr lang="fr-FR" sz="1600" dirty="0">
                <a:solidFill>
                  <a:schemeClr val="bg2">
                    <a:lumMod val="50000"/>
                  </a:schemeClr>
                </a:solidFill>
                <a:latin typeface="Calibri" panose="020F0502020204030204" pitchFamily="34" charset="0"/>
              </a:endParaRPr>
            </a:p>
          </p:txBody>
        </p:sp>
        <p:cxnSp>
          <p:nvCxnSpPr>
            <p:cNvPr id="18" name="Connecteur droit avec flèche 17"/>
            <p:cNvCxnSpPr/>
            <p:nvPr/>
          </p:nvCxnSpPr>
          <p:spPr>
            <a:xfrm flipV="1">
              <a:off x="6921583" y="2535362"/>
              <a:ext cx="352425" cy="21272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a:endCxn id="12" idx="1"/>
            </p:cNvCxnSpPr>
            <p:nvPr/>
          </p:nvCxnSpPr>
          <p:spPr>
            <a:xfrm>
              <a:off x="6856495" y="3527549"/>
              <a:ext cx="417513" cy="20002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a:off x="3176670" y="3489449"/>
              <a:ext cx="368300" cy="28257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flipV="1">
              <a:off x="3176670" y="2535362"/>
              <a:ext cx="368300" cy="21272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V="1">
              <a:off x="5229308" y="2384549"/>
              <a:ext cx="0" cy="300038"/>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3" name="Image 3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88308" y="4137149"/>
              <a:ext cx="1462087"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3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73670" y="887537"/>
              <a:ext cx="1482725"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Connecteur droit avec flèche 24"/>
            <p:cNvCxnSpPr/>
            <p:nvPr/>
          </p:nvCxnSpPr>
          <p:spPr>
            <a:xfrm>
              <a:off x="3086183" y="4081587"/>
              <a:ext cx="365125" cy="11112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H="1">
              <a:off x="4011695" y="1427287"/>
              <a:ext cx="450850" cy="317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6173870" y="1425699"/>
              <a:ext cx="450850" cy="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41"/>
            <p:cNvSpPr txBox="1">
              <a:spLocks noChangeArrowheads="1"/>
            </p:cNvSpPr>
            <p:nvPr/>
          </p:nvSpPr>
          <p:spPr bwMode="auto">
            <a:xfrm>
              <a:off x="1568533" y="1241549"/>
              <a:ext cx="2473325" cy="37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dirty="0">
                  <a:latin typeface="Calibri" panose="020F0502020204030204" pitchFamily="34" charset="0"/>
                </a:rPr>
                <a:t>Œdème des paupières</a:t>
              </a:r>
            </a:p>
          </p:txBody>
        </p:sp>
        <p:sp>
          <p:nvSpPr>
            <p:cNvPr id="29" name="ZoneTexte 42"/>
            <p:cNvSpPr txBox="1">
              <a:spLocks noChangeArrowheads="1"/>
            </p:cNvSpPr>
            <p:nvPr/>
          </p:nvSpPr>
          <p:spPr bwMode="auto">
            <a:xfrm>
              <a:off x="6659645" y="1233612"/>
              <a:ext cx="1727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a:latin typeface="Calibri" panose="020F0502020204030204" pitchFamily="34" charset="0"/>
                </a:rPr>
                <a:t>Blépharospasme</a:t>
              </a:r>
            </a:p>
          </p:txBody>
        </p:sp>
        <p:pic>
          <p:nvPicPr>
            <p:cNvPr id="30" name="Image 4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541795" y="3981574"/>
              <a:ext cx="5143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36605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79235"/>
            <a:ext cx="862951" cy="826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5"/>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6" name="ZoneTexte 15"/>
          <p:cNvSpPr txBox="1"/>
          <p:nvPr/>
        </p:nvSpPr>
        <p:spPr>
          <a:xfrm>
            <a:off x="1022208" y="406581"/>
            <a:ext cx="4889770" cy="584775"/>
          </a:xfrm>
          <a:prstGeom prst="rect">
            <a:avLst/>
          </a:prstGeom>
          <a:noFill/>
        </p:spPr>
        <p:txBody>
          <a:bodyPr wrap="square" rtlCol="0">
            <a:spAutoFit/>
          </a:bodyPr>
          <a:lstStyle/>
          <a:p>
            <a:pPr algn="ctr"/>
            <a:r>
              <a:rPr lang="fr-FR" sz="3200" b="1" u="sng" dirty="0" smtClean="0">
                <a:solidFill>
                  <a:srgbClr val="0070C0"/>
                </a:solidFill>
              </a:rPr>
              <a:t>Les Suffocants</a:t>
            </a:r>
            <a:endParaRPr lang="fr-FR" sz="3200" b="1" u="sng" dirty="0">
              <a:solidFill>
                <a:srgbClr val="0070C0"/>
              </a:solidFill>
            </a:endParaRPr>
          </a:p>
        </p:txBody>
      </p:sp>
      <p:sp>
        <p:nvSpPr>
          <p:cNvPr id="19" name="ZoneTexte 18"/>
          <p:cNvSpPr txBox="1"/>
          <p:nvPr/>
        </p:nvSpPr>
        <p:spPr>
          <a:xfrm>
            <a:off x="579050" y="1710415"/>
            <a:ext cx="3550150" cy="368300"/>
          </a:xfrm>
          <a:prstGeom prst="rect">
            <a:avLst/>
          </a:prstGeom>
          <a:noFill/>
        </p:spPr>
        <p:txBody>
          <a:bodyPr wrap="square">
            <a:spAutoFit/>
          </a:bodyPr>
          <a:lstStyle/>
          <a:p>
            <a:pPr algn="ctr">
              <a:defRPr/>
            </a:pPr>
            <a:r>
              <a:rPr lang="fr-FR" b="1" dirty="0">
                <a:solidFill>
                  <a:srgbClr val="FF7C80"/>
                </a:solidFill>
                <a:latin typeface="Calibri" panose="020F0502020204030204" pitchFamily="34" charset="0"/>
              </a:rPr>
              <a:t>Vidéo :</a:t>
            </a:r>
            <a:r>
              <a:rPr lang="fr-FR" dirty="0">
                <a:solidFill>
                  <a:schemeClr val="accent2">
                    <a:lumMod val="60000"/>
                    <a:lumOff val="40000"/>
                  </a:schemeClr>
                </a:solidFill>
                <a:latin typeface="Calibri" panose="020F0502020204030204" pitchFamily="34" charset="0"/>
              </a:rPr>
              <a:t> Intoxication aux suffocants</a:t>
            </a:r>
          </a:p>
        </p:txBody>
      </p:sp>
      <p:sp>
        <p:nvSpPr>
          <p:cNvPr id="20" name="Rectangle à coins arrondis 19"/>
          <p:cNvSpPr/>
          <p:nvPr/>
        </p:nvSpPr>
        <p:spPr>
          <a:xfrm>
            <a:off x="579050" y="1679690"/>
            <a:ext cx="3510550" cy="441325"/>
          </a:xfrm>
          <a:prstGeom prst="roundRect">
            <a:avLst/>
          </a:pr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1" name="Suffocants.mp4">
            <a:hlinkClick r:id="" action="ppaction://media"/>
          </p:cNvPr>
          <p:cNvPicPr>
            <a:picLocks noRot="1" noChangeAspect="1"/>
          </p:cNvPicPr>
          <p:nvPr>
            <a:videoFile r:link="rId1"/>
          </p:nvPr>
        </p:nvPicPr>
        <p:blipFill>
          <a:blip r:embed="rId6">
            <a:extLst>
              <a:ext uri="{28A0092B-C50C-407E-A947-70E740481C1C}">
                <a14:useLocalDpi xmlns:a14="http://schemas.microsoft.com/office/drawing/2010/main" val="0"/>
              </a:ext>
            </a:extLst>
          </a:blip>
          <a:srcRect/>
          <a:stretch>
            <a:fillRect/>
          </a:stretch>
        </p:blipFill>
        <p:spPr bwMode="auto">
          <a:xfrm>
            <a:off x="579050" y="2234024"/>
            <a:ext cx="3510550" cy="201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oneTexte 21"/>
          <p:cNvSpPr txBox="1"/>
          <p:nvPr/>
        </p:nvSpPr>
        <p:spPr>
          <a:xfrm>
            <a:off x="6705907" y="1752715"/>
            <a:ext cx="2671200" cy="368300"/>
          </a:xfrm>
          <a:prstGeom prst="rect">
            <a:avLst/>
          </a:prstGeom>
          <a:noFill/>
        </p:spPr>
        <p:txBody>
          <a:bodyPr wrap="square">
            <a:spAutoFit/>
          </a:bodyPr>
          <a:lstStyle/>
          <a:p>
            <a:pPr algn="ctr">
              <a:defRPr/>
            </a:pPr>
            <a:r>
              <a:rPr lang="fr-FR" b="1" i="1" dirty="0">
                <a:solidFill>
                  <a:srgbClr val="FF7C80"/>
                </a:solidFill>
                <a:latin typeface="Calibri" panose="020F0502020204030204" pitchFamily="34" charset="0"/>
              </a:rPr>
              <a:t>Suite à cette vidéo</a:t>
            </a:r>
            <a:endParaRPr lang="fr-FR" i="1" dirty="0">
              <a:solidFill>
                <a:schemeClr val="accent2">
                  <a:lumMod val="60000"/>
                  <a:lumOff val="40000"/>
                </a:schemeClr>
              </a:solidFill>
              <a:latin typeface="Calibri" panose="020F0502020204030204" pitchFamily="34" charset="0"/>
            </a:endParaRPr>
          </a:p>
        </p:txBody>
      </p:sp>
      <p:sp>
        <p:nvSpPr>
          <p:cNvPr id="23" name="ZoneTexte 22"/>
          <p:cNvSpPr txBox="1"/>
          <p:nvPr/>
        </p:nvSpPr>
        <p:spPr>
          <a:xfrm>
            <a:off x="5140001" y="2612633"/>
            <a:ext cx="5903913" cy="1200150"/>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Quels </a:t>
            </a:r>
            <a:r>
              <a:rPr lang="fr-FR" b="1" dirty="0">
                <a:solidFill>
                  <a:srgbClr val="FF7C80"/>
                </a:solidFill>
                <a:latin typeface="Calibri" panose="020F0502020204030204" pitchFamily="34" charset="0"/>
              </a:rPr>
              <a:t>symptômes</a:t>
            </a:r>
            <a:r>
              <a:rPr lang="fr-FR" dirty="0">
                <a:solidFill>
                  <a:schemeClr val="accent1">
                    <a:lumMod val="50000"/>
                  </a:schemeClr>
                </a:solidFill>
                <a:latin typeface="Calibri" panose="020F0502020204030204" pitchFamily="34" charset="0"/>
              </a:rPr>
              <a:t> avez-vous observés ? Regardez de nouveau si besoin la vidéo puis lister les.</a:t>
            </a:r>
          </a:p>
          <a:p>
            <a:pPr algn="ctr">
              <a:defRPr/>
            </a:pPr>
            <a:endParaRPr lang="fr-FR" dirty="0">
              <a:solidFill>
                <a:schemeClr val="accent1">
                  <a:lumMod val="50000"/>
                </a:schemeClr>
              </a:solidFill>
              <a:latin typeface="Calibri" panose="020F0502020204030204" pitchFamily="34" charset="0"/>
            </a:endParaRPr>
          </a:p>
          <a:p>
            <a:pPr algn="ctr">
              <a:defRPr/>
            </a:pPr>
            <a:r>
              <a:rPr lang="fr-FR" dirty="0">
                <a:solidFill>
                  <a:schemeClr val="accent1">
                    <a:lumMod val="50000"/>
                  </a:schemeClr>
                </a:solidFill>
                <a:latin typeface="Calibri" panose="020F0502020204030204" pitchFamily="34" charset="0"/>
              </a:rPr>
              <a:t>Pourrions-nous avoir d’autres symptômes </a:t>
            </a:r>
            <a:r>
              <a:rPr lang="fr-FR" dirty="0" smtClean="0">
                <a:solidFill>
                  <a:schemeClr val="accent1">
                    <a:lumMod val="50000"/>
                  </a:schemeClr>
                </a:solidFill>
                <a:latin typeface="Calibri" panose="020F0502020204030204" pitchFamily="34" charset="0"/>
              </a:rPr>
              <a:t>?</a:t>
            </a:r>
            <a:endParaRPr lang="fr-FR" dirty="0">
              <a:solidFill>
                <a:schemeClr val="accent1">
                  <a:lumMod val="50000"/>
                </a:schemeClr>
              </a:solidFill>
              <a:latin typeface="Calibri" panose="020F0502020204030204" pitchFamily="34" charset="0"/>
            </a:endParaRPr>
          </a:p>
        </p:txBody>
      </p:sp>
      <p:sp>
        <p:nvSpPr>
          <p:cNvPr id="24" name="ZoneTexte 23"/>
          <p:cNvSpPr txBox="1"/>
          <p:nvPr/>
        </p:nvSpPr>
        <p:spPr>
          <a:xfrm>
            <a:off x="5140000" y="4221991"/>
            <a:ext cx="5903913" cy="369888"/>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Comment expliquer cette symptomatologie ?</a:t>
            </a:r>
          </a:p>
        </p:txBody>
      </p:sp>
      <p:sp>
        <p:nvSpPr>
          <p:cNvPr id="25" name="Rectangle à coins arrondis 24"/>
          <p:cNvSpPr/>
          <p:nvPr/>
        </p:nvSpPr>
        <p:spPr>
          <a:xfrm>
            <a:off x="6145420" y="1710415"/>
            <a:ext cx="3613876" cy="441325"/>
          </a:xfrm>
          <a:prstGeom prst="roundRect">
            <a:avLst/>
          </a:pr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Triangle isocèle 2"/>
          <p:cNvSpPr/>
          <p:nvPr/>
        </p:nvSpPr>
        <p:spPr>
          <a:xfrm>
            <a:off x="1360586" y="4021292"/>
            <a:ext cx="2106507" cy="132757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Accès bloqués !</a:t>
            </a:r>
            <a:endParaRPr lang="fr-FR" dirty="0"/>
          </a:p>
        </p:txBody>
      </p:sp>
    </p:spTree>
    <p:extLst>
      <p:ext uri="{BB962C8B-B14F-4D97-AF65-F5344CB8AC3E}">
        <p14:creationId xmlns:p14="http://schemas.microsoft.com/office/powerpoint/2010/main" val="425315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1"/>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1"/>
                                        </p:tgtEl>
                                      </p:cBhvr>
                                    </p:cmd>
                                  </p:childTnLst>
                                </p:cTn>
                              </p:par>
                            </p:childTnLst>
                          </p:cTn>
                        </p:par>
                      </p:childTnLst>
                    </p:cTn>
                  </p:par>
                </p:childTnLst>
              </p:cTn>
              <p:nextCondLst>
                <p:cond evt="onClick" delay="0">
                  <p:tgtEl>
                    <p:spTgt spid="21"/>
                  </p:tgtEl>
                </p:cond>
              </p:nextCondLst>
            </p:seq>
            <p:video>
              <p:cMediaNode vol="80000">
                <p:cTn id="18" fill="hold" display="0">
                  <p:stCondLst>
                    <p:cond delay="indefinite"/>
                  </p:stCondLst>
                </p:cTn>
                <p:tgtEl>
                  <p:spTgt spid="21"/>
                </p:tgtEl>
              </p:cMediaNode>
            </p:video>
          </p:childTnLst>
        </p:cTn>
      </p:par>
    </p:tnLst>
    <p:bldLst>
      <p:bldP spid="23" grpId="0"/>
      <p:bldP spid="2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862951" cy="826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6" name="ZoneTexte 15"/>
          <p:cNvSpPr txBox="1"/>
          <p:nvPr/>
        </p:nvSpPr>
        <p:spPr>
          <a:xfrm>
            <a:off x="1108608" y="432751"/>
            <a:ext cx="4889770" cy="461665"/>
          </a:xfrm>
          <a:prstGeom prst="rect">
            <a:avLst/>
          </a:prstGeom>
          <a:noFill/>
        </p:spPr>
        <p:txBody>
          <a:bodyPr wrap="square" rtlCol="0">
            <a:spAutoFit/>
          </a:bodyPr>
          <a:lstStyle/>
          <a:p>
            <a:pPr algn="ctr"/>
            <a:r>
              <a:rPr lang="fr-FR" sz="2400" b="1" u="sng" dirty="0" smtClean="0">
                <a:solidFill>
                  <a:srgbClr val="0070C0"/>
                </a:solidFill>
              </a:rPr>
              <a:t>Les Suffocants : Traitement</a:t>
            </a:r>
            <a:endParaRPr lang="fr-FR" sz="2400" b="1" u="sng" dirty="0">
              <a:solidFill>
                <a:srgbClr val="0070C0"/>
              </a:solidFill>
            </a:endParaRPr>
          </a:p>
        </p:txBody>
      </p:sp>
      <p:pic>
        <p:nvPicPr>
          <p:cNvPr id="9" name="Imag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44526" y="3996716"/>
            <a:ext cx="1927225"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0"/>
          <p:cNvSpPr txBox="1">
            <a:spLocks noChangeArrowheads="1"/>
          </p:cNvSpPr>
          <p:nvPr/>
        </p:nvSpPr>
        <p:spPr bwMode="auto">
          <a:xfrm>
            <a:off x="7353163" y="958144"/>
            <a:ext cx="1152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dirty="0">
                <a:latin typeface="Calibri" panose="020F0502020204030204" pitchFamily="34" charset="0"/>
              </a:rPr>
              <a:t>Oculaires</a:t>
            </a:r>
          </a:p>
        </p:txBody>
      </p:sp>
      <p:sp>
        <p:nvSpPr>
          <p:cNvPr id="13" name="ZoneTexte 12"/>
          <p:cNvSpPr txBox="1">
            <a:spLocks noChangeArrowheads="1"/>
          </p:cNvSpPr>
          <p:nvPr/>
        </p:nvSpPr>
        <p:spPr bwMode="auto">
          <a:xfrm>
            <a:off x="6480038" y="2634544"/>
            <a:ext cx="28368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solidFill>
                  <a:srgbClr val="FF0000"/>
                </a:solidFill>
                <a:latin typeface="Calibri" panose="020F0502020204030204" pitchFamily="34" charset="0"/>
              </a:rPr>
              <a:t>Respiratoires</a:t>
            </a:r>
          </a:p>
          <a:p>
            <a:pPr algn="ctr">
              <a:spcBef>
                <a:spcPct val="0"/>
              </a:spcBef>
              <a:buFontTx/>
              <a:buNone/>
            </a:pPr>
            <a:r>
              <a:rPr lang="fr-FR" altLang="fr-FR" sz="1800">
                <a:solidFill>
                  <a:srgbClr val="FF0000"/>
                </a:solidFill>
                <a:latin typeface="Calibri" panose="020F0502020204030204" pitchFamily="34" charset="0"/>
              </a:rPr>
              <a:t>essentiellement</a:t>
            </a:r>
          </a:p>
        </p:txBody>
      </p:sp>
      <p:sp>
        <p:nvSpPr>
          <p:cNvPr id="14" name="ZoneTexte 13"/>
          <p:cNvSpPr txBox="1">
            <a:spLocks noChangeArrowheads="1"/>
          </p:cNvSpPr>
          <p:nvPr/>
        </p:nvSpPr>
        <p:spPr bwMode="auto">
          <a:xfrm>
            <a:off x="6324463" y="3652132"/>
            <a:ext cx="16335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OAP Lésionnel</a:t>
            </a:r>
          </a:p>
        </p:txBody>
      </p:sp>
      <p:sp>
        <p:nvSpPr>
          <p:cNvPr id="15" name="Text Box 5"/>
          <p:cNvSpPr txBox="1">
            <a:spLocks noChangeArrowheads="1"/>
          </p:cNvSpPr>
          <p:nvPr/>
        </p:nvSpPr>
        <p:spPr bwMode="auto">
          <a:xfrm>
            <a:off x="6549888" y="1763007"/>
            <a:ext cx="2881312" cy="369887"/>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fr-FR" sz="1800" dirty="0" smtClean="0">
                <a:solidFill>
                  <a:schemeClr val="bg2">
                    <a:lumMod val="50000"/>
                  </a:schemeClr>
                </a:solidFill>
                <a:latin typeface="Calibri" panose="020F0502020204030204" pitchFamily="34" charset="0"/>
              </a:rPr>
              <a:t>Provoquant des atteintes </a:t>
            </a:r>
            <a:endParaRPr lang="fr-FR" sz="1800" dirty="0">
              <a:solidFill>
                <a:schemeClr val="bg2">
                  <a:lumMod val="50000"/>
                </a:schemeClr>
              </a:solidFill>
              <a:latin typeface="Calibri" panose="020F0502020204030204" pitchFamily="34" charset="0"/>
            </a:endParaRPr>
          </a:p>
        </p:txBody>
      </p:sp>
      <p:cxnSp>
        <p:nvCxnSpPr>
          <p:cNvPr id="17" name="Connecteur droit avec flèche 16"/>
          <p:cNvCxnSpPr/>
          <p:nvPr/>
        </p:nvCxnSpPr>
        <p:spPr>
          <a:xfrm>
            <a:off x="8386625" y="3345744"/>
            <a:ext cx="217488" cy="2413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7378563" y="3333044"/>
            <a:ext cx="180975" cy="28575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V="1">
            <a:off x="7892913" y="1362957"/>
            <a:ext cx="0" cy="300037"/>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7899263" y="2255132"/>
            <a:ext cx="0" cy="3429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13"/>
          <p:cNvSpPr txBox="1">
            <a:spLocks noChangeArrowheads="1"/>
          </p:cNvSpPr>
          <p:nvPr/>
        </p:nvSpPr>
        <p:spPr bwMode="auto">
          <a:xfrm>
            <a:off x="7935775" y="3615619"/>
            <a:ext cx="2206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Irritations trachéo-bronchiques</a:t>
            </a:r>
          </a:p>
        </p:txBody>
      </p:sp>
      <p:sp>
        <p:nvSpPr>
          <p:cNvPr id="22" name="Text Box 5"/>
          <p:cNvSpPr txBox="1">
            <a:spLocks noChangeArrowheads="1"/>
          </p:cNvSpPr>
          <p:nvPr/>
        </p:nvSpPr>
        <p:spPr bwMode="auto">
          <a:xfrm>
            <a:off x="2462726" y="3012369"/>
            <a:ext cx="1866250" cy="369888"/>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fr-FR" sz="1800" dirty="0" smtClean="0">
                <a:solidFill>
                  <a:schemeClr val="bg2">
                    <a:lumMod val="50000"/>
                  </a:schemeClr>
                </a:solidFill>
                <a:latin typeface="Calibri" panose="020F0502020204030204" pitchFamily="34" charset="0"/>
              </a:rPr>
              <a:t>Sources</a:t>
            </a:r>
            <a:endParaRPr lang="fr-FR" sz="1800" dirty="0">
              <a:solidFill>
                <a:schemeClr val="bg2">
                  <a:lumMod val="50000"/>
                </a:schemeClr>
              </a:solidFill>
              <a:latin typeface="Calibri" panose="020F0502020204030204" pitchFamily="34" charset="0"/>
            </a:endParaRPr>
          </a:p>
        </p:txBody>
      </p:sp>
      <p:cxnSp>
        <p:nvCxnSpPr>
          <p:cNvPr id="23" name="Connecteur droit avec flèche 22"/>
          <p:cNvCxnSpPr/>
          <p:nvPr/>
        </p:nvCxnSpPr>
        <p:spPr>
          <a:xfrm flipV="1">
            <a:off x="3434550" y="2461506"/>
            <a:ext cx="0" cy="34607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a:off x="3434550" y="3540314"/>
            <a:ext cx="0" cy="38417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5" name="Image 2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62725" y="1249228"/>
            <a:ext cx="1866250" cy="1068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 2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05475" y="4252207"/>
            <a:ext cx="23050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ZoneTexte 10"/>
          <p:cNvSpPr txBox="1">
            <a:spLocks noChangeArrowheads="1"/>
          </p:cNvSpPr>
          <p:nvPr/>
        </p:nvSpPr>
        <p:spPr bwMode="auto">
          <a:xfrm>
            <a:off x="4328975" y="4474349"/>
            <a:ext cx="2344738"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600" b="1" i="1">
                <a:solidFill>
                  <a:srgbClr val="FF5050"/>
                </a:solidFill>
                <a:latin typeface="Calibri" panose="020F0502020204030204" pitchFamily="34" charset="0"/>
              </a:rPr>
              <a:t>TRAITEMENT SYMPTOMATIQUE</a:t>
            </a:r>
          </a:p>
          <a:p>
            <a:pPr algn="ctr">
              <a:spcBef>
                <a:spcPct val="0"/>
              </a:spcBef>
              <a:buFontTx/>
              <a:buNone/>
            </a:pPr>
            <a:r>
              <a:rPr lang="fr-FR" altLang="fr-FR" sz="1400" b="1" i="1">
                <a:solidFill>
                  <a:srgbClr val="FF5050"/>
                </a:solidFill>
                <a:latin typeface="Calibri" panose="020F0502020204030204" pitchFamily="34" charset="0"/>
              </a:rPr>
              <a:t>(O</a:t>
            </a:r>
            <a:r>
              <a:rPr lang="fr-FR" altLang="fr-FR" sz="1400" b="1" i="1" baseline="-25000">
                <a:solidFill>
                  <a:srgbClr val="FF5050"/>
                </a:solidFill>
                <a:latin typeface="Calibri" panose="020F0502020204030204" pitchFamily="34" charset="0"/>
              </a:rPr>
              <a:t>2 </a:t>
            </a:r>
            <a:r>
              <a:rPr lang="fr-FR" altLang="fr-FR" sz="1400" b="1" i="1">
                <a:solidFill>
                  <a:srgbClr val="FF5050"/>
                </a:solidFill>
                <a:latin typeface="Calibri" panose="020F0502020204030204" pitchFamily="34" charset="0"/>
              </a:rPr>
              <a:t> …)</a:t>
            </a:r>
          </a:p>
        </p:txBody>
      </p:sp>
    </p:spTree>
    <p:extLst>
      <p:ext uri="{BB962C8B-B14F-4D97-AF65-F5344CB8AC3E}">
        <p14:creationId xmlns:p14="http://schemas.microsoft.com/office/powerpoint/2010/main" val="60116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1750"/>
                                        <p:tgtEl>
                                          <p:spTgt spid="22"/>
                                        </p:tgtEl>
                                      </p:cBhvr>
                                    </p:animEffect>
                                  </p:childTnLst>
                                </p:cTn>
                              </p:par>
                              <p:par>
                                <p:cTn id="8" presetID="22" presetClass="entr" presetSubtype="1"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up)">
                                      <p:cBhvr>
                                        <p:cTn id="10" dur="1750"/>
                                        <p:tgtEl>
                                          <p:spTgt spid="23"/>
                                        </p:tgtEl>
                                      </p:cBhvr>
                                    </p:animEffect>
                                  </p:childTnLst>
                                </p:cTn>
                              </p:par>
                              <p:par>
                                <p:cTn id="11" presetID="22" presetClass="entr" presetSubtype="1"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1750"/>
                                        <p:tgtEl>
                                          <p:spTgt spid="25"/>
                                        </p:tgtEl>
                                      </p:cBhvr>
                                    </p:animEffect>
                                  </p:childTnLst>
                                </p:cTn>
                              </p:par>
                              <p:par>
                                <p:cTn id="14" presetID="22" presetClass="entr" presetSubtype="1"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up)">
                                      <p:cBhvr>
                                        <p:cTn id="16" dur="1750"/>
                                        <p:tgtEl>
                                          <p:spTgt spid="24"/>
                                        </p:tgtEl>
                                      </p:cBhvr>
                                    </p:animEffect>
                                  </p:childTnLst>
                                </p:cTn>
                              </p:par>
                              <p:par>
                                <p:cTn id="17" presetID="22" presetClass="entr" presetSubtype="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175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1500"/>
                                        <p:tgtEl>
                                          <p:spTgt spid="15"/>
                                        </p:tgtEl>
                                      </p:cBhvr>
                                    </p:animEffect>
                                  </p:childTnLst>
                                </p:cTn>
                              </p:par>
                              <p:par>
                                <p:cTn id="25" presetID="22" presetClass="entr" presetSubtype="1"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1500"/>
                                        <p:tgtEl>
                                          <p:spTgt spid="19"/>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1500"/>
                                        <p:tgtEl>
                                          <p:spTgt spid="12"/>
                                        </p:tgtEl>
                                      </p:cBhvr>
                                    </p:animEffect>
                                  </p:childTnLst>
                                </p:cTn>
                              </p:par>
                              <p:par>
                                <p:cTn id="31" presetID="22" presetClass="entr" presetSubtype="1"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up)">
                                      <p:cBhvr>
                                        <p:cTn id="33" dur="1500"/>
                                        <p:tgtEl>
                                          <p:spTgt spid="20"/>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up)">
                                      <p:cBhvr>
                                        <p:cTn id="36" dur="1500"/>
                                        <p:tgtEl>
                                          <p:spTgt spid="13"/>
                                        </p:tgtEl>
                                      </p:cBhvr>
                                    </p:animEffect>
                                  </p:childTnLst>
                                </p:cTn>
                              </p:par>
                              <p:par>
                                <p:cTn id="37" presetID="22" presetClass="entr" presetSubtype="1"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1500"/>
                                        <p:tgtEl>
                                          <p:spTgt spid="18"/>
                                        </p:tgtEl>
                                      </p:cBhvr>
                                    </p:animEffect>
                                  </p:childTnLst>
                                </p:cTn>
                              </p:par>
                              <p:par>
                                <p:cTn id="40" presetID="22" presetClass="entr" presetSubtype="1"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up)">
                                      <p:cBhvr>
                                        <p:cTn id="42" dur="1500"/>
                                        <p:tgtEl>
                                          <p:spTgt spid="17"/>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up)">
                                      <p:cBhvr>
                                        <p:cTn id="45" dur="1500"/>
                                        <p:tgtEl>
                                          <p:spTgt spid="14"/>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up)">
                                      <p:cBhvr>
                                        <p:cTn id="48" dur="1500"/>
                                        <p:tgtEl>
                                          <p:spTgt spid="21"/>
                                        </p:tgtEl>
                                      </p:cBhvr>
                                    </p:animEffect>
                                  </p:childTnLst>
                                </p:cTn>
                              </p:par>
                              <p:par>
                                <p:cTn id="49" presetID="22" presetClass="entr" presetSubtype="1"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up)">
                                      <p:cBhvr>
                                        <p:cTn id="51" dur="1500"/>
                                        <p:tgtEl>
                                          <p:spTgt spid="26"/>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up)">
                                      <p:cBhvr>
                                        <p:cTn id="54" dur="1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animBg="1"/>
      <p:bldP spid="21" grpId="0"/>
      <p:bldP spid="22" grpId="0" animBg="1"/>
      <p:bldP spid="2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862951" cy="826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6" name="ZoneTexte 15"/>
          <p:cNvSpPr txBox="1"/>
          <p:nvPr/>
        </p:nvSpPr>
        <p:spPr>
          <a:xfrm>
            <a:off x="1094208" y="425652"/>
            <a:ext cx="4889770" cy="523220"/>
          </a:xfrm>
          <a:prstGeom prst="rect">
            <a:avLst/>
          </a:prstGeom>
          <a:noFill/>
        </p:spPr>
        <p:txBody>
          <a:bodyPr wrap="square" rtlCol="0">
            <a:spAutoFit/>
          </a:bodyPr>
          <a:lstStyle/>
          <a:p>
            <a:pPr algn="ctr"/>
            <a:r>
              <a:rPr lang="fr-FR" sz="2800" b="1" u="sng" dirty="0" smtClean="0">
                <a:solidFill>
                  <a:srgbClr val="0070C0"/>
                </a:solidFill>
              </a:rPr>
              <a:t>Les intoxications </a:t>
            </a:r>
            <a:r>
              <a:rPr lang="fr-FR" sz="2800" b="1" u="sng" dirty="0" err="1" smtClean="0">
                <a:solidFill>
                  <a:srgbClr val="0070C0"/>
                </a:solidFill>
              </a:rPr>
              <a:t>cyanées</a:t>
            </a:r>
            <a:endParaRPr lang="fr-FR" sz="2800" b="1" u="sng" dirty="0">
              <a:solidFill>
                <a:srgbClr val="0070C0"/>
              </a:solidFill>
            </a:endParaRPr>
          </a:p>
        </p:txBody>
      </p:sp>
      <p:grpSp>
        <p:nvGrpSpPr>
          <p:cNvPr id="2" name="Groupe 1"/>
          <p:cNvGrpSpPr/>
          <p:nvPr/>
        </p:nvGrpSpPr>
        <p:grpSpPr>
          <a:xfrm>
            <a:off x="1" y="379235"/>
            <a:ext cx="5646146" cy="5594853"/>
            <a:chOff x="1467500" y="-504463"/>
            <a:chExt cx="7670320" cy="7193511"/>
          </a:xfrm>
        </p:grpSpPr>
        <p:sp>
          <p:nvSpPr>
            <p:cNvPr id="9" name="ZoneTexte 8"/>
            <p:cNvSpPr txBox="1"/>
            <p:nvPr/>
          </p:nvSpPr>
          <p:spPr>
            <a:xfrm>
              <a:off x="3062145" y="5858036"/>
              <a:ext cx="5903912" cy="831012"/>
            </a:xfrm>
            <a:prstGeom prst="rect">
              <a:avLst/>
            </a:prstGeom>
            <a:noFill/>
          </p:spPr>
          <p:txBody>
            <a:bodyPr>
              <a:spAutoFit/>
            </a:bodyPr>
            <a:lstStyle/>
            <a:p>
              <a:pPr algn="ctr">
                <a:defRPr/>
              </a:pPr>
              <a:r>
                <a:rPr lang="fr-FR" i="1" dirty="0">
                  <a:solidFill>
                    <a:schemeClr val="accent1">
                      <a:lumMod val="50000"/>
                    </a:schemeClr>
                  </a:solidFill>
                  <a:latin typeface="Calibri" panose="020F0502020204030204" pitchFamily="34" charset="0"/>
                </a:rPr>
                <a:t>Quel mécanisme d’action, pour quelle symptomatologie ?</a:t>
              </a:r>
            </a:p>
          </p:txBody>
        </p:sp>
        <p:pic>
          <p:nvPicPr>
            <p:cNvPr id="12" name="Imag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50488" y="3729400"/>
              <a:ext cx="1927225"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5"/>
            <p:cNvSpPr txBox="1">
              <a:spLocks noChangeArrowheads="1"/>
            </p:cNvSpPr>
            <p:nvPr/>
          </p:nvSpPr>
          <p:spPr bwMode="auto">
            <a:xfrm>
              <a:off x="3743975" y="3151002"/>
              <a:ext cx="3128963" cy="356148"/>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fr-FR" sz="1200" dirty="0" smtClean="0">
                  <a:solidFill>
                    <a:schemeClr val="bg2">
                      <a:lumMod val="50000"/>
                    </a:schemeClr>
                  </a:solidFill>
                  <a:latin typeface="Calibri" panose="020F0502020204030204" pitchFamily="34" charset="0"/>
                </a:rPr>
                <a:t>Sources</a:t>
              </a:r>
              <a:endParaRPr lang="fr-FR" sz="1200" dirty="0">
                <a:solidFill>
                  <a:schemeClr val="bg2">
                    <a:lumMod val="50000"/>
                  </a:schemeClr>
                </a:solidFill>
                <a:latin typeface="Calibri" panose="020F0502020204030204" pitchFamily="34" charset="0"/>
              </a:endParaRPr>
            </a:p>
          </p:txBody>
        </p:sp>
        <p:cxnSp>
          <p:nvCxnSpPr>
            <p:cNvPr id="14" name="Connecteur droit avec flèche 13"/>
            <p:cNvCxnSpPr/>
            <p:nvPr/>
          </p:nvCxnSpPr>
          <p:spPr>
            <a:xfrm flipV="1">
              <a:off x="6076013" y="2680063"/>
              <a:ext cx="0" cy="34607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6076013" y="3851638"/>
              <a:ext cx="0" cy="38417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90200" y="1413238"/>
              <a:ext cx="1571625"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AutoShape 8" descr="Résultat de recherche d'images pour &quot;manioc&quot;"/>
            <p:cNvSpPr>
              <a:spLocks noChangeAspect="1" noChangeArrowheads="1"/>
            </p:cNvSpPr>
            <p:nvPr/>
          </p:nvSpPr>
          <p:spPr bwMode="auto">
            <a:xfrm>
              <a:off x="1467500" y="-50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altLang="fr-FR" sz="1200"/>
            </a:p>
          </p:txBody>
        </p:sp>
        <p:pic>
          <p:nvPicPr>
            <p:cNvPr id="19" name="Image 1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59650" y="1632313"/>
              <a:ext cx="143827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28132" y="2764201"/>
              <a:ext cx="104775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AutoShape 10" descr="Résultat de recherche d'images pour &quot;cyanure&quot;"/>
            <p:cNvSpPr>
              <a:spLocks noChangeAspect="1" noChangeArrowheads="1"/>
            </p:cNvSpPr>
            <p:nvPr/>
          </p:nvSpPr>
          <p:spPr bwMode="auto">
            <a:xfrm>
              <a:off x="1619900" y="-352062"/>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altLang="fr-FR" sz="1200"/>
            </a:p>
          </p:txBody>
        </p:sp>
        <p:pic>
          <p:nvPicPr>
            <p:cNvPr id="22" name="Image 18"/>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64438" y="4240575"/>
              <a:ext cx="12334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Connecteur droit avec flèche 22"/>
            <p:cNvCxnSpPr/>
            <p:nvPr/>
          </p:nvCxnSpPr>
          <p:spPr>
            <a:xfrm>
              <a:off x="7118520" y="3288076"/>
              <a:ext cx="339726" cy="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flipH="1" flipV="1">
              <a:off x="3596338" y="2494325"/>
              <a:ext cx="682625" cy="41592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flipH="1">
              <a:off x="3743975" y="3729400"/>
              <a:ext cx="581025" cy="415925"/>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6"/>
            <p:cNvSpPr txBox="1">
              <a:spLocks noChangeArrowheads="1"/>
            </p:cNvSpPr>
            <p:nvPr/>
          </p:nvSpPr>
          <p:spPr bwMode="auto">
            <a:xfrm>
              <a:off x="5290200" y="1062399"/>
              <a:ext cx="1571625" cy="35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a:latin typeface="Calibri" panose="020F0502020204030204" pitchFamily="34" charset="0"/>
                </a:rPr>
                <a:t>Terrorisme</a:t>
              </a:r>
            </a:p>
          </p:txBody>
        </p:sp>
        <p:sp>
          <p:nvSpPr>
            <p:cNvPr id="27" name="ZoneTexte 27"/>
            <p:cNvSpPr txBox="1">
              <a:spLocks noChangeArrowheads="1"/>
            </p:cNvSpPr>
            <p:nvPr/>
          </p:nvSpPr>
          <p:spPr bwMode="auto">
            <a:xfrm>
              <a:off x="2172350" y="1190989"/>
              <a:ext cx="1571625" cy="563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dirty="0">
                  <a:latin typeface="Calibri" panose="020F0502020204030204" pitchFamily="34" charset="0"/>
                </a:rPr>
                <a:t>Alimentaire </a:t>
              </a:r>
              <a:r>
                <a:rPr lang="fr-FR" altLang="fr-FR" sz="1000" i="1" dirty="0">
                  <a:latin typeface="Calibri" panose="020F0502020204030204" pitchFamily="34" charset="0"/>
                </a:rPr>
                <a:t>(Manioc)</a:t>
              </a:r>
            </a:p>
          </p:txBody>
        </p:sp>
        <p:sp>
          <p:nvSpPr>
            <p:cNvPr id="28" name="ZoneTexte 28"/>
            <p:cNvSpPr txBox="1">
              <a:spLocks noChangeArrowheads="1"/>
            </p:cNvSpPr>
            <p:nvPr/>
          </p:nvSpPr>
          <p:spPr bwMode="auto">
            <a:xfrm>
              <a:off x="2196163" y="5062900"/>
              <a:ext cx="1570037" cy="35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a:latin typeface="Calibri" panose="020F0502020204030204" pitchFamily="34" charset="0"/>
                </a:rPr>
                <a:t>Intentionnelle</a:t>
              </a:r>
            </a:p>
          </p:txBody>
        </p:sp>
        <p:sp>
          <p:nvSpPr>
            <p:cNvPr id="29" name="ZoneTexte 29"/>
            <p:cNvSpPr txBox="1">
              <a:spLocks noChangeArrowheads="1"/>
            </p:cNvSpPr>
            <p:nvPr/>
          </p:nvSpPr>
          <p:spPr bwMode="auto">
            <a:xfrm>
              <a:off x="5290200" y="5031150"/>
              <a:ext cx="1571625" cy="35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a:latin typeface="Calibri" panose="020F0502020204030204" pitchFamily="34" charset="0"/>
                </a:rPr>
                <a:t>Industrielle</a:t>
              </a:r>
            </a:p>
          </p:txBody>
        </p:sp>
        <p:sp>
          <p:nvSpPr>
            <p:cNvPr id="30" name="ZoneTexte 30"/>
            <p:cNvSpPr txBox="1">
              <a:spLocks noChangeArrowheads="1"/>
            </p:cNvSpPr>
            <p:nvPr/>
          </p:nvSpPr>
          <p:spPr bwMode="auto">
            <a:xfrm>
              <a:off x="7566195" y="3729400"/>
              <a:ext cx="1571625" cy="35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200">
                  <a:latin typeface="Calibri" panose="020F0502020204030204" pitchFamily="34" charset="0"/>
                </a:rPr>
                <a:t>Incendie</a:t>
              </a:r>
            </a:p>
          </p:txBody>
        </p:sp>
      </p:grpSp>
      <p:pic>
        <p:nvPicPr>
          <p:cNvPr id="31" name="Image 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674839" y="1253649"/>
            <a:ext cx="5198048" cy="3357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2" name="Connecteur droit 31"/>
          <p:cNvCxnSpPr/>
          <p:nvPr/>
        </p:nvCxnSpPr>
        <p:spPr>
          <a:xfrm flipV="1">
            <a:off x="11083075" y="3359443"/>
            <a:ext cx="647700" cy="6477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H="1" flipV="1">
            <a:off x="11083075" y="3359443"/>
            <a:ext cx="509588" cy="6477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4" name="Rectangle à coins arrondis 33"/>
          <p:cNvSpPr/>
          <p:nvPr/>
        </p:nvSpPr>
        <p:spPr>
          <a:xfrm>
            <a:off x="6948000" y="4847828"/>
            <a:ext cx="4996887" cy="572417"/>
          </a:xfrm>
          <a:prstGeom prst="roundRect">
            <a:avLst/>
          </a:prstGeom>
          <a:gradFill>
            <a:gsLst>
              <a:gs pos="0">
                <a:schemeClr val="bg2"/>
              </a:gs>
              <a:gs pos="100000">
                <a:schemeClr val="bg1"/>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i="1" dirty="0">
                <a:solidFill>
                  <a:schemeClr val="accent1">
                    <a:lumMod val="50000"/>
                  </a:schemeClr>
                </a:solidFill>
                <a:latin typeface="Calibri" panose="020F0502020204030204" pitchFamily="34" charset="0"/>
              </a:rPr>
              <a:t>Blocage de la chaîne mitochondriale : </a:t>
            </a:r>
            <a:endParaRPr lang="fr-FR" i="1" dirty="0" smtClean="0">
              <a:solidFill>
                <a:schemeClr val="accent1">
                  <a:lumMod val="50000"/>
                </a:schemeClr>
              </a:solidFill>
              <a:latin typeface="Calibri" panose="020F0502020204030204" pitchFamily="34" charset="0"/>
            </a:endParaRPr>
          </a:p>
          <a:p>
            <a:pPr algn="ctr">
              <a:defRPr/>
            </a:pPr>
            <a:r>
              <a:rPr lang="fr-FR" i="1" dirty="0">
                <a:solidFill>
                  <a:schemeClr val="accent1">
                    <a:lumMod val="50000"/>
                  </a:schemeClr>
                </a:solidFill>
                <a:latin typeface="Calibri" panose="020F0502020204030204" pitchFamily="34" charset="0"/>
              </a:rPr>
              <a:t>Q</a:t>
            </a:r>
            <a:r>
              <a:rPr lang="fr-FR" i="1" dirty="0" smtClean="0">
                <a:solidFill>
                  <a:schemeClr val="accent1">
                    <a:lumMod val="50000"/>
                  </a:schemeClr>
                </a:solidFill>
                <a:latin typeface="Calibri" panose="020F0502020204030204" pitchFamily="34" charset="0"/>
              </a:rPr>
              <a:t>uelles </a:t>
            </a:r>
            <a:r>
              <a:rPr lang="fr-FR" i="1" dirty="0">
                <a:solidFill>
                  <a:schemeClr val="accent1">
                    <a:lumMod val="50000"/>
                  </a:schemeClr>
                </a:solidFill>
                <a:latin typeface="Calibri" panose="020F0502020204030204" pitchFamily="34" charset="0"/>
              </a:rPr>
              <a:t>conséquences ?</a:t>
            </a:r>
          </a:p>
        </p:txBody>
      </p:sp>
      <p:cxnSp>
        <p:nvCxnSpPr>
          <p:cNvPr id="6" name="Connecteur en arc 5"/>
          <p:cNvCxnSpPr>
            <a:stCxn id="9" idx="3"/>
            <a:endCxn id="31" idx="1"/>
          </p:cNvCxnSpPr>
          <p:nvPr/>
        </p:nvCxnSpPr>
        <p:spPr>
          <a:xfrm flipV="1">
            <a:off x="5519712" y="2932596"/>
            <a:ext cx="1155127" cy="2718327"/>
          </a:xfrm>
          <a:prstGeom prst="curvedConnector3">
            <a:avLst/>
          </a:prstGeom>
          <a:ln w="19050">
            <a:solidFill>
              <a:schemeClr val="accent6">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5" name="Connecteur en arc 34"/>
          <p:cNvCxnSpPr/>
          <p:nvPr/>
        </p:nvCxnSpPr>
        <p:spPr>
          <a:xfrm>
            <a:off x="9587552" y="5506872"/>
            <a:ext cx="2285335" cy="409432"/>
          </a:xfrm>
          <a:prstGeom prst="curvedConnector3">
            <a:avLst>
              <a:gd name="adj1" fmla="val 1926"/>
            </a:avLst>
          </a:prstGeom>
          <a:ln w="19050">
            <a:solidFill>
              <a:schemeClr val="accent6">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 name="Connecteur en arc 37"/>
          <p:cNvCxnSpPr/>
          <p:nvPr/>
        </p:nvCxnSpPr>
        <p:spPr>
          <a:xfrm rot="5400000">
            <a:off x="10885119" y="4140284"/>
            <a:ext cx="781778" cy="633310"/>
          </a:xfrm>
          <a:prstGeom prst="curvedConnector3">
            <a:avLst>
              <a:gd name="adj1" fmla="val 77059"/>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53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4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1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up)">
                                      <p:cBhvr>
                                        <p:cTn id="17" dur="1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1500"/>
                                        <p:tgtEl>
                                          <p:spTgt spid="33"/>
                                        </p:tgtEl>
                                      </p:cBhvr>
                                    </p:animEffect>
                                  </p:childTnLst>
                                </p:cTn>
                              </p:par>
                              <p:par>
                                <p:cTn id="23" presetID="22" presetClass="entr" presetSubtype="8"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left)">
                                      <p:cBhvr>
                                        <p:cTn id="25" dur="1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up)">
                                      <p:cBhvr>
                                        <p:cTn id="30" dur="2000"/>
                                        <p:tgtEl>
                                          <p:spTgt spid="38"/>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up)">
                                      <p:cBhvr>
                                        <p:cTn id="33" dur="2000"/>
                                        <p:tgtEl>
                                          <p:spTgt spid="34"/>
                                        </p:tgtEl>
                                      </p:cBhvr>
                                    </p:animEffect>
                                  </p:childTnLst>
                                </p:cTn>
                              </p:par>
                              <p:par>
                                <p:cTn id="34" presetID="22" presetClass="entr" presetSubtype="1"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up)">
                                      <p:cBhvr>
                                        <p:cTn id="36"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5"/>
            <a:ext cx="862951" cy="826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6" name="ZoneTexte 15"/>
          <p:cNvSpPr txBox="1"/>
          <p:nvPr/>
        </p:nvSpPr>
        <p:spPr>
          <a:xfrm>
            <a:off x="921224" y="515336"/>
            <a:ext cx="5069954" cy="461665"/>
          </a:xfrm>
          <a:prstGeom prst="rect">
            <a:avLst/>
          </a:prstGeom>
          <a:noFill/>
        </p:spPr>
        <p:txBody>
          <a:bodyPr wrap="square" rtlCol="0">
            <a:spAutoFit/>
          </a:bodyPr>
          <a:lstStyle/>
          <a:p>
            <a:pPr algn="ctr"/>
            <a:r>
              <a:rPr lang="fr-FR" sz="2400" b="1" u="sng" dirty="0" smtClean="0">
                <a:solidFill>
                  <a:srgbClr val="0070C0"/>
                </a:solidFill>
              </a:rPr>
              <a:t>Les Intoxications </a:t>
            </a:r>
            <a:r>
              <a:rPr lang="fr-FR" sz="2400" b="1" u="sng" dirty="0" err="1" smtClean="0">
                <a:solidFill>
                  <a:srgbClr val="0070C0"/>
                </a:solidFill>
              </a:rPr>
              <a:t>cyanées</a:t>
            </a:r>
            <a:r>
              <a:rPr lang="fr-FR" sz="2400" b="1" u="sng" dirty="0">
                <a:solidFill>
                  <a:srgbClr val="0070C0"/>
                </a:solidFill>
              </a:rPr>
              <a:t> </a:t>
            </a:r>
            <a:r>
              <a:rPr lang="fr-FR" sz="2400" b="1" u="sng" dirty="0" smtClean="0">
                <a:solidFill>
                  <a:srgbClr val="0070C0"/>
                </a:solidFill>
              </a:rPr>
              <a:t>: Sémiologie</a:t>
            </a:r>
            <a:endParaRPr lang="fr-FR" sz="2400" b="1" u="sng" dirty="0">
              <a:solidFill>
                <a:srgbClr val="0070C0"/>
              </a:solidFill>
            </a:endParaRPr>
          </a:p>
        </p:txBody>
      </p:sp>
      <p:pic>
        <p:nvPicPr>
          <p:cNvPr id="9" name="Imag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38089" y="1235520"/>
            <a:ext cx="1389063" cy="154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32727" y="1430782"/>
            <a:ext cx="16557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à coins arrondis 12"/>
          <p:cNvSpPr/>
          <p:nvPr/>
        </p:nvSpPr>
        <p:spPr>
          <a:xfrm>
            <a:off x="2172364" y="2973832"/>
            <a:ext cx="2376488" cy="831850"/>
          </a:xfrm>
          <a:prstGeom prst="roundRect">
            <a:avLst/>
          </a:prstGeom>
          <a:noFill/>
          <a:ln w="25400">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b="1" dirty="0">
                <a:solidFill>
                  <a:schemeClr val="tx1">
                    <a:lumMod val="85000"/>
                    <a:lumOff val="15000"/>
                  </a:schemeClr>
                </a:solidFill>
                <a:latin typeface="Calibri" panose="020F0502020204030204" pitchFamily="34" charset="0"/>
              </a:rPr>
              <a:t>Répercussions neurologiques</a:t>
            </a:r>
          </a:p>
        </p:txBody>
      </p:sp>
      <p:sp>
        <p:nvSpPr>
          <p:cNvPr id="14" name="Rectangle à coins arrondis 13"/>
          <p:cNvSpPr/>
          <p:nvPr/>
        </p:nvSpPr>
        <p:spPr>
          <a:xfrm>
            <a:off x="6844377" y="2978595"/>
            <a:ext cx="2376487" cy="831850"/>
          </a:xfrm>
          <a:prstGeom prst="roundRect">
            <a:avLst/>
          </a:prstGeom>
          <a:noFill/>
          <a:ln w="25400">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b="1" dirty="0">
                <a:solidFill>
                  <a:schemeClr val="tx1">
                    <a:lumMod val="85000"/>
                    <a:lumOff val="15000"/>
                  </a:schemeClr>
                </a:solidFill>
                <a:latin typeface="Calibri" panose="020F0502020204030204" pitchFamily="34" charset="0"/>
              </a:rPr>
              <a:t>Répercussions </a:t>
            </a:r>
          </a:p>
          <a:p>
            <a:pPr algn="ctr">
              <a:defRPr/>
            </a:pPr>
            <a:r>
              <a:rPr lang="fr-FR" sz="2000" b="1" dirty="0">
                <a:solidFill>
                  <a:schemeClr val="tx1">
                    <a:lumMod val="85000"/>
                    <a:lumOff val="15000"/>
                  </a:schemeClr>
                </a:solidFill>
                <a:latin typeface="Calibri" panose="020F0502020204030204" pitchFamily="34" charset="0"/>
              </a:rPr>
              <a:t>cardio-vasculaires</a:t>
            </a:r>
          </a:p>
        </p:txBody>
      </p:sp>
      <p:cxnSp>
        <p:nvCxnSpPr>
          <p:cNvPr id="15" name="Connecteur droit avec flèche 14"/>
          <p:cNvCxnSpPr/>
          <p:nvPr/>
        </p:nvCxnSpPr>
        <p:spPr>
          <a:xfrm>
            <a:off x="2532727" y="3908870"/>
            <a:ext cx="0" cy="3429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p:cNvSpPr txBox="1">
            <a:spLocks noChangeArrowheads="1"/>
          </p:cNvSpPr>
          <p:nvPr/>
        </p:nvSpPr>
        <p:spPr bwMode="auto">
          <a:xfrm>
            <a:off x="1704052" y="4354957"/>
            <a:ext cx="16557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Trbles conscience</a:t>
            </a:r>
          </a:p>
        </p:txBody>
      </p:sp>
      <p:cxnSp>
        <p:nvCxnSpPr>
          <p:cNvPr id="18" name="Connecteur droit avec flèche 17"/>
          <p:cNvCxnSpPr/>
          <p:nvPr/>
        </p:nvCxnSpPr>
        <p:spPr>
          <a:xfrm>
            <a:off x="4174202" y="3908870"/>
            <a:ext cx="0" cy="3429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p:cNvSpPr txBox="1">
            <a:spLocks noChangeArrowheads="1"/>
          </p:cNvSpPr>
          <p:nvPr/>
        </p:nvSpPr>
        <p:spPr bwMode="auto">
          <a:xfrm>
            <a:off x="3447127" y="4354957"/>
            <a:ext cx="1381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Coma</a:t>
            </a:r>
          </a:p>
        </p:txBody>
      </p:sp>
      <p:cxnSp>
        <p:nvCxnSpPr>
          <p:cNvPr id="20" name="Connecteur droit avec flèche 19"/>
          <p:cNvCxnSpPr/>
          <p:nvPr/>
        </p:nvCxnSpPr>
        <p:spPr>
          <a:xfrm>
            <a:off x="3359814" y="3908870"/>
            <a:ext cx="0" cy="140176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a:spLocks noChangeArrowheads="1"/>
          </p:cNvSpPr>
          <p:nvPr/>
        </p:nvSpPr>
        <p:spPr bwMode="auto">
          <a:xfrm>
            <a:off x="2532727" y="5388420"/>
            <a:ext cx="16557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Convulsions</a:t>
            </a:r>
          </a:p>
        </p:txBody>
      </p:sp>
      <p:cxnSp>
        <p:nvCxnSpPr>
          <p:cNvPr id="22" name="Connecteur droit avec flèche 21"/>
          <p:cNvCxnSpPr/>
          <p:nvPr/>
        </p:nvCxnSpPr>
        <p:spPr>
          <a:xfrm>
            <a:off x="7204739" y="3932682"/>
            <a:ext cx="0" cy="3429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ZoneTexte 22"/>
          <p:cNvSpPr txBox="1">
            <a:spLocks noChangeArrowheads="1"/>
          </p:cNvSpPr>
          <p:nvPr/>
        </p:nvSpPr>
        <p:spPr bwMode="auto">
          <a:xfrm>
            <a:off x="6376064" y="4378770"/>
            <a:ext cx="1657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Trbles du rythme</a:t>
            </a:r>
          </a:p>
        </p:txBody>
      </p:sp>
      <p:cxnSp>
        <p:nvCxnSpPr>
          <p:cNvPr id="24" name="Connecteur droit avec flèche 23"/>
          <p:cNvCxnSpPr/>
          <p:nvPr/>
        </p:nvCxnSpPr>
        <p:spPr>
          <a:xfrm>
            <a:off x="8846214" y="3932682"/>
            <a:ext cx="0" cy="34290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ZoneTexte 24"/>
          <p:cNvSpPr txBox="1">
            <a:spLocks noChangeArrowheads="1"/>
          </p:cNvSpPr>
          <p:nvPr/>
        </p:nvSpPr>
        <p:spPr bwMode="auto">
          <a:xfrm>
            <a:off x="8119139" y="4378770"/>
            <a:ext cx="1381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Hypotension</a:t>
            </a:r>
          </a:p>
        </p:txBody>
      </p:sp>
      <p:cxnSp>
        <p:nvCxnSpPr>
          <p:cNvPr id="26" name="Connecteur droit avec flèche 25"/>
          <p:cNvCxnSpPr/>
          <p:nvPr/>
        </p:nvCxnSpPr>
        <p:spPr>
          <a:xfrm>
            <a:off x="8033414" y="3932682"/>
            <a:ext cx="0" cy="1403350"/>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p:cNvSpPr txBox="1">
            <a:spLocks noChangeArrowheads="1"/>
          </p:cNvSpPr>
          <p:nvPr/>
        </p:nvSpPr>
        <p:spPr bwMode="auto">
          <a:xfrm>
            <a:off x="7204739" y="5412232"/>
            <a:ext cx="1655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latin typeface="Calibri" panose="020F0502020204030204" pitchFamily="34" charset="0"/>
              </a:rPr>
              <a:t>ACR</a:t>
            </a:r>
          </a:p>
        </p:txBody>
      </p:sp>
    </p:spTree>
    <p:extLst>
      <p:ext uri="{BB962C8B-B14F-4D97-AF65-F5344CB8AC3E}">
        <p14:creationId xmlns:p14="http://schemas.microsoft.com/office/powerpoint/2010/main" val="392303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p:bldP spid="19" grpId="0"/>
      <p:bldP spid="21" grpId="0"/>
      <p:bldP spid="23" grpId="0"/>
      <p:bldP spid="25"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277471" y="415096"/>
            <a:ext cx="4501393" cy="830997"/>
          </a:xfrm>
          <a:prstGeom prst="rect">
            <a:avLst/>
          </a:prstGeom>
          <a:noFill/>
        </p:spPr>
        <p:txBody>
          <a:bodyPr wrap="square" rtlCol="0">
            <a:spAutoFit/>
          </a:bodyPr>
          <a:lstStyle/>
          <a:p>
            <a:pPr algn="ctr"/>
            <a:r>
              <a:rPr lang="fr-FR" sz="2400" u="sng" dirty="0" smtClean="0">
                <a:solidFill>
                  <a:srgbClr val="0070C0"/>
                </a:solidFill>
              </a:rPr>
              <a:t>Les tenues de protection </a:t>
            </a:r>
          </a:p>
          <a:p>
            <a:pPr algn="ctr"/>
            <a:r>
              <a:rPr lang="fr-FR" sz="2400" u="sng" dirty="0" smtClean="0">
                <a:solidFill>
                  <a:srgbClr val="0070C0"/>
                </a:solidFill>
              </a:rPr>
              <a:t>des SP en NRBC</a:t>
            </a:r>
            <a:endParaRPr lang="fr-FR" sz="2400" u="sng" dirty="0">
              <a:solidFill>
                <a:srgbClr val="0070C0"/>
              </a:solidFill>
            </a:endParaRPr>
          </a:p>
        </p:txBody>
      </p:sp>
      <p:pic>
        <p:nvPicPr>
          <p:cNvPr id="9" name="Image 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365391" y="2976224"/>
            <a:ext cx="2035956" cy="2118281"/>
          </a:xfrm>
          <a:prstGeom prst="rect">
            <a:avLst/>
          </a:prstGeom>
        </p:spPr>
      </p:pic>
      <p:pic>
        <p:nvPicPr>
          <p:cNvPr id="12" name="Image 11"/>
          <p:cNvPicPr>
            <a:picLocks noChangeAspect="1"/>
          </p:cNvPicPr>
          <p:nvPr/>
        </p:nvPicPr>
        <p:blipFill>
          <a:blip r:embed="rId6"/>
          <a:stretch>
            <a:fillRect/>
          </a:stretch>
        </p:blipFill>
        <p:spPr>
          <a:xfrm>
            <a:off x="880656" y="2078441"/>
            <a:ext cx="3120140" cy="3607231"/>
          </a:xfrm>
          <a:prstGeom prst="rect">
            <a:avLst/>
          </a:prstGeom>
        </p:spPr>
      </p:pic>
      <p:sp>
        <p:nvSpPr>
          <p:cNvPr id="13" name="ZoneTexte 12"/>
          <p:cNvSpPr txBox="1"/>
          <p:nvPr/>
        </p:nvSpPr>
        <p:spPr>
          <a:xfrm>
            <a:off x="5447900" y="1902951"/>
            <a:ext cx="2066368" cy="646331"/>
          </a:xfrm>
          <a:prstGeom prst="rect">
            <a:avLst/>
          </a:prstGeom>
          <a:noFill/>
        </p:spPr>
        <p:txBody>
          <a:bodyPr wrap="square" rtlCol="0">
            <a:spAutoFit/>
          </a:bodyPr>
          <a:lstStyle/>
          <a:p>
            <a:pPr algn="ctr"/>
            <a:r>
              <a:rPr lang="fr-FR" b="1" dirty="0" smtClean="0"/>
              <a:t>Tenues étanches aux liquides</a:t>
            </a:r>
            <a:endParaRPr lang="fr-FR" b="1" dirty="0"/>
          </a:p>
        </p:txBody>
      </p:sp>
      <p:sp>
        <p:nvSpPr>
          <p:cNvPr id="14" name="ZoneTexte 13"/>
          <p:cNvSpPr txBox="1"/>
          <p:nvPr/>
        </p:nvSpPr>
        <p:spPr>
          <a:xfrm>
            <a:off x="9055647" y="1722352"/>
            <a:ext cx="2406129" cy="923330"/>
          </a:xfrm>
          <a:prstGeom prst="rect">
            <a:avLst/>
          </a:prstGeom>
          <a:noFill/>
        </p:spPr>
        <p:txBody>
          <a:bodyPr wrap="square" rtlCol="0">
            <a:spAutoFit/>
          </a:bodyPr>
          <a:lstStyle/>
          <a:p>
            <a:pPr algn="ctr"/>
            <a:r>
              <a:rPr lang="fr-FR" b="1" dirty="0" smtClean="0"/>
              <a:t>Tenues de protection contre les aérosols et particules solides</a:t>
            </a:r>
            <a:endParaRPr lang="fr-FR" b="1" dirty="0"/>
          </a:p>
        </p:txBody>
      </p:sp>
      <p:pic>
        <p:nvPicPr>
          <p:cNvPr id="15" name="Image 14"/>
          <p:cNvPicPr>
            <a:picLocks noChangeAspect="1"/>
          </p:cNvPicPr>
          <p:nvPr/>
        </p:nvPicPr>
        <p:blipFill>
          <a:blip r:embed="rId7"/>
          <a:stretch>
            <a:fillRect/>
          </a:stretch>
        </p:blipFill>
        <p:spPr>
          <a:xfrm>
            <a:off x="5658224" y="2724772"/>
            <a:ext cx="1438685" cy="2988038"/>
          </a:xfrm>
          <a:prstGeom prst="rect">
            <a:avLst/>
          </a:prstGeom>
        </p:spPr>
      </p:pic>
      <p:sp>
        <p:nvSpPr>
          <p:cNvPr id="16" name="ZoneTexte 15"/>
          <p:cNvSpPr txBox="1"/>
          <p:nvPr/>
        </p:nvSpPr>
        <p:spPr>
          <a:xfrm>
            <a:off x="231216" y="2078441"/>
            <a:ext cx="2411760" cy="646331"/>
          </a:xfrm>
          <a:prstGeom prst="rect">
            <a:avLst/>
          </a:prstGeom>
          <a:noFill/>
        </p:spPr>
        <p:txBody>
          <a:bodyPr wrap="square" rtlCol="0">
            <a:spAutoFit/>
          </a:bodyPr>
          <a:lstStyle/>
          <a:p>
            <a:pPr algn="ctr"/>
            <a:r>
              <a:rPr lang="fr-FR" b="1" dirty="0" smtClean="0"/>
              <a:t>Tenues étanches </a:t>
            </a:r>
          </a:p>
          <a:p>
            <a:pPr algn="ctr"/>
            <a:r>
              <a:rPr lang="fr-FR" b="1" dirty="0" smtClean="0"/>
              <a:t>aux gaz</a:t>
            </a:r>
            <a:endParaRPr lang="fr-FR" b="1" dirty="0"/>
          </a:p>
        </p:txBody>
      </p:sp>
    </p:spTree>
    <p:extLst>
      <p:ext uri="{BB962C8B-B14F-4D97-AF65-F5344CB8AC3E}">
        <p14:creationId xmlns:p14="http://schemas.microsoft.com/office/powerpoint/2010/main" val="166623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1000"/>
                                        <p:tgtEl>
                                          <p:spTgt spid="13"/>
                                        </p:tgtEl>
                                      </p:cBhvr>
                                    </p:animEffect>
                                  </p:childTnLst>
                                </p:cTn>
                              </p:par>
                              <p:par>
                                <p:cTn id="16" presetID="22" presetClass="entr" presetSubtype="1"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1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379235"/>
            <a:ext cx="807652" cy="77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9" name="ZoneTexte 8"/>
          <p:cNvSpPr txBox="1"/>
          <p:nvPr/>
        </p:nvSpPr>
        <p:spPr>
          <a:xfrm>
            <a:off x="921224" y="515336"/>
            <a:ext cx="5069954" cy="461665"/>
          </a:xfrm>
          <a:prstGeom prst="rect">
            <a:avLst/>
          </a:prstGeom>
          <a:noFill/>
        </p:spPr>
        <p:txBody>
          <a:bodyPr wrap="square" rtlCol="0">
            <a:spAutoFit/>
          </a:bodyPr>
          <a:lstStyle/>
          <a:p>
            <a:pPr algn="ctr"/>
            <a:r>
              <a:rPr lang="fr-FR" sz="2400" b="1" u="sng" dirty="0" smtClean="0">
                <a:solidFill>
                  <a:srgbClr val="0070C0"/>
                </a:solidFill>
              </a:rPr>
              <a:t>Les Intoxications </a:t>
            </a:r>
            <a:r>
              <a:rPr lang="fr-FR" sz="2400" b="1" u="sng" dirty="0" err="1" smtClean="0">
                <a:solidFill>
                  <a:srgbClr val="0070C0"/>
                </a:solidFill>
              </a:rPr>
              <a:t>cyanées</a:t>
            </a:r>
            <a:r>
              <a:rPr lang="fr-FR" sz="2400" b="1" u="sng" dirty="0">
                <a:solidFill>
                  <a:srgbClr val="0070C0"/>
                </a:solidFill>
              </a:rPr>
              <a:t> </a:t>
            </a:r>
            <a:r>
              <a:rPr lang="fr-FR" sz="2400" b="1" u="sng" dirty="0" smtClean="0">
                <a:solidFill>
                  <a:srgbClr val="0070C0"/>
                </a:solidFill>
              </a:rPr>
              <a:t>: Traitement</a:t>
            </a:r>
            <a:endParaRPr lang="fr-FR" sz="2400" b="1" u="sng" dirty="0">
              <a:solidFill>
                <a:srgbClr val="0070C0"/>
              </a:solidFill>
            </a:endParaRPr>
          </a:p>
        </p:txBody>
      </p:sp>
      <p:grpSp>
        <p:nvGrpSpPr>
          <p:cNvPr id="2" name="Groupe 1"/>
          <p:cNvGrpSpPr/>
          <p:nvPr/>
        </p:nvGrpSpPr>
        <p:grpSpPr>
          <a:xfrm>
            <a:off x="2100215" y="1439024"/>
            <a:ext cx="7781925" cy="4308475"/>
            <a:chOff x="2175111" y="1418450"/>
            <a:chExt cx="7781925" cy="4308475"/>
          </a:xfrm>
        </p:grpSpPr>
        <p:sp>
          <p:nvSpPr>
            <p:cNvPr id="12" name="ZoneTexte 11"/>
            <p:cNvSpPr txBox="1">
              <a:spLocks noChangeArrowheads="1"/>
            </p:cNvSpPr>
            <p:nvPr/>
          </p:nvSpPr>
          <p:spPr bwMode="auto">
            <a:xfrm>
              <a:off x="7580549" y="2188388"/>
              <a:ext cx="2376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solidFill>
                    <a:srgbClr val="FF5050"/>
                  </a:solidFill>
                  <a:latin typeface="Calibri" panose="020F0502020204030204" pitchFamily="34" charset="0"/>
                </a:rPr>
                <a:t>Compétitif </a:t>
              </a:r>
            </a:p>
            <a:p>
              <a:pPr algn="ctr">
                <a:spcBef>
                  <a:spcPct val="0"/>
                </a:spcBef>
                <a:buFontTx/>
                <a:buNone/>
              </a:pPr>
              <a:r>
                <a:rPr lang="fr-FR" altLang="fr-FR" sz="1800">
                  <a:solidFill>
                    <a:srgbClr val="FF5050"/>
                  </a:solidFill>
                  <a:latin typeface="Calibri" panose="020F0502020204030204" pitchFamily="34" charset="0"/>
                </a:rPr>
                <a:t>du cyanure</a:t>
              </a:r>
            </a:p>
          </p:txBody>
        </p:sp>
        <p:sp>
          <p:nvSpPr>
            <p:cNvPr id="13" name="ZoneTexte 12"/>
            <p:cNvSpPr txBox="1">
              <a:spLocks noChangeArrowheads="1"/>
            </p:cNvSpPr>
            <p:nvPr/>
          </p:nvSpPr>
          <p:spPr bwMode="auto">
            <a:xfrm>
              <a:off x="2175111" y="2263000"/>
              <a:ext cx="2189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solidFill>
                    <a:srgbClr val="FF5050"/>
                  </a:solidFill>
                  <a:latin typeface="Calibri" panose="020F0502020204030204" pitchFamily="34" charset="0"/>
                </a:rPr>
                <a:t>Ventilatoire</a:t>
              </a:r>
            </a:p>
          </p:txBody>
        </p:sp>
        <p:sp>
          <p:nvSpPr>
            <p:cNvPr id="14" name="Text Box 5"/>
            <p:cNvSpPr txBox="1">
              <a:spLocks noChangeArrowheads="1"/>
            </p:cNvSpPr>
            <p:nvPr/>
          </p:nvSpPr>
          <p:spPr bwMode="auto">
            <a:xfrm>
              <a:off x="2665649" y="1418450"/>
              <a:ext cx="2628900" cy="396875"/>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SYMPTOMATIQUES </a:t>
              </a:r>
            </a:p>
          </p:txBody>
        </p:sp>
        <p:sp>
          <p:nvSpPr>
            <p:cNvPr id="15" name="Text Box 10"/>
            <p:cNvSpPr txBox="1">
              <a:spLocks noChangeArrowheads="1"/>
            </p:cNvSpPr>
            <p:nvPr/>
          </p:nvSpPr>
          <p:spPr bwMode="auto">
            <a:xfrm>
              <a:off x="7831374" y="1429563"/>
              <a:ext cx="1873250" cy="396875"/>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a:solidFill>
                    <a:srgbClr val="5F5F5F"/>
                  </a:solidFill>
                  <a:latin typeface="Calibri" panose="020F0502020204030204" pitchFamily="34" charset="0"/>
                </a:rPr>
                <a:t>ANTIDOTIQUES </a:t>
              </a:r>
            </a:p>
          </p:txBody>
        </p:sp>
        <p:cxnSp>
          <p:nvCxnSpPr>
            <p:cNvPr id="17" name="Connecteur droit avec flèche 16"/>
            <p:cNvCxnSpPr/>
            <p:nvPr/>
          </p:nvCxnSpPr>
          <p:spPr>
            <a:xfrm>
              <a:off x="3295886" y="2739250"/>
              <a:ext cx="0" cy="379413"/>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8772761" y="2799575"/>
              <a:ext cx="0" cy="379413"/>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2568811" y="3585388"/>
              <a:ext cx="1454150" cy="369887"/>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Ventilation</a:t>
              </a:r>
            </a:p>
          </p:txBody>
        </p:sp>
        <p:sp>
          <p:nvSpPr>
            <p:cNvPr id="20" name="ZoneTexte 19"/>
            <p:cNvSpPr txBox="1"/>
            <p:nvPr/>
          </p:nvSpPr>
          <p:spPr>
            <a:xfrm>
              <a:off x="2930761" y="3205975"/>
              <a:ext cx="730250" cy="369888"/>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O</a:t>
              </a:r>
              <a:r>
                <a:rPr lang="fr-FR" baseline="-25000" dirty="0">
                  <a:solidFill>
                    <a:schemeClr val="accent1">
                      <a:lumMod val="50000"/>
                    </a:schemeClr>
                  </a:solidFill>
                  <a:latin typeface="Calibri" panose="020F0502020204030204" pitchFamily="34" charset="0"/>
                </a:rPr>
                <a:t>2</a:t>
              </a:r>
            </a:p>
          </p:txBody>
        </p:sp>
        <p:sp>
          <p:nvSpPr>
            <p:cNvPr id="21" name="ZoneTexte 20"/>
            <p:cNvSpPr txBox="1"/>
            <p:nvPr/>
          </p:nvSpPr>
          <p:spPr>
            <a:xfrm>
              <a:off x="2622786" y="3999725"/>
              <a:ext cx="1346200" cy="368300"/>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Intubation</a:t>
              </a:r>
            </a:p>
          </p:txBody>
        </p:sp>
        <p:sp>
          <p:nvSpPr>
            <p:cNvPr id="22" name="ZoneTexte 21"/>
            <p:cNvSpPr txBox="1"/>
            <p:nvPr/>
          </p:nvSpPr>
          <p:spPr>
            <a:xfrm>
              <a:off x="7580549" y="3269475"/>
              <a:ext cx="2376487" cy="646113"/>
            </a:xfrm>
            <a:prstGeom prst="rect">
              <a:avLst/>
            </a:prstGeom>
            <a:noFill/>
          </p:spPr>
          <p:txBody>
            <a:bodyPr>
              <a:spAutoFit/>
            </a:bodyPr>
            <a:lstStyle/>
            <a:p>
              <a:pPr algn="ctr">
                <a:defRPr/>
              </a:pPr>
              <a:r>
                <a:rPr lang="fr-FR" dirty="0" err="1">
                  <a:solidFill>
                    <a:schemeClr val="accent1">
                      <a:lumMod val="50000"/>
                    </a:schemeClr>
                  </a:solidFill>
                  <a:latin typeface="Calibri" panose="020F0502020204030204" pitchFamily="34" charset="0"/>
                </a:rPr>
                <a:t>Hydroxocobalamine</a:t>
              </a:r>
              <a:endParaRPr lang="fr-FR" dirty="0">
                <a:solidFill>
                  <a:schemeClr val="accent1">
                    <a:lumMod val="50000"/>
                  </a:schemeClr>
                </a:solidFill>
                <a:latin typeface="Calibri" panose="020F0502020204030204" pitchFamily="34" charset="0"/>
              </a:endParaRPr>
            </a:p>
            <a:p>
              <a:pPr algn="ctr">
                <a:defRPr/>
              </a:pPr>
              <a:r>
                <a:rPr lang="fr-FR" i="1" dirty="0">
                  <a:solidFill>
                    <a:schemeClr val="accent1">
                      <a:lumMod val="50000"/>
                    </a:schemeClr>
                  </a:solidFill>
                  <a:latin typeface="Calibri" panose="020F0502020204030204" pitchFamily="34" charset="0"/>
                </a:rPr>
                <a:t>(</a:t>
              </a:r>
              <a:r>
                <a:rPr lang="fr-FR" i="1" dirty="0" err="1">
                  <a:solidFill>
                    <a:schemeClr val="accent1">
                      <a:lumMod val="50000"/>
                    </a:schemeClr>
                  </a:solidFill>
                  <a:latin typeface="Calibri" panose="020F0502020204030204" pitchFamily="34" charset="0"/>
                </a:rPr>
                <a:t>Cyanokit</a:t>
              </a:r>
              <a:r>
                <a:rPr lang="fr-FR" i="1" dirty="0">
                  <a:solidFill>
                    <a:schemeClr val="accent1">
                      <a:lumMod val="50000"/>
                    </a:schemeClr>
                  </a:solidFill>
                  <a:latin typeface="Calibri" panose="020F0502020204030204" pitchFamily="34" charset="0"/>
                </a:rPr>
                <a:t>®)</a:t>
              </a:r>
            </a:p>
          </p:txBody>
        </p:sp>
        <p:sp>
          <p:nvSpPr>
            <p:cNvPr id="23" name="ZoneTexte 22"/>
            <p:cNvSpPr txBox="1"/>
            <p:nvPr/>
          </p:nvSpPr>
          <p:spPr>
            <a:xfrm>
              <a:off x="7801211" y="4526775"/>
              <a:ext cx="1941513" cy="1200150"/>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IV en 15 min 5 g + 5 g si besoin   </a:t>
              </a:r>
            </a:p>
            <a:p>
              <a:pPr algn="ctr">
                <a:defRPr/>
              </a:pPr>
              <a:r>
                <a:rPr lang="fr-FR" dirty="0">
                  <a:solidFill>
                    <a:schemeClr val="accent1">
                      <a:lumMod val="50000"/>
                    </a:schemeClr>
                  </a:solidFill>
                  <a:latin typeface="Calibri" panose="020F0502020204030204" pitchFamily="34" charset="0"/>
                </a:rPr>
                <a:t>70 mg/kg chez l’enfant</a:t>
              </a:r>
            </a:p>
          </p:txBody>
        </p:sp>
        <p:cxnSp>
          <p:nvCxnSpPr>
            <p:cNvPr id="24" name="Connecteur droit avec flèche 23"/>
            <p:cNvCxnSpPr/>
            <p:nvPr/>
          </p:nvCxnSpPr>
          <p:spPr>
            <a:xfrm>
              <a:off x="8807686" y="4001313"/>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3294299" y="1883588"/>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8780699" y="1901050"/>
              <a:ext cx="0" cy="379413"/>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27"/>
            <p:cNvSpPr txBox="1">
              <a:spLocks noChangeArrowheads="1"/>
            </p:cNvSpPr>
            <p:nvPr/>
          </p:nvSpPr>
          <p:spPr bwMode="auto">
            <a:xfrm>
              <a:off x="3626086" y="2280463"/>
              <a:ext cx="2189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fr-FR" altLang="fr-FR" sz="1800">
                  <a:solidFill>
                    <a:srgbClr val="FF5050"/>
                  </a:solidFill>
                  <a:latin typeface="Calibri" panose="020F0502020204030204" pitchFamily="34" charset="0"/>
                </a:rPr>
                <a:t>Si ACR</a:t>
              </a:r>
            </a:p>
          </p:txBody>
        </p:sp>
        <p:cxnSp>
          <p:nvCxnSpPr>
            <p:cNvPr id="29" name="Connecteur droit avec flèche 28"/>
            <p:cNvCxnSpPr/>
            <p:nvPr/>
          </p:nvCxnSpPr>
          <p:spPr>
            <a:xfrm>
              <a:off x="4746861" y="2756713"/>
              <a:ext cx="0" cy="379412"/>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3716574" y="3167875"/>
              <a:ext cx="2009775" cy="646113"/>
            </a:xfrm>
            <a:prstGeom prst="rect">
              <a:avLst/>
            </a:prstGeom>
            <a:noFill/>
          </p:spPr>
          <p:txBody>
            <a:bodyPr>
              <a:spAutoFit/>
            </a:bodyPr>
            <a:lstStyle/>
            <a:p>
              <a:pPr algn="ctr">
                <a:defRPr/>
              </a:pPr>
              <a:r>
                <a:rPr lang="fr-FR" dirty="0">
                  <a:solidFill>
                    <a:schemeClr val="accent1">
                      <a:lumMod val="50000"/>
                    </a:schemeClr>
                  </a:solidFill>
                  <a:latin typeface="Calibri" panose="020F0502020204030204" pitchFamily="34" charset="0"/>
                </a:rPr>
                <a:t>Recommandations ILCOR</a:t>
              </a:r>
              <a:endParaRPr lang="fr-FR" baseline="-25000" dirty="0">
                <a:solidFill>
                  <a:schemeClr val="accent1">
                    <a:lumMod val="50000"/>
                  </a:schemeClr>
                </a:solidFill>
                <a:latin typeface="Calibri" panose="020F0502020204030204" pitchFamily="34" charset="0"/>
              </a:endParaRPr>
            </a:p>
          </p:txBody>
        </p:sp>
        <p:cxnSp>
          <p:nvCxnSpPr>
            <p:cNvPr id="31" name="Connecteur droit avec flèche 30"/>
            <p:cNvCxnSpPr/>
            <p:nvPr/>
          </p:nvCxnSpPr>
          <p:spPr>
            <a:xfrm>
              <a:off x="4745274" y="1901050"/>
              <a:ext cx="0" cy="379413"/>
            </a:xfrm>
            <a:prstGeom prst="straightConnector1">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1918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2" name="ZoneTexte 1"/>
          <p:cNvSpPr txBox="1"/>
          <p:nvPr/>
        </p:nvSpPr>
        <p:spPr>
          <a:xfrm>
            <a:off x="3469821" y="2901303"/>
            <a:ext cx="4873065" cy="646331"/>
          </a:xfrm>
          <a:prstGeom prst="rect">
            <a:avLst/>
          </a:prstGeom>
          <a:noFill/>
        </p:spPr>
        <p:txBody>
          <a:bodyPr wrap="none" rtlCol="0">
            <a:spAutoFit/>
          </a:bodyPr>
          <a:lstStyle/>
          <a:p>
            <a:r>
              <a:rPr lang="fr-FR" sz="3600" b="1" dirty="0">
                <a:solidFill>
                  <a:srgbClr val="0070C0"/>
                </a:solidFill>
              </a:rPr>
              <a:t>Merci de votre attention</a:t>
            </a:r>
          </a:p>
        </p:txBody>
      </p:sp>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0579" y="1345785"/>
            <a:ext cx="1026714" cy="1026714"/>
          </a:xfrm>
          <a:prstGeom prst="rect">
            <a:avLst/>
          </a:prstGeom>
        </p:spPr>
      </p:pic>
      <p:pic>
        <p:nvPicPr>
          <p:cNvPr id="12" name="Imag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2361" y="5146360"/>
            <a:ext cx="1246650" cy="970156"/>
          </a:xfrm>
          <a:prstGeom prst="rect">
            <a:avLst/>
          </a:prstGeom>
        </p:spPr>
      </p:pic>
      <p:pic>
        <p:nvPicPr>
          <p:cNvPr id="13" name="Imag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24" y="1102327"/>
            <a:ext cx="1116462" cy="1116462"/>
          </a:xfrm>
          <a:prstGeom prst="rect">
            <a:avLst/>
          </a:prstGeom>
        </p:spPr>
      </p:pic>
      <p:pic>
        <p:nvPicPr>
          <p:cNvPr id="14" name="Imag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66187" y="3564171"/>
            <a:ext cx="1112324" cy="889859"/>
          </a:xfrm>
          <a:prstGeom prst="rect">
            <a:avLst/>
          </a:prstGeom>
        </p:spPr>
      </p:pic>
      <p:pic>
        <p:nvPicPr>
          <p:cNvPr id="15" name="Imag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0371" y="2587750"/>
            <a:ext cx="1372763" cy="782201"/>
          </a:xfrm>
          <a:prstGeom prst="rect">
            <a:avLst/>
          </a:prstGeom>
        </p:spPr>
      </p:pic>
      <p:pic>
        <p:nvPicPr>
          <p:cNvPr id="16" name="Imag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25248" y="2357438"/>
            <a:ext cx="834048" cy="829899"/>
          </a:xfrm>
          <a:prstGeom prst="rect">
            <a:avLst/>
          </a:prstGeom>
        </p:spPr>
      </p:pic>
      <p:pic>
        <p:nvPicPr>
          <p:cNvPr id="17" name="Imag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26737" y="3762541"/>
            <a:ext cx="1453507" cy="463719"/>
          </a:xfrm>
          <a:prstGeom prst="rect">
            <a:avLst/>
          </a:prstGeom>
        </p:spPr>
      </p:pic>
      <p:pic>
        <p:nvPicPr>
          <p:cNvPr id="18" name="Image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24753" y="4607032"/>
            <a:ext cx="948985" cy="948985"/>
          </a:xfrm>
          <a:prstGeom prst="rect">
            <a:avLst/>
          </a:prstGeom>
        </p:spPr>
      </p:pic>
      <p:pic>
        <p:nvPicPr>
          <p:cNvPr id="19" name="Image 1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63830" y="864875"/>
            <a:ext cx="938327" cy="1202983"/>
          </a:xfrm>
          <a:prstGeom prst="rect">
            <a:avLst/>
          </a:prstGeom>
        </p:spPr>
      </p:pic>
      <p:pic>
        <p:nvPicPr>
          <p:cNvPr id="20" name="Image 1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932358" y="4752110"/>
            <a:ext cx="1085899" cy="1113742"/>
          </a:xfrm>
          <a:prstGeom prst="rect">
            <a:avLst/>
          </a:prstGeom>
        </p:spPr>
      </p:pic>
      <p:pic>
        <p:nvPicPr>
          <p:cNvPr id="21" name="Image 2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03650" y="4555575"/>
            <a:ext cx="1123087" cy="1345014"/>
          </a:xfrm>
          <a:prstGeom prst="rect">
            <a:avLst/>
          </a:prstGeom>
        </p:spPr>
      </p:pic>
      <p:pic>
        <p:nvPicPr>
          <p:cNvPr id="22" name="Image 21">
            <a:extLst>
              <a:ext uri="{FF2B5EF4-FFF2-40B4-BE49-F238E27FC236}">
                <a16:creationId xmlns:a16="http://schemas.microsoft.com/office/drawing/2014/main" xmlns="" id="{BB8A5090-1C4B-43B5-8C0D-7E726931CB8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469821" y="1060270"/>
            <a:ext cx="1313865" cy="665830"/>
          </a:xfrm>
          <a:prstGeom prst="rect">
            <a:avLst/>
          </a:prstGeom>
        </p:spPr>
      </p:pic>
      <p:sp>
        <p:nvSpPr>
          <p:cNvPr id="3" name="ZoneTexte 2"/>
          <p:cNvSpPr txBox="1"/>
          <p:nvPr/>
        </p:nvSpPr>
        <p:spPr>
          <a:xfrm>
            <a:off x="70504" y="6235916"/>
            <a:ext cx="2716306" cy="553998"/>
          </a:xfrm>
          <a:prstGeom prst="rect">
            <a:avLst/>
          </a:prstGeom>
          <a:noFill/>
        </p:spPr>
        <p:txBody>
          <a:bodyPr wrap="square" rtlCol="0">
            <a:spAutoFit/>
          </a:bodyPr>
          <a:lstStyle/>
          <a:p>
            <a:r>
              <a:rPr lang="fr-FR" sz="1000" u="sng" dirty="0" smtClean="0"/>
              <a:t>Contacts</a:t>
            </a:r>
            <a:r>
              <a:rPr lang="fr-FR" sz="1000" dirty="0" smtClean="0"/>
              <a:t> : </a:t>
            </a:r>
          </a:p>
          <a:p>
            <a:r>
              <a:rPr lang="fr-FR" sz="1000" dirty="0" smtClean="0"/>
              <a:t>Cadre de santé Commandant F.LECHON - SDMIS</a:t>
            </a:r>
          </a:p>
          <a:p>
            <a:r>
              <a:rPr lang="fr-FR" sz="1000" dirty="0" smtClean="0"/>
              <a:t>Cadre de santé Commandant G.FEY – SDIS 42</a:t>
            </a:r>
            <a:endParaRPr lang="fr-FR" sz="1000" dirty="0"/>
          </a:p>
        </p:txBody>
      </p:sp>
    </p:spTree>
    <p:extLst>
      <p:ext uri="{BB962C8B-B14F-4D97-AF65-F5344CB8AC3E}">
        <p14:creationId xmlns:p14="http://schemas.microsoft.com/office/powerpoint/2010/main" val="1226036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pic>
        <p:nvPicPr>
          <p:cNvPr id="13" name="Picture 6"/>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51500" y="1978631"/>
            <a:ext cx="863600" cy="75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098670" y="2095968"/>
            <a:ext cx="755313" cy="6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descr="giftig-toxic"/>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237553" y="2095968"/>
            <a:ext cx="719194" cy="629047"/>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p:cNvSpPr txBox="1"/>
          <p:nvPr/>
        </p:nvSpPr>
        <p:spPr>
          <a:xfrm>
            <a:off x="2129099" y="416438"/>
            <a:ext cx="2925481" cy="523220"/>
          </a:xfrm>
          <a:prstGeom prst="rect">
            <a:avLst/>
          </a:prstGeom>
          <a:noFill/>
        </p:spPr>
        <p:txBody>
          <a:bodyPr wrap="none" rtlCol="0">
            <a:spAutoFit/>
          </a:bodyPr>
          <a:lstStyle/>
          <a:p>
            <a:pPr algn="ctr"/>
            <a:r>
              <a:rPr lang="fr-FR" sz="2800" u="sng" dirty="0" smtClean="0">
                <a:solidFill>
                  <a:srgbClr val="0070C0"/>
                </a:solidFill>
              </a:rPr>
              <a:t>Cinétique en NRBC</a:t>
            </a:r>
            <a:endParaRPr lang="fr-FR" sz="2800" u="sng" dirty="0">
              <a:solidFill>
                <a:srgbClr val="0070C0"/>
              </a:solidFill>
            </a:endParaRPr>
          </a:p>
        </p:txBody>
      </p:sp>
      <p:graphicFrame>
        <p:nvGraphicFramePr>
          <p:cNvPr id="2" name="Tableau 1"/>
          <p:cNvGraphicFramePr>
            <a:graphicFrameLocks noGrp="1"/>
          </p:cNvGraphicFramePr>
          <p:nvPr>
            <p:extLst>
              <p:ext uri="{D42A27DB-BD31-4B8C-83A1-F6EECF244321}">
                <p14:modId xmlns:p14="http://schemas.microsoft.com/office/powerpoint/2010/main" val="2069103693"/>
              </p:ext>
            </p:extLst>
          </p:nvPr>
        </p:nvGraphicFramePr>
        <p:xfrm>
          <a:off x="336668" y="2946501"/>
          <a:ext cx="11749316" cy="1483360"/>
        </p:xfrm>
        <a:graphic>
          <a:graphicData uri="http://schemas.openxmlformats.org/drawingml/2006/table">
            <a:tbl>
              <a:tblPr firstRow="1" bandRow="1">
                <a:tableStyleId>{17292A2E-F333-43FB-9621-5CBBE7FDCDCB}</a:tableStyleId>
              </a:tblPr>
              <a:tblGrid>
                <a:gridCol w="2358574"/>
                <a:gridCol w="3185886"/>
                <a:gridCol w="3309257"/>
                <a:gridCol w="2895599"/>
              </a:tblGrid>
              <a:tr h="370840">
                <a:tc>
                  <a:txBody>
                    <a:bodyPr/>
                    <a:lstStyle/>
                    <a:p>
                      <a:pPr algn="ctr"/>
                      <a:endParaRPr lang="fr-FR" dirty="0"/>
                    </a:p>
                  </a:txBody>
                  <a:tcPr anchor="ctr"/>
                </a:tc>
                <a:tc>
                  <a:txBody>
                    <a:bodyPr/>
                    <a:lstStyle/>
                    <a:p>
                      <a:pPr algn="ctr"/>
                      <a:r>
                        <a:rPr lang="fr-FR" dirty="0" smtClean="0"/>
                        <a:t>RADIOLOGIQUE</a:t>
                      </a:r>
                      <a:endParaRPr lang="fr-FR" dirty="0"/>
                    </a:p>
                  </a:txBody>
                  <a:tcPr anchor="ctr"/>
                </a:tc>
                <a:tc>
                  <a:txBody>
                    <a:bodyPr/>
                    <a:lstStyle/>
                    <a:p>
                      <a:pPr algn="ctr"/>
                      <a:r>
                        <a:rPr lang="fr-FR" dirty="0" smtClean="0"/>
                        <a:t>BACTERIOLOGIQUE</a:t>
                      </a:r>
                      <a:endParaRPr lang="fr-FR" dirty="0"/>
                    </a:p>
                  </a:txBody>
                  <a:tcPr anchor="ctr"/>
                </a:tc>
                <a:tc>
                  <a:txBody>
                    <a:bodyPr/>
                    <a:lstStyle/>
                    <a:p>
                      <a:pPr algn="ctr"/>
                      <a:r>
                        <a:rPr lang="fr-FR" dirty="0" smtClean="0"/>
                        <a:t>CHIMIQUE</a:t>
                      </a:r>
                      <a:endParaRPr lang="fr-FR" dirty="0"/>
                    </a:p>
                  </a:txBody>
                  <a:tcPr anchor="ctr"/>
                </a:tc>
              </a:tr>
              <a:tr h="370840">
                <a:tc>
                  <a:txBody>
                    <a:bodyPr/>
                    <a:lstStyle/>
                    <a:p>
                      <a:pPr algn="ctr"/>
                      <a:r>
                        <a:rPr lang="fr-FR" dirty="0" smtClean="0"/>
                        <a:t>Cinétique</a:t>
                      </a:r>
                      <a:endParaRPr lang="fr-FR" dirty="0"/>
                    </a:p>
                  </a:txBody>
                  <a:tcPr anchor="ctr"/>
                </a:tc>
                <a:tc>
                  <a:txBody>
                    <a:bodyPr/>
                    <a:lstStyle/>
                    <a:p>
                      <a:pPr algn="ctr"/>
                      <a:r>
                        <a:rPr lang="fr-FR" sz="1200" dirty="0" smtClean="0"/>
                        <a:t>Pas significative</a:t>
                      </a:r>
                      <a:endParaRPr lang="fr-FR" sz="1200" dirty="0"/>
                    </a:p>
                  </a:txBody>
                  <a:tcPr anchor="ctr"/>
                </a:tc>
                <a:tc>
                  <a:txBody>
                    <a:bodyPr/>
                    <a:lstStyle/>
                    <a:p>
                      <a:pPr algn="ctr"/>
                      <a:r>
                        <a:rPr lang="fr-FR" sz="1200" dirty="0" err="1" smtClean="0"/>
                        <a:t>Qq</a:t>
                      </a:r>
                      <a:r>
                        <a:rPr lang="fr-FR" sz="1200" dirty="0" smtClean="0"/>
                        <a:t> jours sauf toxines</a:t>
                      </a:r>
                      <a:endParaRPr lang="fr-FR" sz="1200" dirty="0"/>
                    </a:p>
                  </a:txBody>
                  <a:tcPr anchor="ctr"/>
                </a:tc>
                <a:tc>
                  <a:txBody>
                    <a:bodyPr/>
                    <a:lstStyle/>
                    <a:p>
                      <a:pPr algn="ctr"/>
                      <a:r>
                        <a:rPr lang="fr-FR" sz="1200" dirty="0" smtClean="0"/>
                        <a:t>Très rapide (</a:t>
                      </a:r>
                      <a:r>
                        <a:rPr lang="fr-FR" sz="1200" dirty="0" err="1" smtClean="0"/>
                        <a:t>Qq</a:t>
                      </a:r>
                      <a:r>
                        <a:rPr lang="fr-FR" sz="1200" dirty="0" smtClean="0"/>
                        <a:t> min à </a:t>
                      </a:r>
                      <a:r>
                        <a:rPr lang="fr-FR" sz="1200" dirty="0" err="1" smtClean="0"/>
                        <a:t>qq</a:t>
                      </a:r>
                      <a:r>
                        <a:rPr lang="fr-FR" sz="1200" dirty="0" smtClean="0"/>
                        <a:t> heures)</a:t>
                      </a:r>
                      <a:endParaRPr lang="fr-FR" sz="1200" dirty="0"/>
                    </a:p>
                  </a:txBody>
                  <a:tcPr anchor="ctr"/>
                </a:tc>
              </a:tr>
              <a:tr h="370840">
                <a:tc>
                  <a:txBody>
                    <a:bodyPr/>
                    <a:lstStyle/>
                    <a:p>
                      <a:pPr algn="ctr"/>
                      <a:r>
                        <a:rPr lang="fr-FR" dirty="0" smtClean="0"/>
                        <a:t>Détection</a:t>
                      </a:r>
                      <a:endParaRPr lang="fr-FR" dirty="0"/>
                    </a:p>
                  </a:txBody>
                  <a:tcPr anchor="ctr"/>
                </a:tc>
                <a:tc>
                  <a:txBody>
                    <a:bodyPr/>
                    <a:lstStyle/>
                    <a:p>
                      <a:pPr algn="ctr"/>
                      <a:r>
                        <a:rPr lang="fr-FR" sz="1200" dirty="0" smtClean="0"/>
                        <a:t>Facile et</a:t>
                      </a:r>
                      <a:r>
                        <a:rPr lang="fr-FR" sz="1200" baseline="0" dirty="0" smtClean="0"/>
                        <a:t> rapide</a:t>
                      </a:r>
                      <a:endParaRPr lang="fr-FR" sz="1200" dirty="0"/>
                    </a:p>
                  </a:txBody>
                  <a:tcPr anchor="ctr"/>
                </a:tc>
                <a:tc>
                  <a:txBody>
                    <a:bodyPr/>
                    <a:lstStyle/>
                    <a:p>
                      <a:pPr algn="ctr"/>
                      <a:r>
                        <a:rPr lang="fr-FR" sz="1200" dirty="0" smtClean="0"/>
                        <a:t>Difficile, </a:t>
                      </a:r>
                      <a:r>
                        <a:rPr lang="fr-FR" sz="1200" dirty="0" err="1" smtClean="0"/>
                        <a:t>qq</a:t>
                      </a:r>
                      <a:r>
                        <a:rPr lang="fr-FR" sz="1200" dirty="0" smtClean="0"/>
                        <a:t> jours</a:t>
                      </a:r>
                      <a:endParaRPr lang="fr-FR" sz="1200" dirty="0"/>
                    </a:p>
                  </a:txBody>
                  <a:tcPr anchor="ctr"/>
                </a:tc>
                <a:tc>
                  <a:txBody>
                    <a:bodyPr/>
                    <a:lstStyle/>
                    <a:p>
                      <a:pPr algn="ctr"/>
                      <a:r>
                        <a:rPr lang="fr-FR" sz="1200" dirty="0" smtClean="0"/>
                        <a:t>Facile et rapide, attention aux interférence</a:t>
                      </a:r>
                      <a:endParaRPr lang="fr-FR" sz="1200" dirty="0"/>
                    </a:p>
                  </a:txBody>
                  <a:tcPr anchor="ctr"/>
                </a:tc>
              </a:tr>
              <a:tr h="370840">
                <a:tc>
                  <a:txBody>
                    <a:bodyPr/>
                    <a:lstStyle/>
                    <a:p>
                      <a:pPr algn="ctr"/>
                      <a:r>
                        <a:rPr lang="fr-FR" dirty="0" smtClean="0"/>
                        <a:t>Symptômes</a:t>
                      </a:r>
                      <a:endParaRPr lang="fr-FR" dirty="0"/>
                    </a:p>
                  </a:txBody>
                  <a:tcPr anchor="ctr"/>
                </a:tc>
                <a:tc>
                  <a:txBody>
                    <a:bodyPr/>
                    <a:lstStyle/>
                    <a:p>
                      <a:pPr algn="ctr"/>
                      <a:r>
                        <a:rPr lang="fr-FR" sz="1200" dirty="0" smtClean="0"/>
                        <a:t>Non ou éloignés</a:t>
                      </a:r>
                      <a:endParaRPr lang="fr-FR" sz="1200" dirty="0"/>
                    </a:p>
                  </a:txBody>
                  <a:tcPr anchor="ctr"/>
                </a:tc>
                <a:tc>
                  <a:txBody>
                    <a:bodyPr/>
                    <a:lstStyle/>
                    <a:p>
                      <a:pPr algn="ctr"/>
                      <a:r>
                        <a:rPr lang="fr-FR" sz="1200" dirty="0" smtClean="0"/>
                        <a:t>Après incubation</a:t>
                      </a:r>
                      <a:endParaRPr lang="fr-FR" sz="1200" dirty="0"/>
                    </a:p>
                  </a:txBody>
                  <a:tcPr anchor="ctr"/>
                </a:tc>
                <a:tc>
                  <a:txBody>
                    <a:bodyPr/>
                    <a:lstStyle/>
                    <a:p>
                      <a:pPr algn="ctr"/>
                      <a:r>
                        <a:rPr lang="fr-FR" sz="1200" dirty="0" smtClean="0"/>
                        <a:t>Oui</a:t>
                      </a:r>
                      <a:endParaRPr lang="fr-FR" sz="1200" dirty="0"/>
                    </a:p>
                  </a:txBody>
                  <a:tcPr anchor="ctr"/>
                </a:tc>
              </a:tr>
            </a:tbl>
          </a:graphicData>
        </a:graphic>
      </p:graphicFrame>
    </p:spTree>
    <p:extLst>
      <p:ext uri="{BB962C8B-B14F-4D97-AF65-F5344CB8AC3E}">
        <p14:creationId xmlns:p14="http://schemas.microsoft.com/office/powerpoint/2010/main" val="1896513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560627" y="468135"/>
            <a:ext cx="4174221" cy="523220"/>
          </a:xfrm>
          <a:prstGeom prst="rect">
            <a:avLst/>
          </a:prstGeom>
          <a:noFill/>
        </p:spPr>
        <p:txBody>
          <a:bodyPr wrap="none" rtlCol="0">
            <a:spAutoFit/>
          </a:bodyPr>
          <a:lstStyle/>
          <a:p>
            <a:pPr algn="ctr"/>
            <a:r>
              <a:rPr lang="fr-FR" sz="2800" u="sng" dirty="0" smtClean="0">
                <a:solidFill>
                  <a:srgbClr val="0070C0"/>
                </a:solidFill>
              </a:rPr>
              <a:t>Symptomatologie en NRBC</a:t>
            </a:r>
            <a:endParaRPr lang="fr-FR" sz="2800" u="sng" dirty="0">
              <a:solidFill>
                <a:srgbClr val="0070C0"/>
              </a:solidFill>
            </a:endParaRPr>
          </a:p>
        </p:txBody>
      </p:sp>
      <p:pic>
        <p:nvPicPr>
          <p:cNvPr id="9" name="Image 8"/>
          <p:cNvPicPr>
            <a:picLocks noChangeAspect="1"/>
          </p:cNvPicPr>
          <p:nvPr/>
        </p:nvPicPr>
        <p:blipFill>
          <a:blip r:embed="rId5"/>
          <a:stretch>
            <a:fillRect/>
          </a:stretch>
        </p:blipFill>
        <p:spPr>
          <a:xfrm>
            <a:off x="2263302" y="1130762"/>
            <a:ext cx="6815713" cy="5072362"/>
          </a:xfrm>
          <a:prstGeom prst="rect">
            <a:avLst/>
          </a:prstGeom>
        </p:spPr>
      </p:pic>
    </p:spTree>
    <p:extLst>
      <p:ext uri="{BB962C8B-B14F-4D97-AF65-F5344CB8AC3E}">
        <p14:creationId xmlns:p14="http://schemas.microsoft.com/office/powerpoint/2010/main" val="71697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cteur droit 15"/>
          <p:cNvCxnSpPr/>
          <p:nvPr/>
        </p:nvCxnSpPr>
        <p:spPr>
          <a:xfrm>
            <a:off x="9887205" y="1637895"/>
            <a:ext cx="45395" cy="4622225"/>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4876513" y="1637895"/>
            <a:ext cx="25322" cy="4622225"/>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1461776" y="6160617"/>
            <a:ext cx="624208" cy="603254"/>
          </a:xfrm>
          <a:prstGeom prst="rect">
            <a:avLst/>
          </a:prstGeom>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8" name="ZoneTexte 7"/>
          <p:cNvSpPr txBox="1"/>
          <p:nvPr/>
        </p:nvSpPr>
        <p:spPr>
          <a:xfrm>
            <a:off x="1778053" y="408140"/>
            <a:ext cx="3802644" cy="523220"/>
          </a:xfrm>
          <a:prstGeom prst="rect">
            <a:avLst/>
          </a:prstGeom>
          <a:noFill/>
        </p:spPr>
        <p:txBody>
          <a:bodyPr wrap="none" rtlCol="0">
            <a:spAutoFit/>
          </a:bodyPr>
          <a:lstStyle/>
          <a:p>
            <a:pPr algn="ctr"/>
            <a:r>
              <a:rPr lang="fr-FR" sz="2800" u="sng" dirty="0" smtClean="0">
                <a:solidFill>
                  <a:srgbClr val="0070C0"/>
                </a:solidFill>
              </a:rPr>
              <a:t>MGO simplifiée du NRBC</a:t>
            </a:r>
            <a:endParaRPr lang="fr-FR" sz="2800" u="sng" dirty="0">
              <a:solidFill>
                <a:srgbClr val="0070C0"/>
              </a:solidFill>
            </a:endParaRPr>
          </a:p>
        </p:txBody>
      </p:sp>
      <p:graphicFrame>
        <p:nvGraphicFramePr>
          <p:cNvPr id="2" name="Diagramme 1"/>
          <p:cNvGraphicFramePr/>
          <p:nvPr>
            <p:extLst>
              <p:ext uri="{D42A27DB-BD31-4B8C-83A1-F6EECF244321}">
                <p14:modId xmlns:p14="http://schemas.microsoft.com/office/powerpoint/2010/main" val="3832075433"/>
              </p:ext>
            </p:extLst>
          </p:nvPr>
        </p:nvGraphicFramePr>
        <p:xfrm>
          <a:off x="155575" y="2822707"/>
          <a:ext cx="11789924" cy="23151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8" name="Rectangle 17"/>
          <p:cNvSpPr/>
          <p:nvPr/>
        </p:nvSpPr>
        <p:spPr>
          <a:xfrm>
            <a:off x="812800" y="1158071"/>
            <a:ext cx="4063713" cy="181428"/>
          </a:xfrm>
          <a:prstGeom prst="rect">
            <a:avLst/>
          </a:prstGeom>
          <a:gradFill>
            <a:gsLst>
              <a:gs pos="0">
                <a:schemeClr val="accent1">
                  <a:lumMod val="5000"/>
                  <a:lumOff val="95000"/>
                </a:schemeClr>
              </a:gs>
              <a:gs pos="100000">
                <a:srgbClr val="FF7C8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lumMod val="65000"/>
                    <a:lumOff val="35000"/>
                  </a:schemeClr>
                </a:solidFill>
              </a:rPr>
              <a:t>Zone d’exclusion</a:t>
            </a:r>
            <a:endParaRPr lang="fr-FR" sz="1200" dirty="0">
              <a:solidFill>
                <a:schemeClr val="tx1">
                  <a:lumMod val="65000"/>
                  <a:lumOff val="35000"/>
                </a:schemeClr>
              </a:solidFill>
            </a:endParaRPr>
          </a:p>
        </p:txBody>
      </p:sp>
      <p:sp>
        <p:nvSpPr>
          <p:cNvPr id="23" name="Rectangle 22"/>
          <p:cNvSpPr/>
          <p:nvPr/>
        </p:nvSpPr>
        <p:spPr>
          <a:xfrm>
            <a:off x="4876514" y="1158070"/>
            <a:ext cx="5010692" cy="181429"/>
          </a:xfrm>
          <a:prstGeom prst="rect">
            <a:avLst/>
          </a:prstGeom>
          <a:gradFill>
            <a:gsLst>
              <a:gs pos="0">
                <a:schemeClr val="accent1">
                  <a:lumMod val="5000"/>
                  <a:lumOff val="95000"/>
                </a:schemeClr>
              </a:gs>
              <a:gs pos="100000">
                <a:srgbClr val="FFC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lumMod val="65000"/>
                    <a:lumOff val="35000"/>
                  </a:schemeClr>
                </a:solidFill>
              </a:rPr>
              <a:t>Zone contrôlée</a:t>
            </a:r>
            <a:endParaRPr lang="fr-FR" sz="1200" dirty="0">
              <a:solidFill>
                <a:schemeClr val="tx1">
                  <a:lumMod val="65000"/>
                  <a:lumOff val="35000"/>
                </a:schemeClr>
              </a:solidFill>
            </a:endParaRPr>
          </a:p>
        </p:txBody>
      </p:sp>
      <p:sp>
        <p:nvSpPr>
          <p:cNvPr id="24" name="Rectangle 23"/>
          <p:cNvSpPr/>
          <p:nvPr/>
        </p:nvSpPr>
        <p:spPr>
          <a:xfrm>
            <a:off x="9887205" y="1158070"/>
            <a:ext cx="2304795" cy="181429"/>
          </a:xfrm>
          <a:prstGeom prst="rect">
            <a:avLst/>
          </a:prstGeom>
          <a:gradFill>
            <a:gsLst>
              <a:gs pos="0">
                <a:schemeClr val="accent1">
                  <a:lumMod val="5000"/>
                  <a:lumOff val="95000"/>
                </a:schemeClr>
              </a:gs>
              <a:gs pos="100000">
                <a:srgbClr val="92D05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tx1">
                    <a:lumMod val="65000"/>
                    <a:lumOff val="35000"/>
                  </a:schemeClr>
                </a:solidFill>
              </a:rPr>
              <a:t>Zone de soutien</a:t>
            </a:r>
            <a:endParaRPr lang="fr-FR" sz="1200" dirty="0">
              <a:solidFill>
                <a:schemeClr val="tx1">
                  <a:lumMod val="65000"/>
                  <a:lumOff val="35000"/>
                </a:schemeClr>
              </a:solidFill>
            </a:endParaRPr>
          </a:p>
        </p:txBody>
      </p:sp>
      <p:sp>
        <p:nvSpPr>
          <p:cNvPr id="20" name="Rectangle à coins arrondis 19"/>
          <p:cNvSpPr/>
          <p:nvPr/>
        </p:nvSpPr>
        <p:spPr>
          <a:xfrm>
            <a:off x="2180539" y="1551284"/>
            <a:ext cx="950686" cy="2902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GIS</a:t>
            </a:r>
            <a:endParaRPr lang="fr-FR" dirty="0"/>
          </a:p>
        </p:txBody>
      </p:sp>
      <p:sp>
        <p:nvSpPr>
          <p:cNvPr id="28" name="Rectangle à coins arrondis 27"/>
          <p:cNvSpPr/>
          <p:nvPr/>
        </p:nvSpPr>
        <p:spPr>
          <a:xfrm>
            <a:off x="5481715" y="1602090"/>
            <a:ext cx="950686" cy="2902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GA 1</a:t>
            </a:r>
            <a:endParaRPr lang="fr-FR" dirty="0"/>
          </a:p>
        </p:txBody>
      </p:sp>
      <p:sp>
        <p:nvSpPr>
          <p:cNvPr id="29" name="Rectangle à coins arrondis 28"/>
          <p:cNvSpPr/>
          <p:nvPr/>
        </p:nvSpPr>
        <p:spPr>
          <a:xfrm>
            <a:off x="7035260" y="1600346"/>
            <a:ext cx="950686" cy="2902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GA 2</a:t>
            </a:r>
            <a:endParaRPr lang="fr-FR" dirty="0"/>
          </a:p>
        </p:txBody>
      </p:sp>
      <p:sp>
        <p:nvSpPr>
          <p:cNvPr id="30" name="Rectangle à coins arrondis 29"/>
          <p:cNvSpPr/>
          <p:nvPr/>
        </p:nvSpPr>
        <p:spPr>
          <a:xfrm>
            <a:off x="8541215" y="1602090"/>
            <a:ext cx="950686" cy="2902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GA 3</a:t>
            </a:r>
            <a:endParaRPr lang="fr-FR" dirty="0"/>
          </a:p>
        </p:txBody>
      </p:sp>
      <p:sp>
        <p:nvSpPr>
          <p:cNvPr id="31" name="Rectangle à coins arrondis 30"/>
          <p:cNvSpPr/>
          <p:nvPr/>
        </p:nvSpPr>
        <p:spPr>
          <a:xfrm>
            <a:off x="10145392" y="1599463"/>
            <a:ext cx="608519" cy="2902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SUAP</a:t>
            </a:r>
            <a:endParaRPr lang="fr-FR" sz="1200" dirty="0"/>
          </a:p>
        </p:txBody>
      </p:sp>
      <p:sp>
        <p:nvSpPr>
          <p:cNvPr id="32" name="Rectangle à coins arrondis 31"/>
          <p:cNvSpPr/>
          <p:nvPr/>
        </p:nvSpPr>
        <p:spPr>
          <a:xfrm>
            <a:off x="10851906" y="1595688"/>
            <a:ext cx="608519" cy="2902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NOVI</a:t>
            </a:r>
            <a:endParaRPr lang="fr-FR" sz="1200" dirty="0"/>
          </a:p>
        </p:txBody>
      </p:sp>
      <p:sp>
        <p:nvSpPr>
          <p:cNvPr id="33" name="Rectangle à coins arrondis 32"/>
          <p:cNvSpPr/>
          <p:nvPr/>
        </p:nvSpPr>
        <p:spPr>
          <a:xfrm>
            <a:off x="11529599" y="1602090"/>
            <a:ext cx="608519" cy="2902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SINUS</a:t>
            </a:r>
            <a:endParaRPr lang="fr-FR" sz="1200" dirty="0"/>
          </a:p>
        </p:txBody>
      </p:sp>
      <p:pic>
        <p:nvPicPr>
          <p:cNvPr id="35" name="Image 34"/>
          <p:cNvPicPr>
            <a:picLocks noChangeAspect="1"/>
          </p:cNvPicPr>
          <p:nvPr/>
        </p:nvPicPr>
        <p:blipFill>
          <a:blip r:embed="rId10"/>
          <a:stretch>
            <a:fillRect/>
          </a:stretch>
        </p:blipFill>
        <p:spPr>
          <a:xfrm>
            <a:off x="3589527" y="1799980"/>
            <a:ext cx="660048" cy="1370870"/>
          </a:xfrm>
          <a:prstGeom prst="rect">
            <a:avLst/>
          </a:prstGeom>
        </p:spPr>
      </p:pic>
      <p:pic>
        <p:nvPicPr>
          <p:cNvPr id="36" name="Image 35"/>
          <p:cNvPicPr>
            <a:picLocks noChangeAspect="1"/>
          </p:cNvPicPr>
          <p:nvPr/>
        </p:nvPicPr>
        <p:blipFill>
          <a:blip r:embed="rId10"/>
          <a:stretch>
            <a:fillRect/>
          </a:stretch>
        </p:blipFill>
        <p:spPr>
          <a:xfrm>
            <a:off x="6438187" y="2154967"/>
            <a:ext cx="526385" cy="1093263"/>
          </a:xfrm>
          <a:prstGeom prst="rect">
            <a:avLst/>
          </a:prstGeom>
        </p:spPr>
      </p:pic>
      <p:pic>
        <p:nvPicPr>
          <p:cNvPr id="37" name="Image 36"/>
          <p:cNvPicPr>
            <a:picLocks noChangeAspect="1"/>
          </p:cNvPicPr>
          <p:nvPr/>
        </p:nvPicPr>
        <p:blipFill>
          <a:blip r:embed="rId10"/>
          <a:stretch>
            <a:fillRect/>
          </a:stretch>
        </p:blipFill>
        <p:spPr>
          <a:xfrm>
            <a:off x="8023850" y="2180307"/>
            <a:ext cx="517365" cy="1074529"/>
          </a:xfrm>
          <a:prstGeom prst="rect">
            <a:avLst/>
          </a:prstGeom>
        </p:spPr>
      </p:pic>
      <p:sp>
        <p:nvSpPr>
          <p:cNvPr id="25" name="AutoShape 2" descr="Les tenues / Les EPI"/>
          <p:cNvSpPr>
            <a:spLocks noChangeAspect="1" noChangeArrowheads="1"/>
          </p:cNvSpPr>
          <p:nvPr/>
        </p:nvSpPr>
        <p:spPr bwMode="auto">
          <a:xfrm>
            <a:off x="155575" y="-898525"/>
            <a:ext cx="129540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8" name="Image 3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70455" y="1921687"/>
            <a:ext cx="533529" cy="777346"/>
          </a:xfrm>
          <a:prstGeom prst="rect">
            <a:avLst/>
          </a:prstGeom>
        </p:spPr>
      </p:pic>
      <p:grpSp>
        <p:nvGrpSpPr>
          <p:cNvPr id="40" name="Groupe 39"/>
          <p:cNvGrpSpPr/>
          <p:nvPr/>
        </p:nvGrpSpPr>
        <p:grpSpPr>
          <a:xfrm>
            <a:off x="260902" y="1710824"/>
            <a:ext cx="1576864" cy="1830760"/>
            <a:chOff x="767195" y="1515912"/>
            <a:chExt cx="1200551" cy="1429888"/>
          </a:xfrm>
        </p:grpSpPr>
        <p:pic>
          <p:nvPicPr>
            <p:cNvPr id="34" name="Image 33"/>
            <p:cNvPicPr>
              <a:picLocks noChangeAspect="1"/>
            </p:cNvPicPr>
            <p:nvPr/>
          </p:nvPicPr>
          <p:blipFill>
            <a:blip r:embed="rId12"/>
            <a:stretch>
              <a:fillRect/>
            </a:stretch>
          </p:blipFill>
          <p:spPr>
            <a:xfrm>
              <a:off x="849199" y="1515912"/>
              <a:ext cx="1118547" cy="1293166"/>
            </a:xfrm>
            <a:prstGeom prst="rect">
              <a:avLst/>
            </a:prstGeom>
          </p:spPr>
        </p:pic>
        <p:sp>
          <p:nvSpPr>
            <p:cNvPr id="39" name="Rectangle 38"/>
            <p:cNvSpPr/>
            <p:nvPr/>
          </p:nvSpPr>
          <p:spPr>
            <a:xfrm>
              <a:off x="767195" y="2251269"/>
              <a:ext cx="508665" cy="694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41" name="Image 4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020604" y="2736763"/>
            <a:ext cx="674237" cy="888921"/>
          </a:xfrm>
          <a:prstGeom prst="rect">
            <a:avLst/>
          </a:prstGeom>
        </p:spPr>
      </p:pic>
      <p:pic>
        <p:nvPicPr>
          <p:cNvPr id="42" name="Image 4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717603" y="2721159"/>
            <a:ext cx="686381" cy="899396"/>
          </a:xfrm>
          <a:prstGeom prst="rect">
            <a:avLst/>
          </a:prstGeom>
        </p:spPr>
      </p:pic>
      <p:pic>
        <p:nvPicPr>
          <p:cNvPr id="44" name="Image 4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384306" y="2734746"/>
            <a:ext cx="683093" cy="895087"/>
          </a:xfrm>
          <a:prstGeom prst="rect">
            <a:avLst/>
          </a:prstGeom>
        </p:spPr>
      </p:pic>
      <p:sp>
        <p:nvSpPr>
          <p:cNvPr id="45" name="Rectangle 44"/>
          <p:cNvSpPr/>
          <p:nvPr/>
        </p:nvSpPr>
        <p:spPr>
          <a:xfrm>
            <a:off x="11464935" y="2917121"/>
            <a:ext cx="480564" cy="253833"/>
          </a:xfrm>
          <a:prstGeom prst="rect">
            <a:avLst/>
          </a:prstGeom>
          <a:solidFill>
            <a:schemeClr val="bg2"/>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500" b="1" dirty="0" smtClean="0">
                <a:solidFill>
                  <a:schemeClr val="tx1"/>
                </a:solidFill>
              </a:rPr>
              <a:t>Infirmier  Coordinateur</a:t>
            </a:r>
            <a:endParaRPr lang="fr-FR" sz="500" b="1" dirty="0">
              <a:solidFill>
                <a:schemeClr val="tx1"/>
              </a:solidFill>
            </a:endParaRPr>
          </a:p>
        </p:txBody>
      </p:sp>
      <p:sp>
        <p:nvSpPr>
          <p:cNvPr id="50" name="Légende encadrée 1 49"/>
          <p:cNvSpPr/>
          <p:nvPr/>
        </p:nvSpPr>
        <p:spPr>
          <a:xfrm>
            <a:off x="10415396" y="4591266"/>
            <a:ext cx="1045029" cy="391886"/>
          </a:xfrm>
          <a:prstGeom prst="borderCallout1">
            <a:avLst/>
          </a:prstGeom>
          <a:gradFill>
            <a:gsLst>
              <a:gs pos="0">
                <a:schemeClr val="accent1">
                  <a:lumMod val="5000"/>
                  <a:lumOff val="95000"/>
                </a:schemeClr>
              </a:gs>
              <a:gs pos="100000">
                <a:srgbClr val="92D050"/>
              </a:gs>
            </a:gsLst>
            <a:lin ang="5400000" scaled="1"/>
          </a:gra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lumMod val="65000"/>
                    <a:lumOff val="35000"/>
                  </a:schemeClr>
                </a:solidFill>
              </a:rPr>
              <a:t>PUI </a:t>
            </a:r>
            <a:r>
              <a:rPr lang="fr-FR" sz="1100" dirty="0" err="1" smtClean="0">
                <a:solidFill>
                  <a:schemeClr val="tx1">
                    <a:lumMod val="65000"/>
                    <a:lumOff val="35000"/>
                  </a:schemeClr>
                </a:solidFill>
              </a:rPr>
              <a:t>Interservice</a:t>
            </a:r>
            <a:endParaRPr lang="fr-FR" sz="1100" dirty="0">
              <a:solidFill>
                <a:schemeClr val="tx1">
                  <a:lumMod val="65000"/>
                  <a:lumOff val="35000"/>
                </a:schemeClr>
              </a:solidFill>
            </a:endParaRPr>
          </a:p>
        </p:txBody>
      </p:sp>
      <p:sp>
        <p:nvSpPr>
          <p:cNvPr id="52" name="Légende encadrée 1 51"/>
          <p:cNvSpPr/>
          <p:nvPr/>
        </p:nvSpPr>
        <p:spPr>
          <a:xfrm>
            <a:off x="10438162" y="5103763"/>
            <a:ext cx="1022264" cy="391886"/>
          </a:xfrm>
          <a:prstGeom prst="borderCallout1">
            <a:avLst/>
          </a:prstGeom>
          <a:gradFill>
            <a:gsLst>
              <a:gs pos="0">
                <a:schemeClr val="accent1">
                  <a:lumMod val="5000"/>
                  <a:lumOff val="95000"/>
                </a:schemeClr>
              </a:gs>
              <a:gs pos="100000">
                <a:schemeClr val="accent2">
                  <a:lumMod val="60000"/>
                  <a:lumOff val="40000"/>
                </a:schemeClr>
              </a:gs>
            </a:gsLst>
            <a:lin ang="5400000" scaled="1"/>
          </a:gra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lumMod val="65000"/>
                    <a:lumOff val="35000"/>
                  </a:schemeClr>
                </a:solidFill>
              </a:rPr>
              <a:t>SSO</a:t>
            </a:r>
            <a:endParaRPr lang="fr-FR" sz="1100" dirty="0">
              <a:solidFill>
                <a:schemeClr val="tx1">
                  <a:lumMod val="65000"/>
                  <a:lumOff val="35000"/>
                </a:schemeClr>
              </a:solidFill>
            </a:endParaRPr>
          </a:p>
        </p:txBody>
      </p:sp>
      <p:sp>
        <p:nvSpPr>
          <p:cNvPr id="53" name="Légende encadrée 1 52"/>
          <p:cNvSpPr/>
          <p:nvPr/>
        </p:nvSpPr>
        <p:spPr>
          <a:xfrm>
            <a:off x="10449651" y="5676335"/>
            <a:ext cx="1022264" cy="391886"/>
          </a:xfrm>
          <a:prstGeom prst="borderCallout1">
            <a:avLst/>
          </a:prstGeom>
          <a:gradFill>
            <a:gsLst>
              <a:gs pos="0">
                <a:schemeClr val="accent1">
                  <a:lumMod val="5000"/>
                  <a:lumOff val="95000"/>
                </a:schemeClr>
              </a:gs>
              <a:gs pos="100000">
                <a:srgbClr val="FFFF99"/>
              </a:gs>
            </a:gsLst>
            <a:lin ang="5400000" scaled="1"/>
          </a:gra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lumMod val="65000"/>
                    <a:lumOff val="35000"/>
                  </a:schemeClr>
                </a:solidFill>
              </a:rPr>
              <a:t>CUMP-USP</a:t>
            </a:r>
            <a:endParaRPr lang="fr-FR" sz="1100" dirty="0">
              <a:solidFill>
                <a:schemeClr val="tx1">
                  <a:lumMod val="65000"/>
                  <a:lumOff val="35000"/>
                </a:schemeClr>
              </a:solidFill>
            </a:endParaRPr>
          </a:p>
        </p:txBody>
      </p:sp>
      <p:sp>
        <p:nvSpPr>
          <p:cNvPr id="51" name="Rectangle 50"/>
          <p:cNvSpPr/>
          <p:nvPr/>
        </p:nvSpPr>
        <p:spPr>
          <a:xfrm>
            <a:off x="5194864" y="4983543"/>
            <a:ext cx="3161775" cy="325105"/>
          </a:xfrm>
          <a:prstGeom prst="rect">
            <a:avLst/>
          </a:prstGeom>
          <a:gradFill>
            <a:gsLst>
              <a:gs pos="0">
                <a:schemeClr val="accent1">
                  <a:lumMod val="5000"/>
                  <a:lumOff val="95000"/>
                </a:schemeClr>
              </a:gs>
              <a:gs pos="100000">
                <a:schemeClr val="accent5">
                  <a:lumMod val="40000"/>
                  <a:lumOff val="60000"/>
                </a:schemeClr>
              </a:gs>
            </a:gsLst>
            <a:lin ang="5400000" scaled="1"/>
          </a:gra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lumMod val="65000"/>
                    <a:lumOff val="35000"/>
                  </a:schemeClr>
                </a:solidFill>
              </a:rPr>
              <a:t>Médecins + Infirmiers</a:t>
            </a:r>
            <a:endParaRPr lang="fr-FR" dirty="0">
              <a:solidFill>
                <a:schemeClr val="tx1">
                  <a:lumMod val="65000"/>
                  <a:lumOff val="35000"/>
                </a:schemeClr>
              </a:solidFill>
            </a:endParaRPr>
          </a:p>
        </p:txBody>
      </p:sp>
      <p:cxnSp>
        <p:nvCxnSpPr>
          <p:cNvPr id="55" name="Connecteur droit 54"/>
          <p:cNvCxnSpPr/>
          <p:nvPr/>
        </p:nvCxnSpPr>
        <p:spPr>
          <a:xfrm flipV="1">
            <a:off x="5957058" y="4383314"/>
            <a:ext cx="0" cy="599838"/>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V="1">
            <a:off x="7707086" y="4383314"/>
            <a:ext cx="0" cy="599838"/>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43" name="Picture 2" descr="Aucune description de photo disponible.">
            <a:extLst>
              <a:ext uri="{FF2B5EF4-FFF2-40B4-BE49-F238E27FC236}">
                <a16:creationId xmlns:a16="http://schemas.microsoft.com/office/drawing/2014/main" xmlns="" id="{AADE2AF8-3567-4CFB-BF5D-D13413DB8595}"/>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14102" y="4450768"/>
            <a:ext cx="1107688" cy="566207"/>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xmlns="" id="{7C334E24-E5B2-4EF1-B785-568AE73C5D48}"/>
              </a:ext>
            </a:extLst>
          </p:cNvPr>
          <p:cNvSpPr txBox="1"/>
          <p:nvPr/>
        </p:nvSpPr>
        <p:spPr>
          <a:xfrm>
            <a:off x="3996895" y="4972429"/>
            <a:ext cx="1022308" cy="400110"/>
          </a:xfrm>
          <a:prstGeom prst="rect">
            <a:avLst/>
          </a:prstGeom>
          <a:noFill/>
        </p:spPr>
        <p:txBody>
          <a:bodyPr wrap="square" rtlCol="0">
            <a:spAutoFit/>
          </a:bodyPr>
          <a:lstStyle/>
          <a:p>
            <a:pPr algn="ctr"/>
            <a:r>
              <a:rPr lang="fr-FR" sz="2000" u="sng" dirty="0">
                <a:solidFill>
                  <a:srgbClr val="0070C0"/>
                </a:solidFill>
              </a:rPr>
              <a:t>SINUS</a:t>
            </a:r>
            <a:endParaRPr lang="fr-FR" sz="2000" dirty="0">
              <a:solidFill>
                <a:srgbClr val="0070C0"/>
              </a:solidFill>
            </a:endParaRPr>
          </a:p>
        </p:txBody>
      </p:sp>
    </p:spTree>
    <p:extLst>
      <p:ext uri="{BB962C8B-B14F-4D97-AF65-F5344CB8AC3E}">
        <p14:creationId xmlns:p14="http://schemas.microsoft.com/office/powerpoint/2010/main" val="83009250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1307</TotalTime>
  <Words>3016</Words>
  <Application>Microsoft Office PowerPoint</Application>
  <PresentationFormat>Grand écran</PresentationFormat>
  <Paragraphs>708</Paragraphs>
  <Slides>61</Slides>
  <Notes>4</Notes>
  <HiddenSlides>0</HiddenSlides>
  <MMClips>3</MMClips>
  <ScaleCrop>false</ScaleCrop>
  <HeadingPairs>
    <vt:vector size="8" baseType="variant">
      <vt:variant>
        <vt:lpstr>Polices utilisées</vt:lpstr>
      </vt:variant>
      <vt:variant>
        <vt:i4>8</vt:i4>
      </vt:variant>
      <vt:variant>
        <vt:lpstr>Thème</vt:lpstr>
      </vt:variant>
      <vt:variant>
        <vt:i4>1</vt:i4>
      </vt:variant>
      <vt:variant>
        <vt:lpstr>Serveurs OLE incorporés</vt:lpstr>
      </vt:variant>
      <vt:variant>
        <vt:i4>1</vt:i4>
      </vt:variant>
      <vt:variant>
        <vt:lpstr>Titres des diapositives</vt:lpstr>
      </vt:variant>
      <vt:variant>
        <vt:i4>61</vt:i4>
      </vt:variant>
    </vt:vector>
  </HeadingPairs>
  <TitlesOfParts>
    <vt:vector size="71" baseType="lpstr">
      <vt:lpstr>Arial</vt:lpstr>
      <vt:lpstr>Calibri</vt:lpstr>
      <vt:lpstr>Calibri Light</vt:lpstr>
      <vt:lpstr>Symbol</vt:lpstr>
      <vt:lpstr>Tahoma</vt:lpstr>
      <vt:lpstr>Times New Roman</vt:lpstr>
      <vt:lpstr>Wingdings</vt:lpstr>
      <vt:lpstr>Wingdings 3</vt:lpstr>
      <vt:lpstr>Thème Office</vt:lpstr>
      <vt:lpstr>Document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FAURE Richard</dc:creator>
  <cp:lastModifiedBy>FEY Gael</cp:lastModifiedBy>
  <cp:revision>157</cp:revision>
  <cp:lastPrinted>2021-06-29T09:34:15Z</cp:lastPrinted>
  <dcterms:created xsi:type="dcterms:W3CDTF">2021-06-28T08:11:08Z</dcterms:created>
  <dcterms:modified xsi:type="dcterms:W3CDTF">2023-01-04T07:48:06Z</dcterms:modified>
</cp:coreProperties>
</file>