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8" r:id="rId2"/>
    <p:sldId id="274" r:id="rId3"/>
    <p:sldId id="276" r:id="rId4"/>
    <p:sldId id="277" r:id="rId5"/>
    <p:sldId id="278" r:id="rId6"/>
    <p:sldId id="279" r:id="rId7"/>
    <p:sldId id="270" r:id="rId8"/>
    <p:sldId id="273" r:id="rId9"/>
    <p:sldId id="275" r:id="rId10"/>
    <p:sldId id="280" r:id="rId11"/>
    <p:sldId id="272" r:id="rId12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3275"/>
    <a:srgbClr val="007F3A"/>
    <a:srgbClr val="FFF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33" autoAdjust="0"/>
    <p:restoredTop sz="95735"/>
  </p:normalViewPr>
  <p:slideViewPr>
    <p:cSldViewPr snapToGrid="0">
      <p:cViewPr varScale="1">
        <p:scale>
          <a:sx n="85" d="100"/>
          <a:sy n="85" d="100"/>
        </p:scale>
        <p:origin x="643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346"/>
    </p:cViewPr>
  </p:sorterViewPr>
  <p:notesViewPr>
    <p:cSldViewPr snapToGrid="0">
      <p:cViewPr varScale="1">
        <p:scale>
          <a:sx n="76" d="100"/>
          <a:sy n="76" d="100"/>
        </p:scale>
        <p:origin x="4160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xmlns="" id="{E4B71A46-14E2-6D41-8E5D-68B195631E8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6CF8A037-51FA-9E4C-8060-0A2956E09E6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C3DEC6-4D3A-2344-B56E-9B975358FB71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FBE9CDE0-207D-1C41-8833-14889F240BD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A1AE6255-D085-184A-A3DA-B96DCC0A34C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E336F5-C2FF-7249-9F9D-C99FF08D74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08232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7D1A0B-3D55-964C-A0B3-19BEC329E4D0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D1B913-B162-9E40-B9F7-96C13A8060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1218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D1B913-B162-9E40-B9F7-96C13A8060A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00592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D1B913-B162-9E40-B9F7-96C13A8060A6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85980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Attention à l’effet tunnel lors de la reconnaissance. Ce dernier provoque un franchissement du zonage et met le </a:t>
            </a:r>
            <a:r>
              <a:rPr lang="fr-FR" dirty="0" err="1"/>
              <a:t>binome</a:t>
            </a:r>
            <a:r>
              <a:rPr lang="fr-FR" dirty="0"/>
              <a:t> en danger.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D1B913-B162-9E40-B9F7-96C13A8060A6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15381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D1B913-B162-9E40-B9F7-96C13A8060A6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2265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58F72FC4-6D70-40EE-ABF4-D9118E1683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8" name="Picture 2" descr="part1">
            <a:extLst>
              <a:ext uri="{FF2B5EF4-FFF2-40B4-BE49-F238E27FC236}">
                <a16:creationId xmlns:a16="http://schemas.microsoft.com/office/drawing/2014/main" xmlns="" id="{132941AA-4B8D-4F72-867B-C5C603DFE61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4"/>
            <a:ext cx="1277470" cy="122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xmlns="" id="{86D66B94-A049-48AE-84E0-CF89772CED3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77471" y="457453"/>
            <a:ext cx="766125" cy="740407"/>
          </a:xfrm>
          <a:prstGeom prst="rect">
            <a:avLst/>
          </a:prstGeom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xmlns="" id="{9BEF584D-50EB-432A-B993-8B3930F78FCC}"/>
              </a:ext>
            </a:extLst>
          </p:cNvPr>
          <p:cNvGrpSpPr/>
          <p:nvPr userDrawn="1"/>
        </p:nvGrpSpPr>
        <p:grpSpPr>
          <a:xfrm>
            <a:off x="1586753" y="6195167"/>
            <a:ext cx="9372600" cy="451743"/>
            <a:chOff x="1586753" y="6195167"/>
            <a:chExt cx="9372600" cy="451743"/>
          </a:xfrm>
        </p:grpSpPr>
        <p:cxnSp>
          <p:nvCxnSpPr>
            <p:cNvPr id="11" name="Connecteur droit 10">
              <a:extLst>
                <a:ext uri="{FF2B5EF4-FFF2-40B4-BE49-F238E27FC236}">
                  <a16:creationId xmlns:a16="http://schemas.microsoft.com/office/drawing/2014/main" xmlns="" id="{F0A038A8-E146-4575-AD2E-819A36F33814}"/>
                </a:ext>
              </a:extLst>
            </p:cNvPr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xmlns="" id="{A0737F24-E466-4674-B8C7-6D24EF77705D}"/>
                </a:ext>
              </a:extLst>
            </p:cNvPr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xmlns="" id="{7D0038DD-A66C-4138-9BC1-AA552254EF33}"/>
              </a:ext>
            </a:extLst>
          </p:cNvPr>
          <p:cNvSpPr txBox="1"/>
          <p:nvPr userDrawn="1"/>
        </p:nvSpPr>
        <p:spPr>
          <a:xfrm>
            <a:off x="9628668" y="6369181"/>
            <a:ext cx="2847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DIFFUSION RESTREINTE</a:t>
            </a:r>
          </a:p>
        </p:txBody>
      </p:sp>
    </p:spTree>
    <p:extLst>
      <p:ext uri="{BB962C8B-B14F-4D97-AF65-F5344CB8AC3E}">
        <p14:creationId xmlns:p14="http://schemas.microsoft.com/office/powerpoint/2010/main" val="2363022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4961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4344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7307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9980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6453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1553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1135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3417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4705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6241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537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3.emf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emf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3.emf"/><Relationship Id="rId9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7471" y="457453"/>
            <a:ext cx="766125" cy="74040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xmlns="" id="{B8C9186A-F771-3247-9B7E-1B7800823CD8}"/>
              </a:ext>
            </a:extLst>
          </p:cNvPr>
          <p:cNvSpPr txBox="1"/>
          <p:nvPr/>
        </p:nvSpPr>
        <p:spPr>
          <a:xfrm>
            <a:off x="3748915" y="2244060"/>
            <a:ext cx="4694170" cy="2369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dirty="0">
                <a:solidFill>
                  <a:srgbClr val="133275"/>
                </a:solidFill>
              </a:rPr>
              <a:t>Le binôme de l’avant </a:t>
            </a:r>
          </a:p>
          <a:p>
            <a:pPr algn="ctr"/>
            <a:r>
              <a:rPr lang="fr-FR" sz="4000" dirty="0">
                <a:solidFill>
                  <a:srgbClr val="133275"/>
                </a:solidFill>
              </a:rPr>
              <a:t>-</a:t>
            </a:r>
          </a:p>
          <a:p>
            <a:pPr algn="ctr"/>
            <a:r>
              <a:rPr lang="fr-FR" sz="4000" dirty="0">
                <a:solidFill>
                  <a:srgbClr val="133275"/>
                </a:solidFill>
              </a:rPr>
              <a:t>Les missions </a:t>
            </a:r>
          </a:p>
          <a:p>
            <a:pPr algn="ctr"/>
            <a:endParaRPr lang="fr-FR" sz="2800" dirty="0">
              <a:solidFill>
                <a:srgbClr val="133275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BC172876-8B89-4AFD-B95A-3546F5A9CB7D}"/>
              </a:ext>
            </a:extLst>
          </p:cNvPr>
          <p:cNvSpPr/>
          <p:nvPr/>
        </p:nvSpPr>
        <p:spPr>
          <a:xfrm>
            <a:off x="2024515" y="424472"/>
            <a:ext cx="43950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>
                <a:solidFill>
                  <a:srgbClr val="133275"/>
                </a:solidFill>
              </a:rPr>
              <a:t>Formation tuerie de masse (TDM)</a:t>
            </a:r>
          </a:p>
        </p:txBody>
      </p:sp>
    </p:spTree>
    <p:extLst>
      <p:ext uri="{BB962C8B-B14F-4D97-AF65-F5344CB8AC3E}">
        <p14:creationId xmlns:p14="http://schemas.microsoft.com/office/powerpoint/2010/main" val="3294795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FC118925-3B3B-B742-B5C1-07B45B1DE0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5" name="Picture 2" descr="part1">
            <a:extLst>
              <a:ext uri="{FF2B5EF4-FFF2-40B4-BE49-F238E27FC236}">
                <a16:creationId xmlns:a16="http://schemas.microsoft.com/office/drawing/2014/main" xmlns="" id="{96B3071D-1D69-7144-B19E-148157C33D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4"/>
            <a:ext cx="1277470" cy="122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xmlns="" id="{08A67C8F-D91B-5041-893D-D3FC7BEC90DF}"/>
              </a:ext>
            </a:extLst>
          </p:cNvPr>
          <p:cNvGrpSpPr/>
          <p:nvPr/>
        </p:nvGrpSpPr>
        <p:grpSpPr>
          <a:xfrm>
            <a:off x="1560627" y="6342530"/>
            <a:ext cx="9372600" cy="451743"/>
            <a:chOff x="1586753" y="6195167"/>
            <a:chExt cx="9372600" cy="451743"/>
          </a:xfrm>
        </p:grpSpPr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xmlns="" id="{378FE80A-DB1D-AE4B-A42A-3E86FD69ADF2}"/>
                </a:ext>
              </a:extLst>
            </p:cNvPr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xmlns="" id="{B41C1ABF-A33F-C64B-959B-09FC80B27DE2}"/>
                </a:ext>
              </a:extLst>
            </p:cNvPr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xmlns="" id="{E440CE44-8FAF-CD4C-A371-659F2B4DD00B}"/>
              </a:ext>
            </a:extLst>
          </p:cNvPr>
          <p:cNvSpPr txBox="1"/>
          <p:nvPr/>
        </p:nvSpPr>
        <p:spPr>
          <a:xfrm>
            <a:off x="1560627" y="1234145"/>
            <a:ext cx="8120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133275"/>
                </a:solidFill>
              </a:rPr>
              <a:t>Signalétique lumineuse bleue pour identifier les victimes prioritaires pour l’extraction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xmlns="" id="{3C473200-C7AA-734F-A132-C1F6E12C09B3}"/>
              </a:ext>
            </a:extLst>
          </p:cNvPr>
          <p:cNvSpPr txBox="1"/>
          <p:nvPr/>
        </p:nvSpPr>
        <p:spPr>
          <a:xfrm>
            <a:off x="3243130" y="1784277"/>
            <a:ext cx="73882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133275"/>
                </a:solidFill>
              </a:rPr>
              <a:t>But : identifier les victimes prioritaires. Apposée par l’équipier du Binôme de l’Avant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xmlns="" id="{B0E542B1-5C58-744E-8606-E639CCFF1BD0}"/>
              </a:ext>
            </a:extLst>
          </p:cNvPr>
          <p:cNvSpPr txBox="1"/>
          <p:nvPr/>
        </p:nvSpPr>
        <p:spPr>
          <a:xfrm>
            <a:off x="3243130" y="2572306"/>
            <a:ext cx="76900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133275"/>
                </a:solidFill>
              </a:rPr>
              <a:t>Bénéfice : Gain de temps car les binômes ne doublent pas les gestes de prise en charge.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xmlns="" id="{95B7AA29-B68F-9B4B-B339-C9CB4811B225}"/>
              </a:ext>
            </a:extLst>
          </p:cNvPr>
          <p:cNvSpPr txBox="1"/>
          <p:nvPr/>
        </p:nvSpPr>
        <p:spPr>
          <a:xfrm>
            <a:off x="638736" y="3572123"/>
            <a:ext cx="11053011" cy="14773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133275"/>
                </a:solidFill>
              </a:rPr>
              <a:t>Les couleurs rouges et vertes sont exclusivement utilisées par les FSP:</a:t>
            </a:r>
          </a:p>
          <a:p>
            <a:endParaRPr lang="fr-FR" dirty="0">
              <a:solidFill>
                <a:srgbClr val="133275"/>
              </a:solidFill>
            </a:endParaRPr>
          </a:p>
          <a:p>
            <a:r>
              <a:rPr lang="fr-FR" dirty="0">
                <a:solidFill>
                  <a:srgbClr val="133275"/>
                </a:solidFill>
              </a:rPr>
              <a:t>	            		DANGER					ABSENCE DE DANGER									APRÈS PASSAGE DES									DÉMINEURS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xmlns="" id="{F3B8E21D-D55E-6B4B-A0A6-672E34A1FE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822" y="3945731"/>
            <a:ext cx="1133308" cy="100265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xmlns="" id="{3754E807-4135-4E21-BDF6-56CE3CE542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8520" y="444138"/>
            <a:ext cx="624208" cy="603254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xmlns="" id="{CA8EC8D3-8361-4FD6-B9FE-294ACA13D03E}"/>
              </a:ext>
            </a:extLst>
          </p:cNvPr>
          <p:cNvSpPr txBox="1"/>
          <p:nvPr/>
        </p:nvSpPr>
        <p:spPr>
          <a:xfrm>
            <a:off x="9733170" y="6383262"/>
            <a:ext cx="2769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DIFFUSION RESTREINTE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xmlns="" id="{7681C372-714D-A2EE-A195-EB548082149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627" y="1584169"/>
            <a:ext cx="1546087" cy="1783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BE4BA831-145C-0FC5-6F52-3D4C9808771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71" y="3945731"/>
            <a:ext cx="1133308" cy="997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2954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2C85CD97-3E54-EF48-A24C-7EE7EFFF9E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7" name="Picture 2" descr="part1">
            <a:extLst>
              <a:ext uri="{FF2B5EF4-FFF2-40B4-BE49-F238E27FC236}">
                <a16:creationId xmlns:a16="http://schemas.microsoft.com/office/drawing/2014/main" xmlns="" id="{2D54B25A-A2E8-F540-81BC-D47DF373EA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4"/>
            <a:ext cx="1277470" cy="122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xmlns="" id="{9E8B84E5-3ED2-B84C-83B6-B47523D9C003}"/>
              </a:ext>
            </a:extLst>
          </p:cNvPr>
          <p:cNvGrpSpPr/>
          <p:nvPr/>
        </p:nvGrpSpPr>
        <p:grpSpPr>
          <a:xfrm>
            <a:off x="1560627" y="6342530"/>
            <a:ext cx="9372600" cy="451743"/>
            <a:chOff x="1586753" y="6195167"/>
            <a:chExt cx="9372600" cy="451743"/>
          </a:xfrm>
        </p:grpSpPr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xmlns="" id="{E3817614-3D50-9749-BDD2-DEE82857917D}"/>
                </a:ext>
              </a:extLst>
            </p:cNvPr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xmlns="" id="{691C53C0-19DF-B34A-BBC2-9A3192E069E1}"/>
                </a:ext>
              </a:extLst>
            </p:cNvPr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xmlns="" id="{C90BAB3D-B208-7943-B8D7-3C6051B4F469}"/>
              </a:ext>
            </a:extLst>
          </p:cNvPr>
          <p:cNvSpPr txBox="1"/>
          <p:nvPr/>
        </p:nvSpPr>
        <p:spPr>
          <a:xfrm>
            <a:off x="1560627" y="595577"/>
            <a:ext cx="27494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u="sng" dirty="0">
                <a:solidFill>
                  <a:srgbClr val="133275"/>
                </a:solidFill>
              </a:rPr>
              <a:t>II. LA FICHE REFLEXE</a:t>
            </a:r>
          </a:p>
        </p:txBody>
      </p:sp>
      <p:pic>
        <p:nvPicPr>
          <p:cNvPr id="1026" name="Picture 2" descr="1e169cd3-80bb-46fd-a128-b8cf24129c82@SDIS69">
            <a:extLst>
              <a:ext uri="{FF2B5EF4-FFF2-40B4-BE49-F238E27FC236}">
                <a16:creationId xmlns:a16="http://schemas.microsoft.com/office/drawing/2014/main" xmlns="" id="{5E3B4149-4B9C-48C8-B3BE-F32F808905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7015" y="1057242"/>
            <a:ext cx="3640458" cy="5219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df6fae3f-9101-4a32-9ada-1f9091b9effe@SDIS69">
            <a:extLst>
              <a:ext uri="{FF2B5EF4-FFF2-40B4-BE49-F238E27FC236}">
                <a16:creationId xmlns:a16="http://schemas.microsoft.com/office/drawing/2014/main" xmlns="" id="{72AD0E1F-E4B8-40CC-903F-6306B1E9C6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552" y="1073766"/>
            <a:ext cx="3640458" cy="5109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xmlns="" id="{DB931666-AAC0-4919-B138-D482BA1738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8520" y="444138"/>
            <a:ext cx="624208" cy="603254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xmlns="" id="{D93C8CB6-60CB-428A-A0F2-84CB0DF56B78}"/>
              </a:ext>
            </a:extLst>
          </p:cNvPr>
          <p:cNvSpPr txBox="1"/>
          <p:nvPr/>
        </p:nvSpPr>
        <p:spPr>
          <a:xfrm>
            <a:off x="9733170" y="6383262"/>
            <a:ext cx="2769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DIFFUSION RESTREINTE</a:t>
            </a:r>
          </a:p>
        </p:txBody>
      </p:sp>
    </p:spTree>
    <p:extLst>
      <p:ext uri="{BB962C8B-B14F-4D97-AF65-F5344CB8AC3E}">
        <p14:creationId xmlns:p14="http://schemas.microsoft.com/office/powerpoint/2010/main" val="1637981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5EB5A5E1-BF2E-3B43-B2FF-DA475FF0F5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5" name="Picture 2" descr="part1">
            <a:extLst>
              <a:ext uri="{FF2B5EF4-FFF2-40B4-BE49-F238E27FC236}">
                <a16:creationId xmlns:a16="http://schemas.microsoft.com/office/drawing/2014/main" xmlns="" id="{6F24A443-C6D8-A243-AB60-D96D2C710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4"/>
            <a:ext cx="1277470" cy="122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184390C6-2F82-6542-9D17-0AC11A0F3E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8523" y="429307"/>
            <a:ext cx="624208" cy="603254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xmlns="" id="{D09733B6-A86C-B940-B114-A35FC245347B}"/>
              </a:ext>
            </a:extLst>
          </p:cNvPr>
          <p:cNvGrpSpPr/>
          <p:nvPr/>
        </p:nvGrpSpPr>
        <p:grpSpPr>
          <a:xfrm>
            <a:off x="1560627" y="6342530"/>
            <a:ext cx="9372600" cy="451743"/>
            <a:chOff x="1586753" y="6195167"/>
            <a:chExt cx="9372600" cy="451743"/>
          </a:xfrm>
        </p:grpSpPr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xmlns="" id="{2404A62C-8D00-F248-AEB4-5847CAD8D53D}"/>
                </a:ext>
              </a:extLst>
            </p:cNvPr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xmlns="" id="{CD86515C-F83F-5F4C-B8B5-DB9617C9260B}"/>
                </a:ext>
              </a:extLst>
            </p:cNvPr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8BE4B556-2727-4964-898A-0DEFA2FDB17D}"/>
              </a:ext>
            </a:extLst>
          </p:cNvPr>
          <p:cNvSpPr txBox="1"/>
          <p:nvPr/>
        </p:nvSpPr>
        <p:spPr>
          <a:xfrm>
            <a:off x="9733170" y="6383262"/>
            <a:ext cx="2769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DIFFUSION RESTREINTE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82D3B52A-0808-2C94-4C70-4CF95B08F6A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139" t="26741" r="67149" b="4714"/>
          <a:stretch/>
        </p:blipFill>
        <p:spPr bwMode="auto">
          <a:xfrm>
            <a:off x="3710152" y="851460"/>
            <a:ext cx="4508937" cy="54086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xmlns="" id="{7BDCE0B0-A6DB-D9B1-0A98-0D182F4A54A9}"/>
              </a:ext>
            </a:extLst>
          </p:cNvPr>
          <p:cNvSpPr txBox="1"/>
          <p:nvPr/>
        </p:nvSpPr>
        <p:spPr>
          <a:xfrm>
            <a:off x="2174052" y="478564"/>
            <a:ext cx="359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133275"/>
                </a:solidFill>
              </a:rPr>
              <a:t>Logigramme d’ouverture du corridor</a:t>
            </a:r>
          </a:p>
        </p:txBody>
      </p:sp>
    </p:spTree>
    <p:extLst>
      <p:ext uri="{BB962C8B-B14F-4D97-AF65-F5344CB8AC3E}">
        <p14:creationId xmlns:p14="http://schemas.microsoft.com/office/powerpoint/2010/main" val="509366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BD388B21-2B48-884E-93CE-7447E9A439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5" name="Picture 2" descr="part1">
            <a:extLst>
              <a:ext uri="{FF2B5EF4-FFF2-40B4-BE49-F238E27FC236}">
                <a16:creationId xmlns:a16="http://schemas.microsoft.com/office/drawing/2014/main" xmlns="" id="{78473501-779F-FD4E-A8DD-B7BA936D5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4"/>
            <a:ext cx="1277470" cy="122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83F32B9D-55A6-0245-A166-A7282342EA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7471" y="420048"/>
            <a:ext cx="624208" cy="603254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xmlns="" id="{CC0A3ED0-57F2-184A-8F1F-39B353D855F3}"/>
              </a:ext>
            </a:extLst>
          </p:cNvPr>
          <p:cNvGrpSpPr/>
          <p:nvPr/>
        </p:nvGrpSpPr>
        <p:grpSpPr>
          <a:xfrm>
            <a:off x="1560627" y="6342530"/>
            <a:ext cx="9372600" cy="451743"/>
            <a:chOff x="1586753" y="6195167"/>
            <a:chExt cx="9372600" cy="451743"/>
          </a:xfrm>
        </p:grpSpPr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xmlns="" id="{5BFF22BC-5602-274C-B40C-347FD7BF5F9C}"/>
                </a:ext>
              </a:extLst>
            </p:cNvPr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xmlns="" id="{D901C864-1D61-0044-BE61-E7C35005DE79}"/>
                </a:ext>
              </a:extLst>
            </p:cNvPr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sp>
        <p:nvSpPr>
          <p:cNvPr id="11" name="ZoneTexte 10">
            <a:extLst>
              <a:ext uri="{FF2B5EF4-FFF2-40B4-BE49-F238E27FC236}">
                <a16:creationId xmlns:a16="http://schemas.microsoft.com/office/drawing/2014/main" xmlns="" id="{46668F77-6136-054C-8B88-441F438ED650}"/>
              </a:ext>
            </a:extLst>
          </p:cNvPr>
          <p:cNvSpPr txBox="1"/>
          <p:nvPr/>
        </p:nvSpPr>
        <p:spPr>
          <a:xfrm>
            <a:off x="1277471" y="1316555"/>
            <a:ext cx="2176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u="sng" dirty="0">
                <a:solidFill>
                  <a:srgbClr val="133275"/>
                </a:solidFill>
              </a:rPr>
              <a:t>Le binôme de l’avant: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xmlns="" id="{73542E1C-2E44-F546-9BD0-0869A55D6D20}"/>
              </a:ext>
            </a:extLst>
          </p:cNvPr>
          <p:cNvSpPr txBox="1"/>
          <p:nvPr/>
        </p:nvSpPr>
        <p:spPr>
          <a:xfrm>
            <a:off x="1268121" y="1620886"/>
            <a:ext cx="9655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133275"/>
                </a:solidFill>
              </a:rPr>
              <a:t>Afin de structurer davantage les actions des sapeurs-pompiers au PEV, il est proposé de mettre en œuvre un binôme de l’avant (BA). Il prend l’appellation radio « </a:t>
            </a:r>
            <a:r>
              <a:rPr lang="fr-FR" i="1" dirty="0">
                <a:solidFill>
                  <a:srgbClr val="133275"/>
                </a:solidFill>
              </a:rPr>
              <a:t>BRAVO ALPHA </a:t>
            </a:r>
            <a:r>
              <a:rPr lang="fr-FR" dirty="0">
                <a:solidFill>
                  <a:srgbClr val="133275"/>
                </a:solidFill>
              </a:rPr>
              <a:t>»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xmlns="" id="{8A0B1CA2-4E08-2D4B-BB84-1C4B1451E507}"/>
              </a:ext>
            </a:extLst>
          </p:cNvPr>
          <p:cNvSpPr txBox="1"/>
          <p:nvPr/>
        </p:nvSpPr>
        <p:spPr>
          <a:xfrm>
            <a:off x="1268121" y="2651791"/>
            <a:ext cx="9655756" cy="25853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133275"/>
                </a:solidFill>
              </a:rPr>
              <a:t>Ce dernier a pour mission de : </a:t>
            </a:r>
          </a:p>
          <a:p>
            <a:pPr marL="889000" indent="-352425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133275"/>
                </a:solidFill>
              </a:rPr>
              <a:t>Prendre sa mission </a:t>
            </a:r>
            <a:r>
              <a:rPr lang="fr-FR" dirty="0">
                <a:solidFill>
                  <a:srgbClr val="133275"/>
                </a:solidFill>
              </a:rPr>
              <a:t>auprès du CDG GRES en lien avec l’officier-extraction PN/GN, </a:t>
            </a:r>
            <a:r>
              <a:rPr lang="fr-FR" i="1" dirty="0">
                <a:solidFill>
                  <a:srgbClr val="133275"/>
                </a:solidFill>
              </a:rPr>
              <a:t>(COIS si présent),</a:t>
            </a:r>
          </a:p>
          <a:p>
            <a:pPr marL="588963" indent="-52388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133275"/>
                </a:solidFill>
              </a:rPr>
              <a:t>	</a:t>
            </a:r>
            <a:r>
              <a:rPr lang="fr-FR" b="1" dirty="0">
                <a:solidFill>
                  <a:srgbClr val="133275"/>
                </a:solidFill>
              </a:rPr>
              <a:t>Baliser le corridor d’extraction </a:t>
            </a:r>
            <a:r>
              <a:rPr lang="fr-FR" dirty="0">
                <a:solidFill>
                  <a:srgbClr val="133275"/>
                </a:solidFill>
              </a:rPr>
              <a:t>(pour les impliqués, pour les équipes d’extraction),</a:t>
            </a:r>
          </a:p>
          <a:p>
            <a:pPr marL="889000" indent="-352425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133275"/>
                </a:solidFill>
              </a:rPr>
              <a:t>Reconnaitre le PEV </a:t>
            </a:r>
            <a:r>
              <a:rPr lang="fr-FR" dirty="0">
                <a:solidFill>
                  <a:srgbClr val="133275"/>
                </a:solidFill>
              </a:rPr>
              <a:t>en lien avec les FSP sur zone,</a:t>
            </a:r>
          </a:p>
          <a:p>
            <a:pPr marL="889000" indent="-352425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133275"/>
                </a:solidFill>
              </a:rPr>
              <a:t>Rendre compte </a:t>
            </a:r>
            <a:r>
              <a:rPr lang="fr-FR" dirty="0">
                <a:solidFill>
                  <a:srgbClr val="133275"/>
                </a:solidFill>
              </a:rPr>
              <a:t>au CDG GRES de la situation à l’avant,</a:t>
            </a:r>
          </a:p>
          <a:p>
            <a:pPr marL="889000" indent="-352425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133275"/>
                </a:solidFill>
              </a:rPr>
              <a:t>Effectuer des </a:t>
            </a:r>
            <a:r>
              <a:rPr lang="fr-FR" b="1" dirty="0">
                <a:solidFill>
                  <a:srgbClr val="133275"/>
                </a:solidFill>
              </a:rPr>
              <a:t>gestes salvateurs</a:t>
            </a:r>
            <a:r>
              <a:rPr lang="fr-FR" dirty="0">
                <a:solidFill>
                  <a:srgbClr val="133275"/>
                </a:solidFill>
              </a:rPr>
              <a:t>,</a:t>
            </a:r>
          </a:p>
          <a:p>
            <a:pPr marL="889000" indent="-352425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133275"/>
                </a:solidFill>
              </a:rPr>
              <a:t>Prioriser</a:t>
            </a:r>
            <a:r>
              <a:rPr lang="fr-FR" dirty="0">
                <a:solidFill>
                  <a:srgbClr val="133275"/>
                </a:solidFill>
              </a:rPr>
              <a:t> les extractions,</a:t>
            </a:r>
          </a:p>
          <a:p>
            <a:pPr marL="889000" indent="-352425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133275"/>
                </a:solidFill>
              </a:rPr>
              <a:t>Anticiper</a:t>
            </a:r>
            <a:r>
              <a:rPr lang="fr-FR" dirty="0">
                <a:solidFill>
                  <a:srgbClr val="133275"/>
                </a:solidFill>
              </a:rPr>
              <a:t> les actions à venir.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xmlns="" id="{A235F3AA-6042-455B-AD32-57398E3D86BF}"/>
              </a:ext>
            </a:extLst>
          </p:cNvPr>
          <p:cNvSpPr txBox="1"/>
          <p:nvPr/>
        </p:nvSpPr>
        <p:spPr>
          <a:xfrm>
            <a:off x="9733170" y="6383262"/>
            <a:ext cx="2769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DIFFUSION RESTREINTE</a:t>
            </a:r>
          </a:p>
        </p:txBody>
      </p:sp>
    </p:spTree>
    <p:extLst>
      <p:ext uri="{BB962C8B-B14F-4D97-AF65-F5344CB8AC3E}">
        <p14:creationId xmlns:p14="http://schemas.microsoft.com/office/powerpoint/2010/main" val="1864634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FCFEF48B-D345-024B-963F-93F2362C0E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5" name="Picture 2" descr="part1">
            <a:extLst>
              <a:ext uri="{FF2B5EF4-FFF2-40B4-BE49-F238E27FC236}">
                <a16:creationId xmlns:a16="http://schemas.microsoft.com/office/drawing/2014/main" xmlns="" id="{84D17D03-B5F7-F943-9170-7D4BEC8C54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4"/>
            <a:ext cx="1277470" cy="122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F0CCFD9D-E730-2848-BB10-9A09BD97B2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8520" y="444138"/>
            <a:ext cx="624208" cy="603254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xmlns="" id="{65203365-EE7E-3D40-81DA-8A0304427535}"/>
              </a:ext>
            </a:extLst>
          </p:cNvPr>
          <p:cNvGrpSpPr/>
          <p:nvPr/>
        </p:nvGrpSpPr>
        <p:grpSpPr>
          <a:xfrm>
            <a:off x="1560627" y="6342530"/>
            <a:ext cx="9372600" cy="451743"/>
            <a:chOff x="1586753" y="6195167"/>
            <a:chExt cx="9372600" cy="451743"/>
          </a:xfrm>
        </p:grpSpPr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xmlns="" id="{84C3B1EB-DE0A-8045-ADEE-BCFB63F2137F}"/>
                </a:ext>
              </a:extLst>
            </p:cNvPr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xmlns="" id="{3CF37E44-72FF-4947-AD53-8D3058B52438}"/>
                </a:ext>
              </a:extLst>
            </p:cNvPr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xmlns="" id="{2EA333B9-7EF8-874A-ABCA-36FB356220F0}"/>
              </a:ext>
            </a:extLst>
          </p:cNvPr>
          <p:cNvSpPr txBox="1"/>
          <p:nvPr/>
        </p:nvSpPr>
        <p:spPr>
          <a:xfrm>
            <a:off x="1560626" y="1234145"/>
            <a:ext cx="3330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133275"/>
                </a:solidFill>
              </a:rPr>
              <a:t>Balisage du corridor d’extraction :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xmlns="" id="{97B6AF93-D02D-A745-8AA2-39A508DB1322}"/>
              </a:ext>
            </a:extLst>
          </p:cNvPr>
          <p:cNvSpPr txBox="1"/>
          <p:nvPr/>
        </p:nvSpPr>
        <p:spPr>
          <a:xfrm>
            <a:off x="1560626" y="1567934"/>
            <a:ext cx="5834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133275"/>
                </a:solidFill>
              </a:rPr>
              <a:t>But: </a:t>
            </a:r>
            <a:r>
              <a:rPr lang="fr-FR" b="1" dirty="0">
                <a:solidFill>
                  <a:srgbClr val="133275"/>
                </a:solidFill>
              </a:rPr>
              <a:t>Matérialiser physiquement le corridor d’extraction.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xmlns="" id="{92A910A9-26B7-0F49-B5D0-836BD5B2C924}"/>
              </a:ext>
            </a:extLst>
          </p:cNvPr>
          <p:cNvSpPr txBox="1"/>
          <p:nvPr/>
        </p:nvSpPr>
        <p:spPr>
          <a:xfrm>
            <a:off x="1560625" y="2124019"/>
            <a:ext cx="93726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133275"/>
                </a:solidFill>
              </a:rPr>
              <a:t>Avantages : </a:t>
            </a:r>
          </a:p>
          <a:p>
            <a:pPr marL="444500" lvl="1" indent="-288925">
              <a:buFont typeface="Courier New" panose="02070309020205020404" pitchFamily="49" charset="0"/>
              <a:buChar char="o"/>
            </a:pPr>
            <a:r>
              <a:rPr lang="fr-FR" b="1" dirty="0">
                <a:solidFill>
                  <a:srgbClr val="133275"/>
                </a:solidFill>
              </a:rPr>
              <a:t>Rendre visible </a:t>
            </a:r>
            <a:r>
              <a:rPr lang="fr-FR" dirty="0">
                <a:solidFill>
                  <a:srgbClr val="133275"/>
                </a:solidFill>
              </a:rPr>
              <a:t>pour les victimes, SP et FSP </a:t>
            </a:r>
            <a:r>
              <a:rPr lang="fr-FR" b="1" dirty="0">
                <a:solidFill>
                  <a:srgbClr val="133275"/>
                </a:solidFill>
              </a:rPr>
              <a:t>le cheminement entre le PRV et le PEV</a:t>
            </a:r>
            <a:r>
              <a:rPr lang="fr-FR" dirty="0">
                <a:solidFill>
                  <a:srgbClr val="133275"/>
                </a:solidFill>
              </a:rPr>
              <a:t>.</a:t>
            </a:r>
          </a:p>
          <a:p>
            <a:pPr marL="444500" lvl="1" indent="-288925">
              <a:buFont typeface="Courier New" panose="02070309020205020404" pitchFamily="49" charset="0"/>
              <a:buChar char="o"/>
            </a:pPr>
            <a:r>
              <a:rPr lang="fr-FR" b="1" dirty="0">
                <a:solidFill>
                  <a:srgbClr val="133275"/>
                </a:solidFill>
              </a:rPr>
              <a:t>Permettre aux impliqués </a:t>
            </a:r>
            <a:r>
              <a:rPr lang="fr-FR" dirty="0">
                <a:solidFill>
                  <a:srgbClr val="133275"/>
                </a:solidFill>
              </a:rPr>
              <a:t>de se diriger vers le PRV de </a:t>
            </a:r>
            <a:r>
              <a:rPr lang="fr-FR" b="1" dirty="0">
                <a:solidFill>
                  <a:srgbClr val="133275"/>
                </a:solidFill>
              </a:rPr>
              <a:t>manière autonome</a:t>
            </a:r>
            <a:r>
              <a:rPr lang="fr-FR" dirty="0">
                <a:solidFill>
                  <a:srgbClr val="133275"/>
                </a:solidFill>
              </a:rPr>
              <a:t>.</a:t>
            </a:r>
            <a:endParaRPr lang="fr-FR" b="1" dirty="0">
              <a:solidFill>
                <a:srgbClr val="133275"/>
              </a:solidFill>
            </a:endParaRPr>
          </a:p>
          <a:p>
            <a:pPr marL="444500" lvl="1" indent="-288925">
              <a:buFont typeface="Courier New" panose="02070309020205020404" pitchFamily="49" charset="0"/>
              <a:buChar char="o"/>
            </a:pPr>
            <a:r>
              <a:rPr lang="fr-FR" b="1" dirty="0">
                <a:solidFill>
                  <a:srgbClr val="133275"/>
                </a:solidFill>
              </a:rPr>
              <a:t>Faciliter l’accès </a:t>
            </a:r>
            <a:r>
              <a:rPr lang="fr-FR" dirty="0">
                <a:solidFill>
                  <a:srgbClr val="133275"/>
                </a:solidFill>
              </a:rPr>
              <a:t>des équipes de </a:t>
            </a:r>
            <a:r>
              <a:rPr lang="fr-FR" b="1" dirty="0">
                <a:solidFill>
                  <a:srgbClr val="133275"/>
                </a:solidFill>
              </a:rPr>
              <a:t>renfort GRES.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xmlns="" id="{0811751A-149E-994F-BCA9-A4E6703364D7}"/>
              </a:ext>
            </a:extLst>
          </p:cNvPr>
          <p:cNvSpPr txBox="1"/>
          <p:nvPr/>
        </p:nvSpPr>
        <p:spPr>
          <a:xfrm>
            <a:off x="1560624" y="3841572"/>
            <a:ext cx="95094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133275"/>
                </a:solidFill>
              </a:rPr>
              <a:t>Inconvénients : </a:t>
            </a:r>
          </a:p>
          <a:p>
            <a:pPr marL="444500" lvl="1" indent="-288925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rgbClr val="133275"/>
                </a:solidFill>
              </a:rPr>
              <a:t>En cas de changement défavorable du zonage, la matérialisation toujours présente peut semer la confusion, si les plots n’ont pas été retirés.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xmlns="" id="{6DE8C37D-7D71-49C0-B52D-82E8A4A5C56E}"/>
              </a:ext>
            </a:extLst>
          </p:cNvPr>
          <p:cNvSpPr txBox="1"/>
          <p:nvPr/>
        </p:nvSpPr>
        <p:spPr>
          <a:xfrm>
            <a:off x="9733170" y="6383262"/>
            <a:ext cx="2769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DIFFUSION RESTREINTE</a:t>
            </a:r>
          </a:p>
        </p:txBody>
      </p:sp>
    </p:spTree>
    <p:extLst>
      <p:ext uri="{BB962C8B-B14F-4D97-AF65-F5344CB8AC3E}">
        <p14:creationId xmlns:p14="http://schemas.microsoft.com/office/powerpoint/2010/main" val="355538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DA4EE5D6-9F34-3142-ABF8-C0446F5C18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5" name="Picture 2" descr="part1">
            <a:extLst>
              <a:ext uri="{FF2B5EF4-FFF2-40B4-BE49-F238E27FC236}">
                <a16:creationId xmlns:a16="http://schemas.microsoft.com/office/drawing/2014/main" xmlns="" id="{44FE099F-1471-C749-B170-3E8A28231F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4"/>
            <a:ext cx="1277470" cy="122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6DA5D627-E589-5742-A3B1-7BC71658C6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2268" y="389773"/>
            <a:ext cx="624208" cy="603254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xmlns="" id="{BDDC8FAA-9AA4-9748-9FDD-59FDF351B638}"/>
              </a:ext>
            </a:extLst>
          </p:cNvPr>
          <p:cNvGrpSpPr/>
          <p:nvPr/>
        </p:nvGrpSpPr>
        <p:grpSpPr>
          <a:xfrm>
            <a:off x="1560627" y="6342530"/>
            <a:ext cx="9372600" cy="451743"/>
            <a:chOff x="1586753" y="6195167"/>
            <a:chExt cx="9372600" cy="451743"/>
          </a:xfrm>
        </p:grpSpPr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xmlns="" id="{C9399459-CFB4-2B46-B604-7A53186D05C0}"/>
                </a:ext>
              </a:extLst>
            </p:cNvPr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xmlns="" id="{FAE9ABBD-06EB-5E40-84F6-6D223AA10912}"/>
                </a:ext>
              </a:extLst>
            </p:cNvPr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xmlns="" id="{DD2700CF-7977-B045-A394-DF4FA0166A3D}"/>
              </a:ext>
            </a:extLst>
          </p:cNvPr>
          <p:cNvSpPr txBox="1"/>
          <p:nvPr/>
        </p:nvSpPr>
        <p:spPr>
          <a:xfrm>
            <a:off x="1644372" y="1234145"/>
            <a:ext cx="2388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133275"/>
                </a:solidFill>
              </a:rPr>
              <a:t>Proposition de matériel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xmlns="" id="{98F799B5-A235-F448-AE12-858DA3D9F012}"/>
              </a:ext>
            </a:extLst>
          </p:cNvPr>
          <p:cNvSpPr txBox="1"/>
          <p:nvPr/>
        </p:nvSpPr>
        <p:spPr>
          <a:xfrm>
            <a:off x="1644372" y="1549234"/>
            <a:ext cx="4393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133275"/>
                </a:solidFill>
              </a:rPr>
              <a:t>Plots lumineux bleus judicieusement répartis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xmlns="" id="{9CD2838D-7012-FC4B-ADD4-11905E2F9D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82000"/>
                    </a14:imgEffect>
                    <a14:imgEffect>
                      <a14:saturation sat="16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014" y="3783217"/>
            <a:ext cx="3043041" cy="2282281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xmlns="" id="{5E3EC40E-7BE2-AD44-B677-A00777DC13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0186" y="3783217"/>
            <a:ext cx="3043041" cy="228228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xmlns="" id="{5A4BE85E-4255-6C43-BE0E-008F6BDDEF46}"/>
              </a:ext>
            </a:extLst>
          </p:cNvPr>
          <p:cNvSpPr txBox="1"/>
          <p:nvPr/>
        </p:nvSpPr>
        <p:spPr>
          <a:xfrm>
            <a:off x="2598508" y="6020269"/>
            <a:ext cx="101656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00" dirty="0"/>
              <a:t>Photo Formation ODL ENSOSP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xmlns="" id="{CFDF385C-D255-1447-8607-D7034796AA59}"/>
              </a:ext>
            </a:extLst>
          </p:cNvPr>
          <p:cNvSpPr txBox="1"/>
          <p:nvPr/>
        </p:nvSpPr>
        <p:spPr>
          <a:xfrm>
            <a:off x="5717371" y="6020269"/>
            <a:ext cx="101656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00" dirty="0"/>
              <a:t>Photo Formation ODL ENSOSP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xmlns="" id="{8DA75E37-6EE7-4ABE-AE47-7C4B0D546D35}"/>
              </a:ext>
            </a:extLst>
          </p:cNvPr>
          <p:cNvSpPr txBox="1"/>
          <p:nvPr/>
        </p:nvSpPr>
        <p:spPr>
          <a:xfrm>
            <a:off x="9733170" y="6383262"/>
            <a:ext cx="2769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DIFFUSION RESTREINTE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xmlns="" id="{497B0939-290C-F3A5-75EE-8B82A698295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82000"/>
                    </a14:imgEffect>
                    <a14:imgEffect>
                      <a14:saturation sat="16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100" y="3783216"/>
            <a:ext cx="3043041" cy="2282281"/>
          </a:xfrm>
          <a:prstGeom prst="rect">
            <a:avLst/>
          </a:prstGeom>
        </p:spPr>
      </p:pic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xmlns="" id="{51033CA4-0C03-834B-BD0D-A4F342F29E3D}"/>
              </a:ext>
            </a:extLst>
          </p:cNvPr>
          <p:cNvCxnSpPr>
            <a:cxnSpLocks/>
          </p:cNvCxnSpPr>
          <p:nvPr/>
        </p:nvCxnSpPr>
        <p:spPr>
          <a:xfrm>
            <a:off x="5943515" y="3147786"/>
            <a:ext cx="1187165" cy="163333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xmlns="" id="{D57A9EB9-9756-5546-8611-24A303C1D190}"/>
              </a:ext>
            </a:extLst>
          </p:cNvPr>
          <p:cNvCxnSpPr>
            <a:cxnSpLocks/>
          </p:cNvCxnSpPr>
          <p:nvPr/>
        </p:nvCxnSpPr>
        <p:spPr>
          <a:xfrm flipH="1">
            <a:off x="5785309" y="3147786"/>
            <a:ext cx="158206" cy="216525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 14">
            <a:extLst>
              <a:ext uri="{FF2B5EF4-FFF2-40B4-BE49-F238E27FC236}">
                <a16:creationId xmlns:a16="http://schemas.microsoft.com/office/drawing/2014/main" xmlns="" id="{B95E145A-96BC-0942-8696-7230F7BAF67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638" y="2150755"/>
            <a:ext cx="1387048" cy="1387048"/>
          </a:xfrm>
          <a:prstGeom prst="rect">
            <a:avLst/>
          </a:prstGeom>
        </p:spPr>
      </p:pic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xmlns="" id="{D442FCD3-4449-0314-D538-74216CBF3BD0}"/>
              </a:ext>
            </a:extLst>
          </p:cNvPr>
          <p:cNvCxnSpPr>
            <a:cxnSpLocks/>
          </p:cNvCxnSpPr>
          <p:nvPr/>
        </p:nvCxnSpPr>
        <p:spPr>
          <a:xfrm flipH="1">
            <a:off x="3509984" y="3429000"/>
            <a:ext cx="2141700" cy="178969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6693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231735C6-99BF-2944-B28A-9C2ADE8539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6" name="Picture 2" descr="part1">
            <a:extLst>
              <a:ext uri="{FF2B5EF4-FFF2-40B4-BE49-F238E27FC236}">
                <a16:creationId xmlns:a16="http://schemas.microsoft.com/office/drawing/2014/main" xmlns="" id="{410AEF14-26E1-AB48-A029-34DB78DC3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4"/>
            <a:ext cx="1277470" cy="122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E926FF5B-9CDF-D541-A16F-5C60968400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45" y="377468"/>
            <a:ext cx="624208" cy="603254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xmlns="" id="{BAA38E16-707F-E44D-8CF0-47905B7DEF67}"/>
              </a:ext>
            </a:extLst>
          </p:cNvPr>
          <p:cNvGrpSpPr/>
          <p:nvPr/>
        </p:nvGrpSpPr>
        <p:grpSpPr>
          <a:xfrm>
            <a:off x="1560627" y="6342530"/>
            <a:ext cx="9372600" cy="451743"/>
            <a:chOff x="1586753" y="6195167"/>
            <a:chExt cx="9372600" cy="451743"/>
          </a:xfrm>
        </p:grpSpPr>
        <p:cxnSp>
          <p:nvCxnSpPr>
            <p:cNvPr id="9" name="Connecteur droit 8">
              <a:extLst>
                <a:ext uri="{FF2B5EF4-FFF2-40B4-BE49-F238E27FC236}">
                  <a16:creationId xmlns:a16="http://schemas.microsoft.com/office/drawing/2014/main" xmlns="" id="{A4F05963-0266-F242-9585-FCF0A80A4D70}"/>
                </a:ext>
              </a:extLst>
            </p:cNvPr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xmlns="" id="{46460607-A884-F144-8B1A-7BC68E379415}"/>
                </a:ext>
              </a:extLst>
            </p:cNvPr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sp>
        <p:nvSpPr>
          <p:cNvPr id="11" name="ZoneTexte 10">
            <a:extLst>
              <a:ext uri="{FF2B5EF4-FFF2-40B4-BE49-F238E27FC236}">
                <a16:creationId xmlns:a16="http://schemas.microsoft.com/office/drawing/2014/main" xmlns="" id="{D7416091-2BCE-4748-9DB8-9961B5A849AE}"/>
              </a:ext>
            </a:extLst>
          </p:cNvPr>
          <p:cNvSpPr txBox="1"/>
          <p:nvPr/>
        </p:nvSpPr>
        <p:spPr>
          <a:xfrm>
            <a:off x="1560627" y="1234145"/>
            <a:ext cx="2498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133275"/>
                </a:solidFill>
              </a:rPr>
              <a:t>Reconnaissance du PEV :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xmlns="" id="{08D34EEC-64E6-8846-A48C-F06426FE685B}"/>
              </a:ext>
            </a:extLst>
          </p:cNvPr>
          <p:cNvSpPr txBox="1"/>
          <p:nvPr/>
        </p:nvSpPr>
        <p:spPr>
          <a:xfrm>
            <a:off x="1560627" y="1685887"/>
            <a:ext cx="912075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133275"/>
                </a:solidFill>
              </a:rPr>
              <a:t>Le chef du binôme de l’avant est garant de la sécurité des binômes d’extraction travaillant au PEV. De ce fait il est l’interlocuteur privilégié avec le responsable des FSP.</a:t>
            </a:r>
          </a:p>
          <a:p>
            <a:r>
              <a:rPr lang="fr-FR" dirty="0">
                <a:solidFill>
                  <a:srgbClr val="133275"/>
                </a:solidFill>
              </a:rPr>
              <a:t>Arrivé sur les lieux, le binôme de l’avant effectue une reconnaissance rapide de la Z.I (PEV) sans aller au-delà du zonage établi par les FSP.</a:t>
            </a:r>
          </a:p>
          <a:p>
            <a:endParaRPr lang="fr-FR" dirty="0">
              <a:solidFill>
                <a:srgbClr val="133275"/>
              </a:solidFill>
            </a:endParaRPr>
          </a:p>
          <a:p>
            <a:r>
              <a:rPr lang="fr-FR" dirty="0">
                <a:solidFill>
                  <a:srgbClr val="133275"/>
                </a:solidFill>
              </a:rPr>
              <a:t>Après sa reconnaissance, le chef du B.A, passe un message d’ambiance au chef de groupe GRES dans le but de l’informer de 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133275"/>
                </a:solidFill>
              </a:rPr>
              <a:t>Nombre</a:t>
            </a:r>
            <a:r>
              <a:rPr lang="fr-FR" dirty="0">
                <a:solidFill>
                  <a:srgbClr val="133275"/>
                </a:solidFill>
              </a:rPr>
              <a:t> approximatif de blessés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133275"/>
                </a:solidFill>
              </a:rPr>
              <a:t>Type</a:t>
            </a:r>
            <a:r>
              <a:rPr lang="fr-FR" dirty="0">
                <a:solidFill>
                  <a:srgbClr val="133275"/>
                </a:solidFill>
              </a:rPr>
              <a:t> de victimes (enfants, adultes)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133275"/>
                </a:solidFill>
              </a:rPr>
              <a:t>Besoin</a:t>
            </a:r>
            <a:r>
              <a:rPr lang="fr-FR" dirty="0">
                <a:solidFill>
                  <a:srgbClr val="133275"/>
                </a:solidFill>
              </a:rPr>
              <a:t> immédiat de binômes d’extraction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133275"/>
                </a:solidFill>
              </a:rPr>
              <a:t>Difficultés</a:t>
            </a:r>
            <a:r>
              <a:rPr lang="fr-FR" dirty="0">
                <a:solidFill>
                  <a:srgbClr val="133275"/>
                </a:solidFill>
              </a:rPr>
              <a:t> rencontrées lors du cheminement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xmlns="" id="{BAAC1576-5BB1-4981-B04B-DC93DC4BDB5F}"/>
              </a:ext>
            </a:extLst>
          </p:cNvPr>
          <p:cNvSpPr txBox="1"/>
          <p:nvPr/>
        </p:nvSpPr>
        <p:spPr>
          <a:xfrm>
            <a:off x="9733170" y="6383262"/>
            <a:ext cx="2769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DIFFUSION RESTREINTE</a:t>
            </a:r>
          </a:p>
        </p:txBody>
      </p:sp>
    </p:spTree>
    <p:extLst>
      <p:ext uri="{BB962C8B-B14F-4D97-AF65-F5344CB8AC3E}">
        <p14:creationId xmlns:p14="http://schemas.microsoft.com/office/powerpoint/2010/main" val="2659946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4D8C2019-9805-2544-B323-81531CE12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5" name="Picture 2" descr="part1">
            <a:extLst>
              <a:ext uri="{FF2B5EF4-FFF2-40B4-BE49-F238E27FC236}">
                <a16:creationId xmlns:a16="http://schemas.microsoft.com/office/drawing/2014/main" xmlns="" id="{0AC03F8E-8AFA-2D49-9A78-8C0FCC8C5D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4"/>
            <a:ext cx="1277470" cy="122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xmlns="" id="{BF3344E9-05F6-9B40-A9DB-58B3A252402A}"/>
              </a:ext>
            </a:extLst>
          </p:cNvPr>
          <p:cNvGrpSpPr/>
          <p:nvPr/>
        </p:nvGrpSpPr>
        <p:grpSpPr>
          <a:xfrm>
            <a:off x="1560627" y="6342530"/>
            <a:ext cx="9372600" cy="451743"/>
            <a:chOff x="1586753" y="6195167"/>
            <a:chExt cx="9372600" cy="451743"/>
          </a:xfrm>
        </p:grpSpPr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xmlns="" id="{744D3B33-F655-1B46-939A-281D636335B8}"/>
                </a:ext>
              </a:extLst>
            </p:cNvPr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xmlns="" id="{C67EBDC8-C39D-3B4F-A2E0-CD9777EB37C6}"/>
                </a:ext>
              </a:extLst>
            </p:cNvPr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sp>
        <p:nvSpPr>
          <p:cNvPr id="15" name="ZoneTexte 14">
            <a:extLst>
              <a:ext uri="{FF2B5EF4-FFF2-40B4-BE49-F238E27FC236}">
                <a16:creationId xmlns:a16="http://schemas.microsoft.com/office/drawing/2014/main" xmlns="" id="{E5D57B43-A112-0041-9079-0A4D7F450299}"/>
              </a:ext>
            </a:extLst>
          </p:cNvPr>
          <p:cNvSpPr txBox="1"/>
          <p:nvPr/>
        </p:nvSpPr>
        <p:spPr>
          <a:xfrm>
            <a:off x="1560623" y="4915314"/>
            <a:ext cx="93725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133275"/>
                </a:solidFill>
              </a:rPr>
              <a:t>Ils sont susceptibles de mettre les victime en position d’attente (mise en PLS, demi-assise ou jambes relevées)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xmlns="" id="{BB01C476-2B0B-1447-BBE7-46A337F9437A}"/>
              </a:ext>
            </a:extLst>
          </p:cNvPr>
          <p:cNvSpPr txBox="1"/>
          <p:nvPr/>
        </p:nvSpPr>
        <p:spPr>
          <a:xfrm>
            <a:off x="1629245" y="3610726"/>
            <a:ext cx="41807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133275"/>
                </a:solidFill>
              </a:rPr>
              <a:t>Autres types de blessures rencontrées:</a:t>
            </a:r>
          </a:p>
          <a:p>
            <a:pPr marL="285750" indent="-285750">
              <a:buFontTx/>
              <a:buChar char="-"/>
            </a:pPr>
            <a:r>
              <a:rPr lang="fr-FR" sz="1600" dirty="0">
                <a:solidFill>
                  <a:srgbClr val="133275"/>
                </a:solidFill>
              </a:rPr>
              <a:t>Pneumothorax</a:t>
            </a:r>
          </a:p>
          <a:p>
            <a:pPr marL="285750" indent="-285750">
              <a:buFontTx/>
              <a:buChar char="-"/>
            </a:pPr>
            <a:r>
              <a:rPr lang="fr-FR" sz="1600" dirty="0">
                <a:solidFill>
                  <a:srgbClr val="133275"/>
                </a:solidFill>
              </a:rPr>
              <a:t>Plaie soufflante</a:t>
            </a:r>
          </a:p>
          <a:p>
            <a:pPr marL="285750" indent="-285750">
              <a:buFontTx/>
              <a:buChar char="-"/>
            </a:pPr>
            <a:r>
              <a:rPr lang="fr-FR" sz="1600" dirty="0">
                <a:solidFill>
                  <a:srgbClr val="133275"/>
                </a:solidFill>
              </a:rPr>
              <a:t>Éviscération</a:t>
            </a:r>
          </a:p>
          <a:p>
            <a:endParaRPr lang="fr-FR" sz="1600" dirty="0">
              <a:solidFill>
                <a:srgbClr val="133275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xmlns="" id="{C79A3C6A-C7CB-6145-88C3-F3DBC33A7B19}"/>
              </a:ext>
            </a:extLst>
          </p:cNvPr>
          <p:cNvSpPr txBox="1"/>
          <p:nvPr/>
        </p:nvSpPr>
        <p:spPr>
          <a:xfrm>
            <a:off x="1324983" y="1808174"/>
            <a:ext cx="9542033" cy="14773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133275"/>
                </a:solidFill>
              </a:rPr>
              <a:t>Les pompiers du GRES sont engagés dans le corridor d’extraction dans un </a:t>
            </a:r>
            <a:r>
              <a:rPr lang="fr-FR" b="1" dirty="0">
                <a:solidFill>
                  <a:srgbClr val="133275"/>
                </a:solidFill>
              </a:rPr>
              <a:t>temps très court </a:t>
            </a:r>
            <a:r>
              <a:rPr lang="fr-FR" dirty="0">
                <a:solidFill>
                  <a:srgbClr val="133275"/>
                </a:solidFill>
              </a:rPr>
              <a:t>(action coup de poing).</a:t>
            </a:r>
          </a:p>
          <a:p>
            <a:r>
              <a:rPr lang="fr-FR" b="1" dirty="0">
                <a:solidFill>
                  <a:srgbClr val="133275"/>
                </a:solidFill>
              </a:rPr>
              <a:t>Les gestes </a:t>
            </a:r>
            <a:r>
              <a:rPr lang="fr-FR" dirty="0">
                <a:solidFill>
                  <a:srgbClr val="133275"/>
                </a:solidFill>
              </a:rPr>
              <a:t>qu’ils prodiguent doivent être </a:t>
            </a:r>
            <a:r>
              <a:rPr lang="fr-FR" b="1" dirty="0">
                <a:solidFill>
                  <a:srgbClr val="133275"/>
                </a:solidFill>
              </a:rPr>
              <a:t>rapides et efficaces</a:t>
            </a:r>
            <a:r>
              <a:rPr lang="fr-FR" dirty="0">
                <a:solidFill>
                  <a:srgbClr val="133275"/>
                </a:solidFill>
              </a:rPr>
              <a:t>.</a:t>
            </a:r>
          </a:p>
          <a:p>
            <a:r>
              <a:rPr lang="fr-FR" dirty="0">
                <a:solidFill>
                  <a:srgbClr val="133275"/>
                </a:solidFill>
              </a:rPr>
              <a:t>Ils doivent prendre en charge en priorité</a:t>
            </a:r>
            <a:r>
              <a:rPr lang="fr-FR" b="1" dirty="0">
                <a:solidFill>
                  <a:srgbClr val="133275"/>
                </a:solidFill>
              </a:rPr>
              <a:t> LES HÉMORRAGIES par la pose d’un garrot tourniquet si nécessaire.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xmlns="" id="{3174A9C8-78CA-8E46-9794-1E2D5EF56280}"/>
              </a:ext>
            </a:extLst>
          </p:cNvPr>
          <p:cNvSpPr txBox="1"/>
          <p:nvPr/>
        </p:nvSpPr>
        <p:spPr>
          <a:xfrm>
            <a:off x="1248520" y="1304424"/>
            <a:ext cx="29181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solidFill>
                  <a:srgbClr val="133275"/>
                </a:solidFill>
              </a:rPr>
              <a:t>Les gestes salvateurs :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xmlns="" id="{3C30BA04-DAE1-431F-A3EF-D87D27B20F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8520" y="444138"/>
            <a:ext cx="624208" cy="603254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xmlns="" id="{FD8D280F-A633-47B0-B343-DE2A90932165}"/>
              </a:ext>
            </a:extLst>
          </p:cNvPr>
          <p:cNvSpPr txBox="1"/>
          <p:nvPr/>
        </p:nvSpPr>
        <p:spPr>
          <a:xfrm>
            <a:off x="9733170" y="6383262"/>
            <a:ext cx="2769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DIFFUSION RESTREINTE</a:t>
            </a:r>
          </a:p>
        </p:txBody>
      </p:sp>
    </p:spTree>
    <p:extLst>
      <p:ext uri="{BB962C8B-B14F-4D97-AF65-F5344CB8AC3E}">
        <p14:creationId xmlns:p14="http://schemas.microsoft.com/office/powerpoint/2010/main" val="243914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0266979A-6D7C-304E-BE2F-2AD4B2A7CC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5" name="Picture 2" descr="part1">
            <a:extLst>
              <a:ext uri="{FF2B5EF4-FFF2-40B4-BE49-F238E27FC236}">
                <a16:creationId xmlns:a16="http://schemas.microsoft.com/office/drawing/2014/main" xmlns="" id="{DAE3FBC3-0EB4-6D4E-AFAC-43D66B133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4"/>
            <a:ext cx="1277470" cy="122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xmlns="" id="{BEDA2202-581D-5E48-8851-D27EFA031FA5}"/>
              </a:ext>
            </a:extLst>
          </p:cNvPr>
          <p:cNvGrpSpPr/>
          <p:nvPr/>
        </p:nvGrpSpPr>
        <p:grpSpPr>
          <a:xfrm>
            <a:off x="1560627" y="6342530"/>
            <a:ext cx="9372600" cy="451743"/>
            <a:chOff x="1586753" y="6195167"/>
            <a:chExt cx="9372600" cy="451743"/>
          </a:xfrm>
        </p:grpSpPr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xmlns="" id="{7B91232B-277E-8042-8387-E0065A7DEA62}"/>
                </a:ext>
              </a:extLst>
            </p:cNvPr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xmlns="" id="{2B79CFF0-3247-E94C-817D-2EF695253EE3}"/>
                </a:ext>
              </a:extLst>
            </p:cNvPr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xmlns="" id="{282AF4A1-E039-7245-943B-39B2845EEBEC}"/>
              </a:ext>
            </a:extLst>
          </p:cNvPr>
          <p:cNvSpPr txBox="1"/>
          <p:nvPr/>
        </p:nvSpPr>
        <p:spPr>
          <a:xfrm>
            <a:off x="1560627" y="1238824"/>
            <a:ext cx="2178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u="sng" dirty="0">
                <a:solidFill>
                  <a:srgbClr val="133275"/>
                </a:solidFill>
              </a:rPr>
              <a:t>Idée de manœuvre :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xmlns="" id="{70E18807-8BD4-2E41-B4A6-17E895DA30E8}"/>
              </a:ext>
            </a:extLst>
          </p:cNvPr>
          <p:cNvSpPr txBox="1"/>
          <p:nvPr/>
        </p:nvSpPr>
        <p:spPr>
          <a:xfrm>
            <a:off x="1560627" y="1685887"/>
            <a:ext cx="9372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133275"/>
                </a:solidFill>
              </a:rPr>
              <a:t>Le Chef du binôme : </a:t>
            </a:r>
          </a:p>
          <a:p>
            <a:endParaRPr lang="fr-FR" dirty="0">
              <a:solidFill>
                <a:srgbClr val="133275"/>
              </a:solidFill>
            </a:endParaRPr>
          </a:p>
          <a:p>
            <a:r>
              <a:rPr lang="fr-FR" b="1" u="sng" dirty="0">
                <a:solidFill>
                  <a:srgbClr val="133275"/>
                </a:solidFill>
              </a:rPr>
              <a:t>À l’avant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133275"/>
                </a:solidFill>
              </a:rPr>
              <a:t>Il fait évacuer les victimes impliquées valides par leurs propres moyens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133275"/>
                </a:solidFill>
              </a:rPr>
              <a:t>Il débute la priorisation des victimes (par tranche de 10 victimes)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rgbClr val="133275"/>
                </a:solidFill>
              </a:rPr>
              <a:t>Il désigne la blessure, son emplacement et la technique de contrôle hémorragique associée.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133275"/>
                </a:solidFill>
              </a:rPr>
              <a:t>Une fois les 10 victimes prises en charge, il passe un message d’ambiance sur le nombre de victime en catégorie 1 qui sont/seront extraites.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i="1" dirty="0">
                <a:solidFill>
                  <a:srgbClr val="133275"/>
                </a:solidFill>
              </a:rPr>
              <a:t>Poursuit sa reconnaissance si besoin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133275"/>
                </a:solidFill>
              </a:rPr>
              <a:t>Anticipe la demande de renfort humain et/ou matériel (garrots, brancards, </a:t>
            </a:r>
            <a:r>
              <a:rPr lang="fr-FR" dirty="0" err="1">
                <a:solidFill>
                  <a:srgbClr val="133275"/>
                </a:solidFill>
              </a:rPr>
              <a:t>etc</a:t>
            </a:r>
            <a:r>
              <a:rPr lang="fr-FR" dirty="0">
                <a:solidFill>
                  <a:srgbClr val="133275"/>
                </a:solidFill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133275"/>
                </a:solidFill>
              </a:rPr>
              <a:t>Réévalue régulièrement les victimes.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133275"/>
                </a:solidFill>
              </a:rPr>
              <a:t>Une fois disponible, participe à la mise en place des victimes dans les brancards d’extraction.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133275"/>
                </a:solidFill>
              </a:rPr>
              <a:t>Il est le dernier sapeur-pompier à quitter le PEV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xmlns="" id="{DE13929F-CC57-40FC-83DC-0573C697DB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8520" y="444138"/>
            <a:ext cx="624208" cy="603254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xmlns="" id="{83F425CD-ECA5-42C2-A1E8-788BE193EEAD}"/>
              </a:ext>
            </a:extLst>
          </p:cNvPr>
          <p:cNvSpPr txBox="1"/>
          <p:nvPr/>
        </p:nvSpPr>
        <p:spPr>
          <a:xfrm>
            <a:off x="9733170" y="6383262"/>
            <a:ext cx="2769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DIFFUSION RESTREINTE</a:t>
            </a:r>
          </a:p>
        </p:txBody>
      </p:sp>
    </p:spTree>
    <p:extLst>
      <p:ext uri="{BB962C8B-B14F-4D97-AF65-F5344CB8AC3E}">
        <p14:creationId xmlns:p14="http://schemas.microsoft.com/office/powerpoint/2010/main" val="16937930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B5AECA13-14E4-5846-90E0-C70A343286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6" name="Picture 2" descr="part1">
            <a:extLst>
              <a:ext uri="{FF2B5EF4-FFF2-40B4-BE49-F238E27FC236}">
                <a16:creationId xmlns:a16="http://schemas.microsoft.com/office/drawing/2014/main" xmlns="" id="{A3C1453A-6278-D941-A520-673D28E2D7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4"/>
            <a:ext cx="1277470" cy="122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xmlns="" id="{0D4293FE-31D3-7F42-93DE-231ED545B49E}"/>
              </a:ext>
            </a:extLst>
          </p:cNvPr>
          <p:cNvGrpSpPr/>
          <p:nvPr/>
        </p:nvGrpSpPr>
        <p:grpSpPr>
          <a:xfrm>
            <a:off x="1560627" y="6342530"/>
            <a:ext cx="9372600" cy="451743"/>
            <a:chOff x="1586753" y="6195167"/>
            <a:chExt cx="9372600" cy="451743"/>
          </a:xfrm>
        </p:grpSpPr>
        <p:cxnSp>
          <p:nvCxnSpPr>
            <p:cNvPr id="9" name="Connecteur droit 8">
              <a:extLst>
                <a:ext uri="{FF2B5EF4-FFF2-40B4-BE49-F238E27FC236}">
                  <a16:creationId xmlns:a16="http://schemas.microsoft.com/office/drawing/2014/main" xmlns="" id="{3BB4F4BA-3C15-BE4A-8D8E-A8CC1EDF8EB9}"/>
                </a:ext>
              </a:extLst>
            </p:cNvPr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xmlns="" id="{5979A34B-EBE9-A244-B4F7-DEB048156879}"/>
                </a:ext>
              </a:extLst>
            </p:cNvPr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sp>
        <p:nvSpPr>
          <p:cNvPr id="11" name="ZoneTexte 10">
            <a:extLst>
              <a:ext uri="{FF2B5EF4-FFF2-40B4-BE49-F238E27FC236}">
                <a16:creationId xmlns:a16="http://schemas.microsoft.com/office/drawing/2014/main" xmlns="" id="{83F1F444-1CB3-3048-8636-393CBBCA4E75}"/>
              </a:ext>
            </a:extLst>
          </p:cNvPr>
          <p:cNvSpPr txBox="1"/>
          <p:nvPr/>
        </p:nvSpPr>
        <p:spPr>
          <a:xfrm>
            <a:off x="1277471" y="1398517"/>
            <a:ext cx="9913676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133275"/>
                </a:solidFill>
              </a:rPr>
              <a:t>L’équipier du binôme: </a:t>
            </a:r>
          </a:p>
          <a:p>
            <a:endParaRPr lang="fr-FR" dirty="0">
              <a:solidFill>
                <a:srgbClr val="133275"/>
              </a:solidFill>
            </a:endParaRPr>
          </a:p>
          <a:p>
            <a:r>
              <a:rPr lang="fr-FR" b="1" u="sng" dirty="0">
                <a:solidFill>
                  <a:srgbClr val="133275"/>
                </a:solidFill>
              </a:rPr>
              <a:t>Au PRV: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133275"/>
                </a:solidFill>
              </a:rPr>
              <a:t>Il prépare le matériel de prise en charge hémorragique et le petit matériel nécessaire à l’intervention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133275"/>
                </a:solidFill>
              </a:rPr>
              <a:t>Se tient à disposition du chef</a:t>
            </a:r>
          </a:p>
          <a:p>
            <a:endParaRPr lang="fr-FR" dirty="0">
              <a:solidFill>
                <a:srgbClr val="133275"/>
              </a:solidFill>
            </a:endParaRPr>
          </a:p>
          <a:p>
            <a:r>
              <a:rPr lang="fr-FR" b="1" u="sng" dirty="0">
                <a:solidFill>
                  <a:srgbClr val="133275"/>
                </a:solidFill>
              </a:rPr>
              <a:t>À l’avant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133275"/>
                </a:solidFill>
              </a:rPr>
              <a:t>Il suit le chef dans le corridor d’extraction jusqu’au PEV;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133275"/>
                </a:solidFill>
              </a:rPr>
              <a:t>Il fluidifie l’évacuation des victimes valides;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133275"/>
                </a:solidFill>
              </a:rPr>
              <a:t>Il effectue un rapide bilan lésionnel afin de déceler des lésions cachées, présence d’arme ou explosif;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133275"/>
                </a:solidFill>
              </a:rPr>
              <a:t>Il réalise les gestes salvateurs;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133275"/>
                </a:solidFill>
              </a:rPr>
              <a:t>Il appose un bâton lumineux bleu sur les victimes prioritaires;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133275"/>
                </a:solidFill>
              </a:rPr>
              <a:t>Il rend compte au chef du geste effectué;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133275"/>
                </a:solidFill>
              </a:rPr>
              <a:t>Il aide à la mise en place des victimes dans les brancards;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133275"/>
                </a:solidFill>
              </a:rPr>
              <a:t>Il quitte le PEV en dernier avec le chef du B.A et récupère les plots lumineux bleus.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solidFill>
                <a:srgbClr val="133275"/>
              </a:solidFill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xmlns="" id="{C26BDF14-1B36-4030-9CAB-5BDFB63281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8520" y="444138"/>
            <a:ext cx="624208" cy="603254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xmlns="" id="{131F2CA8-C872-4B5B-803A-1D9BBE99B489}"/>
              </a:ext>
            </a:extLst>
          </p:cNvPr>
          <p:cNvSpPr txBox="1"/>
          <p:nvPr/>
        </p:nvSpPr>
        <p:spPr>
          <a:xfrm>
            <a:off x="9733170" y="6383262"/>
            <a:ext cx="2769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DIFFUSION RESTREINTE</a:t>
            </a:r>
          </a:p>
        </p:txBody>
      </p:sp>
    </p:spTree>
    <p:extLst>
      <p:ext uri="{BB962C8B-B14F-4D97-AF65-F5344CB8AC3E}">
        <p14:creationId xmlns:p14="http://schemas.microsoft.com/office/powerpoint/2010/main" val="319138044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3298</TotalTime>
  <Words>828</Words>
  <Application>Microsoft Office PowerPoint</Application>
  <PresentationFormat>Grand écran</PresentationFormat>
  <Paragraphs>105</Paragraphs>
  <Slides>11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Courier New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BOUCHER Jérôme</dc:creator>
  <cp:lastModifiedBy>ROBERT Philippe</cp:lastModifiedBy>
  <cp:revision>58</cp:revision>
  <cp:lastPrinted>2022-02-21T18:02:13Z</cp:lastPrinted>
  <dcterms:created xsi:type="dcterms:W3CDTF">2021-06-28T08:11:08Z</dcterms:created>
  <dcterms:modified xsi:type="dcterms:W3CDTF">2023-02-16T16:00:31Z</dcterms:modified>
</cp:coreProperties>
</file>