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4" r:id="rId3"/>
    <p:sldId id="258" r:id="rId4"/>
    <p:sldId id="270" r:id="rId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CDD13-EBC1-42AC-BA5F-70D57D9E5DFE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1F3D3-D537-49D8-89E5-610F41F935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456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3.emf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2683852" y="2654540"/>
            <a:ext cx="6824304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6600" b="1" dirty="0">
                <a:solidFill>
                  <a:srgbClr val="0070C0"/>
                </a:solidFill>
              </a:rPr>
              <a:t>Le Damage Control</a:t>
            </a:r>
          </a:p>
          <a:p>
            <a:pPr algn="ctr"/>
            <a:r>
              <a:rPr lang="fr-FR" sz="2000" b="1" dirty="0">
                <a:solidFill>
                  <a:srgbClr val="0070C0"/>
                </a:solidFill>
              </a:rPr>
              <a:t>(60 minutes env.)</a:t>
            </a:r>
          </a:p>
        </p:txBody>
      </p:sp>
    </p:spTree>
    <p:extLst>
      <p:ext uri="{BB962C8B-B14F-4D97-AF65-F5344CB8AC3E}">
        <p14:creationId xmlns:p14="http://schemas.microsoft.com/office/powerpoint/2010/main" val="244613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pic>
        <p:nvPicPr>
          <p:cNvPr id="2" name="Attentats 13 Nov 2015">
            <a:hlinkClick r:id="" action="ppaction://media"/>
            <a:extLst>
              <a:ext uri="{FF2B5EF4-FFF2-40B4-BE49-F238E27FC236}">
                <a16:creationId xmlns="" xmlns:a16="http://schemas.microsoft.com/office/drawing/2014/main" id="{9F69534A-F782-4311-890F-AC77C47A90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6753" y="1308073"/>
            <a:ext cx="8651395" cy="4797997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301371" y="495678"/>
            <a:ext cx="4971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u="sng" dirty="0">
                <a:solidFill>
                  <a:srgbClr val="0070C0"/>
                </a:solidFill>
              </a:rPr>
              <a:t>Contextualisation : 13 </a:t>
            </a:r>
            <a:r>
              <a:rPr lang="fr-FR" sz="3200" b="1" u="sng" dirty="0" err="1">
                <a:solidFill>
                  <a:srgbClr val="0070C0"/>
                </a:solidFill>
              </a:rPr>
              <a:t>Nov</a:t>
            </a:r>
            <a:r>
              <a:rPr lang="fr-FR" sz="3200" b="1" u="sng" dirty="0">
                <a:solidFill>
                  <a:srgbClr val="0070C0"/>
                </a:solidFill>
              </a:rPr>
              <a:t>…</a:t>
            </a:r>
            <a:endParaRPr lang="fr-FR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8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5"/>
            <a:ext cx="1004015" cy="96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246461" y="442302"/>
            <a:ext cx="47446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u="sng" dirty="0">
                <a:solidFill>
                  <a:srgbClr val="0070C0"/>
                </a:solidFill>
              </a:rPr>
              <a:t>Typologie des derniers attentats en France 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529290" y="1264734"/>
            <a:ext cx="7946846" cy="4818335"/>
            <a:chOff x="1930073" y="1122355"/>
            <a:chExt cx="7946846" cy="4818335"/>
          </a:xfrm>
        </p:grpSpPr>
        <p:sp>
          <p:nvSpPr>
            <p:cNvPr id="9" name="ZoneTexte 8"/>
            <p:cNvSpPr txBox="1">
              <a:spLocks noChangeArrowheads="1"/>
            </p:cNvSpPr>
            <p:nvPr/>
          </p:nvSpPr>
          <p:spPr bwMode="auto">
            <a:xfrm>
              <a:off x="1930073" y="1200566"/>
              <a:ext cx="1747838" cy="160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Paris 07/01/2015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400" b="1" dirty="0">
                <a:latin typeface="Calibri" panose="020F0502020204030204" pitchFamily="34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>
                  <a:latin typeface="Calibri" panose="020F0502020204030204" pitchFamily="34" charset="0"/>
                </a:rPr>
                <a:t>Fusillade à la kalachnikov dans les locaux du journal satirique Charlie Hebdo</a:t>
              </a:r>
            </a:p>
          </p:txBody>
        </p:sp>
        <p:grpSp>
          <p:nvGrpSpPr>
            <p:cNvPr id="12" name="Groupe 9"/>
            <p:cNvGrpSpPr>
              <a:grpSpLocks/>
            </p:cNvGrpSpPr>
            <p:nvPr/>
          </p:nvGrpSpPr>
          <p:grpSpPr bwMode="auto">
            <a:xfrm>
              <a:off x="2260080" y="2986497"/>
              <a:ext cx="1511300" cy="511175"/>
              <a:chOff x="1101397" y="3270303"/>
              <a:chExt cx="1512168" cy="511346"/>
            </a:xfrm>
          </p:grpSpPr>
          <p:pic>
            <p:nvPicPr>
              <p:cNvPr id="13" name="Picture 2" descr="Afficher l'image d'origine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397" y="3282177"/>
                <a:ext cx="668714" cy="49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ZoneTexte 11"/>
              <p:cNvSpPr txBox="1">
                <a:spLocks noChangeArrowheads="1"/>
              </p:cNvSpPr>
              <p:nvPr/>
            </p:nvSpPr>
            <p:spPr bwMode="auto">
              <a:xfrm>
                <a:off x="1770111" y="3270303"/>
                <a:ext cx="843454" cy="307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>
                    <a:latin typeface="Calibri" panose="020F0502020204030204" pitchFamily="34" charset="0"/>
                  </a:rPr>
                  <a:t>12</a:t>
                </a:r>
              </a:p>
            </p:txBody>
          </p:sp>
        </p:grpSp>
        <p:grpSp>
          <p:nvGrpSpPr>
            <p:cNvPr id="16" name="Groupe 13"/>
            <p:cNvGrpSpPr>
              <a:grpSpLocks/>
            </p:cNvGrpSpPr>
            <p:nvPr/>
          </p:nvGrpSpPr>
          <p:grpSpPr bwMode="auto">
            <a:xfrm>
              <a:off x="2188642" y="3634195"/>
              <a:ext cx="1655762" cy="660400"/>
              <a:chOff x="957339" y="3918210"/>
              <a:chExt cx="1656184" cy="660437"/>
            </a:xfrm>
          </p:grpSpPr>
          <p:pic>
            <p:nvPicPr>
              <p:cNvPr id="17" name="Picture 6" descr="Afficher l'image d'origine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799"/>
              <a:stretch>
                <a:fillRect/>
              </a:stretch>
            </p:blipFill>
            <p:spPr bwMode="auto">
              <a:xfrm>
                <a:off x="957339" y="3918210"/>
                <a:ext cx="657311" cy="660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ZoneTexte 15"/>
              <p:cNvSpPr txBox="1">
                <a:spLocks noChangeArrowheads="1"/>
              </p:cNvSpPr>
              <p:nvPr/>
            </p:nvSpPr>
            <p:spPr bwMode="auto">
              <a:xfrm>
                <a:off x="1770069" y="3986818"/>
                <a:ext cx="843454" cy="307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>
                    <a:latin typeface="Calibri" panose="020F0502020204030204" pitchFamily="34" charset="0"/>
                  </a:rPr>
                  <a:t>11</a:t>
                </a:r>
              </a:p>
            </p:txBody>
          </p:sp>
        </p:grpSp>
        <p:sp>
          <p:nvSpPr>
            <p:cNvPr id="19" name="ZoneTexte 16"/>
            <p:cNvSpPr txBox="1">
              <a:spLocks noChangeArrowheads="1"/>
            </p:cNvSpPr>
            <p:nvPr/>
          </p:nvSpPr>
          <p:spPr bwMode="auto">
            <a:xfrm>
              <a:off x="3663941" y="1182295"/>
              <a:ext cx="187325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Paris 13/11/2015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400" b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>
                  <a:latin typeface="Calibri" panose="020F0502020204030204" pitchFamily="34" charset="0"/>
                </a:rPr>
                <a:t>Fusillade au fusil d’assaut AK47 sur les terrasses de café dans les rues de Paris</a:t>
              </a:r>
            </a:p>
          </p:txBody>
        </p:sp>
        <p:grpSp>
          <p:nvGrpSpPr>
            <p:cNvPr id="20" name="Groupe 17"/>
            <p:cNvGrpSpPr>
              <a:grpSpLocks/>
            </p:cNvGrpSpPr>
            <p:nvPr/>
          </p:nvGrpSpPr>
          <p:grpSpPr bwMode="auto">
            <a:xfrm>
              <a:off x="3969083" y="2977413"/>
              <a:ext cx="1512887" cy="511175"/>
              <a:chOff x="687973" y="3296153"/>
              <a:chExt cx="1512168" cy="511346"/>
            </a:xfrm>
          </p:grpSpPr>
          <p:pic>
            <p:nvPicPr>
              <p:cNvPr id="21" name="Picture 2" descr="Afficher l'image d'origine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973" y="3308027"/>
                <a:ext cx="668714" cy="49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ZoneTexte 19"/>
              <p:cNvSpPr txBox="1">
                <a:spLocks noChangeArrowheads="1"/>
              </p:cNvSpPr>
              <p:nvPr/>
            </p:nvSpPr>
            <p:spPr bwMode="auto">
              <a:xfrm>
                <a:off x="1356687" y="3296153"/>
                <a:ext cx="843454" cy="307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>
                    <a:latin typeface="Calibri" panose="020F0502020204030204" pitchFamily="34" charset="0"/>
                  </a:rPr>
                  <a:t>34</a:t>
                </a:r>
              </a:p>
            </p:txBody>
          </p:sp>
        </p:grpSp>
        <p:grpSp>
          <p:nvGrpSpPr>
            <p:cNvPr id="23" name="Groupe 20"/>
            <p:cNvGrpSpPr>
              <a:grpSpLocks/>
            </p:cNvGrpSpPr>
            <p:nvPr/>
          </p:nvGrpSpPr>
          <p:grpSpPr bwMode="auto">
            <a:xfrm>
              <a:off x="3847568" y="3657976"/>
              <a:ext cx="1655761" cy="660400"/>
              <a:chOff x="569879" y="4007082"/>
              <a:chExt cx="1656182" cy="660437"/>
            </a:xfrm>
          </p:grpSpPr>
          <p:pic>
            <p:nvPicPr>
              <p:cNvPr id="24" name="Picture 6" descr="Afficher l'image d'origine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799"/>
              <a:stretch>
                <a:fillRect/>
              </a:stretch>
            </p:blipFill>
            <p:spPr bwMode="auto">
              <a:xfrm>
                <a:off x="569879" y="4007082"/>
                <a:ext cx="657311" cy="660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ZoneTexte 22"/>
              <p:cNvSpPr txBox="1">
                <a:spLocks noChangeArrowheads="1"/>
              </p:cNvSpPr>
              <p:nvPr/>
            </p:nvSpPr>
            <p:spPr bwMode="auto">
              <a:xfrm>
                <a:off x="1382607" y="4075691"/>
                <a:ext cx="843454" cy="307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>
                    <a:latin typeface="Calibri" panose="020F0502020204030204" pitchFamily="34" charset="0"/>
                  </a:rPr>
                  <a:t>74</a:t>
                </a:r>
              </a:p>
            </p:txBody>
          </p:sp>
        </p:grpSp>
        <p:sp>
          <p:nvSpPr>
            <p:cNvPr id="26" name="ZoneTexte 23"/>
            <p:cNvSpPr txBox="1">
              <a:spLocks noChangeArrowheads="1"/>
            </p:cNvSpPr>
            <p:nvPr/>
          </p:nvSpPr>
          <p:spPr bwMode="auto">
            <a:xfrm>
              <a:off x="5643595" y="1172667"/>
              <a:ext cx="1857375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St Denis 13/11/2015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fr-FR" altLang="fr-FR" sz="1400" b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>
                  <a:latin typeface="Calibri" panose="020F0502020204030204" pitchFamily="34" charset="0"/>
                </a:rPr>
                <a:t>Explosions kamikaze aux abords du Stade de France</a:t>
              </a:r>
            </a:p>
          </p:txBody>
        </p:sp>
        <p:grpSp>
          <p:nvGrpSpPr>
            <p:cNvPr id="27" name="Groupe 24"/>
            <p:cNvGrpSpPr>
              <a:grpSpLocks/>
            </p:cNvGrpSpPr>
            <p:nvPr/>
          </p:nvGrpSpPr>
          <p:grpSpPr bwMode="auto">
            <a:xfrm>
              <a:off x="5755935" y="2987963"/>
              <a:ext cx="1518022" cy="499305"/>
              <a:chOff x="350910" y="3398812"/>
              <a:chExt cx="1517301" cy="499472"/>
            </a:xfrm>
          </p:grpSpPr>
          <p:pic>
            <p:nvPicPr>
              <p:cNvPr id="28" name="Picture 2" descr="Afficher l'image d'origine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910" y="3398812"/>
                <a:ext cx="668714" cy="49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ZoneTexte 26"/>
              <p:cNvSpPr txBox="1">
                <a:spLocks noChangeArrowheads="1"/>
              </p:cNvSpPr>
              <p:nvPr/>
            </p:nvSpPr>
            <p:spPr bwMode="auto">
              <a:xfrm>
                <a:off x="1024757" y="3464725"/>
                <a:ext cx="843454" cy="307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>
                    <a:latin typeface="Calibri" panose="020F0502020204030204" pitchFamily="34" charset="0"/>
                  </a:rPr>
                  <a:t>1</a:t>
                </a:r>
              </a:p>
            </p:txBody>
          </p:sp>
        </p:grpSp>
        <p:grpSp>
          <p:nvGrpSpPr>
            <p:cNvPr id="30" name="Groupe 27"/>
            <p:cNvGrpSpPr>
              <a:grpSpLocks/>
            </p:cNvGrpSpPr>
            <p:nvPr/>
          </p:nvGrpSpPr>
          <p:grpSpPr bwMode="auto">
            <a:xfrm>
              <a:off x="5668995" y="3730131"/>
              <a:ext cx="1529468" cy="631280"/>
              <a:chOff x="211577" y="4112580"/>
              <a:chExt cx="1529858" cy="631315"/>
            </a:xfrm>
          </p:grpSpPr>
          <p:pic>
            <p:nvPicPr>
              <p:cNvPr id="31" name="Picture 6" descr="Afficher l'image d'origine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799"/>
              <a:stretch>
                <a:fillRect/>
              </a:stretch>
            </p:blipFill>
            <p:spPr bwMode="auto">
              <a:xfrm>
                <a:off x="211577" y="4112580"/>
                <a:ext cx="628328" cy="631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ZoneTexte 29"/>
              <p:cNvSpPr txBox="1">
                <a:spLocks noChangeArrowheads="1"/>
              </p:cNvSpPr>
              <p:nvPr/>
            </p:nvSpPr>
            <p:spPr bwMode="auto">
              <a:xfrm>
                <a:off x="897981" y="4181010"/>
                <a:ext cx="843454" cy="307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>
                    <a:latin typeface="Calibri" panose="020F0502020204030204" pitchFamily="34" charset="0"/>
                  </a:rPr>
                  <a:t>59</a:t>
                </a:r>
              </a:p>
            </p:txBody>
          </p:sp>
        </p:grpSp>
        <p:cxnSp>
          <p:nvCxnSpPr>
            <p:cNvPr id="33" name="Connecteur droit 32"/>
            <p:cNvCxnSpPr/>
            <p:nvPr/>
          </p:nvCxnSpPr>
          <p:spPr>
            <a:xfrm flipH="1">
              <a:off x="3616957" y="1162315"/>
              <a:ext cx="31750" cy="47783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flipH="1">
              <a:off x="5581112" y="1193962"/>
              <a:ext cx="3175" cy="47371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35" name="Picture 8" descr="Afficher l'image d'origine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2211" y="4504191"/>
              <a:ext cx="1173865" cy="968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10" descr="Afficher l'image d'origine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68" b="10419"/>
            <a:stretch>
              <a:fillRect/>
            </a:stretch>
          </p:blipFill>
          <p:spPr bwMode="auto">
            <a:xfrm>
              <a:off x="3891152" y="4510400"/>
              <a:ext cx="1321995" cy="966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7" name="Connecteur droit 36"/>
            <p:cNvCxnSpPr/>
            <p:nvPr/>
          </p:nvCxnSpPr>
          <p:spPr>
            <a:xfrm>
              <a:off x="7609066" y="1142335"/>
              <a:ext cx="0" cy="47783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/>
          </p:nvSpPr>
          <p:spPr>
            <a:xfrm>
              <a:off x="7836079" y="1122355"/>
              <a:ext cx="1512888" cy="11695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4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Bataclan </a:t>
              </a:r>
            </a:p>
            <a:p>
              <a:pPr algn="ctr">
                <a:defRPr/>
              </a:pPr>
              <a:r>
                <a:rPr lang="fr-FR" sz="14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13/11/2015</a:t>
              </a:r>
            </a:p>
            <a:p>
              <a:pPr algn="ctr">
                <a:defRPr/>
              </a:pPr>
              <a:endParaRPr lang="fr-FR" sz="1400" b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Fusillade salle de spectacle</a:t>
              </a:r>
            </a:p>
          </p:txBody>
        </p:sp>
        <p:grpSp>
          <p:nvGrpSpPr>
            <p:cNvPr id="39" name="Groupe 41"/>
            <p:cNvGrpSpPr>
              <a:grpSpLocks/>
            </p:cNvGrpSpPr>
            <p:nvPr/>
          </p:nvGrpSpPr>
          <p:grpSpPr bwMode="auto">
            <a:xfrm>
              <a:off x="7831966" y="2909460"/>
              <a:ext cx="1443227" cy="499305"/>
              <a:chOff x="274328" y="3493378"/>
              <a:chExt cx="1442541" cy="499472"/>
            </a:xfrm>
          </p:grpSpPr>
          <p:pic>
            <p:nvPicPr>
              <p:cNvPr id="40" name="Picture 2" descr="Afficher l'image d'origine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4328" y="3493378"/>
                <a:ext cx="668714" cy="49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ZoneTexte 43"/>
              <p:cNvSpPr txBox="1">
                <a:spLocks noChangeArrowheads="1"/>
              </p:cNvSpPr>
              <p:nvPr/>
            </p:nvSpPr>
            <p:spPr bwMode="auto">
              <a:xfrm>
                <a:off x="873415" y="3560052"/>
                <a:ext cx="843454" cy="307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 dirty="0">
                    <a:latin typeface="Calibri" panose="020F0502020204030204" pitchFamily="34" charset="0"/>
                  </a:rPr>
                  <a:t>90</a:t>
                </a:r>
              </a:p>
            </p:txBody>
          </p:sp>
        </p:grpSp>
        <p:grpSp>
          <p:nvGrpSpPr>
            <p:cNvPr id="42" name="Groupe 44"/>
            <p:cNvGrpSpPr>
              <a:grpSpLocks/>
            </p:cNvGrpSpPr>
            <p:nvPr/>
          </p:nvGrpSpPr>
          <p:grpSpPr bwMode="auto">
            <a:xfrm>
              <a:off x="7691707" y="3721247"/>
              <a:ext cx="2185212" cy="588384"/>
              <a:chOff x="352848" y="4224354"/>
              <a:chExt cx="1680815" cy="588417"/>
            </a:xfrm>
          </p:grpSpPr>
          <p:pic>
            <p:nvPicPr>
              <p:cNvPr id="43" name="Picture 6" descr="Afficher l'image d'origine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799"/>
              <a:stretch>
                <a:fillRect/>
              </a:stretch>
            </p:blipFill>
            <p:spPr bwMode="auto">
              <a:xfrm>
                <a:off x="352848" y="4224354"/>
                <a:ext cx="585632" cy="588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" name="ZoneTexte 46"/>
              <p:cNvSpPr txBox="1">
                <a:spLocks noChangeArrowheads="1"/>
              </p:cNvSpPr>
              <p:nvPr/>
            </p:nvSpPr>
            <p:spPr bwMode="auto">
              <a:xfrm>
                <a:off x="862482" y="4340814"/>
                <a:ext cx="1171181" cy="307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1400" dirty="0">
                    <a:latin typeface="Calibri" panose="020F0502020204030204" pitchFamily="34" charset="0"/>
                  </a:rPr>
                  <a:t>320</a:t>
                </a:r>
              </a:p>
            </p:txBody>
          </p:sp>
        </p:grpSp>
        <p:pic>
          <p:nvPicPr>
            <p:cNvPr id="45" name="Image 4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606" y="4514564"/>
              <a:ext cx="1293010" cy="962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ZoneTexte 23"/>
          <p:cNvSpPr txBox="1">
            <a:spLocks noChangeArrowheads="1"/>
          </p:cNvSpPr>
          <p:nvPr/>
        </p:nvSpPr>
        <p:spPr bwMode="auto">
          <a:xfrm>
            <a:off x="8187729" y="1304694"/>
            <a:ext cx="1462109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Nice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 14/07/2016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fr-FR" altLang="fr-FR" sz="14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Calibri" panose="020F0502020204030204" pitchFamily="34" charset="0"/>
              </a:rPr>
              <a:t>Attaque au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Calibri" panose="020F0502020204030204" pitchFamily="34" charset="0"/>
              </a:rPr>
              <a:t>camion bélier</a:t>
            </a:r>
          </a:p>
        </p:txBody>
      </p:sp>
      <p:pic>
        <p:nvPicPr>
          <p:cNvPr id="47" name="Picture 2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204" y="3197751"/>
            <a:ext cx="669032" cy="49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ZoneTexte 26"/>
          <p:cNvSpPr txBox="1">
            <a:spLocks noChangeArrowheads="1"/>
          </p:cNvSpPr>
          <p:nvPr/>
        </p:nvSpPr>
        <p:spPr bwMode="auto">
          <a:xfrm>
            <a:off x="8933908" y="3222138"/>
            <a:ext cx="843855" cy="33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Calibri" panose="020F0502020204030204" pitchFamily="34" charset="0"/>
              </a:rPr>
              <a:t>86</a:t>
            </a:r>
          </a:p>
        </p:txBody>
      </p:sp>
      <p:pic>
        <p:nvPicPr>
          <p:cNvPr id="49" name="Picture 6" descr="Afficher l'image d'origin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9"/>
          <a:stretch>
            <a:fillRect/>
          </a:stretch>
        </p:blipFill>
        <p:spPr bwMode="auto">
          <a:xfrm>
            <a:off x="8213129" y="3862156"/>
            <a:ext cx="657144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ZoneTexte 29"/>
          <p:cNvSpPr txBox="1">
            <a:spLocks noChangeArrowheads="1"/>
          </p:cNvSpPr>
          <p:nvPr/>
        </p:nvSpPr>
        <p:spPr bwMode="auto">
          <a:xfrm>
            <a:off x="8974236" y="3976475"/>
            <a:ext cx="843239" cy="338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Calibri" panose="020F0502020204030204" pitchFamily="34" charset="0"/>
              </a:rPr>
              <a:t>458</a:t>
            </a:r>
          </a:p>
        </p:txBody>
      </p:sp>
      <p:cxnSp>
        <p:nvCxnSpPr>
          <p:cNvPr id="51" name="Connecteur droit 50"/>
          <p:cNvCxnSpPr/>
          <p:nvPr/>
        </p:nvCxnSpPr>
        <p:spPr>
          <a:xfrm flipH="1">
            <a:off x="8101259" y="1304694"/>
            <a:ext cx="3175" cy="47371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9704571" y="1284714"/>
            <a:ext cx="0" cy="47783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ZoneTexte 23"/>
          <p:cNvSpPr txBox="1">
            <a:spLocks noChangeArrowheads="1"/>
          </p:cNvSpPr>
          <p:nvPr/>
        </p:nvSpPr>
        <p:spPr bwMode="auto">
          <a:xfrm>
            <a:off x="9759296" y="1312562"/>
            <a:ext cx="185737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St Etienne du Rouvray 26/07/2016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fr-FR" altLang="fr-FR" sz="14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Calibri" panose="020F0502020204030204" pitchFamily="34" charset="0"/>
              </a:rPr>
              <a:t>Attaque au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Calibri" panose="020F0502020204030204" pitchFamily="34" charset="0"/>
              </a:rPr>
              <a:t>couteau</a:t>
            </a:r>
          </a:p>
        </p:txBody>
      </p:sp>
      <p:pic>
        <p:nvPicPr>
          <p:cNvPr id="54" name="Picture 2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944" y="3180529"/>
            <a:ext cx="669032" cy="49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ZoneTexte 26"/>
          <p:cNvSpPr txBox="1">
            <a:spLocks noChangeArrowheads="1"/>
          </p:cNvSpPr>
          <p:nvPr/>
        </p:nvSpPr>
        <p:spPr bwMode="auto">
          <a:xfrm>
            <a:off x="10619682" y="3165569"/>
            <a:ext cx="843855" cy="33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Calibri" panose="020F0502020204030204" pitchFamily="34" charset="0"/>
              </a:rPr>
              <a:t>1</a:t>
            </a:r>
          </a:p>
        </p:txBody>
      </p:sp>
      <p:pic>
        <p:nvPicPr>
          <p:cNvPr id="56" name="Picture 6" descr="Afficher l'image d'origin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9"/>
          <a:stretch>
            <a:fillRect/>
          </a:stretch>
        </p:blipFill>
        <p:spPr bwMode="auto">
          <a:xfrm>
            <a:off x="9890666" y="3825310"/>
            <a:ext cx="657144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ZoneTexte 29"/>
          <p:cNvSpPr txBox="1">
            <a:spLocks noChangeArrowheads="1"/>
          </p:cNvSpPr>
          <p:nvPr/>
        </p:nvSpPr>
        <p:spPr bwMode="auto">
          <a:xfrm>
            <a:off x="10678449" y="3976474"/>
            <a:ext cx="843239" cy="338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latin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9479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" y="388313"/>
            <a:ext cx="894943" cy="85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56" name="ZoneTexte 55"/>
          <p:cNvSpPr txBox="1"/>
          <p:nvPr/>
        </p:nvSpPr>
        <p:spPr>
          <a:xfrm>
            <a:off x="1208074" y="437165"/>
            <a:ext cx="4385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u="sng" dirty="0">
                <a:solidFill>
                  <a:srgbClr val="0070C0"/>
                </a:solidFill>
              </a:rPr>
              <a:t>Approche Thérapeutique : Golden </a:t>
            </a:r>
            <a:r>
              <a:rPr lang="fr-FR" sz="2000" b="1" u="sng" dirty="0" err="1">
                <a:solidFill>
                  <a:srgbClr val="0070C0"/>
                </a:solidFill>
              </a:rPr>
              <a:t>Hour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pic>
        <p:nvPicPr>
          <p:cNvPr id="5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831" y="5143643"/>
            <a:ext cx="1068387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necteur droit avec flèche 57"/>
          <p:cNvCxnSpPr/>
          <p:nvPr/>
        </p:nvCxnSpPr>
        <p:spPr>
          <a:xfrm flipV="1">
            <a:off x="797668" y="5964849"/>
            <a:ext cx="9770163" cy="31614"/>
          </a:xfrm>
          <a:prstGeom prst="straightConnector1">
            <a:avLst/>
          </a:prstGeom>
          <a:noFill/>
          <a:ln w="38100" cap="flat" cmpd="sng" algn="ctr">
            <a:solidFill>
              <a:srgbClr val="2D2D8A">
                <a:lumMod val="40000"/>
                <a:lumOff val="60000"/>
              </a:srgbClr>
            </a:solidFill>
            <a:prstDash val="sysDash"/>
            <a:tailEnd type="triangle"/>
          </a:ln>
          <a:effectLst/>
        </p:spPr>
      </p:cxnSp>
      <p:pic>
        <p:nvPicPr>
          <p:cNvPr id="59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27" y="5664790"/>
            <a:ext cx="4318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6" descr="Afficher l'image d'origin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9"/>
          <a:stretch>
            <a:fillRect/>
          </a:stretch>
        </p:blipFill>
        <p:spPr bwMode="auto">
          <a:xfrm>
            <a:off x="5367540" y="1551014"/>
            <a:ext cx="936625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ZoneTexte 60"/>
          <p:cNvSpPr txBox="1"/>
          <p:nvPr/>
        </p:nvSpPr>
        <p:spPr>
          <a:xfrm>
            <a:off x="891646" y="1675078"/>
            <a:ext cx="3319462" cy="27781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</a:rPr>
              <a:t>ACTIONS</a:t>
            </a:r>
            <a:r>
              <a:rPr kumimoji="0" lang="fr-FR" sz="1200" b="1" i="0" u="none" strike="noStrike" kern="0" cap="none" spc="0" normalizeH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</a:rPr>
              <a:t> PRIMAIRES</a:t>
            </a: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</a:rPr>
              <a:t> : GESTES DE SURVIE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2525357" y="1048307"/>
            <a:ext cx="7092950" cy="2778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UN SEUL OBJECTIF : VICTIME EN VIE AU PLUS VITE DANS LES MAINS DU CHIRURGIEN</a:t>
            </a:r>
          </a:p>
        </p:txBody>
      </p:sp>
      <p:sp>
        <p:nvSpPr>
          <p:cNvPr id="64" name="ZoneTexte 63"/>
          <p:cNvSpPr txBox="1">
            <a:spLocks noChangeArrowheads="1"/>
          </p:cNvSpPr>
          <p:nvPr/>
        </p:nvSpPr>
        <p:spPr bwMode="auto">
          <a:xfrm>
            <a:off x="1680633" y="2095766"/>
            <a:ext cx="188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</a:rPr>
              <a:t>Stop Hémorragie !</a:t>
            </a:r>
          </a:p>
        </p:txBody>
      </p:sp>
      <p:sp>
        <p:nvSpPr>
          <p:cNvPr id="65" name="ZoneTexte 64"/>
          <p:cNvSpPr txBox="1">
            <a:spLocks noChangeArrowheads="1"/>
          </p:cNvSpPr>
          <p:nvPr/>
        </p:nvSpPr>
        <p:spPr bwMode="auto">
          <a:xfrm>
            <a:off x="1680633" y="2627578"/>
            <a:ext cx="188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  <a:latin typeface="Calibri" panose="020F0502020204030204" pitchFamily="34" charset="0"/>
              </a:rPr>
              <a:t>Pst compressif</a:t>
            </a:r>
          </a:p>
        </p:txBody>
      </p:sp>
      <p:sp>
        <p:nvSpPr>
          <p:cNvPr id="66" name="ZoneTexte 65"/>
          <p:cNvSpPr txBox="1">
            <a:spLocks noChangeArrowheads="1"/>
          </p:cNvSpPr>
          <p:nvPr/>
        </p:nvSpPr>
        <p:spPr bwMode="auto">
          <a:xfrm>
            <a:off x="993246" y="2935553"/>
            <a:ext cx="1306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000000"/>
                </a:solidFill>
                <a:latin typeface="Calibri" panose="020F0502020204030204" pitchFamily="34" charset="0"/>
              </a:rPr>
              <a:t>Garrot tourniquet</a:t>
            </a:r>
          </a:p>
        </p:txBody>
      </p:sp>
      <p:sp>
        <p:nvSpPr>
          <p:cNvPr id="67" name="ZoneTexte 66"/>
          <p:cNvSpPr txBox="1">
            <a:spLocks noChangeArrowheads="1"/>
          </p:cNvSpPr>
          <p:nvPr/>
        </p:nvSpPr>
        <p:spPr bwMode="auto">
          <a:xfrm>
            <a:off x="2693458" y="2987941"/>
            <a:ext cx="2232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0000"/>
                </a:solidFill>
                <a:latin typeface="Calibri" panose="020F0502020204030204" pitchFamily="34" charset="0"/>
              </a:rPr>
              <a:t>Compresses hémostatiques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(plaies non « </a:t>
            </a:r>
            <a:r>
              <a:rPr lang="fr-FR" altLang="fr-FR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garrotables</a:t>
            </a:r>
            <a:r>
              <a:rPr lang="fr-FR" altLang="fr-FR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 »)</a:t>
            </a:r>
          </a:p>
        </p:txBody>
      </p:sp>
      <p:sp>
        <p:nvSpPr>
          <p:cNvPr id="68" name="ZoneTexte 67"/>
          <p:cNvSpPr txBox="1">
            <a:spLocks noChangeArrowheads="1"/>
          </p:cNvSpPr>
          <p:nvPr/>
        </p:nvSpPr>
        <p:spPr bwMode="auto">
          <a:xfrm>
            <a:off x="1382183" y="3621353"/>
            <a:ext cx="23860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</a:rPr>
              <a:t>Lutte contre hypothermie +++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</a:rPr>
              <a:t>= couverture de survie</a:t>
            </a:r>
          </a:p>
        </p:txBody>
      </p:sp>
      <p:sp>
        <p:nvSpPr>
          <p:cNvPr id="69" name="ZoneTexte 68"/>
          <p:cNvSpPr txBox="1"/>
          <p:nvPr/>
        </p:nvSpPr>
        <p:spPr>
          <a:xfrm rot="16200000">
            <a:off x="-61648" y="3076047"/>
            <a:ext cx="2182813" cy="276225"/>
          </a:xfrm>
          <a:prstGeom prst="rect">
            <a:avLst/>
          </a:prstGeom>
          <a:solidFill>
            <a:srgbClr val="FFCCFF"/>
          </a:solidFill>
          <a:ln w="19050">
            <a:solidFill>
              <a:srgbClr val="808080">
                <a:lumMod val="75000"/>
              </a:srgbClr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</a:rPr>
              <a:t>KIT DAMAGE CONTROL</a:t>
            </a:r>
          </a:p>
        </p:txBody>
      </p:sp>
      <p:cxnSp>
        <p:nvCxnSpPr>
          <p:cNvPr id="70" name="Connecteur droit avec flèche 69"/>
          <p:cNvCxnSpPr>
            <a:endCxn id="66" idx="0"/>
          </p:cNvCxnSpPr>
          <p:nvPr/>
        </p:nvCxnSpPr>
        <p:spPr>
          <a:xfrm flipH="1">
            <a:off x="1647296" y="2408503"/>
            <a:ext cx="652462" cy="527050"/>
          </a:xfrm>
          <a:prstGeom prst="straightConnector1">
            <a:avLst/>
          </a:prstGeom>
          <a:noFill/>
          <a:ln w="19050" cap="flat" cmpd="sng" algn="ctr">
            <a:solidFill>
              <a:srgbClr val="2D2D8A">
                <a:lumMod val="40000"/>
                <a:lumOff val="6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1" name="Connecteur droit avec flèche 70"/>
          <p:cNvCxnSpPr/>
          <p:nvPr/>
        </p:nvCxnSpPr>
        <p:spPr>
          <a:xfrm>
            <a:off x="3050646" y="2403741"/>
            <a:ext cx="611187" cy="515937"/>
          </a:xfrm>
          <a:prstGeom prst="straightConnector1">
            <a:avLst/>
          </a:prstGeom>
          <a:noFill/>
          <a:ln w="19050" cap="flat" cmpd="sng" algn="ctr">
            <a:solidFill>
              <a:srgbClr val="2D2D8A">
                <a:lumMod val="40000"/>
                <a:lumOff val="6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2" name="Connecteur droit avec flèche 71"/>
          <p:cNvCxnSpPr>
            <a:stCxn id="64" idx="2"/>
            <a:endCxn id="65" idx="0"/>
          </p:cNvCxnSpPr>
          <p:nvPr/>
        </p:nvCxnSpPr>
        <p:spPr>
          <a:xfrm>
            <a:off x="2623608" y="2403741"/>
            <a:ext cx="0" cy="223837"/>
          </a:xfrm>
          <a:prstGeom prst="straightConnector1">
            <a:avLst/>
          </a:prstGeom>
          <a:noFill/>
          <a:ln w="19050" cap="flat" cmpd="sng" algn="ctr">
            <a:solidFill>
              <a:srgbClr val="2D2D8A">
                <a:lumMod val="40000"/>
                <a:lumOff val="60000"/>
              </a:srgbClr>
            </a:solidFill>
            <a:prstDash val="solid"/>
            <a:tailEnd type="triangle"/>
          </a:ln>
          <a:effectLst/>
        </p:spPr>
      </p:cxnSp>
      <p:sp>
        <p:nvSpPr>
          <p:cNvPr id="73" name="ZoneTexte 72"/>
          <p:cNvSpPr txBox="1"/>
          <p:nvPr/>
        </p:nvSpPr>
        <p:spPr>
          <a:xfrm>
            <a:off x="1713971" y="4176978"/>
            <a:ext cx="1797050" cy="677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Positions d’attente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</a:rPr>
              <a:t>(jambes surélevées, allongée, ½ assise)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127939" y="5776731"/>
            <a:ext cx="3249612" cy="376237"/>
          </a:xfrm>
          <a:prstGeom prst="rect">
            <a:avLst/>
          </a:prstGeom>
          <a:solidFill>
            <a:srgbClr val="CCFF66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REGULATION-EVACUATION</a:t>
            </a:r>
          </a:p>
        </p:txBody>
      </p:sp>
      <p:sp>
        <p:nvSpPr>
          <p:cNvPr id="89" name="ZoneTexte 88"/>
          <p:cNvSpPr txBox="1"/>
          <p:nvPr/>
        </p:nvSpPr>
        <p:spPr>
          <a:xfrm>
            <a:off x="1680633" y="5012003"/>
            <a:ext cx="17970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± Oxygénothérapie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au MHC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9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35" y="5676504"/>
            <a:ext cx="4318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68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3" grpId="0" animBg="1"/>
      <p:bldP spid="64" grpId="0"/>
      <p:bldP spid="65" grpId="0"/>
      <p:bldP spid="66" grpId="0"/>
      <p:bldP spid="67" grpId="0"/>
      <p:bldP spid="68" grpId="0"/>
      <p:bldP spid="69" grpId="0" animBg="1"/>
      <p:bldP spid="73" grpId="0"/>
      <p:bldP spid="8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</TotalTime>
  <Words>200</Words>
  <Application>Microsoft Office PowerPoint</Application>
  <PresentationFormat>Grand écran</PresentationFormat>
  <Paragraphs>58</Paragraphs>
  <Slides>4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FAURE Richard</dc:creator>
  <cp:lastModifiedBy>ROBERT Philippe</cp:lastModifiedBy>
  <cp:revision>67</cp:revision>
  <cp:lastPrinted>2021-06-29T09:34:15Z</cp:lastPrinted>
  <dcterms:created xsi:type="dcterms:W3CDTF">2021-06-28T08:11:08Z</dcterms:created>
  <dcterms:modified xsi:type="dcterms:W3CDTF">2023-02-16T15:12:17Z</dcterms:modified>
</cp:coreProperties>
</file>