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9" r:id="rId3"/>
    <p:sldId id="260" r:id="rId4"/>
    <p:sldId id="257" r:id="rId5"/>
    <p:sldId id="286" r:id="rId6"/>
    <p:sldId id="287" r:id="rId7"/>
    <p:sldId id="261" r:id="rId8"/>
    <p:sldId id="263" r:id="rId9"/>
    <p:sldId id="264" r:id="rId10"/>
    <p:sldId id="265" r:id="rId11"/>
    <p:sldId id="266" r:id="rId12"/>
    <p:sldId id="258" r:id="rId13"/>
    <p:sldId id="262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8" r:id="rId27"/>
    <p:sldId id="284" r:id="rId28"/>
    <p:sldId id="285" r:id="rId29"/>
  </p:sldIdLst>
  <p:sldSz cx="12192000" cy="6858000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236" autoAdjust="0"/>
  </p:normalViewPr>
  <p:slideViewPr>
    <p:cSldViewPr snapToGrid="0">
      <p:cViewPr>
        <p:scale>
          <a:sx n="70" d="100"/>
          <a:sy n="70" d="100"/>
        </p:scale>
        <p:origin x="-1308" y="-4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232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06/relationships/vbaProject" Target="vbaProject.bin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8D5EB-C304-4860-A59B-086FC3984BD0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1025C-CABA-4FAC-95FE-AF4B4F78C1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6923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C5D9F-F553-486B-9DA1-C62EFDC3C09F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1B035-7D62-41A6-83A1-A1D4F3079F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7198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Emplacements des zones de risques</a:t>
            </a:r>
            <a:r>
              <a:rPr lang="fr-FR" baseline="0" dirty="0" smtClean="0"/>
              <a:t> (corrections)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1B035-7D62-41A6-83A1-A1D4F3079FC1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3689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624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699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999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66273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377644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4710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237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289824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029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031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3014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039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9576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3361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7230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6901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235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566AA4-8CE7-4CBD-8E8B-EE66473A8ECB}" type="datetimeFigureOut">
              <a:rPr lang="fr-FR" smtClean="0"/>
              <a:t>02/03/2020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7B463B2-3F26-495E-83F8-1BDD3EAF6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66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0.xml"/><Relationship Id="rId18" Type="http://schemas.openxmlformats.org/officeDocument/2006/relationships/slide" Target="slide26.xml"/><Relationship Id="rId3" Type="http://schemas.openxmlformats.org/officeDocument/2006/relationships/slide" Target="slide25.xml"/><Relationship Id="rId7" Type="http://schemas.openxmlformats.org/officeDocument/2006/relationships/slide" Target="slide14.xml"/><Relationship Id="rId12" Type="http://schemas.openxmlformats.org/officeDocument/2006/relationships/slide" Target="slide19.xml"/><Relationship Id="rId17" Type="http://schemas.openxmlformats.org/officeDocument/2006/relationships/slide" Target="slide24.xml"/><Relationship Id="rId2" Type="http://schemas.openxmlformats.org/officeDocument/2006/relationships/image" Target="../media/image2.jpg"/><Relationship Id="rId16" Type="http://schemas.openxmlformats.org/officeDocument/2006/relationships/slide" Target="slide2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11" Type="http://schemas.openxmlformats.org/officeDocument/2006/relationships/slide" Target="slide18.xml"/><Relationship Id="rId5" Type="http://schemas.openxmlformats.org/officeDocument/2006/relationships/slide" Target="slide10.xml"/><Relationship Id="rId15" Type="http://schemas.openxmlformats.org/officeDocument/2006/relationships/slide" Target="slide22.xml"/><Relationship Id="rId10" Type="http://schemas.openxmlformats.org/officeDocument/2006/relationships/slide" Target="slide17.xml"/><Relationship Id="rId4" Type="http://schemas.openxmlformats.org/officeDocument/2006/relationships/slide" Target="slide8.xml"/><Relationship Id="rId9" Type="http://schemas.openxmlformats.org/officeDocument/2006/relationships/slide" Target="slide16.xml"/><Relationship Id="rId14" Type="http://schemas.openxmlformats.org/officeDocument/2006/relationships/slide" Target="slide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microsoft.com/office/2007/relationships/hdphoto" Target="../media/hdphoto1.wdp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" Target="slide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FMA Risques Spécifiques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prévention des risques professionnels</a:t>
            </a:r>
            <a:endParaRPr lang="fr-F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487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4310" y="131619"/>
            <a:ext cx="10018713" cy="1752599"/>
          </a:xfrm>
        </p:spPr>
        <p:txBody>
          <a:bodyPr/>
          <a:lstStyle/>
          <a:p>
            <a:r>
              <a:rPr lang="fr-FR" dirty="0" smtClean="0"/>
              <a:t>Pourquoi de la prévention des risques professionnels?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84310" y="2269835"/>
            <a:ext cx="10018713" cy="3124201"/>
          </a:xfrm>
        </p:spPr>
        <p:txBody>
          <a:bodyPr/>
          <a:lstStyle/>
          <a:p>
            <a:r>
              <a:rPr lang="fr-FR" dirty="0" smtClean="0"/>
              <a:t>Hygiène, santé, sécurité: 	TOUS RESPONSABLES</a:t>
            </a:r>
          </a:p>
          <a:p>
            <a:pPr lvl="8"/>
            <a:r>
              <a:rPr lang="fr-FR" dirty="0" smtClean="0"/>
              <a:t>L’Autorité Territoriale, la Direction et la hiérarchie sont chargées de la santé et la sécurité des agents placés sous leur autorité</a:t>
            </a:r>
          </a:p>
          <a:p>
            <a:pPr lvl="8"/>
            <a:r>
              <a:rPr lang="fr-FR" dirty="0" smtClean="0"/>
              <a:t>Les agents responsables de leur sécurité et celle des tierces personnes- obligations de respecter les règles et les consignes de sécurité</a:t>
            </a:r>
          </a:p>
          <a:p>
            <a:pPr lvl="8"/>
            <a:r>
              <a:rPr lang="fr-FR" dirty="0" smtClean="0"/>
              <a:t>Des acteurs pour vous accompagner: le Service HSCT, le PSSM, les assistants de prévention, les membres du CHSCT.</a:t>
            </a:r>
          </a:p>
        </p:txBody>
      </p:sp>
    </p:spTree>
    <p:extLst>
      <p:ext uri="{BB962C8B-B14F-4D97-AF65-F5344CB8AC3E}">
        <p14:creationId xmlns:p14="http://schemas.microsoft.com/office/powerpoint/2010/main" val="4265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4310" y="131619"/>
            <a:ext cx="10018713" cy="1752599"/>
          </a:xfrm>
        </p:spPr>
        <p:txBody>
          <a:bodyPr/>
          <a:lstStyle/>
          <a:p>
            <a:r>
              <a:rPr lang="fr-FR" dirty="0" smtClean="0"/>
              <a:t>Pourquoi de la prévention des risques professionnels?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84310" y="2269835"/>
            <a:ext cx="10018713" cy="3124201"/>
          </a:xfrm>
        </p:spPr>
        <p:txBody>
          <a:bodyPr/>
          <a:lstStyle/>
          <a:p>
            <a:r>
              <a:rPr lang="fr-FR" dirty="0" smtClean="0"/>
              <a:t>Les accidents: de lourdes conséquences</a:t>
            </a:r>
          </a:p>
          <a:p>
            <a:pPr lvl="8"/>
            <a:r>
              <a:rPr lang="fr-FR" dirty="0" smtClean="0"/>
              <a:t>En 2019: 169 accidents de services- 2909 jours d’arrêt</a:t>
            </a:r>
          </a:p>
          <a:p>
            <a:pPr lvl="8"/>
            <a:r>
              <a:rPr lang="fr-FR" dirty="0" smtClean="0"/>
              <a:t>2909 jours = 12 agents absents toute l’année (12 Equivalents Temps Plein)</a:t>
            </a:r>
          </a:p>
          <a:p>
            <a:pPr lvl="8"/>
            <a:r>
              <a:rPr lang="fr-FR" dirty="0" smtClean="0"/>
              <a:t>De lourdes conséquences financières: maintien du salaire + frais médicaux</a:t>
            </a:r>
          </a:p>
          <a:p>
            <a:pPr lvl="8"/>
            <a:r>
              <a:rPr lang="fr-FR" dirty="0" smtClean="0"/>
              <a:t>L’organisation du travail chamboulée- des collègues devant compenser l’absence</a:t>
            </a:r>
            <a:endParaRPr lang="fr-FR" dirty="0"/>
          </a:p>
          <a:p>
            <a:pPr lvl="8"/>
            <a:r>
              <a:rPr lang="fr-FR" dirty="0" smtClean="0"/>
              <a:t>Des blessures parfois « graves » avec des séquelles</a:t>
            </a:r>
          </a:p>
        </p:txBody>
      </p:sp>
    </p:spTree>
    <p:extLst>
      <p:ext uri="{BB962C8B-B14F-4D97-AF65-F5344CB8AC3E}">
        <p14:creationId xmlns:p14="http://schemas.microsoft.com/office/powerpoint/2010/main" val="178802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874" y="2438397"/>
            <a:ext cx="4959111" cy="3509821"/>
          </a:xfrm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484310" y="131619"/>
            <a:ext cx="10018713" cy="1752599"/>
          </a:xfrm>
        </p:spPr>
        <p:txBody>
          <a:bodyPr/>
          <a:lstStyle/>
          <a:p>
            <a:r>
              <a:rPr lang="fr-FR" dirty="0" smtClean="0"/>
              <a:t>Quels sont les risques en caserne?</a:t>
            </a:r>
            <a:br>
              <a:rPr lang="fr-FR" dirty="0" smtClean="0"/>
            </a:br>
            <a:r>
              <a:rPr lang="fr-FR" dirty="0" smtClean="0"/>
              <a:t>Quelles mesures ?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7028872" y="2235197"/>
            <a:ext cx="509847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2400" dirty="0" smtClean="0"/>
              <a:t>Constituez des groupes </a:t>
            </a:r>
          </a:p>
          <a:p>
            <a:r>
              <a:rPr lang="fr-FR" sz="2400" dirty="0"/>
              <a:t>	</a:t>
            </a:r>
            <a:r>
              <a:rPr lang="fr-FR" sz="2400" dirty="0" smtClean="0"/>
              <a:t>(2 ou 3 personnes)</a:t>
            </a:r>
          </a:p>
          <a:p>
            <a:endParaRPr lang="fr-FR" sz="2400" dirty="0" smtClean="0"/>
          </a:p>
          <a:p>
            <a:pPr marL="285750" indent="-285750">
              <a:buFontTx/>
              <a:buChar char="-"/>
            </a:pPr>
            <a:r>
              <a:rPr lang="fr-FR" sz="2400" dirty="0" smtClean="0"/>
              <a:t>Identifiez 10 situations dangereuses</a:t>
            </a:r>
          </a:p>
          <a:p>
            <a:endParaRPr lang="fr-FR" sz="2400" dirty="0" smtClean="0"/>
          </a:p>
          <a:p>
            <a:pPr marL="285750" indent="-285750">
              <a:buFontTx/>
              <a:buChar char="-"/>
            </a:pPr>
            <a:r>
              <a:rPr lang="fr-FR" sz="2400" dirty="0" smtClean="0"/>
              <a:t>Décrivez chaque situation dangereuse</a:t>
            </a:r>
          </a:p>
          <a:p>
            <a:endParaRPr lang="fr-FR" sz="2400" dirty="0" smtClean="0"/>
          </a:p>
          <a:p>
            <a:pPr marL="285750" indent="-285750">
              <a:buFontTx/>
              <a:buChar char="-"/>
            </a:pPr>
            <a:r>
              <a:rPr lang="fr-FR" sz="2400" dirty="0" smtClean="0"/>
              <a:t>Proposez une (des) action(s) d’amélioration</a:t>
            </a:r>
          </a:p>
          <a:p>
            <a:pPr marL="285750" indent="-285750">
              <a:buFontTx/>
              <a:buChar char="-"/>
            </a:pPr>
            <a:endParaRPr lang="fr-FR" sz="2400" dirty="0"/>
          </a:p>
          <a:p>
            <a:r>
              <a:rPr lang="fr-FR" dirty="0" smtClean="0"/>
              <a:t>Temps: 30-45 minutes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839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134" y="0"/>
            <a:ext cx="9638321" cy="6821542"/>
          </a:xfrm>
        </p:spPr>
      </p:pic>
      <p:sp>
        <p:nvSpPr>
          <p:cNvPr id="4" name="Rectangle à coins arrondis 3">
            <a:hlinkClick r:id="" action="ppaction://macro?name=countDown"/>
          </p:cNvPr>
          <p:cNvSpPr/>
          <p:nvPr/>
        </p:nvSpPr>
        <p:spPr>
          <a:xfrm>
            <a:off x="518615" y="4710513"/>
            <a:ext cx="1733266" cy="58479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Berlin Sans FB" panose="020E0602020502020306" pitchFamily="34" charset="0"/>
              </a:rPr>
              <a:t>Bonne chasse !!</a:t>
            </a:r>
            <a:endParaRPr lang="fr-FR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40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0381" y="2605035"/>
            <a:ext cx="840122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60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Restitution des groupes de travail</a:t>
            </a:r>
            <a:endParaRPr lang="fr-FR" sz="6000" b="1" dirty="0">
              <a:ln w="19050">
                <a:solidFill>
                  <a:schemeClr val="tx1"/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9409" y="4315672"/>
            <a:ext cx="2225225" cy="16667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7116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134" y="0"/>
            <a:ext cx="9638321" cy="6821542"/>
          </a:xfrm>
        </p:spPr>
      </p:pic>
      <p:pic>
        <p:nvPicPr>
          <p:cNvPr id="3" name="Espace réservé du contenu 3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1" t="32728" r="63206" b="42900"/>
          <a:stretch/>
        </p:blipFill>
        <p:spPr>
          <a:xfrm>
            <a:off x="4952010" y="2232561"/>
            <a:ext cx="1009403" cy="1662546"/>
          </a:xfrm>
          <a:prstGeom prst="rect">
            <a:avLst/>
          </a:prstGeom>
        </p:spPr>
      </p:pic>
      <p:pic>
        <p:nvPicPr>
          <p:cNvPr id="4" name="Espace réservé du contenu 3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78" t="19846" r="20453" b="51256"/>
          <a:stretch/>
        </p:blipFill>
        <p:spPr>
          <a:xfrm>
            <a:off x="8716488" y="1353786"/>
            <a:ext cx="1365663" cy="1971305"/>
          </a:xfrm>
          <a:prstGeom prst="rect">
            <a:avLst/>
          </a:prstGeom>
        </p:spPr>
      </p:pic>
      <p:pic>
        <p:nvPicPr>
          <p:cNvPr id="6" name="Espace réservé du contenu 3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27" t="6093" r="46943" b="74758"/>
          <a:stretch/>
        </p:blipFill>
        <p:spPr>
          <a:xfrm>
            <a:off x="6234545" y="415636"/>
            <a:ext cx="1294412" cy="1306286"/>
          </a:xfrm>
          <a:prstGeom prst="rect">
            <a:avLst/>
          </a:prstGeom>
        </p:spPr>
      </p:pic>
      <p:pic>
        <p:nvPicPr>
          <p:cNvPr id="7" name="Espace réservé du contenu 3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89" t="29594" r="35731" b="59961"/>
          <a:stretch/>
        </p:blipFill>
        <p:spPr>
          <a:xfrm>
            <a:off x="7647709" y="2018804"/>
            <a:ext cx="961902" cy="712521"/>
          </a:xfrm>
          <a:prstGeom prst="rect">
            <a:avLst/>
          </a:prstGeom>
        </p:spPr>
      </p:pic>
      <p:pic>
        <p:nvPicPr>
          <p:cNvPr id="8" name="Espace réservé du contenu 3">
            <a:hlinkClick r:id="rId7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0" t="66327" r="77129" b="13827"/>
          <a:stretch/>
        </p:blipFill>
        <p:spPr>
          <a:xfrm>
            <a:off x="2802577" y="4524499"/>
            <a:ext cx="1816924" cy="1353788"/>
          </a:xfrm>
          <a:prstGeom prst="rect">
            <a:avLst/>
          </a:prstGeom>
        </p:spPr>
      </p:pic>
      <p:pic>
        <p:nvPicPr>
          <p:cNvPr id="9" name="Espace réservé du contenu 3">
            <a:hlinkClick r:id="rId8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7" t="80739" r="60633" b="7415"/>
          <a:stretch/>
        </p:blipFill>
        <p:spPr>
          <a:xfrm>
            <a:off x="5869171" y="5507665"/>
            <a:ext cx="340243" cy="808076"/>
          </a:xfrm>
          <a:prstGeom prst="rect">
            <a:avLst/>
          </a:prstGeom>
        </p:spPr>
      </p:pic>
      <p:pic>
        <p:nvPicPr>
          <p:cNvPr id="10" name="Espace réservé du contenu 3">
            <a:hlinkClick r:id="rId9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2" t="50969" r="84462" b="42173"/>
          <a:stretch/>
        </p:blipFill>
        <p:spPr>
          <a:xfrm>
            <a:off x="3359888" y="3476846"/>
            <a:ext cx="552893" cy="467833"/>
          </a:xfrm>
          <a:prstGeom prst="rect">
            <a:avLst/>
          </a:prstGeom>
        </p:spPr>
      </p:pic>
      <p:pic>
        <p:nvPicPr>
          <p:cNvPr id="11" name="Espace réservé du contenu 3">
            <a:hlinkClick r:id="rId10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49" t="62970" r="43204" b="30483"/>
          <a:stretch/>
        </p:blipFill>
        <p:spPr>
          <a:xfrm>
            <a:off x="7634177" y="4295553"/>
            <a:ext cx="255182" cy="446568"/>
          </a:xfrm>
          <a:prstGeom prst="rect">
            <a:avLst/>
          </a:prstGeom>
        </p:spPr>
      </p:pic>
      <p:pic>
        <p:nvPicPr>
          <p:cNvPr id="12" name="Espace réservé du contenu 3">
            <a:hlinkClick r:id="rId11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8" t="71723" r="68505" b="8953"/>
          <a:stretch/>
        </p:blipFill>
        <p:spPr>
          <a:xfrm>
            <a:off x="4868883" y="4892634"/>
            <a:ext cx="581892" cy="1318161"/>
          </a:xfrm>
          <a:prstGeom prst="rect">
            <a:avLst/>
          </a:prstGeom>
        </p:spPr>
      </p:pic>
      <p:pic>
        <p:nvPicPr>
          <p:cNvPr id="13" name="Espace réservé du contenu 3">
            <a:hlinkClick r:id="rId12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5" t="72420" r="65671" b="8431"/>
          <a:stretch/>
        </p:blipFill>
        <p:spPr>
          <a:xfrm>
            <a:off x="5450773" y="4940134"/>
            <a:ext cx="273133" cy="1306287"/>
          </a:xfrm>
          <a:prstGeom prst="rect">
            <a:avLst/>
          </a:prstGeom>
        </p:spPr>
      </p:pic>
      <p:pic>
        <p:nvPicPr>
          <p:cNvPr id="14" name="Espace réservé du contenu 3">
            <a:hlinkClick r:id="rId13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91" t="45785" r="29447" b="40637"/>
          <a:stretch/>
        </p:blipFill>
        <p:spPr>
          <a:xfrm>
            <a:off x="6472051" y="3123210"/>
            <a:ext cx="2743201" cy="926276"/>
          </a:xfrm>
          <a:prstGeom prst="rect">
            <a:avLst/>
          </a:prstGeom>
        </p:spPr>
      </p:pic>
      <p:pic>
        <p:nvPicPr>
          <p:cNvPr id="15" name="Espace réservé du contenu 3">
            <a:hlinkClick r:id="rId14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09" t="25591" r="46573" b="59438"/>
          <a:stretch/>
        </p:blipFill>
        <p:spPr>
          <a:xfrm>
            <a:off x="6020789" y="1745672"/>
            <a:ext cx="1543793" cy="1021279"/>
          </a:xfrm>
          <a:prstGeom prst="rect">
            <a:avLst/>
          </a:prstGeom>
        </p:spPr>
      </p:pic>
      <p:pic>
        <p:nvPicPr>
          <p:cNvPr id="16" name="Espace réservé du contenu 3">
            <a:hlinkClick r:id="rId15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3" t="40736" r="75528" b="44119"/>
          <a:stretch/>
        </p:blipFill>
        <p:spPr>
          <a:xfrm>
            <a:off x="3966358" y="2778826"/>
            <a:ext cx="807523" cy="1033153"/>
          </a:xfrm>
          <a:prstGeom prst="rect">
            <a:avLst/>
          </a:prstGeom>
        </p:spPr>
      </p:pic>
      <p:pic>
        <p:nvPicPr>
          <p:cNvPr id="17" name="Espace réservé du contenu 3">
            <a:hlinkClick r:id="rId16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41" t="13057" r="60249" b="70231"/>
          <a:stretch/>
        </p:blipFill>
        <p:spPr>
          <a:xfrm>
            <a:off x="5320145" y="890648"/>
            <a:ext cx="926276" cy="1140033"/>
          </a:xfrm>
          <a:prstGeom prst="rect">
            <a:avLst/>
          </a:prstGeom>
        </p:spPr>
      </p:pic>
      <p:pic>
        <p:nvPicPr>
          <p:cNvPr id="18" name="Espace réservé du contenu 3">
            <a:hlinkClick r:id="rId17" action="ppaction://hlinksldjump"/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48" t="80739" r="33143" b="7038"/>
          <a:stretch/>
        </p:blipFill>
        <p:spPr>
          <a:xfrm>
            <a:off x="7383439" y="5507665"/>
            <a:ext cx="1475554" cy="833758"/>
          </a:xfrm>
          <a:prstGeom prst="rect">
            <a:avLst/>
          </a:prstGeom>
        </p:spPr>
      </p:pic>
      <p:sp>
        <p:nvSpPr>
          <p:cNvPr id="21" name="Parchemin horizontal 20">
            <a:hlinkClick r:id="rId18" action="ppaction://hlinksldjump"/>
          </p:cNvPr>
          <p:cNvSpPr/>
          <p:nvPr/>
        </p:nvSpPr>
        <p:spPr>
          <a:xfrm>
            <a:off x="95535" y="6050033"/>
            <a:ext cx="736979" cy="647205"/>
          </a:xfrm>
          <a:prstGeom prst="horizontalScroll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Georgia" panose="02040502050405020303" pitchFamily="18" charset="0"/>
              </a:rPr>
              <a:t>Fin</a:t>
            </a:r>
            <a:endParaRPr lang="fr-FR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17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7439" y="1464457"/>
            <a:ext cx="2974493" cy="383157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954443" y="1209963"/>
            <a:ext cx="6748029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Sapeur-pompier positionné sur une cabine de CCF, sans moyen antichute, qui remplace un néon (courant actif)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Chute de hauteur</a:t>
            </a:r>
          </a:p>
          <a:p>
            <a:r>
              <a:rPr lang="fr-FR" dirty="0" smtClean="0"/>
              <a:t>Chute d’objet</a:t>
            </a:r>
          </a:p>
          <a:p>
            <a:r>
              <a:rPr lang="fr-FR" dirty="0" smtClean="0"/>
              <a:t>Electrocution/ électrisation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Seules les personnes habilitées peuvent intervenir sur les installations électrique (habilitation électrique au minimum BS)</a:t>
            </a:r>
          </a:p>
          <a:p>
            <a:endParaRPr lang="fr-FR" sz="1000" dirty="0" smtClean="0"/>
          </a:p>
          <a:p>
            <a:r>
              <a:rPr lang="fr-FR" dirty="0" smtClean="0"/>
              <a:t>Aucune intervention sous tension: consignation préalable</a:t>
            </a:r>
          </a:p>
          <a:p>
            <a:endParaRPr lang="fr-FR" sz="1000" dirty="0" smtClean="0"/>
          </a:p>
          <a:p>
            <a:r>
              <a:rPr lang="fr-FR" dirty="0" smtClean="0"/>
              <a:t>Utilisation de moyens d’accès en hauteur adaptés: nacelle (PEMP)</a:t>
            </a:r>
          </a:p>
          <a:p>
            <a:r>
              <a:rPr lang="fr-FR" dirty="0" smtClean="0"/>
              <a:t>escabeau avec plateforme de sécurité (garde corps)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9898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435927" y="1006762"/>
            <a:ext cx="825182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err="1" smtClean="0"/>
              <a:t>Retex</a:t>
            </a:r>
            <a:r>
              <a:rPr lang="fr-FR" b="1" u="sng" dirty="0" smtClean="0"/>
              <a:t>: 12 accidents par chutes de hauteur en 2019</a:t>
            </a:r>
          </a:p>
          <a:p>
            <a:endParaRPr lang="fr-FR" dirty="0" smtClean="0"/>
          </a:p>
          <a:p>
            <a:r>
              <a:rPr lang="fr-FR" b="1" dirty="0" smtClean="0"/>
              <a:t>12</a:t>
            </a:r>
            <a:r>
              <a:rPr lang="fr-FR" dirty="0" smtClean="0"/>
              <a:t> accidents dont 10 avec arrêt de travail- </a:t>
            </a:r>
            <a:r>
              <a:rPr lang="fr-FR" b="1" u="sng" dirty="0" smtClean="0"/>
              <a:t>501 jours</a:t>
            </a:r>
          </a:p>
          <a:p>
            <a:endParaRPr lang="fr-FR" b="1" u="sng" dirty="0"/>
          </a:p>
          <a:p>
            <a:r>
              <a:rPr lang="fr-FR" b="1" dirty="0" smtClean="0"/>
              <a:t>6 accidents </a:t>
            </a:r>
            <a:r>
              <a:rPr lang="fr-FR" dirty="0" smtClean="0"/>
              <a:t>en intervention « </a:t>
            </a:r>
            <a:r>
              <a:rPr lang="fr-FR" b="1" dirty="0" smtClean="0"/>
              <a:t>Incendie</a:t>
            </a:r>
            <a:r>
              <a:rPr lang="fr-FR" dirty="0" smtClean="0"/>
              <a:t> »- chutes en phase de reconnaissance / déblais car sols se dérobent ou trou dans plancher</a:t>
            </a:r>
          </a:p>
          <a:p>
            <a:endParaRPr lang="fr-FR" dirty="0" smtClean="0"/>
          </a:p>
          <a:p>
            <a:r>
              <a:rPr lang="fr-FR" b="1" dirty="0" smtClean="0"/>
              <a:t>3 accidents </a:t>
            </a:r>
            <a:r>
              <a:rPr lang="fr-FR" dirty="0" smtClean="0"/>
              <a:t>en casernement- chutes de hauteur lors des phases de manutentions de matériel- </a:t>
            </a:r>
            <a:r>
              <a:rPr lang="fr-FR" b="1" dirty="0" smtClean="0"/>
              <a:t>284 jour</a:t>
            </a:r>
            <a:r>
              <a:rPr lang="fr-FR" dirty="0" smtClean="0"/>
              <a:t>s dont 1 accident entrainant 265 jours (chute d’une échelle)</a:t>
            </a:r>
            <a:endParaRPr lang="fr-FR" dirty="0"/>
          </a:p>
          <a:p>
            <a:endParaRPr lang="fr-FR" dirty="0" smtClean="0"/>
          </a:p>
          <a:p>
            <a:r>
              <a:rPr lang="fr-FR" b="1" u="sng" dirty="0" smtClean="0"/>
              <a:t>Actions: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Utilisation de moyens adaptés pour l’accès en hauteur –garde-corps/ dispositifs antichute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Favoriser l’éclairage lors des interventions incendie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Sollicitation du chef de groupe pour l’utilisation de la caméra thermique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Rappels sur les Méthodes et Technique d’Engagement (MTE): lors des déplacements position au plus près du sol (accroupi/ </a:t>
            </a:r>
            <a:r>
              <a:rPr lang="fr-FR" dirty="0" err="1" smtClean="0"/>
              <a:t>trépier</a:t>
            </a:r>
            <a:r>
              <a:rPr lang="fr-FR" dirty="0" smtClean="0"/>
              <a:t>)- </a:t>
            </a:r>
            <a:r>
              <a:rPr lang="fr-FR" sz="1000" dirty="0" err="1" smtClean="0"/>
              <a:t>Cf</a:t>
            </a:r>
            <a:r>
              <a:rPr lang="fr-FR" sz="1000" dirty="0" smtClean="0"/>
              <a:t> GFOR </a:t>
            </a:r>
            <a:r>
              <a:rPr lang="fr-FR" sz="1000" dirty="0" err="1" smtClean="0"/>
              <a:t>Adj</a:t>
            </a:r>
            <a:r>
              <a:rPr lang="fr-FR" sz="1000" dirty="0" smtClean="0"/>
              <a:t> CHALMETTE Stéphane</a:t>
            </a:r>
          </a:p>
          <a:p>
            <a:pPr marL="285750" indent="-285750">
              <a:buFontTx/>
              <a:buChar char="-"/>
            </a:pPr>
            <a:endParaRPr lang="fr-FR" dirty="0" smtClean="0"/>
          </a:p>
          <a:p>
            <a:pPr marL="285750" indent="-285750">
              <a:buFontTx/>
              <a:buChar char="-"/>
            </a:pPr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7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031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954443" y="1274618"/>
            <a:ext cx="674802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Sapeur-pompier qui monte sur l’étagère pour récupérer du matériel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Chute de hauteur</a:t>
            </a:r>
          </a:p>
          <a:p>
            <a:r>
              <a:rPr lang="fr-FR" dirty="0" smtClean="0"/>
              <a:t>Chute d’objet</a:t>
            </a:r>
          </a:p>
          <a:p>
            <a:r>
              <a:rPr lang="fr-FR" dirty="0" smtClean="0"/>
              <a:t>Troubles </a:t>
            </a:r>
            <a:r>
              <a:rPr lang="fr-FR" dirty="0"/>
              <a:t>M</a:t>
            </a:r>
            <a:r>
              <a:rPr lang="fr-FR" dirty="0" smtClean="0"/>
              <a:t>usculo </a:t>
            </a:r>
            <a:r>
              <a:rPr lang="fr-FR" dirty="0" smtClean="0"/>
              <a:t>Squelettiques- lombalgies</a:t>
            </a:r>
          </a:p>
          <a:p>
            <a:r>
              <a:rPr lang="fr-FR" dirty="0" smtClean="0"/>
              <a:t>Chute de l’étagère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Disposer d’un moyen d’accès en hauteur sécurisé (ex: escabeau stocké à proximité)</a:t>
            </a:r>
          </a:p>
          <a:p>
            <a:endParaRPr lang="fr-FR" sz="1000" dirty="0" smtClean="0"/>
          </a:p>
          <a:p>
            <a:r>
              <a:rPr lang="fr-FR" dirty="0" smtClean="0"/>
              <a:t>Fixer les étagères au sol/ aux murs pour éviter le basculement</a:t>
            </a:r>
          </a:p>
          <a:p>
            <a:endParaRPr lang="fr-FR" sz="1000" dirty="0" smtClean="0"/>
          </a:p>
          <a:p>
            <a:r>
              <a:rPr lang="fr-FR" dirty="0" smtClean="0"/>
              <a:t>Organiser le stockage en fonction de la fréquence d’utilisation, du poids et du volume des charges</a:t>
            </a:r>
          </a:p>
          <a:p>
            <a:endParaRPr lang="fr-FR" sz="1000" dirty="0" smtClean="0"/>
          </a:p>
          <a:p>
            <a:r>
              <a:rPr lang="fr-FR" dirty="0" smtClean="0"/>
              <a:t>Ce qui est fréquemment utilisé: à hauteur d’homme</a:t>
            </a:r>
            <a:endParaRPr lang="fr-FR" dirty="0"/>
          </a:p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872" y="1274618"/>
            <a:ext cx="4232251" cy="383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4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435927" y="1006762"/>
            <a:ext cx="82518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err="1" smtClean="0"/>
              <a:t>Retex</a:t>
            </a:r>
            <a:r>
              <a:rPr lang="fr-FR" b="1" u="sng" dirty="0" smtClean="0"/>
              <a:t>: chute de hauteur en accédant par une étagère 2019</a:t>
            </a:r>
          </a:p>
          <a:p>
            <a:endParaRPr lang="fr-FR" dirty="0" smtClean="0"/>
          </a:p>
          <a:p>
            <a:r>
              <a:rPr lang="fr-FR" b="1" dirty="0" smtClean="0"/>
              <a:t>1 accident </a:t>
            </a:r>
            <a:r>
              <a:rPr lang="fr-FR" dirty="0" smtClean="0"/>
              <a:t>entrainant </a:t>
            </a:r>
            <a:r>
              <a:rPr lang="fr-FR" b="1" dirty="0" smtClean="0"/>
              <a:t>19 jours d’arrêt</a:t>
            </a:r>
          </a:p>
          <a:p>
            <a:r>
              <a:rPr lang="fr-FR" dirty="0" smtClean="0"/>
              <a:t>Fractures de côtes</a:t>
            </a:r>
            <a:endParaRPr lang="fr-FR" dirty="0"/>
          </a:p>
          <a:p>
            <a:r>
              <a:rPr lang="fr-FR" dirty="0" smtClean="0"/>
              <a:t>En rangeant des packs d’eau sur une étagère, l’agent est monté sur le rack et a chuté</a:t>
            </a:r>
          </a:p>
          <a:p>
            <a:endParaRPr lang="fr-FR" dirty="0"/>
          </a:p>
          <a:p>
            <a:endParaRPr lang="fr-FR" dirty="0" smtClean="0"/>
          </a:p>
          <a:p>
            <a:r>
              <a:rPr lang="fr-FR" b="1" u="sng" dirty="0" smtClean="0"/>
              <a:t>Actions: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Utilisation de moyens adaptés pour l’accès en hauteur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Organisation des stockages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7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7047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4994" y="1819562"/>
            <a:ext cx="3596329" cy="31242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135417" y="1302327"/>
            <a:ext cx="688109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Stockage au sol de différents matériels et notamment de bouteilles ARI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Chute de plain-pied</a:t>
            </a:r>
          </a:p>
          <a:p>
            <a:r>
              <a:rPr lang="fr-FR" dirty="0" smtClean="0"/>
              <a:t>ARI: rupture de robinetterie- </a:t>
            </a:r>
            <a:r>
              <a:rPr lang="fr-FR" dirty="0" smtClean="0"/>
              <a:t>projection</a:t>
            </a:r>
            <a:endParaRPr lang="fr-FR" dirty="0" smtClean="0"/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Ne pas encombrer les voies de circulation dans la remise</a:t>
            </a:r>
          </a:p>
          <a:p>
            <a:endParaRPr lang="fr-FR" sz="1000" dirty="0" smtClean="0"/>
          </a:p>
          <a:p>
            <a:r>
              <a:rPr lang="fr-FR" dirty="0" smtClean="0"/>
              <a:t>Stocker les bouteilles ARI afin qu’elles ne puissent pas tomber</a:t>
            </a:r>
          </a:p>
          <a:p>
            <a:endParaRPr lang="fr-FR" sz="1000" dirty="0" smtClean="0"/>
          </a:p>
          <a:p>
            <a:r>
              <a:rPr lang="fr-FR" dirty="0" smtClean="0"/>
              <a:t>Matériel sous pression (300 bars) avec de fortes contraintes réglementaires </a:t>
            </a:r>
            <a:r>
              <a:rPr lang="fr-FR" i="1" dirty="0" smtClean="0"/>
              <a:t>(contrôle et requalification/ traçabilité des gonflages…)</a:t>
            </a:r>
          </a:p>
          <a:p>
            <a:endParaRPr lang="fr-FR" sz="1000" i="1" dirty="0" smtClean="0"/>
          </a:p>
          <a:p>
            <a:r>
              <a:rPr lang="fr-FR" dirty="0" smtClean="0"/>
              <a:t>Signaler aux contrôleurs EPI les chocs importants subis par la robinetterie d’une bouteille ARI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2901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536334" y="1034472"/>
            <a:ext cx="60498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err="1" smtClean="0"/>
              <a:t>Retex</a:t>
            </a:r>
            <a:r>
              <a:rPr lang="fr-FR" b="1" u="sng" dirty="0" smtClean="0"/>
              <a:t>: Accident au CS </a:t>
            </a:r>
            <a:r>
              <a:rPr lang="fr-FR" b="1" u="sng" dirty="0" err="1" smtClean="0"/>
              <a:t>Ceyrat</a:t>
            </a:r>
            <a:r>
              <a:rPr lang="fr-FR" b="1" u="sng" dirty="0" smtClean="0"/>
              <a:t> le 26 octobre 2019</a:t>
            </a:r>
          </a:p>
          <a:p>
            <a:endParaRPr lang="fr-FR" dirty="0" smtClean="0"/>
          </a:p>
          <a:p>
            <a:r>
              <a:rPr lang="fr-FR" dirty="0" smtClean="0"/>
              <a:t>En saisissant une bouteille ARI, le robinet de celle-ci a rompu, libérant violemment la pression d’air contenu dans le récipient. Le robinet et le récipient sont alors projetés atteignant un SPV au visage.</a:t>
            </a:r>
          </a:p>
          <a:p>
            <a:endParaRPr lang="fr-FR" dirty="0" smtClean="0"/>
          </a:p>
          <a:p>
            <a:r>
              <a:rPr lang="fr-FR" dirty="0" smtClean="0"/>
              <a:t>Traumatisme facial, 2 fractures de l’os temporal- 103 jours d’arrêt</a:t>
            </a:r>
          </a:p>
          <a:p>
            <a:endParaRPr lang="fr-FR" dirty="0" smtClean="0"/>
          </a:p>
          <a:p>
            <a:r>
              <a:rPr lang="fr-FR" dirty="0" smtClean="0"/>
              <a:t>Enquête du CHSCT transmise à la DGSCGC</a:t>
            </a:r>
          </a:p>
          <a:p>
            <a:endParaRPr lang="fr-FR" dirty="0"/>
          </a:p>
          <a:p>
            <a:r>
              <a:rPr lang="fr-FR" b="1" u="sng" dirty="0" smtClean="0"/>
              <a:t>Actions:</a:t>
            </a:r>
          </a:p>
          <a:p>
            <a:r>
              <a:rPr lang="fr-FR" dirty="0" smtClean="0"/>
              <a:t>Rappels des consignes de sécurité</a:t>
            </a:r>
          </a:p>
          <a:p>
            <a:r>
              <a:rPr lang="fr-FR" dirty="0" smtClean="0"/>
              <a:t>Etude de moyens de protection de la robinetterie</a:t>
            </a:r>
          </a:p>
          <a:p>
            <a:r>
              <a:rPr lang="fr-FR" dirty="0" smtClean="0"/>
              <a:t>Procédures de stockage et de transport des bouteilles avec des moyens adaptés</a:t>
            </a:r>
          </a:p>
          <a:p>
            <a:r>
              <a:rPr lang="fr-FR" dirty="0" smtClean="0"/>
              <a:t>Procédures de contrôle et de remise en état des bouteilles dans les CS</a:t>
            </a:r>
            <a:endParaRPr lang="fr-FR" dirty="0"/>
          </a:p>
          <a:p>
            <a:endParaRPr lang="fr-FR" dirty="0"/>
          </a:p>
        </p:txBody>
      </p:sp>
      <p:pic>
        <p:nvPicPr>
          <p:cNvPr id="9" name="Espace réservé du contenu 8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09" r="10076"/>
          <a:stretch/>
        </p:blipFill>
        <p:spPr>
          <a:xfrm rot="5400000">
            <a:off x="1566826" y="485955"/>
            <a:ext cx="3491346" cy="2653362"/>
          </a:xfr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01" r="28215"/>
          <a:stretch/>
        </p:blipFill>
        <p:spPr>
          <a:xfrm rot="5400000">
            <a:off x="2037881" y="3734503"/>
            <a:ext cx="2632362" cy="2570235"/>
          </a:xfrm>
          <a:prstGeom prst="rect">
            <a:avLst/>
          </a:prstGeom>
        </p:spPr>
      </p:pic>
      <p:pic>
        <p:nvPicPr>
          <p:cNvPr id="8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384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954443" y="1274618"/>
            <a:ext cx="6748029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Sapeur-pompier qui fume à proximité de </a:t>
            </a:r>
            <a:r>
              <a:rPr lang="fr-FR" dirty="0" err="1" smtClean="0"/>
              <a:t>jericans</a:t>
            </a:r>
            <a:r>
              <a:rPr lang="fr-FR" dirty="0" smtClean="0"/>
              <a:t> de carburant + fuites au sol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Incendie/ Explosion</a:t>
            </a:r>
          </a:p>
          <a:p>
            <a:r>
              <a:rPr lang="fr-FR" dirty="0" smtClean="0"/>
              <a:t>Pollution du sol</a:t>
            </a:r>
          </a:p>
          <a:p>
            <a:r>
              <a:rPr lang="fr-FR" dirty="0" smtClean="0"/>
              <a:t>Risques cardiovasculaires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Rappels: interdiction de fumer/ </a:t>
            </a:r>
            <a:r>
              <a:rPr lang="fr-FR" dirty="0" err="1" smtClean="0"/>
              <a:t>vapoter</a:t>
            </a:r>
            <a:r>
              <a:rPr lang="fr-FR" dirty="0" smtClean="0"/>
              <a:t> dans les locaux</a:t>
            </a:r>
          </a:p>
          <a:p>
            <a:endParaRPr lang="fr-FR" sz="1000" dirty="0" smtClean="0"/>
          </a:p>
          <a:p>
            <a:r>
              <a:rPr lang="fr-FR" dirty="0" smtClean="0"/>
              <a:t>Interdiction de fumer/ </a:t>
            </a:r>
            <a:r>
              <a:rPr lang="fr-FR" dirty="0" err="1" smtClean="0"/>
              <a:t>vapoter</a:t>
            </a:r>
            <a:r>
              <a:rPr lang="fr-FR" dirty="0" smtClean="0"/>
              <a:t> à proximité de produits inflammables</a:t>
            </a:r>
          </a:p>
          <a:p>
            <a:endParaRPr lang="fr-FR" sz="1000" dirty="0" smtClean="0"/>
          </a:p>
          <a:p>
            <a:r>
              <a:rPr lang="fr-FR" dirty="0" smtClean="0"/>
              <a:t>Disposer les jerricans d’essence sur des bacs de rétention (limite la dispersion des fuites éventuelles)</a:t>
            </a:r>
          </a:p>
          <a:p>
            <a:endParaRPr lang="fr-FR" dirty="0"/>
          </a:p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31" y="1373829"/>
            <a:ext cx="4042478" cy="3752353"/>
          </a:xfrm>
          <a:prstGeom prst="rect">
            <a:avLst/>
          </a:prstGeom>
        </p:spPr>
      </p:pic>
      <p:pic>
        <p:nvPicPr>
          <p:cNvPr id="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571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954443" y="1274618"/>
            <a:ext cx="6748029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Stockage des DASRI (Déchets d’Activités de Soins à Risques Infectieux) dans un </a:t>
            </a:r>
            <a:r>
              <a:rPr lang="fr-FR" dirty="0" err="1" smtClean="0"/>
              <a:t>contenair</a:t>
            </a:r>
            <a:r>
              <a:rPr lang="fr-FR" dirty="0" smtClean="0"/>
              <a:t> d’ordures ménagères débordantes. Seringue au sol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Risque biologique infectieux</a:t>
            </a:r>
          </a:p>
          <a:p>
            <a:r>
              <a:rPr lang="fr-FR" dirty="0" smtClean="0"/>
              <a:t>Risques pour l’environnement (déchets spéciaux)</a:t>
            </a:r>
          </a:p>
          <a:p>
            <a:r>
              <a:rPr lang="fr-FR" dirty="0" smtClean="0"/>
              <a:t>Chute de plain-pied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Disposer les DASRI dans des contenant adaptés</a:t>
            </a:r>
          </a:p>
          <a:p>
            <a:endParaRPr lang="fr-FR" sz="1000" dirty="0" smtClean="0"/>
          </a:p>
          <a:p>
            <a:r>
              <a:rPr lang="fr-FR" dirty="0" smtClean="0"/>
              <a:t>Organiser la collecte des déchets afin de limiter le sur-stockage</a:t>
            </a:r>
          </a:p>
          <a:p>
            <a:endParaRPr lang="fr-FR" sz="1000" dirty="0" smtClean="0"/>
          </a:p>
          <a:p>
            <a:r>
              <a:rPr lang="fr-FR" dirty="0" smtClean="0"/>
              <a:t>Rappels des règles applicables sur la gestion des DASRU et des périmés</a:t>
            </a:r>
          </a:p>
          <a:p>
            <a:endParaRPr lang="fr-FR" dirty="0"/>
          </a:p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425" y="995218"/>
            <a:ext cx="3398333" cy="4521727"/>
          </a:xfrm>
          <a:prstGeom prst="rect">
            <a:avLst/>
          </a:prstGeom>
        </p:spPr>
      </p:pic>
      <p:pic>
        <p:nvPicPr>
          <p:cNvPr id="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806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954443" y="1274618"/>
            <a:ext cx="6748029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Extincteur inaccessible car accès encombré par des stockages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Incendie</a:t>
            </a:r>
          </a:p>
          <a:p>
            <a:r>
              <a:rPr lang="fr-FR" dirty="0" smtClean="0"/>
              <a:t>Chute de personne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Laisser libre d’</a:t>
            </a:r>
            <a:r>
              <a:rPr lang="fr-FR" dirty="0" err="1" smtClean="0"/>
              <a:t>accés</a:t>
            </a:r>
            <a:r>
              <a:rPr lang="fr-FR" dirty="0" smtClean="0"/>
              <a:t> les issues de secours et moyens de lutte contre l’incendie</a:t>
            </a:r>
          </a:p>
          <a:p>
            <a:endParaRPr lang="fr-FR" sz="1000" dirty="0" smtClean="0"/>
          </a:p>
          <a:p>
            <a:r>
              <a:rPr lang="fr-FR" dirty="0" smtClean="0"/>
              <a:t>Rappels: extincteurs non percuté, contrôlé (annuellement) et en bon état</a:t>
            </a:r>
          </a:p>
          <a:p>
            <a:endParaRPr lang="fr-FR" dirty="0"/>
          </a:p>
          <a:p>
            <a:endParaRPr lang="fr-FR" dirty="0" smtClean="0"/>
          </a:p>
          <a:p>
            <a:r>
              <a:rPr lang="fr-F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Retex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</a:t>
            </a:r>
            <a:r>
              <a:rPr lang="fr-FR" dirty="0" smtClean="0"/>
              <a:t>: un incident avec un extincteur qui lors de son contrôle s’est vidé spontanément. Il avait été déplombé et percuté auparavant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73" y="1874980"/>
            <a:ext cx="3351871" cy="2844673"/>
          </a:xfrm>
          <a:prstGeom prst="rect">
            <a:avLst/>
          </a:prstGeom>
        </p:spPr>
      </p:pic>
      <p:pic>
        <p:nvPicPr>
          <p:cNvPr id="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1905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954443" y="1274618"/>
            <a:ext cx="6748029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Stockage d’un produit dangereux dans un contenant alimentaire, au sol , à l’arrière d’un VSAV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Risque chimique: ingestion/ projection/ dispersion accidentelle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Interdiction de conditionner des produits chimiques dans des contenants alimentaires</a:t>
            </a:r>
          </a:p>
          <a:p>
            <a:endParaRPr lang="fr-FR" sz="1000" dirty="0"/>
          </a:p>
          <a:p>
            <a:r>
              <a:rPr lang="fr-FR" dirty="0" smtClean="0"/>
              <a:t>Produit fractionné = étiquettes de danger multipliées</a:t>
            </a:r>
          </a:p>
          <a:p>
            <a:endParaRPr lang="fr-FR" sz="1000" dirty="0"/>
          </a:p>
          <a:p>
            <a:r>
              <a:rPr lang="fr-FR" dirty="0" smtClean="0"/>
              <a:t>Rappels sur les nouveaux pictogrammes de dangers</a:t>
            </a:r>
          </a:p>
          <a:p>
            <a:endParaRPr lang="fr-FR" sz="1000" dirty="0"/>
          </a:p>
          <a:p>
            <a:r>
              <a:rPr lang="fr-FR" dirty="0" smtClean="0"/>
              <a:t>Stockage des produits chimiques sur des étagères ou dans des placards, avec, idéalement, des bacs de rétention.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7439" y="1274618"/>
            <a:ext cx="2701891" cy="3526449"/>
          </a:xfrm>
          <a:prstGeom prst="rect">
            <a:avLst/>
          </a:prstGeom>
        </p:spPr>
      </p:pic>
      <p:pic>
        <p:nvPicPr>
          <p:cNvPr id="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7115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742007" y="1833970"/>
            <a:ext cx="674802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Un sapeur-pompier court en traversant un fuite d’eau sous un CCF.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Chute de plain-pied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Evacuer l’eau au sol/ sécher les sols</a:t>
            </a:r>
          </a:p>
          <a:p>
            <a:endParaRPr lang="fr-FR" sz="1000" dirty="0"/>
          </a:p>
          <a:p>
            <a:r>
              <a:rPr lang="fr-FR" dirty="0" smtClean="0"/>
              <a:t>Signaler par panneaux/ rubalise la présence d’eau au sol/ sols glissants</a:t>
            </a:r>
          </a:p>
          <a:p>
            <a:endParaRPr lang="fr-FR" sz="1000" dirty="0"/>
          </a:p>
          <a:p>
            <a:r>
              <a:rPr lang="fr-FR" dirty="0" smtClean="0"/>
              <a:t>Faire réparer la fuite sur le CCF s’il y a lieu</a:t>
            </a:r>
          </a:p>
          <a:p>
            <a:endParaRPr lang="fr-FR" sz="1000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618" y="381994"/>
            <a:ext cx="3013396" cy="5335315"/>
          </a:xfrm>
          <a:prstGeom prst="rect">
            <a:avLst/>
          </a:prstGeom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1661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673601" y="1109930"/>
            <a:ext cx="7444508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Porte sectionnelle hors service et qui est maintenue ouverte par « un moyen de fortune »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Risque de chute de la porte</a:t>
            </a:r>
          </a:p>
          <a:p>
            <a:r>
              <a:rPr lang="fr-FR" dirty="0" smtClean="0"/>
              <a:t>Contusion/ écrasement </a:t>
            </a:r>
          </a:p>
          <a:p>
            <a:r>
              <a:rPr lang="fr-FR" dirty="0" smtClean="0"/>
              <a:t>Interaction avec l’entreprise extérieure intervenante pour la réparation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Rappels sur les dangers de réparations de fortunes sur de tels équipements</a:t>
            </a:r>
          </a:p>
          <a:p>
            <a:endParaRPr lang="fr-FR" sz="1000" dirty="0"/>
          </a:p>
          <a:p>
            <a:r>
              <a:rPr lang="fr-FR" dirty="0" smtClean="0"/>
              <a:t>Condamner la porte en attendant la réparation</a:t>
            </a:r>
          </a:p>
          <a:p>
            <a:endParaRPr lang="fr-FR" sz="1000" dirty="0"/>
          </a:p>
          <a:p>
            <a:r>
              <a:rPr lang="fr-FR" dirty="0" smtClean="0"/>
              <a:t>Assurer la maintenance préventive et les vérifications périodiques de l’installation</a:t>
            </a:r>
          </a:p>
          <a:p>
            <a:endParaRPr lang="fr-FR" sz="1000" dirty="0"/>
          </a:p>
          <a:p>
            <a:r>
              <a:rPr lang="fr-FR" sz="900" dirty="0" smtClean="0"/>
              <a:t>Nb: plan de prévention obligatoire lors de l’intervention d’une entreprise extérieure si risque d’interactions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/>
          <a:srcRect t="-3841" b="21666"/>
          <a:stretch/>
        </p:blipFill>
        <p:spPr>
          <a:xfrm>
            <a:off x="1567439" y="1109930"/>
            <a:ext cx="2528088" cy="4515016"/>
          </a:xfrm>
          <a:prstGeom prst="rect">
            <a:avLst/>
          </a:prstGeom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271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218545" y="1109930"/>
            <a:ext cx="689956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Un FPT en cours de remisage sans guidage- manœuvre en marche-arrière, présence d’un enfant seul à l’arrière du véhicule, absence de butées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Risques de renverser l’enfant</a:t>
            </a:r>
          </a:p>
          <a:p>
            <a:r>
              <a:rPr lang="fr-FR" dirty="0" smtClean="0"/>
              <a:t>Choc du matériel</a:t>
            </a:r>
          </a:p>
          <a:p>
            <a:r>
              <a:rPr lang="fr-FR" dirty="0" smtClean="0"/>
              <a:t>Choc psychologique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Guidage systématique lors du remisage des </a:t>
            </a:r>
            <a:r>
              <a:rPr lang="fr-FR" dirty="0" smtClean="0"/>
              <a:t>véhicules (formation au guidage)</a:t>
            </a:r>
            <a:endParaRPr lang="fr-FR" dirty="0" smtClean="0"/>
          </a:p>
          <a:p>
            <a:endParaRPr lang="fr-FR" sz="1000" dirty="0"/>
          </a:p>
          <a:p>
            <a:r>
              <a:rPr lang="fr-FR" dirty="0" smtClean="0"/>
              <a:t>Mettre des butées et marquages aux sols</a:t>
            </a:r>
          </a:p>
          <a:p>
            <a:endParaRPr lang="fr-FR" sz="1000" dirty="0"/>
          </a:p>
          <a:p>
            <a:r>
              <a:rPr lang="fr-FR" dirty="0" smtClean="0"/>
              <a:t>Encadrement des visiteurs/ extérieurs</a:t>
            </a:r>
          </a:p>
          <a:p>
            <a:endParaRPr lang="fr-FR" sz="1000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530" y="2152073"/>
            <a:ext cx="4787235" cy="2493818"/>
          </a:xfrm>
          <a:prstGeom prst="rect">
            <a:avLst/>
          </a:prstGeom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754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742007" y="1274618"/>
            <a:ext cx="674802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Accueil d’un groupe scolaire dans la remise du centre de secours</a:t>
            </a:r>
          </a:p>
          <a:p>
            <a:r>
              <a:rPr lang="fr-FR" dirty="0" smtClean="0"/>
              <a:t>Stockage au sol de divers matériels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Risque d’interactions du groupe scolaire avec les activités de la remise</a:t>
            </a:r>
          </a:p>
          <a:p>
            <a:r>
              <a:rPr lang="fr-FR" dirty="0" smtClean="0"/>
              <a:t>Chutes de plain-pied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Organiser l’accueil des groupes scolaires avec détermination des consignes de sécurité</a:t>
            </a:r>
          </a:p>
          <a:p>
            <a:endParaRPr lang="fr-FR" sz="1000" dirty="0"/>
          </a:p>
          <a:p>
            <a:r>
              <a:rPr lang="fr-FR" dirty="0" smtClean="0"/>
              <a:t>Présentation du matériel dans un autre espace que la remise, sans risque d’interaction</a:t>
            </a:r>
          </a:p>
          <a:p>
            <a:endParaRPr lang="fr-FR" sz="1000" dirty="0"/>
          </a:p>
          <a:p>
            <a:r>
              <a:rPr lang="fr-FR" dirty="0" smtClean="0"/>
              <a:t>Prévenir les sapeurs-pompiers en amont de la visite du groupe scolaire</a:t>
            </a:r>
          </a:p>
          <a:p>
            <a:endParaRPr lang="fr-FR" sz="1000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924" y="1633326"/>
            <a:ext cx="4180566" cy="3520013"/>
          </a:xfrm>
          <a:prstGeom prst="rect">
            <a:avLst/>
          </a:prstGeom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300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742007" y="1274618"/>
            <a:ext cx="674802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Escabeau posé au sol, présence d’un compresseur sans protection particulière</a:t>
            </a:r>
          </a:p>
          <a:p>
            <a:r>
              <a:rPr lang="fr-FR" dirty="0" smtClean="0"/>
              <a:t>Maintien en état des équipements de travail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Risque de chute (escabeau)</a:t>
            </a:r>
          </a:p>
          <a:p>
            <a:r>
              <a:rPr lang="fr-FR" dirty="0" smtClean="0"/>
              <a:t>Risque d’explosion d’un appareil sous pression (compresseur)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Assurer la vérification périodique des matériels et installations: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Appareil sous pression: contrôles et requalification comme pour les ARI- contrôle tous les 40 mois par une personne qualifiée et requalification tous les 10 ans par un expert d’un organisme habilité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Escabeau: contrôle visuel avant chaque utilisation</a:t>
            </a:r>
          </a:p>
          <a:p>
            <a:endParaRPr lang="fr-FR" sz="1000" dirty="0" smtClean="0"/>
          </a:p>
          <a:p>
            <a:endParaRPr lang="fr-FR" sz="1000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3339" y="1529594"/>
            <a:ext cx="3286727" cy="3688203"/>
          </a:xfrm>
          <a:prstGeom prst="rect">
            <a:avLst/>
          </a:prstGeom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386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742007" y="1274618"/>
            <a:ext cx="674802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Armoires individuelles disposées au fond de la remise du centre</a:t>
            </a:r>
          </a:p>
          <a:p>
            <a:r>
              <a:rPr lang="fr-FR" dirty="0" smtClean="0"/>
              <a:t>Matériel disposé sur le dessus des armoires</a:t>
            </a:r>
          </a:p>
          <a:p>
            <a:r>
              <a:rPr lang="fr-FR" dirty="0" smtClean="0"/>
              <a:t>Tenue de feu stockée avec les vêtements personnels et autres effets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Risques liés à l’hygiène: gaz d’échappement</a:t>
            </a:r>
          </a:p>
          <a:p>
            <a:r>
              <a:rPr lang="fr-FR" dirty="0" smtClean="0"/>
              <a:t>Risques de chute d’objet</a:t>
            </a:r>
          </a:p>
          <a:p>
            <a:r>
              <a:rPr lang="fr-FR" dirty="0" smtClean="0"/>
              <a:t>Contamination des vêtements et effets par particules (toxicité des fumées)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Armoires individuelles dans un local spécifique, de surface convenable, ventilé, chauffé, non mixte, maintenu en état de propreté (</a:t>
            </a:r>
            <a:r>
              <a:rPr lang="fr-FR" dirty="0" err="1" smtClean="0"/>
              <a:t>Cf</a:t>
            </a:r>
            <a:r>
              <a:rPr lang="fr-FR" dirty="0" smtClean="0"/>
              <a:t> code du travail)</a:t>
            </a:r>
          </a:p>
          <a:p>
            <a:r>
              <a:rPr lang="fr-FR" dirty="0" smtClean="0"/>
              <a:t>Toxicité des fumées: tenues de feu stocké à part des autres effets- possibilité dans la remise sur un portant collectif- nettoyer les tenues de feu en respectant les procédures en fonction du degré de souillure</a:t>
            </a:r>
          </a:p>
          <a:p>
            <a:endParaRPr lang="fr-FR" sz="1000" dirty="0" smtClean="0"/>
          </a:p>
          <a:p>
            <a:endParaRPr lang="fr-FR" sz="1000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8380" y="1890080"/>
            <a:ext cx="3216410" cy="3726272"/>
          </a:xfrm>
          <a:prstGeom prst="rect">
            <a:avLst/>
          </a:prstGeom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0247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4742007" y="1274618"/>
            <a:ext cx="6748029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Description de la situation:</a:t>
            </a:r>
          </a:p>
          <a:p>
            <a:r>
              <a:rPr lang="fr-FR" dirty="0" smtClean="0"/>
              <a:t>Câble d’alimentation du VSAV au sol/ Agent qui tire sur la prise</a:t>
            </a:r>
          </a:p>
          <a:p>
            <a:endParaRPr lang="fr-FR" dirty="0"/>
          </a:p>
          <a:p>
            <a:r>
              <a:rPr lang="fr-FR" b="1" u="sng" dirty="0" smtClean="0"/>
              <a:t>Risques identifiés:</a:t>
            </a:r>
          </a:p>
          <a:p>
            <a:r>
              <a:rPr lang="fr-FR" dirty="0" smtClean="0"/>
              <a:t>Risque de chute de plain-pied</a:t>
            </a:r>
          </a:p>
          <a:p>
            <a:r>
              <a:rPr lang="fr-FR" dirty="0" smtClean="0"/>
              <a:t>Détérioration du matériel</a:t>
            </a:r>
          </a:p>
          <a:p>
            <a:r>
              <a:rPr lang="fr-FR" dirty="0" smtClean="0"/>
              <a:t>Electrisation de l’agent</a:t>
            </a:r>
          </a:p>
          <a:p>
            <a:endParaRPr lang="fr-FR" dirty="0" smtClean="0"/>
          </a:p>
          <a:p>
            <a:r>
              <a:rPr lang="fr-FR" b="1" u="sng" dirty="0" smtClean="0"/>
              <a:t>Préconisations:</a:t>
            </a:r>
          </a:p>
          <a:p>
            <a:r>
              <a:rPr lang="fr-FR" dirty="0" smtClean="0"/>
              <a:t>Branchement des engins avec système d’enrouleur: évite les risques de chute de plain-pied et de détérioration du matériel</a:t>
            </a:r>
          </a:p>
          <a:p>
            <a:r>
              <a:rPr lang="fr-FR" dirty="0" smtClean="0"/>
              <a:t>Informer les agents sur le fonctionnement d’une prise maréchal: obligation de formation et d’information de tous les agents sur les équipements et matériels qui vont être utilisés (</a:t>
            </a:r>
            <a:r>
              <a:rPr lang="fr-FR" dirty="0" err="1" smtClean="0"/>
              <a:t>Cf</a:t>
            </a:r>
            <a:r>
              <a:rPr lang="fr-FR" dirty="0" smtClean="0"/>
              <a:t> code du travail)</a:t>
            </a:r>
          </a:p>
          <a:p>
            <a:endParaRPr lang="fr-FR" sz="1000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12" y="1705707"/>
            <a:ext cx="3707979" cy="3323493"/>
          </a:xfrm>
          <a:prstGeom prst="rect">
            <a:avLst/>
          </a:prstGeom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825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439" y="256793"/>
            <a:ext cx="2890980" cy="4058746"/>
          </a:xfrm>
          <a:prstGeom prst="rect">
            <a:avLst/>
          </a:prstGeom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567439" y="66963"/>
            <a:ext cx="10018713" cy="1207655"/>
          </a:xfrm>
        </p:spPr>
        <p:txBody>
          <a:bodyPr/>
          <a:lstStyle/>
          <a:p>
            <a:r>
              <a:rPr lang="fr-FR" dirty="0" smtClean="0"/>
              <a:t>Restitution…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3789485" y="1006762"/>
            <a:ext cx="826476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err="1" smtClean="0"/>
              <a:t>Retex</a:t>
            </a:r>
            <a:r>
              <a:rPr lang="fr-FR" b="1" u="sng" dirty="0" smtClean="0"/>
              <a:t>: Accident EPA le 30 mars </a:t>
            </a:r>
            <a:r>
              <a:rPr lang="fr-FR" b="1" u="sng" dirty="0" smtClean="0"/>
              <a:t>2019</a:t>
            </a:r>
            <a:endParaRPr lang="fr-FR" b="1" u="sng" dirty="0" smtClean="0"/>
          </a:p>
          <a:p>
            <a:endParaRPr lang="fr-FR" dirty="0" smtClean="0"/>
          </a:p>
          <a:p>
            <a:r>
              <a:rPr lang="fr-FR" dirty="0" smtClean="0"/>
              <a:t>Lors d’une intervention pour feu de maison, un SP a été blessé aux 2 pieds alors qu’il se trouvait sur l’échelle. Celle-ci a été manœuvrée malgré la présence de l’agent sur le parc.</a:t>
            </a:r>
          </a:p>
          <a:p>
            <a:endParaRPr lang="fr-FR" dirty="0" smtClean="0"/>
          </a:p>
          <a:p>
            <a:r>
              <a:rPr lang="fr-FR" dirty="0" smtClean="0"/>
              <a:t>Ecrasement des 2 avants-pieds- fracture</a:t>
            </a:r>
          </a:p>
          <a:p>
            <a:r>
              <a:rPr lang="fr-FR" dirty="0" smtClean="0"/>
              <a:t>216 jours d’arrêt/ séquelles/ coûts direct: 25000€</a:t>
            </a:r>
            <a:endParaRPr lang="fr-FR" dirty="0"/>
          </a:p>
          <a:p>
            <a:endParaRPr lang="fr-FR" dirty="0" smtClean="0"/>
          </a:p>
          <a:p>
            <a:r>
              <a:rPr lang="fr-FR" dirty="0" smtClean="0"/>
              <a:t>Enquête du CHSCT transmise à la DGSCGC</a:t>
            </a:r>
          </a:p>
          <a:p>
            <a:endParaRPr lang="fr-FR" dirty="0" smtClean="0"/>
          </a:p>
          <a:p>
            <a:endParaRPr lang="fr-FR" dirty="0"/>
          </a:p>
          <a:p>
            <a:r>
              <a:rPr lang="fr-FR" b="1" u="sng" dirty="0" smtClean="0"/>
              <a:t>Actions:</a:t>
            </a:r>
          </a:p>
          <a:p>
            <a:r>
              <a:rPr lang="fr-FR" dirty="0" smtClean="0"/>
              <a:t>- Rappels des consignes de sécurité: il est interdit de manœuvrer un parc échelle en présence d’agents sur le parc- le non respect des règles de sécurité est une faute grave- responsabilités de l’agent</a:t>
            </a:r>
          </a:p>
          <a:p>
            <a:r>
              <a:rPr lang="fr-FR" dirty="0" smtClean="0"/>
              <a:t>- Manœuvre systématique de tous les écheliers lorsqu’une nouvelle échelle arrive sur le CIS, même temporairement .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FMPA des COD 6 formalisée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Harmonisation du parc échelles</a:t>
            </a:r>
          </a:p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97" y="1006762"/>
            <a:ext cx="3952000" cy="5535680"/>
          </a:xfrm>
          <a:prstGeom prst="rect">
            <a:avLst/>
          </a:prstGeom>
        </p:spPr>
      </p:pic>
      <p:pic>
        <p:nvPicPr>
          <p:cNvPr id="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523" y="6161174"/>
            <a:ext cx="404125" cy="39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34" b="89308" l="25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615" y="6204119"/>
            <a:ext cx="711228" cy="35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183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94510" y="2967335"/>
            <a:ext cx="74029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Merci de votre attention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110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134" y="0"/>
            <a:ext cx="9638321" cy="6821542"/>
          </a:xfrm>
        </p:spPr>
      </p:pic>
    </p:spTree>
    <p:extLst>
      <p:ext uri="{BB962C8B-B14F-4D97-AF65-F5344CB8AC3E}">
        <p14:creationId xmlns:p14="http://schemas.microsoft.com/office/powerpoint/2010/main" val="296765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134" y="0"/>
            <a:ext cx="9638321" cy="6821542"/>
          </a:xfrm>
        </p:spPr>
      </p:pic>
      <p:pic>
        <p:nvPicPr>
          <p:cNvPr id="3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1" t="32728" r="63206" b="42900"/>
          <a:stretch/>
        </p:blipFill>
        <p:spPr>
          <a:xfrm>
            <a:off x="4952010" y="2232561"/>
            <a:ext cx="1009403" cy="1662546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78" t="19846" r="20453" b="51256"/>
          <a:stretch/>
        </p:blipFill>
        <p:spPr>
          <a:xfrm>
            <a:off x="8716488" y="1353786"/>
            <a:ext cx="1365663" cy="1971305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27" t="6093" r="46943" b="74758"/>
          <a:stretch/>
        </p:blipFill>
        <p:spPr>
          <a:xfrm>
            <a:off x="6234545" y="415636"/>
            <a:ext cx="1294412" cy="1306286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89" t="29594" r="35731" b="59961"/>
          <a:stretch/>
        </p:blipFill>
        <p:spPr>
          <a:xfrm>
            <a:off x="7647709" y="2018804"/>
            <a:ext cx="961902" cy="712521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0" t="66327" r="77129" b="13827"/>
          <a:stretch/>
        </p:blipFill>
        <p:spPr>
          <a:xfrm>
            <a:off x="2802577" y="4524499"/>
            <a:ext cx="1816924" cy="1353788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7" t="80739" r="60633" b="7415"/>
          <a:stretch/>
        </p:blipFill>
        <p:spPr>
          <a:xfrm>
            <a:off x="5869171" y="5507665"/>
            <a:ext cx="340243" cy="808076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2" t="50969" r="84462" b="42173"/>
          <a:stretch/>
        </p:blipFill>
        <p:spPr>
          <a:xfrm>
            <a:off x="3359888" y="3476846"/>
            <a:ext cx="552893" cy="467833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49" t="62970" r="43204" b="30483"/>
          <a:stretch/>
        </p:blipFill>
        <p:spPr>
          <a:xfrm>
            <a:off x="7634177" y="4295553"/>
            <a:ext cx="255182" cy="446568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8" t="71723" r="68505" b="8953"/>
          <a:stretch/>
        </p:blipFill>
        <p:spPr>
          <a:xfrm>
            <a:off x="4868883" y="4892634"/>
            <a:ext cx="581892" cy="1318161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5" t="72420" r="65671" b="8431"/>
          <a:stretch/>
        </p:blipFill>
        <p:spPr>
          <a:xfrm>
            <a:off x="5450773" y="4940134"/>
            <a:ext cx="273133" cy="1306287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91" t="45785" r="29447" b="40637"/>
          <a:stretch/>
        </p:blipFill>
        <p:spPr>
          <a:xfrm>
            <a:off x="6472051" y="3123210"/>
            <a:ext cx="2743201" cy="926276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09" t="25591" r="46573" b="59438"/>
          <a:stretch/>
        </p:blipFill>
        <p:spPr>
          <a:xfrm>
            <a:off x="6020789" y="1745672"/>
            <a:ext cx="1543793" cy="1021279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3" t="40736" r="75528" b="44119"/>
          <a:stretch/>
        </p:blipFill>
        <p:spPr>
          <a:xfrm>
            <a:off x="3966358" y="2778826"/>
            <a:ext cx="807523" cy="1033153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41" t="13057" r="60249" b="70231"/>
          <a:stretch/>
        </p:blipFill>
        <p:spPr>
          <a:xfrm>
            <a:off x="5320145" y="890648"/>
            <a:ext cx="926276" cy="1140033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48" t="80739" r="33143" b="7038"/>
          <a:stretch/>
        </p:blipFill>
        <p:spPr>
          <a:xfrm>
            <a:off x="7383439" y="5507665"/>
            <a:ext cx="1475554" cy="833758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2641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e">
  <a:themeElements>
    <a:clrScheme name="Parallaxe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Parallax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allax" id="{3388167B-A2EB-4685-9635-1831D9AEF8C4}" vid="{93B4CCAC-FD5A-4D59-B1AC-EAF45910B5A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TM03457496[[fn=Parallaxe]]</Template>
  <TotalTime>6726</TotalTime>
  <Words>1532</Words>
  <Application>Microsoft Office PowerPoint</Application>
  <PresentationFormat>Personnalisé</PresentationFormat>
  <Paragraphs>304</Paragraphs>
  <Slides>28</Slides>
  <Notes>1</Notes>
  <HiddenSlides>1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29" baseType="lpstr">
      <vt:lpstr>Parallaxe</vt:lpstr>
      <vt:lpstr>FMA Risques Spécifiques </vt:lpstr>
      <vt:lpstr>Pourquoi de la prévention des risques professionnels?</vt:lpstr>
      <vt:lpstr>Pourquoi de la prévention des risques professionnels?</vt:lpstr>
      <vt:lpstr>Quels sont les risques en caserne? Quelles mesures ?</vt:lpstr>
      <vt:lpstr>Présentation PowerPoint</vt:lpstr>
      <vt:lpstr>Présentation PowerPoint</vt:lpstr>
      <vt:lpstr>Présentation PowerPoint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Restitution…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FMA Risques Spécifiques</dc:title>
  <dc:creator>BARRAT Emilie</dc:creator>
  <cp:lastModifiedBy>DEBAILLEUX Yoann</cp:lastModifiedBy>
  <cp:revision>56</cp:revision>
  <cp:lastPrinted>2020-03-02T12:37:45Z</cp:lastPrinted>
  <dcterms:created xsi:type="dcterms:W3CDTF">2020-01-29T10:30:45Z</dcterms:created>
  <dcterms:modified xsi:type="dcterms:W3CDTF">2020-03-02T15:29:42Z</dcterms:modified>
</cp:coreProperties>
</file>