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notesMasterIdLst>
    <p:notesMasterId r:id="rId16"/>
  </p:notesMasterIdLst>
  <p:handoutMasterIdLst>
    <p:handoutMasterId r:id="rId17"/>
  </p:handoutMasterIdLst>
  <p:sldIdLst>
    <p:sldId id="293" r:id="rId2"/>
    <p:sldId id="349" r:id="rId3"/>
    <p:sldId id="352" r:id="rId4"/>
    <p:sldId id="350" r:id="rId5"/>
    <p:sldId id="359" r:id="rId6"/>
    <p:sldId id="353" r:id="rId7"/>
    <p:sldId id="363" r:id="rId8"/>
    <p:sldId id="362" r:id="rId9"/>
    <p:sldId id="360" r:id="rId10"/>
    <p:sldId id="361" r:id="rId11"/>
    <p:sldId id="354" r:id="rId12"/>
    <p:sldId id="355" r:id="rId13"/>
    <p:sldId id="356" r:id="rId14"/>
    <p:sldId id="357" r:id="rId15"/>
  </p:sldIdLst>
  <p:sldSz cx="12192000" cy="6858000"/>
  <p:notesSz cx="7099300" cy="10234613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00FF"/>
    <a:srgbClr val="FD9902"/>
    <a:srgbClr val="4E4EE4"/>
    <a:srgbClr val="5E343D"/>
    <a:srgbClr val="80121C"/>
    <a:srgbClr val="E9B5BA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1" autoAdjust="0"/>
    <p:restoredTop sz="94711" autoAdjust="0"/>
  </p:normalViewPr>
  <p:slideViewPr>
    <p:cSldViewPr>
      <p:cViewPr varScale="1">
        <p:scale>
          <a:sx n="83" d="100"/>
          <a:sy n="83" d="100"/>
        </p:scale>
        <p:origin x="96" y="4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2227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B7A007-FF4B-4538-9144-C73F74CF2642}" type="datetimeFigureOut">
              <a:rPr lang="fr-FR" smtClean="0"/>
              <a:t>29/01/2024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40CF69-FF8E-4FB4-9878-93167E452C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6634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5AEA80-5BE5-492F-A4BD-B1A8C6B43C72}" type="datetimeFigureOut">
              <a:rPr lang="fr-FR" smtClean="0"/>
              <a:t>29/01/2024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613" y="4926013"/>
            <a:ext cx="5680075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F4C60E-35D0-4DD6-989B-5EE074B54D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7759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31800" y="1268414"/>
            <a:ext cx="11398251" cy="1728787"/>
          </a:xfrm>
          <a:noFill/>
          <a:extLst>
            <a:ext uri="{909E8E84-426E-40dd-AFC4-6F175D3DCCD1}"/>
          </a:extLst>
        </p:spPr>
        <p:txBody>
          <a:bodyPr/>
          <a:lstStyle>
            <a:lvl1pPr algn="ctr">
              <a:defRPr sz="4400"/>
            </a:lvl1pPr>
          </a:lstStyle>
          <a:p>
            <a:pPr lvl="0"/>
            <a:r>
              <a:rPr lang="fr-FR" noProof="0" smtClean="0"/>
              <a:t>Cliquez et modifiez le titre</a:t>
            </a:r>
          </a:p>
        </p:txBody>
      </p:sp>
      <p:pic>
        <p:nvPicPr>
          <p:cNvPr id="3" name="Imag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3825" y="1622425"/>
            <a:ext cx="12484521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20336" y="5255425"/>
            <a:ext cx="2546760" cy="1129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3958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726CF-1677-4001-9FE3-1E6D9078C653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884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144000" y="0"/>
            <a:ext cx="3048000" cy="602138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8940800" cy="602138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F19E58-19CB-4BE4-B5FB-F4C81F942B94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282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82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814917" y="1268413"/>
            <a:ext cx="5384800" cy="475297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402917" y="1268413"/>
            <a:ext cx="5384800" cy="475297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5AA218-8BDF-4C9C-BDDD-A8C76397D869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403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A9F68E-F2F0-4D9D-8738-F5BDB7606349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0775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1B103B-3D2F-4918-A213-0E0B97235217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270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14917" y="1268413"/>
            <a:ext cx="5384800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402917" y="1268413"/>
            <a:ext cx="5384800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AD90E4-D8C2-421C-941A-24D617BD839A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265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620AFF-1341-4032-A3AF-EEC7890B92C6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479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EAD719-137D-4152-B018-2101AC8B976E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037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306738-E322-414D-8A9F-EE32461E5785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466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CCDEA8-BCD1-44A2-9E2D-D38A7FE8E6CD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190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EEB632-C39F-41B8-B9CC-023DD0C5794B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1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0" y="1"/>
            <a:ext cx="12192000" cy="1038225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62" tIns="47881" rIns="95762" bIns="4788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et modifiez le titre</a:t>
            </a:r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4917" y="1268413"/>
            <a:ext cx="10972800" cy="545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62" tIns="47881" rIns="95762" bIns="478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 smtClean="0"/>
              <a:t>Cliquez pour modifier les styles du texte du masque</a:t>
            </a:r>
          </a:p>
          <a:p>
            <a:pPr lvl="1"/>
            <a:r>
              <a:rPr lang="fr-FR" altLang="fr-FR" dirty="0" smtClean="0"/>
              <a:t>Deuxième niveau</a:t>
            </a:r>
          </a:p>
          <a:p>
            <a:pPr lvl="2"/>
            <a:r>
              <a:rPr lang="fr-FR" altLang="fr-FR" dirty="0" smtClean="0"/>
              <a:t>Troisième niveau</a:t>
            </a:r>
          </a:p>
          <a:p>
            <a:pPr lvl="3"/>
            <a:r>
              <a:rPr lang="fr-FR" altLang="fr-FR" dirty="0" smtClean="0"/>
              <a:t>Quatrième niveau</a:t>
            </a:r>
          </a:p>
          <a:p>
            <a:pPr lvl="4"/>
            <a:r>
              <a:rPr lang="fr-FR" altLang="fr-FR" dirty="0" smtClean="0"/>
              <a:t>Cinquième </a:t>
            </a:r>
            <a:r>
              <a:rPr lang="fr-FR" altLang="fr-FR" dirty="0" err="1" smtClean="0"/>
              <a:t>nivea</a:t>
            </a:r>
            <a:endParaRPr lang="fr-FR" altLang="fr-FR" dirty="0" smtClean="0"/>
          </a:p>
        </p:txBody>
      </p:sp>
      <p:sp>
        <p:nvSpPr>
          <p:cNvPr id="160811" name="Text Box 43"/>
          <p:cNvSpPr txBox="1">
            <a:spLocks noChangeArrowheads="1"/>
          </p:cNvSpPr>
          <p:nvPr userDrawn="1"/>
        </p:nvSpPr>
        <p:spPr bwMode="auto">
          <a:xfrm>
            <a:off x="2237317" y="781050"/>
            <a:ext cx="165824" cy="31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82078" tIns="41040" rIns="82078" bIns="41040">
            <a:spAutoFit/>
          </a:bodyPr>
          <a:lstStyle>
            <a:lvl1pPr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411163"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820738"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231900"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639888"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097088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554288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011488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468688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fr-FR" sz="1500" smtClean="0">
              <a:solidFill>
                <a:srgbClr val="1A212B"/>
              </a:solidFill>
              <a:latin typeface="Arial" charset="0"/>
              <a:cs typeface="Arial Unicode MS" charset="0"/>
            </a:endParaRPr>
          </a:p>
        </p:txBody>
      </p:sp>
      <p:sp>
        <p:nvSpPr>
          <p:cNvPr id="1029" name="Rectangle 46"/>
          <p:cNvSpPr>
            <a:spLocks noChangeArrowheads="1"/>
          </p:cNvSpPr>
          <p:nvPr userDrawn="1"/>
        </p:nvSpPr>
        <p:spPr bwMode="auto">
          <a:xfrm>
            <a:off x="3600452" y="6453188"/>
            <a:ext cx="5185833" cy="215900"/>
          </a:xfrm>
          <a:prstGeom prst="rect">
            <a:avLst/>
          </a:prstGeom>
          <a:noFill/>
          <a:ln>
            <a:noFill/>
          </a:ln>
          <a:extLst/>
        </p:spPr>
        <p:txBody>
          <a:bodyPr lIns="82087" tIns="41042" rIns="82087" bIns="41042"/>
          <a:lstStyle>
            <a:lvl1pPr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ctr" defTabSz="820738" eaLnBrk="0" fontAlgn="base" hangingPunct="0">
              <a:spcBef>
                <a:spcPct val="0"/>
              </a:spcBef>
              <a:spcAft>
                <a:spcPct val="0"/>
              </a:spcAft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ctr" defTabSz="820738" eaLnBrk="0" fontAlgn="base" hangingPunct="0">
              <a:spcBef>
                <a:spcPct val="0"/>
              </a:spcBef>
              <a:spcAft>
                <a:spcPct val="0"/>
              </a:spcAft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ctr" defTabSz="820738" eaLnBrk="0" fontAlgn="base" hangingPunct="0">
              <a:spcBef>
                <a:spcPct val="0"/>
              </a:spcBef>
              <a:spcAft>
                <a:spcPct val="0"/>
              </a:spcAft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ctr" defTabSz="820738" eaLnBrk="0" fontAlgn="base" hangingPunct="0">
              <a:spcBef>
                <a:spcPct val="0"/>
              </a:spcBef>
              <a:spcAft>
                <a:spcPct val="0"/>
              </a:spcAft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lang="fr-FR" altLang="fr-FR" sz="1000" b="1" dirty="0" smtClean="0">
                <a:solidFill>
                  <a:srgbClr val="CD0920"/>
                </a:solidFill>
                <a:latin typeface="Helvetica" panose="020B0604020202020204" pitchFamily="34" charset="0"/>
              </a:rPr>
              <a:t>DOCTRINE NRBC - SDIS 42 - 2024</a:t>
            </a:r>
          </a:p>
        </p:txBody>
      </p:sp>
      <p:sp>
        <p:nvSpPr>
          <p:cNvPr id="160840" name="Rectangle 7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39184" y="6453189"/>
            <a:ext cx="592667" cy="268287"/>
          </a:xfrm>
          <a:prstGeom prst="rect">
            <a:avLst/>
          </a:prstGeom>
          <a:solidFill>
            <a:srgbClr val="1A212B"/>
          </a:solidFill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b="1">
                <a:solidFill>
                  <a:schemeClr val="bg1"/>
                </a:solidFill>
                <a:latin typeface="Helvetica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A7067C1-53DC-488E-B4B6-3AE3EAE794F9}" type="slidenum">
              <a:rPr lang="fr-FR" altLang="fr-FR">
                <a:solidFill>
                  <a:srgbClr val="FFFFFF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  <p:pic>
        <p:nvPicPr>
          <p:cNvPr id="1031" name="Image 8" descr="LOGO-SDIS-RVB.png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77251" y="5084763"/>
            <a:ext cx="5027083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8278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/>
          <a:ea typeface="MS PGothic" panose="020B0600070205080204" pitchFamily="34" charset="-128"/>
          <a:cs typeface="Helvetica"/>
        </a:defRPr>
      </a:lvl1pPr>
      <a:lvl2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 panose="020B0604020202020204" pitchFamily="34" charset="0"/>
          <a:ea typeface="MS PGothic" panose="020B0600070205080204" pitchFamily="34" charset="-128"/>
          <a:cs typeface="Helvetica" panose="020B0604020202020204" pitchFamily="34" charset="0"/>
        </a:defRPr>
      </a:lvl2pPr>
      <a:lvl3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 panose="020B0604020202020204" pitchFamily="34" charset="0"/>
          <a:ea typeface="MS PGothic" panose="020B0600070205080204" pitchFamily="34" charset="-128"/>
          <a:cs typeface="Helvetica" panose="020B0604020202020204" pitchFamily="34" charset="0"/>
        </a:defRPr>
      </a:lvl3pPr>
      <a:lvl4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 panose="020B0604020202020204" pitchFamily="34" charset="0"/>
          <a:ea typeface="MS PGothic" panose="020B0600070205080204" pitchFamily="34" charset="-128"/>
          <a:cs typeface="Helvetica" panose="020B0604020202020204" pitchFamily="34" charset="0"/>
        </a:defRPr>
      </a:lvl4pPr>
      <a:lvl5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 panose="020B0604020202020204" pitchFamily="34" charset="0"/>
          <a:ea typeface="MS PGothic" panose="020B0600070205080204" pitchFamily="34" charset="-128"/>
          <a:cs typeface="Helvetica" panose="020B0604020202020204" pitchFamily="34" charset="0"/>
        </a:defRPr>
      </a:lvl5pPr>
      <a:lvl6pPr marL="457200" algn="l" defTabSz="957263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</a:defRPr>
      </a:lvl6pPr>
      <a:lvl7pPr marL="914400" algn="l" defTabSz="957263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</a:defRPr>
      </a:lvl7pPr>
      <a:lvl8pPr marL="1371600" algn="l" defTabSz="957263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</a:defRPr>
      </a:lvl8pPr>
      <a:lvl9pPr marL="1828800" algn="l" defTabSz="957263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lr>
          <a:srgbClr val="1212EE"/>
        </a:buClr>
        <a:buSzPct val="70000"/>
        <a:buFont typeface="Wingdings" panose="05000000000000000000" pitchFamily="2" charset="2"/>
        <a:buChar char="l"/>
        <a:defRPr sz="2800" b="1">
          <a:solidFill>
            <a:schemeClr val="accent1"/>
          </a:solidFill>
          <a:latin typeface="Helvetica"/>
          <a:ea typeface="MS PGothic" panose="020B0600070205080204" pitchFamily="34" charset="-128"/>
          <a:cs typeface="Helvetica"/>
        </a:defRPr>
      </a:lvl1pPr>
      <a:lvl2pPr marL="725488" indent="-365125" algn="l" defTabSz="957263" rtl="0" eaLnBrk="0" fontAlgn="base" hangingPunct="0">
        <a:spcBef>
          <a:spcPct val="20000"/>
        </a:spcBef>
        <a:spcAft>
          <a:spcPct val="0"/>
        </a:spcAft>
        <a:buClr>
          <a:srgbClr val="009EE0"/>
        </a:buClr>
        <a:buSzPct val="70000"/>
        <a:buFont typeface="Wingdings" panose="05000000000000000000" pitchFamily="2" charset="2"/>
        <a:buChar char="l"/>
        <a:defRPr sz="2300">
          <a:solidFill>
            <a:schemeClr val="tx1"/>
          </a:solidFill>
          <a:latin typeface="Helvetica"/>
          <a:ea typeface="MS PGothic" panose="020B0600070205080204" pitchFamily="34" charset="-128"/>
          <a:cs typeface="Helvetica"/>
        </a:defRPr>
      </a:lvl2pPr>
      <a:lvl3pPr marL="1035050" indent="-307975" algn="l" defTabSz="957263" rtl="0" eaLnBrk="0" fontAlgn="base" hangingPunct="0">
        <a:spcBef>
          <a:spcPct val="20000"/>
        </a:spcBef>
        <a:spcAft>
          <a:spcPct val="0"/>
        </a:spcAft>
        <a:buClr>
          <a:srgbClr val="00CCFF"/>
        </a:buClr>
        <a:buSzPct val="70000"/>
        <a:buFont typeface="Wingdings" panose="05000000000000000000" pitchFamily="2" charset="2"/>
        <a:buChar char="l"/>
        <a:defRPr sz="2100">
          <a:solidFill>
            <a:schemeClr val="tx1"/>
          </a:solidFill>
          <a:latin typeface="Helvetica"/>
          <a:ea typeface="MS PGothic" panose="020B0600070205080204" pitchFamily="34" charset="-128"/>
          <a:cs typeface="Helvetica"/>
        </a:defRPr>
      </a:lvl3pPr>
      <a:lvl4pPr marL="1341438" indent="-304800" algn="l" defTabSz="957263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1900">
          <a:solidFill>
            <a:schemeClr val="tx1"/>
          </a:solidFill>
          <a:latin typeface="Helvetica"/>
          <a:ea typeface="MS PGothic" panose="020B0600070205080204" pitchFamily="34" charset="-128"/>
          <a:cs typeface="Helvetica"/>
        </a:defRPr>
      </a:lvl4pPr>
      <a:lvl5pPr marL="1674813" indent="-330200" algn="l" defTabSz="957263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1900">
          <a:solidFill>
            <a:schemeClr val="tx1"/>
          </a:solidFill>
          <a:latin typeface="Helvetica"/>
          <a:ea typeface="MS PGothic" panose="020B0600070205080204" pitchFamily="34" charset="-128"/>
          <a:cs typeface="Helvetica"/>
        </a:defRPr>
      </a:lvl5pPr>
      <a:lvl6pPr marL="2132013" indent="-330200" algn="l" defTabSz="957263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§"/>
        <a:defRPr sz="1900">
          <a:solidFill>
            <a:schemeClr val="tx1"/>
          </a:solidFill>
          <a:latin typeface="+mn-lt"/>
          <a:ea typeface="+mn-ea"/>
        </a:defRPr>
      </a:lvl6pPr>
      <a:lvl7pPr marL="2589213" indent="-330200" algn="l" defTabSz="957263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§"/>
        <a:defRPr sz="1900">
          <a:solidFill>
            <a:schemeClr val="tx1"/>
          </a:solidFill>
          <a:latin typeface="+mn-lt"/>
          <a:ea typeface="+mn-ea"/>
        </a:defRPr>
      </a:lvl7pPr>
      <a:lvl8pPr marL="3046413" indent="-330200" algn="l" defTabSz="957263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§"/>
        <a:defRPr sz="1900">
          <a:solidFill>
            <a:schemeClr val="tx1"/>
          </a:solidFill>
          <a:latin typeface="+mn-lt"/>
          <a:ea typeface="+mn-ea"/>
        </a:defRPr>
      </a:lvl8pPr>
      <a:lvl9pPr marL="3503613" indent="-330200" algn="l" defTabSz="957263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§"/>
        <a:defRPr sz="19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yosis.avi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hyperlink" Target="neurotoxic.avi" TargetMode="External"/><Relationship Id="rId4" Type="http://schemas.openxmlformats.org/officeDocument/2006/relationships/hyperlink" Target="cloq%20yp.mpg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Titre 1"/>
          <p:cNvSpPr>
            <a:spLocks noGrp="1"/>
          </p:cNvSpPr>
          <p:nvPr>
            <p:ph type="ctrTitle"/>
          </p:nvPr>
        </p:nvSpPr>
        <p:spPr>
          <a:xfrm>
            <a:off x="2018886" y="1916833"/>
            <a:ext cx="8548688" cy="17287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txBody>
          <a:bodyPr anchor="ctr" anchorCtr="1"/>
          <a:lstStyle/>
          <a:p>
            <a:pPr eaLnBrk="1" hangingPunct="1"/>
            <a:r>
              <a:rPr lang="fr-FR" altLang="fr-FR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br>
              <a:rPr lang="fr-FR" altLang="fr-FR" dirty="0" smtClean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fr-FR" altLang="fr-FR" sz="8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DOCTRINE NRBC  </a:t>
            </a:r>
            <a:r>
              <a:rPr lang="fr-FR" altLang="fr-FR" dirty="0" smtClean="0">
                <a:latin typeface="Helvetica" panose="020B0604020202020204" pitchFamily="34" charset="0"/>
                <a:cs typeface="Helvetica" panose="020B0604020202020204" pitchFamily="34" charset="0"/>
              </a:rPr>
              <a:t/>
            </a:r>
            <a:br>
              <a:rPr lang="fr-FR" altLang="fr-FR" dirty="0" smtClean="0">
                <a:latin typeface="Helvetica" panose="020B0604020202020204" pitchFamily="34" charset="0"/>
                <a:cs typeface="Helvetica" panose="020B0604020202020204" pitchFamily="34" charset="0"/>
              </a:rPr>
            </a:br>
            <a:endParaRPr lang="fr-FR" altLang="fr-FR" sz="24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06500" name="ZoneTexte 1"/>
          <p:cNvSpPr txBox="1">
            <a:spLocks noChangeArrowheads="1"/>
          </p:cNvSpPr>
          <p:nvPr/>
        </p:nvSpPr>
        <p:spPr bwMode="auto">
          <a:xfrm>
            <a:off x="7897813" y="923925"/>
            <a:ext cx="1841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altLang="fr-FR">
              <a:solidFill>
                <a:srgbClr val="1A212B"/>
              </a:solidFill>
            </a:endParaRPr>
          </a:p>
        </p:txBody>
      </p:sp>
      <p:sp>
        <p:nvSpPr>
          <p:cNvPr id="106501" name="Titre 1"/>
          <p:cNvSpPr txBox="1">
            <a:spLocks/>
          </p:cNvSpPr>
          <p:nvPr/>
        </p:nvSpPr>
        <p:spPr bwMode="auto">
          <a:xfrm>
            <a:off x="465852" y="5445224"/>
            <a:ext cx="5832475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altLang="fr-FR" sz="4400" dirty="0">
              <a:solidFill>
                <a:srgbClr val="FFFFFF"/>
              </a:solidFill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71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pc="-10" dirty="0">
                <a:latin typeface="Calibri"/>
                <a:cs typeface="Calibri"/>
              </a:rPr>
              <a:t>Reconnaitre</a:t>
            </a:r>
            <a:r>
              <a:rPr lang="fr-FR" spc="-25" dirty="0">
                <a:latin typeface="Calibri"/>
                <a:cs typeface="Calibri"/>
              </a:rPr>
              <a:t> </a:t>
            </a:r>
            <a:r>
              <a:rPr lang="fr-FR" dirty="0">
                <a:latin typeface="Calibri"/>
                <a:cs typeface="Calibri"/>
              </a:rPr>
              <a:t>les</a:t>
            </a:r>
            <a:r>
              <a:rPr lang="fr-FR" spc="-5" dirty="0">
                <a:latin typeface="Calibri"/>
                <a:cs typeface="Calibri"/>
              </a:rPr>
              <a:t> </a:t>
            </a:r>
            <a:r>
              <a:rPr lang="fr-FR" dirty="0">
                <a:latin typeface="Calibri"/>
                <a:cs typeface="Calibri"/>
              </a:rPr>
              <a:t>signaux</a:t>
            </a:r>
            <a:r>
              <a:rPr lang="fr-FR" spc="-5" dirty="0">
                <a:latin typeface="Calibri"/>
                <a:cs typeface="Calibri"/>
              </a:rPr>
              <a:t> de</a:t>
            </a:r>
            <a:r>
              <a:rPr lang="fr-FR" spc="-10" dirty="0">
                <a:latin typeface="Calibri"/>
                <a:cs typeface="Calibri"/>
              </a:rPr>
              <a:t> </a:t>
            </a:r>
            <a:r>
              <a:rPr lang="fr-FR" spc="-5" dirty="0">
                <a:latin typeface="Calibri"/>
                <a:cs typeface="Calibri"/>
              </a:rPr>
              <a:t>présence </a:t>
            </a:r>
            <a:r>
              <a:rPr lang="fr-FR" spc="-10" dirty="0">
                <a:latin typeface="Calibri"/>
                <a:cs typeface="Calibri"/>
              </a:rPr>
              <a:t>d’un</a:t>
            </a:r>
            <a:r>
              <a:rPr lang="fr-FR" spc="-15" dirty="0">
                <a:latin typeface="Calibri"/>
                <a:cs typeface="Calibri"/>
              </a:rPr>
              <a:t> </a:t>
            </a:r>
            <a:r>
              <a:rPr lang="fr-FR" spc="-10" dirty="0">
                <a:latin typeface="Calibri"/>
                <a:cs typeface="Calibri"/>
              </a:rPr>
              <a:t>produit</a:t>
            </a:r>
            <a:r>
              <a:rPr lang="fr-FR" spc="-20" dirty="0">
                <a:latin typeface="Calibri"/>
                <a:cs typeface="Calibri"/>
              </a:rPr>
              <a:t> </a:t>
            </a:r>
            <a:r>
              <a:rPr lang="fr-FR" dirty="0">
                <a:latin typeface="Calibri"/>
                <a:cs typeface="Calibri"/>
              </a:rPr>
              <a:t>de</a:t>
            </a:r>
            <a:r>
              <a:rPr lang="fr-FR" spc="-5" dirty="0">
                <a:latin typeface="Calibri"/>
                <a:cs typeface="Calibri"/>
              </a:rPr>
              <a:t> </a:t>
            </a:r>
            <a:r>
              <a:rPr lang="fr-FR" dirty="0">
                <a:latin typeface="Calibri"/>
                <a:cs typeface="Calibri"/>
              </a:rPr>
              <a:t>la</a:t>
            </a:r>
            <a:r>
              <a:rPr lang="fr-FR" spc="-5" dirty="0">
                <a:latin typeface="Calibri"/>
                <a:cs typeface="Calibri"/>
              </a:rPr>
              <a:t> </a:t>
            </a:r>
            <a:r>
              <a:rPr lang="fr-FR" spc="-5" dirty="0" smtClean="0">
                <a:latin typeface="Calibri"/>
                <a:cs typeface="Calibri"/>
              </a:rPr>
              <a:t>menace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10</a:t>
            </a:fld>
            <a:endParaRPr lang="fr-FR" altLang="fr-FR">
              <a:solidFill>
                <a:srgbClr val="FFFFFF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528" y="1196752"/>
            <a:ext cx="8774187" cy="4585166"/>
          </a:xfrm>
          <a:prstGeom prst="rect">
            <a:avLst/>
          </a:prstGeom>
        </p:spPr>
      </p:pic>
      <p:sp>
        <p:nvSpPr>
          <p:cNvPr id="7" name="Bouton d'action : Vidéo 6">
            <a:hlinkClick r:id="" action="ppaction://noaction" highlightClick="1"/>
          </p:cNvPr>
          <p:cNvSpPr/>
          <p:nvPr/>
        </p:nvSpPr>
        <p:spPr bwMode="auto">
          <a:xfrm>
            <a:off x="816794" y="4898028"/>
            <a:ext cx="1246757" cy="619204"/>
          </a:xfrm>
          <a:prstGeom prst="actionButtonMovi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820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886174" y="5695898"/>
            <a:ext cx="11079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 smtClean="0"/>
              <a:t>3 vidéos </a:t>
            </a:r>
          </a:p>
          <a:p>
            <a:pPr algn="ctr"/>
            <a:r>
              <a:rPr lang="fr-FR" sz="1000" dirty="0" smtClean="0">
                <a:hlinkClick r:id="rId3" action="ppaction://hlinkfile"/>
              </a:rPr>
              <a:t>myosis </a:t>
            </a:r>
            <a:endParaRPr lang="fr-FR" sz="1000" dirty="0" smtClean="0"/>
          </a:p>
          <a:p>
            <a:pPr algn="ctr"/>
            <a:r>
              <a:rPr lang="fr-FR" sz="1000" dirty="0" smtClean="0">
                <a:hlinkClick r:id="rId4" action="ppaction://hlinkfile"/>
              </a:rPr>
              <a:t>Hypérite</a:t>
            </a:r>
            <a:endParaRPr lang="fr-FR" sz="1000" dirty="0" smtClean="0"/>
          </a:p>
          <a:p>
            <a:pPr algn="ctr"/>
            <a:r>
              <a:rPr lang="fr-FR" sz="1000" dirty="0" smtClean="0">
                <a:hlinkClick r:id="rId5" action="ppaction://hlinkfile"/>
              </a:rPr>
              <a:t>Neurotoxique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20797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 smtClean="0"/>
              <a:t>DESHABILLAGE VICTIME INVALIDE</a:t>
            </a:r>
            <a:endParaRPr lang="fr-FR" sz="3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11</a:t>
            </a:fld>
            <a:endParaRPr lang="fr-FR" altLang="fr-FR">
              <a:solidFill>
                <a:srgbClr val="FFFFFF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568" y="1052798"/>
            <a:ext cx="7475868" cy="5265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65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/>
              <a:t>DESHABILLAGE VICTIME INVALIDE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12</a:t>
            </a:fld>
            <a:endParaRPr lang="fr-FR" altLang="fr-FR">
              <a:solidFill>
                <a:srgbClr val="FFFFFF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568" y="1037482"/>
            <a:ext cx="7475868" cy="5235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79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/>
              <a:t>DESHABILLAGE VICTIME INVALIDE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13</a:t>
            </a:fld>
            <a:endParaRPr lang="fr-FR" altLang="fr-FR">
              <a:solidFill>
                <a:srgbClr val="FFFFFF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649" y="1124744"/>
            <a:ext cx="11646670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46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/>
              <a:t>DESHABILLAGE VICTIME </a:t>
            </a:r>
            <a:r>
              <a:rPr lang="fr-FR" sz="3200" dirty="0" smtClean="0"/>
              <a:t>VALIDE</a:t>
            </a:r>
            <a:endParaRPr lang="fr-FR" sz="3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14</a:t>
            </a:fld>
            <a:endParaRPr lang="fr-FR" altLang="fr-FR">
              <a:solidFill>
                <a:srgbClr val="FFFFFF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184" y="1196752"/>
            <a:ext cx="7350646" cy="435918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82B3BA6D-BE23-41EC-97E8-1D666D14D5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0176" y="1038226"/>
            <a:ext cx="3835480" cy="5019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43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2</a:t>
            </a:fld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Engagement </a:t>
            </a:r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552" y="1124744"/>
            <a:ext cx="7523323" cy="5061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241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Missions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3</a:t>
            </a:fld>
            <a:endParaRPr lang="fr-FR" altLang="fr-FR">
              <a:solidFill>
                <a:srgbClr val="FFFFFF"/>
              </a:solidFill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91" y="4629224"/>
            <a:ext cx="5184577" cy="16388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92" y="1036824"/>
            <a:ext cx="5184577" cy="21284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391" y="3198602"/>
            <a:ext cx="5184577" cy="13790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391" y="1897456"/>
            <a:ext cx="502174" cy="220957"/>
          </a:xfrm>
          <a:prstGeom prst="rect">
            <a:avLst/>
          </a:prstGeom>
        </p:spPr>
      </p:pic>
      <p:sp>
        <p:nvSpPr>
          <p:cNvPr id="3" name="Rectangle à coins arrondis 2"/>
          <p:cNvSpPr/>
          <p:nvPr/>
        </p:nvSpPr>
        <p:spPr bwMode="auto">
          <a:xfrm>
            <a:off x="6168008" y="1196752"/>
            <a:ext cx="5616624" cy="468052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820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400" dirty="0" smtClean="0">
                <a:solidFill>
                  <a:schemeClr val="bg1"/>
                </a:solidFill>
                <a:latin typeface="Arial" charset="0"/>
                <a:ea typeface="ＭＳ Ｐゴシック" charset="0"/>
              </a:rPr>
              <a:t>GIS : Reconnaissance et identification de la menace – zonage </a:t>
            </a:r>
          </a:p>
          <a:p>
            <a:pPr marL="0" marR="0" indent="0" algn="ctr" defTabSz="820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2400" dirty="0" smtClean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  <a:p>
            <a:pPr marL="0" marR="0" indent="0" algn="ctr" defTabSz="820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ea typeface="ＭＳ Ｐゴシック" charset="0"/>
              </a:rPr>
              <a:t>GSAUV</a:t>
            </a:r>
            <a:r>
              <a:rPr kumimoji="0" lang="fr-FR" sz="24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ea typeface="ＭＳ Ｐゴシック" charset="0"/>
              </a:rPr>
              <a:t> : Sauvetage, tri, traçabilité des victimes (SINUS) et décontamination de masse </a:t>
            </a:r>
          </a:p>
          <a:p>
            <a:pPr marL="0" marR="0" indent="0" algn="ctr" defTabSz="820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ＭＳ Ｐゴシック" charset="0"/>
            </a:endParaRPr>
          </a:p>
          <a:p>
            <a:pPr marL="0" marR="0" indent="0" algn="ctr" defTabSz="820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400" baseline="0" dirty="0" smtClean="0">
                <a:solidFill>
                  <a:schemeClr val="bg1"/>
                </a:solidFill>
                <a:latin typeface="Arial" charset="0"/>
                <a:ea typeface="ＭＳ Ｐゴシック" charset="0"/>
              </a:rPr>
              <a:t>GDECONTA : </a:t>
            </a:r>
            <a:r>
              <a:rPr lang="fr-FR" sz="2400" dirty="0">
                <a:solidFill>
                  <a:schemeClr val="bg1"/>
                </a:solidFill>
                <a:latin typeface="Arial" charset="0"/>
                <a:ea typeface="ＭＳ Ｐゴシック" charset="0"/>
              </a:rPr>
              <a:t>D</a:t>
            </a:r>
            <a:r>
              <a:rPr lang="fr-FR" sz="2400" baseline="0" dirty="0" smtClean="0">
                <a:solidFill>
                  <a:schemeClr val="bg1"/>
                </a:solidFill>
                <a:latin typeface="Arial" charset="0"/>
                <a:ea typeface="ＭＳ Ｐゴシック" charset="0"/>
              </a:rPr>
              <a:t>écontamination fine</a:t>
            </a:r>
          </a:p>
          <a:p>
            <a:pPr marL="0" marR="0" indent="0" algn="ctr" defTabSz="820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400" baseline="0" dirty="0" smtClean="0">
                <a:solidFill>
                  <a:schemeClr val="bg1"/>
                </a:solidFill>
                <a:latin typeface="Arial" charset="0"/>
                <a:ea typeface="ＭＳ Ｐゴシック" charset="0"/>
              </a:rPr>
              <a:t> </a:t>
            </a:r>
          </a:p>
          <a:p>
            <a:pPr marL="0" marR="0" indent="0" algn="ctr" defTabSz="820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400" dirty="0" smtClean="0">
                <a:solidFill>
                  <a:schemeClr val="bg1"/>
                </a:solidFill>
                <a:latin typeface="Arial" charset="0"/>
                <a:ea typeface="ＭＳ Ｐゴシック" charset="0"/>
              </a:rPr>
              <a:t>GSAS : Etanchéité du zonage </a:t>
            </a:r>
            <a:endParaRPr kumimoji="0" lang="fr-FR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57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Dispositif terrain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4</a:t>
            </a:fld>
            <a:endParaRPr lang="fr-FR" altLang="fr-FR">
              <a:solidFill>
                <a:srgbClr val="FFFFFF"/>
              </a:solidFill>
            </a:endParaRPr>
          </a:p>
        </p:txBody>
      </p:sp>
      <p:pic>
        <p:nvPicPr>
          <p:cNvPr id="7" name="Espace réservé du contenu 6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32" y="1038226"/>
            <a:ext cx="9442148" cy="54530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64155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pc="-20" dirty="0" smtClean="0">
                <a:latin typeface="Calibri"/>
                <a:cs typeface="Calibri"/>
              </a:rPr>
              <a:t>DEFINITION PRIMO INTERVENANT / ARRIVANT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lang="fr-FR" dirty="0" smtClean="0">
              <a:latin typeface="Calibri"/>
              <a:cs typeface="Calibri"/>
            </a:endParaRPr>
          </a:p>
          <a:p>
            <a:pPr marR="5080">
              <a:lnSpc>
                <a:spcPct val="100000"/>
              </a:lnSpc>
              <a:buClrTx/>
              <a:buFont typeface="Wingdings" panose="05000000000000000000" pitchFamily="2" charset="2"/>
              <a:buChar char="Ø"/>
            </a:pPr>
            <a:r>
              <a:rPr lang="fr-FR" b="0" dirty="0" smtClean="0">
                <a:latin typeface="Calibri"/>
                <a:cs typeface="Calibri"/>
              </a:rPr>
              <a:t>Un </a:t>
            </a:r>
            <a:r>
              <a:rPr lang="fr-FR" b="0" spc="-5" dirty="0">
                <a:latin typeface="Calibri"/>
                <a:cs typeface="Calibri"/>
              </a:rPr>
              <a:t>Primo-Arrivant</a:t>
            </a:r>
            <a:r>
              <a:rPr lang="fr-FR" b="0" spc="-40" dirty="0">
                <a:latin typeface="Calibri"/>
                <a:cs typeface="Calibri"/>
              </a:rPr>
              <a:t> </a:t>
            </a:r>
            <a:r>
              <a:rPr lang="fr-FR" b="0" spc="-10" dirty="0">
                <a:latin typeface="Calibri"/>
                <a:cs typeface="Calibri"/>
              </a:rPr>
              <a:t>est</a:t>
            </a:r>
            <a:r>
              <a:rPr lang="fr-FR" b="0" dirty="0">
                <a:latin typeface="Calibri"/>
                <a:cs typeface="Calibri"/>
              </a:rPr>
              <a:t> </a:t>
            </a:r>
            <a:r>
              <a:rPr lang="fr-FR" b="0" spc="-5" dirty="0">
                <a:latin typeface="Calibri"/>
                <a:cs typeface="Calibri"/>
              </a:rPr>
              <a:t>une</a:t>
            </a:r>
            <a:r>
              <a:rPr lang="fr-FR" b="0" spc="20" dirty="0">
                <a:latin typeface="Calibri"/>
                <a:cs typeface="Calibri"/>
              </a:rPr>
              <a:t> </a:t>
            </a:r>
            <a:r>
              <a:rPr lang="fr-FR" b="0" spc="-10" dirty="0">
                <a:latin typeface="Calibri"/>
                <a:cs typeface="Calibri"/>
              </a:rPr>
              <a:t>personne</a:t>
            </a:r>
            <a:r>
              <a:rPr lang="fr-FR" b="0" spc="15" dirty="0">
                <a:latin typeface="Calibri"/>
                <a:cs typeface="Calibri"/>
              </a:rPr>
              <a:t> </a:t>
            </a:r>
            <a:r>
              <a:rPr lang="fr-FR" b="0" spc="-5" dirty="0">
                <a:latin typeface="Calibri"/>
                <a:cs typeface="Calibri"/>
              </a:rPr>
              <a:t>ou</a:t>
            </a:r>
            <a:r>
              <a:rPr lang="fr-FR" b="0" spc="10" dirty="0">
                <a:latin typeface="Calibri"/>
                <a:cs typeface="Calibri"/>
              </a:rPr>
              <a:t> </a:t>
            </a:r>
            <a:r>
              <a:rPr lang="fr-FR" b="0" spc="-5" dirty="0">
                <a:latin typeface="Calibri"/>
                <a:cs typeface="Calibri"/>
              </a:rPr>
              <a:t>un</a:t>
            </a:r>
            <a:r>
              <a:rPr lang="fr-FR" b="0" spc="5" dirty="0">
                <a:latin typeface="Calibri"/>
                <a:cs typeface="Calibri"/>
              </a:rPr>
              <a:t> </a:t>
            </a:r>
            <a:r>
              <a:rPr lang="fr-FR" b="0" spc="-10" dirty="0">
                <a:latin typeface="Calibri"/>
                <a:cs typeface="Calibri"/>
              </a:rPr>
              <a:t>groupe</a:t>
            </a:r>
            <a:r>
              <a:rPr lang="fr-FR" b="0" spc="15" dirty="0">
                <a:latin typeface="Calibri"/>
                <a:cs typeface="Calibri"/>
              </a:rPr>
              <a:t> </a:t>
            </a:r>
            <a:r>
              <a:rPr lang="fr-FR" b="0" spc="-5" dirty="0">
                <a:latin typeface="Calibri"/>
                <a:cs typeface="Calibri"/>
              </a:rPr>
              <a:t>de</a:t>
            </a:r>
            <a:r>
              <a:rPr lang="fr-FR" b="0" dirty="0">
                <a:latin typeface="Calibri"/>
                <a:cs typeface="Calibri"/>
              </a:rPr>
              <a:t> </a:t>
            </a:r>
            <a:r>
              <a:rPr lang="fr-FR" b="0" spc="-10" dirty="0">
                <a:latin typeface="Calibri"/>
                <a:cs typeface="Calibri"/>
              </a:rPr>
              <a:t>personnes</a:t>
            </a:r>
            <a:r>
              <a:rPr lang="fr-FR" b="0" spc="45" dirty="0">
                <a:latin typeface="Calibri"/>
                <a:cs typeface="Calibri"/>
              </a:rPr>
              <a:t> </a:t>
            </a:r>
            <a:r>
              <a:rPr lang="fr-FR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non </a:t>
            </a:r>
            <a:r>
              <a:rPr lang="fr-FR" dirty="0">
                <a:latin typeface="Calibri"/>
                <a:cs typeface="Calibri"/>
              </a:rPr>
              <a:t> </a:t>
            </a:r>
            <a:r>
              <a:rPr lang="fr-FR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spécialisé</a:t>
            </a:r>
            <a:r>
              <a:rPr lang="fr-FR" spc="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lang="fr-FR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dans</a:t>
            </a:r>
            <a:r>
              <a:rPr lang="fr-FR" spc="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lang="fr-FR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le</a:t>
            </a:r>
            <a:r>
              <a:rPr lang="fr-FR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lang="fr-FR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domaine</a:t>
            </a:r>
            <a:r>
              <a:rPr lang="fr-FR" spc="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lang="fr-FR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NRBC</a:t>
            </a:r>
            <a:r>
              <a:rPr lang="fr-FR" b="0" dirty="0">
                <a:latin typeface="Calibri"/>
                <a:cs typeface="Calibri"/>
              </a:rPr>
              <a:t>,</a:t>
            </a:r>
            <a:r>
              <a:rPr lang="fr-FR" b="0" spc="15" dirty="0">
                <a:latin typeface="Calibri"/>
                <a:cs typeface="Calibri"/>
              </a:rPr>
              <a:t> </a:t>
            </a:r>
            <a:r>
              <a:rPr lang="fr-FR" b="0" spc="-5" dirty="0">
                <a:latin typeface="Calibri"/>
                <a:cs typeface="Calibri"/>
              </a:rPr>
              <a:t>se</a:t>
            </a:r>
            <a:r>
              <a:rPr lang="fr-FR" b="0" spc="10" dirty="0">
                <a:latin typeface="Calibri"/>
                <a:cs typeface="Calibri"/>
              </a:rPr>
              <a:t> </a:t>
            </a:r>
            <a:r>
              <a:rPr lang="fr-FR" b="0" spc="-15" dirty="0">
                <a:latin typeface="Calibri"/>
                <a:cs typeface="Calibri"/>
              </a:rPr>
              <a:t>retrouvant,</a:t>
            </a:r>
            <a:r>
              <a:rPr lang="fr-FR" b="0" dirty="0">
                <a:latin typeface="Calibri"/>
                <a:cs typeface="Calibri"/>
              </a:rPr>
              <a:t> </a:t>
            </a:r>
            <a:r>
              <a:rPr lang="fr-FR" b="0" spc="-5" dirty="0">
                <a:latin typeface="Calibri"/>
                <a:cs typeface="Calibri"/>
              </a:rPr>
              <a:t>inopinément,</a:t>
            </a:r>
            <a:r>
              <a:rPr lang="fr-FR" b="0" spc="20" dirty="0">
                <a:latin typeface="Calibri"/>
                <a:cs typeface="Calibri"/>
              </a:rPr>
              <a:t> </a:t>
            </a:r>
            <a:r>
              <a:rPr lang="fr-FR" b="0" spc="-5" dirty="0">
                <a:latin typeface="Calibri"/>
                <a:cs typeface="Calibri"/>
              </a:rPr>
              <a:t>dans</a:t>
            </a:r>
            <a:r>
              <a:rPr lang="fr-FR" b="0" spc="10" dirty="0">
                <a:latin typeface="Calibri"/>
                <a:cs typeface="Calibri"/>
              </a:rPr>
              <a:t> </a:t>
            </a:r>
            <a:r>
              <a:rPr lang="fr-FR" b="0" spc="-5" dirty="0">
                <a:latin typeface="Calibri"/>
                <a:cs typeface="Calibri"/>
              </a:rPr>
              <a:t>une </a:t>
            </a:r>
            <a:r>
              <a:rPr lang="fr-FR" b="0" spc="-390" dirty="0">
                <a:latin typeface="Calibri"/>
                <a:cs typeface="Calibri"/>
              </a:rPr>
              <a:t> </a:t>
            </a:r>
            <a:r>
              <a:rPr lang="fr-FR" b="0" spc="-10" dirty="0">
                <a:latin typeface="Calibri"/>
                <a:cs typeface="Calibri"/>
              </a:rPr>
              <a:t>situation </a:t>
            </a:r>
            <a:r>
              <a:rPr lang="fr-FR" b="0" spc="-5" dirty="0">
                <a:latin typeface="Calibri"/>
                <a:cs typeface="Calibri"/>
              </a:rPr>
              <a:t>de</a:t>
            </a:r>
            <a:r>
              <a:rPr lang="fr-FR" b="0" spc="15" dirty="0">
                <a:latin typeface="Calibri"/>
                <a:cs typeface="Calibri"/>
              </a:rPr>
              <a:t> </a:t>
            </a:r>
            <a:r>
              <a:rPr lang="fr-FR" b="0" dirty="0">
                <a:latin typeface="Calibri"/>
                <a:cs typeface="Calibri"/>
              </a:rPr>
              <a:t>menace</a:t>
            </a:r>
            <a:r>
              <a:rPr lang="fr-FR" b="0" spc="10" dirty="0">
                <a:latin typeface="Calibri"/>
                <a:cs typeface="Calibri"/>
              </a:rPr>
              <a:t> </a:t>
            </a:r>
            <a:r>
              <a:rPr lang="fr-FR" b="0" spc="-5" dirty="0">
                <a:latin typeface="Calibri"/>
                <a:cs typeface="Calibri"/>
              </a:rPr>
              <a:t>NRBC</a:t>
            </a:r>
            <a:r>
              <a:rPr lang="fr-FR" b="0" dirty="0">
                <a:latin typeface="Calibri"/>
                <a:cs typeface="Calibri"/>
              </a:rPr>
              <a:t> </a:t>
            </a:r>
            <a:r>
              <a:rPr lang="fr-FR" b="0" spc="-5" dirty="0">
                <a:latin typeface="Calibri"/>
                <a:cs typeface="Calibri"/>
              </a:rPr>
              <a:t>soit</a:t>
            </a:r>
            <a:r>
              <a:rPr lang="fr-FR" b="0" dirty="0">
                <a:latin typeface="Calibri"/>
                <a:cs typeface="Calibri"/>
              </a:rPr>
              <a:t> </a:t>
            </a:r>
            <a:r>
              <a:rPr lang="fr-FR" b="0" dirty="0" smtClean="0">
                <a:latin typeface="Calibri"/>
                <a:cs typeface="Calibri"/>
              </a:rPr>
              <a:t>:</a:t>
            </a:r>
          </a:p>
          <a:p>
            <a:pPr marR="5080">
              <a:lnSpc>
                <a:spcPct val="100000"/>
              </a:lnSpc>
              <a:buClrTx/>
              <a:buFont typeface="Wingdings" panose="05000000000000000000" pitchFamily="2" charset="2"/>
              <a:buChar char="Ø"/>
            </a:pPr>
            <a:endParaRPr lang="fr-FR" dirty="0" smtClean="0">
              <a:latin typeface="Calibri"/>
              <a:cs typeface="Calibri"/>
            </a:endParaRPr>
          </a:p>
          <a:p>
            <a:pPr marR="5080" lvl="1">
              <a:buClrTx/>
              <a:buFont typeface="Wingdings" panose="05000000000000000000" pitchFamily="2" charset="2"/>
              <a:buChar char="§"/>
            </a:pPr>
            <a:r>
              <a:rPr lang="fr-FR" sz="2800" spc="-5" dirty="0" smtClean="0">
                <a:latin typeface="Calibri"/>
                <a:cs typeface="Calibri"/>
              </a:rPr>
              <a:t>Sans</a:t>
            </a:r>
            <a:r>
              <a:rPr lang="fr-FR" sz="2800" spc="-15" dirty="0" smtClean="0">
                <a:latin typeface="Calibri"/>
                <a:cs typeface="Calibri"/>
              </a:rPr>
              <a:t> </a:t>
            </a:r>
            <a:r>
              <a:rPr lang="fr-FR" sz="2800" spc="-10" dirty="0">
                <a:latin typeface="Calibri"/>
                <a:cs typeface="Calibri"/>
              </a:rPr>
              <a:t>avoir</a:t>
            </a:r>
            <a:r>
              <a:rPr lang="fr-FR" sz="2800" spc="-5" dirty="0">
                <a:latin typeface="Calibri"/>
                <a:cs typeface="Calibri"/>
              </a:rPr>
              <a:t> </a:t>
            </a:r>
            <a:r>
              <a:rPr lang="fr-FR" sz="2800" spc="-15" dirty="0">
                <a:latin typeface="Calibri"/>
                <a:cs typeface="Calibri"/>
              </a:rPr>
              <a:t>été</a:t>
            </a:r>
            <a:r>
              <a:rPr lang="fr-FR" sz="2800" spc="15" dirty="0">
                <a:latin typeface="Calibri"/>
                <a:cs typeface="Calibri"/>
              </a:rPr>
              <a:t> </a:t>
            </a:r>
            <a:r>
              <a:rPr lang="fr-FR" sz="2800" spc="-5" dirty="0">
                <a:latin typeface="Calibri"/>
                <a:cs typeface="Calibri"/>
              </a:rPr>
              <a:t>déclenché</a:t>
            </a:r>
            <a:r>
              <a:rPr lang="fr-FR" sz="2800" spc="35" dirty="0">
                <a:latin typeface="Calibri"/>
                <a:cs typeface="Calibri"/>
              </a:rPr>
              <a:t> </a:t>
            </a:r>
            <a:r>
              <a:rPr lang="fr-FR" sz="2800" spc="-5" dirty="0">
                <a:latin typeface="Calibri"/>
                <a:cs typeface="Calibri"/>
              </a:rPr>
              <a:t>pour </a:t>
            </a:r>
            <a:r>
              <a:rPr lang="fr-FR" sz="2800" spc="-15" dirty="0">
                <a:latin typeface="Calibri"/>
                <a:cs typeface="Calibri"/>
              </a:rPr>
              <a:t>cette</a:t>
            </a:r>
            <a:r>
              <a:rPr lang="fr-FR" sz="2800" spc="20" dirty="0">
                <a:latin typeface="Calibri"/>
                <a:cs typeface="Calibri"/>
              </a:rPr>
              <a:t> </a:t>
            </a:r>
            <a:r>
              <a:rPr lang="fr-FR" sz="2800" dirty="0">
                <a:latin typeface="Calibri"/>
                <a:cs typeface="Calibri"/>
              </a:rPr>
              <a:t>mission</a:t>
            </a:r>
            <a:r>
              <a:rPr lang="fr-FR" sz="2800" spc="-5" dirty="0">
                <a:latin typeface="Calibri"/>
                <a:cs typeface="Calibri"/>
              </a:rPr>
              <a:t> </a:t>
            </a:r>
            <a:r>
              <a:rPr lang="fr-FR" sz="2800" spc="-15" dirty="0">
                <a:latin typeface="Calibri"/>
                <a:cs typeface="Calibri"/>
              </a:rPr>
              <a:t>(retour</a:t>
            </a:r>
            <a:r>
              <a:rPr lang="fr-FR" sz="2800" spc="5" dirty="0">
                <a:latin typeface="Calibri"/>
                <a:cs typeface="Calibri"/>
              </a:rPr>
              <a:t> </a:t>
            </a:r>
            <a:r>
              <a:rPr lang="fr-FR" sz="2800" spc="-5" dirty="0">
                <a:latin typeface="Calibri"/>
                <a:cs typeface="Calibri"/>
              </a:rPr>
              <a:t>de</a:t>
            </a:r>
            <a:r>
              <a:rPr lang="fr-FR" sz="2800" spc="10" dirty="0">
                <a:latin typeface="Calibri"/>
                <a:cs typeface="Calibri"/>
              </a:rPr>
              <a:t> </a:t>
            </a:r>
            <a:r>
              <a:rPr lang="fr-FR" sz="2800" dirty="0">
                <a:latin typeface="Calibri"/>
                <a:cs typeface="Calibri"/>
              </a:rPr>
              <a:t>mission</a:t>
            </a:r>
            <a:r>
              <a:rPr lang="fr-FR" sz="2800" dirty="0" smtClean="0">
                <a:latin typeface="Calibri"/>
                <a:cs typeface="Calibri"/>
              </a:rPr>
              <a:t>).</a:t>
            </a:r>
          </a:p>
          <a:p>
            <a:pPr marR="5080" lvl="1">
              <a:buClrTx/>
              <a:buFont typeface="Wingdings" panose="05000000000000000000" pitchFamily="2" charset="2"/>
              <a:buChar char="§"/>
            </a:pPr>
            <a:r>
              <a:rPr lang="fr-FR" sz="2800" spc="-5" dirty="0" smtClean="0">
                <a:latin typeface="Calibri"/>
                <a:cs typeface="Calibri"/>
              </a:rPr>
              <a:t>Déclenché</a:t>
            </a:r>
            <a:r>
              <a:rPr lang="fr-FR" sz="2800" spc="35" dirty="0" smtClean="0">
                <a:latin typeface="Calibri"/>
                <a:cs typeface="Calibri"/>
              </a:rPr>
              <a:t> </a:t>
            </a:r>
            <a:r>
              <a:rPr lang="fr-FR" sz="2800" spc="-5" dirty="0">
                <a:latin typeface="Calibri"/>
                <a:cs typeface="Calibri"/>
              </a:rPr>
              <a:t>pour</a:t>
            </a:r>
            <a:r>
              <a:rPr lang="fr-FR" sz="2800" spc="5" dirty="0">
                <a:latin typeface="Calibri"/>
                <a:cs typeface="Calibri"/>
              </a:rPr>
              <a:t> </a:t>
            </a:r>
            <a:r>
              <a:rPr lang="fr-FR" sz="2800" spc="-5" dirty="0">
                <a:latin typeface="Calibri"/>
                <a:cs typeface="Calibri"/>
              </a:rPr>
              <a:t>une</a:t>
            </a:r>
            <a:r>
              <a:rPr lang="fr-FR" sz="2800" spc="10" dirty="0">
                <a:latin typeface="Calibri"/>
                <a:cs typeface="Calibri"/>
              </a:rPr>
              <a:t> </a:t>
            </a:r>
            <a:r>
              <a:rPr lang="fr-FR" sz="2800" dirty="0">
                <a:latin typeface="Calibri"/>
                <a:cs typeface="Calibri"/>
              </a:rPr>
              <a:t>mission,</a:t>
            </a:r>
            <a:r>
              <a:rPr lang="fr-FR" sz="2800" spc="-10" dirty="0">
                <a:latin typeface="Calibri"/>
                <a:cs typeface="Calibri"/>
              </a:rPr>
              <a:t> </a:t>
            </a:r>
            <a:r>
              <a:rPr lang="fr-FR" sz="2800" dirty="0">
                <a:latin typeface="Calibri"/>
                <a:cs typeface="Calibri"/>
              </a:rPr>
              <a:t>a</a:t>
            </a:r>
            <a:r>
              <a:rPr lang="fr-FR" sz="2800" spc="-10" dirty="0">
                <a:latin typeface="Calibri"/>
                <a:cs typeface="Calibri"/>
              </a:rPr>
              <a:t> priori,</a:t>
            </a:r>
            <a:r>
              <a:rPr lang="fr-FR" sz="2800" spc="10" dirty="0">
                <a:latin typeface="Calibri"/>
                <a:cs typeface="Calibri"/>
              </a:rPr>
              <a:t> </a:t>
            </a:r>
            <a:r>
              <a:rPr lang="fr-FR" sz="2800" spc="-5" dirty="0">
                <a:latin typeface="Calibri"/>
                <a:cs typeface="Calibri"/>
              </a:rPr>
              <a:t>sans</a:t>
            </a:r>
            <a:r>
              <a:rPr lang="fr-FR" sz="2800" spc="-15" dirty="0">
                <a:latin typeface="Calibri"/>
                <a:cs typeface="Calibri"/>
              </a:rPr>
              <a:t> </a:t>
            </a:r>
            <a:r>
              <a:rPr lang="fr-FR" sz="2800" dirty="0">
                <a:latin typeface="Calibri"/>
                <a:cs typeface="Calibri"/>
              </a:rPr>
              <a:t>menace</a:t>
            </a:r>
            <a:r>
              <a:rPr lang="fr-FR" sz="2800" spc="10" dirty="0">
                <a:latin typeface="Calibri"/>
                <a:cs typeface="Calibri"/>
              </a:rPr>
              <a:t> </a:t>
            </a:r>
            <a:r>
              <a:rPr lang="fr-FR" sz="2800" dirty="0" smtClean="0">
                <a:latin typeface="Calibri"/>
                <a:cs typeface="Calibri"/>
              </a:rPr>
              <a:t>NRBC.</a:t>
            </a:r>
          </a:p>
          <a:p>
            <a:pPr marR="5080" lvl="1">
              <a:buClrTx/>
              <a:buFont typeface="Wingdings" panose="05000000000000000000" pitchFamily="2" charset="2"/>
              <a:buChar char="§"/>
            </a:pPr>
            <a:r>
              <a:rPr lang="fr-FR" sz="2800" spc="-5" dirty="0" smtClean="0">
                <a:latin typeface="Calibri"/>
                <a:cs typeface="Calibri"/>
              </a:rPr>
              <a:t>Sans</a:t>
            </a:r>
            <a:r>
              <a:rPr lang="fr-FR" sz="2800" spc="-15" dirty="0" smtClean="0">
                <a:latin typeface="Calibri"/>
                <a:cs typeface="Calibri"/>
              </a:rPr>
              <a:t> </a:t>
            </a:r>
            <a:r>
              <a:rPr lang="fr-FR" sz="2800" spc="-10" dirty="0">
                <a:latin typeface="Calibri"/>
                <a:cs typeface="Calibri"/>
              </a:rPr>
              <a:t>avoir</a:t>
            </a:r>
            <a:r>
              <a:rPr lang="fr-FR" sz="2800" dirty="0">
                <a:latin typeface="Calibri"/>
                <a:cs typeface="Calibri"/>
              </a:rPr>
              <a:t> </a:t>
            </a:r>
            <a:r>
              <a:rPr lang="fr-FR" sz="2800" spc="-5" dirty="0">
                <a:latin typeface="Calibri"/>
                <a:cs typeface="Calibri"/>
              </a:rPr>
              <a:t>de</a:t>
            </a:r>
            <a:r>
              <a:rPr lang="fr-FR" sz="2800" spc="10" dirty="0">
                <a:latin typeface="Calibri"/>
                <a:cs typeface="Calibri"/>
              </a:rPr>
              <a:t> </a:t>
            </a:r>
            <a:r>
              <a:rPr lang="fr-FR" sz="2800" spc="-10" dirty="0">
                <a:latin typeface="Calibri"/>
                <a:cs typeface="Calibri"/>
              </a:rPr>
              <a:t>matériel</a:t>
            </a:r>
            <a:r>
              <a:rPr lang="fr-FR" sz="2800" spc="5" dirty="0">
                <a:latin typeface="Calibri"/>
                <a:cs typeface="Calibri"/>
              </a:rPr>
              <a:t> </a:t>
            </a:r>
            <a:r>
              <a:rPr lang="fr-FR" sz="2800" spc="-10" dirty="0">
                <a:latin typeface="Calibri"/>
                <a:cs typeface="Calibri"/>
              </a:rPr>
              <a:t>approprié</a:t>
            </a:r>
            <a:r>
              <a:rPr lang="fr-FR" sz="2800" spc="15" dirty="0">
                <a:latin typeface="Calibri"/>
                <a:cs typeface="Calibri"/>
              </a:rPr>
              <a:t> </a:t>
            </a:r>
            <a:r>
              <a:rPr lang="fr-FR" sz="2800" spc="-10" dirty="0">
                <a:latin typeface="Calibri"/>
                <a:cs typeface="Calibri"/>
              </a:rPr>
              <a:t>avec</a:t>
            </a:r>
            <a:r>
              <a:rPr lang="fr-FR" sz="2800" spc="-15" dirty="0">
                <a:latin typeface="Calibri"/>
                <a:cs typeface="Calibri"/>
              </a:rPr>
              <a:t> </a:t>
            </a:r>
            <a:r>
              <a:rPr lang="fr-FR" sz="2800" spc="-5" dirty="0">
                <a:latin typeface="Calibri"/>
                <a:cs typeface="Calibri"/>
              </a:rPr>
              <a:t>lui.</a:t>
            </a:r>
            <a:endParaRPr lang="fr-FR" sz="28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5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339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 smtClean="0"/>
              <a:t>ACTIONS PRIMO INTERVENANT NRBC  </a:t>
            </a:r>
            <a:endParaRPr lang="fr-FR" sz="3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6</a:t>
            </a:fld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5" name="Rectangle à coins arrondis 4"/>
          <p:cNvSpPr>
            <a:spLocks noChangeArrowheads="1"/>
          </p:cNvSpPr>
          <p:nvPr/>
        </p:nvSpPr>
        <p:spPr bwMode="auto">
          <a:xfrm>
            <a:off x="407368" y="1123970"/>
            <a:ext cx="11377264" cy="547338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rIns="36000" anchor="ctr"/>
          <a:lstStyle>
            <a:lvl1pPr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457200" lvl="1" indent="0"/>
            <a:r>
              <a:rPr lang="fr-FR" b="1" dirty="0">
                <a:solidFill>
                  <a:schemeClr val="bg1"/>
                </a:solidFill>
              </a:rPr>
              <a:t>Reconnaître </a:t>
            </a:r>
            <a:r>
              <a:rPr lang="fr-FR" b="1" dirty="0" smtClean="0">
                <a:solidFill>
                  <a:schemeClr val="bg1"/>
                </a:solidFill>
              </a:rPr>
              <a:t>une </a:t>
            </a:r>
            <a:r>
              <a:rPr lang="fr-FR" b="1" dirty="0">
                <a:solidFill>
                  <a:schemeClr val="bg1"/>
                </a:solidFill>
              </a:rPr>
              <a:t>situation </a:t>
            </a:r>
            <a:r>
              <a:rPr lang="fr-FR" b="1" dirty="0" smtClean="0">
                <a:solidFill>
                  <a:schemeClr val="bg1"/>
                </a:solidFill>
              </a:rPr>
              <a:t>NRBC </a:t>
            </a:r>
            <a:r>
              <a:rPr lang="fr-FR" dirty="0" smtClean="0">
                <a:solidFill>
                  <a:schemeClr val="bg1"/>
                </a:solidFill>
              </a:rPr>
              <a:t>: liquide, gaz, fumées, odeur, explosion, …</a:t>
            </a:r>
          </a:p>
          <a:p>
            <a:pPr marL="457200" lvl="1" indent="0"/>
            <a:r>
              <a:rPr lang="fr-FR" b="1" dirty="0">
                <a:solidFill>
                  <a:schemeClr val="bg1"/>
                </a:solidFill>
              </a:rPr>
              <a:t>S</a:t>
            </a:r>
            <a:r>
              <a:rPr lang="fr-FR" b="1" dirty="0" smtClean="0">
                <a:solidFill>
                  <a:schemeClr val="bg1"/>
                </a:solidFill>
              </a:rPr>
              <a:t>ymptômes des victimes </a:t>
            </a:r>
            <a:r>
              <a:rPr lang="fr-FR" dirty="0" smtClean="0">
                <a:solidFill>
                  <a:schemeClr val="bg1"/>
                </a:solidFill>
              </a:rPr>
              <a:t>: troubles brutaux, identiques entres les personnes et les animaux </a:t>
            </a:r>
          </a:p>
          <a:p>
            <a:pPr marL="457200" lvl="1" indent="0"/>
            <a:r>
              <a:rPr lang="fr-FR" b="1" dirty="0" smtClean="0">
                <a:solidFill>
                  <a:schemeClr val="bg1"/>
                </a:solidFill>
              </a:rPr>
              <a:t>Typologies des symptômes </a:t>
            </a:r>
            <a:r>
              <a:rPr lang="fr-FR" dirty="0" smtClean="0">
                <a:solidFill>
                  <a:schemeClr val="bg1"/>
                </a:solidFill>
              </a:rPr>
              <a:t>: neurologiques types coma, convulsions, augmentation des secrétions, changement de couleur de peau, trouble de la vision, dyspnée  </a:t>
            </a:r>
          </a:p>
          <a:p>
            <a:pPr marL="457200" lvl="1" indent="0"/>
            <a:endParaRPr lang="fr-FR" dirty="0" smtClean="0">
              <a:solidFill>
                <a:schemeClr val="bg1"/>
              </a:solidFill>
            </a:endParaRPr>
          </a:p>
          <a:p>
            <a:pPr marL="457200" lvl="1" indent="0"/>
            <a:r>
              <a:rPr lang="fr-FR" b="1" dirty="0" smtClean="0">
                <a:solidFill>
                  <a:schemeClr val="bg1"/>
                </a:solidFill>
              </a:rPr>
              <a:t>Mise en sécurité du personnel </a:t>
            </a:r>
            <a:r>
              <a:rPr lang="fr-FR" dirty="0" smtClean="0">
                <a:solidFill>
                  <a:schemeClr val="bg1"/>
                </a:solidFill>
              </a:rPr>
              <a:t>: s’extraire de la zone de danger, </a:t>
            </a:r>
            <a:r>
              <a:rPr lang="fr-FR" dirty="0">
                <a:solidFill>
                  <a:schemeClr val="bg1"/>
                </a:solidFill>
              </a:rPr>
              <a:t>se mettre à l’air </a:t>
            </a:r>
            <a:r>
              <a:rPr lang="fr-FR" dirty="0" smtClean="0">
                <a:solidFill>
                  <a:schemeClr val="bg1"/>
                </a:solidFill>
              </a:rPr>
              <a:t>libre, définition d’un périmètre à priori, se protéger si possible les yeux, voies respiratoires avec </a:t>
            </a:r>
            <a:r>
              <a:rPr lang="fr-FR" dirty="0">
                <a:solidFill>
                  <a:schemeClr val="bg1"/>
                </a:solidFill>
              </a:rPr>
              <a:t>un mouchoir si pas de </a:t>
            </a:r>
            <a:r>
              <a:rPr lang="fr-FR" dirty="0" smtClean="0">
                <a:solidFill>
                  <a:schemeClr val="bg1"/>
                </a:solidFill>
              </a:rPr>
              <a:t>masque, peau, mains avec des gants, ne pas boire, ne pas manger, ne pas fumer. S’éloigner dans la direction opposée au vent, maintenir ses mains éloignées du visage.</a:t>
            </a:r>
          </a:p>
          <a:p>
            <a:pPr marL="457200" lvl="1" indent="0"/>
            <a:endParaRPr lang="fr-FR" dirty="0">
              <a:solidFill>
                <a:schemeClr val="bg1"/>
              </a:solidFill>
            </a:endParaRPr>
          </a:p>
          <a:p>
            <a:pPr marL="457200" lvl="1" indent="0"/>
            <a:r>
              <a:rPr lang="fr-FR" b="1" dirty="0" smtClean="0">
                <a:solidFill>
                  <a:schemeClr val="bg1"/>
                </a:solidFill>
              </a:rPr>
              <a:t>Si potentiel </a:t>
            </a:r>
            <a:r>
              <a:rPr lang="fr-FR" b="1" dirty="0">
                <a:solidFill>
                  <a:schemeClr val="bg1"/>
                </a:solidFill>
              </a:rPr>
              <a:t>contamination </a:t>
            </a:r>
            <a:r>
              <a:rPr lang="fr-FR" dirty="0" smtClean="0">
                <a:solidFill>
                  <a:schemeClr val="bg1"/>
                </a:solidFill>
              </a:rPr>
              <a:t>: Décontamination </a:t>
            </a:r>
            <a:r>
              <a:rPr lang="fr-FR" dirty="0">
                <a:solidFill>
                  <a:schemeClr val="bg1"/>
                </a:solidFill>
              </a:rPr>
              <a:t>d’urgence </a:t>
            </a:r>
            <a:r>
              <a:rPr lang="fr-FR" dirty="0" smtClean="0">
                <a:solidFill>
                  <a:schemeClr val="bg1"/>
                </a:solidFill>
              </a:rPr>
              <a:t>à l’abri, enlever la 1</a:t>
            </a:r>
            <a:r>
              <a:rPr lang="fr-FR" baseline="30000" dirty="0" smtClean="0">
                <a:solidFill>
                  <a:schemeClr val="bg1"/>
                </a:solidFill>
              </a:rPr>
              <a:t>ère</a:t>
            </a:r>
            <a:r>
              <a:rPr lang="fr-FR" dirty="0" smtClean="0">
                <a:solidFill>
                  <a:schemeClr val="bg1"/>
                </a:solidFill>
              </a:rPr>
              <a:t> couche de vêtement en limitant le passage par la tête et après avoir mis un masque, s’essuyer avec un tissu, lavage oculaire si nécessaire (1</a:t>
            </a:r>
            <a:r>
              <a:rPr lang="fr-FR" baseline="30000" dirty="0" smtClean="0">
                <a:solidFill>
                  <a:schemeClr val="bg1"/>
                </a:solidFill>
              </a:rPr>
              <a:t>ère</a:t>
            </a:r>
            <a:r>
              <a:rPr lang="fr-FR" dirty="0" smtClean="0">
                <a:solidFill>
                  <a:schemeClr val="bg1"/>
                </a:solidFill>
              </a:rPr>
              <a:t> couche de vêtement et les chaussures = 70 à 80 % de la contamination) , placer ensuite les vêtements contaminés dans un sac. </a:t>
            </a:r>
            <a:endParaRPr lang="fr-FR" dirty="0">
              <a:solidFill>
                <a:schemeClr val="bg1"/>
              </a:solidFill>
            </a:endParaRPr>
          </a:p>
          <a:p>
            <a:pPr marL="457200" lvl="1" indent="0"/>
            <a:r>
              <a:rPr lang="fr-FR" b="1" dirty="0" smtClean="0">
                <a:solidFill>
                  <a:schemeClr val="bg1"/>
                </a:solidFill>
              </a:rPr>
              <a:t>Demande de renfort au CODIS </a:t>
            </a:r>
            <a:r>
              <a:rPr lang="fr-FR" dirty="0" smtClean="0">
                <a:solidFill>
                  <a:schemeClr val="bg1"/>
                </a:solidFill>
              </a:rPr>
              <a:t>: engagement équipes NRBC et préciser si possible la localisation, la nature, les circonstances, le bilan provisoire, les risques , les accès, symptômes, présence d’enfants, … </a:t>
            </a:r>
          </a:p>
          <a:p>
            <a:pPr marL="457200" lvl="1" indent="0"/>
            <a:endParaRPr lang="fr-FR" dirty="0" smtClean="0">
              <a:solidFill>
                <a:schemeClr val="bg1"/>
              </a:solidFill>
            </a:endParaRPr>
          </a:p>
          <a:p>
            <a:pPr marL="457200" lvl="1" indent="0"/>
            <a:r>
              <a:rPr lang="fr-FR" b="1" dirty="0" smtClean="0">
                <a:solidFill>
                  <a:schemeClr val="bg1"/>
                </a:solidFill>
              </a:rPr>
              <a:t>Traitement des victimes </a:t>
            </a:r>
            <a:r>
              <a:rPr lang="fr-FR" dirty="0" smtClean="0">
                <a:solidFill>
                  <a:schemeClr val="bg1"/>
                </a:solidFill>
              </a:rPr>
              <a:t>si déjà extraite et en zone protégée – initier le PRV – </a:t>
            </a:r>
          </a:p>
          <a:p>
            <a:pPr marL="457200" lvl="1" indent="0"/>
            <a:r>
              <a:rPr lang="fr-FR" dirty="0" smtClean="0">
                <a:solidFill>
                  <a:schemeClr val="bg1"/>
                </a:solidFill>
              </a:rPr>
              <a:t>tri visuel : asymptomatique et sans trace de contamination et symptomatique valide ou invalide</a:t>
            </a:r>
          </a:p>
          <a:p>
            <a:pPr marL="457200" lvl="1" indent="0"/>
            <a:r>
              <a:rPr lang="fr-FR" dirty="0" smtClean="0">
                <a:solidFill>
                  <a:schemeClr val="bg1"/>
                </a:solidFill>
              </a:rPr>
              <a:t>Décontamination d’urgence des victimes (déshabillage)    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73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93663">
              <a:lnSpc>
                <a:spcPct val="100000"/>
              </a:lnSpc>
              <a:spcBef>
                <a:spcPts val="100"/>
              </a:spcBef>
            </a:pPr>
            <a:r>
              <a:rPr lang="fr-FR" spc="-15" dirty="0" smtClean="0">
                <a:latin typeface="Calibri"/>
                <a:cs typeface="Calibri"/>
              </a:rPr>
              <a:t>Savoir s’auto-décontaminer </a:t>
            </a:r>
            <a:endParaRPr lang="fr-FR" dirty="0">
              <a:latin typeface="Calibri"/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7</a:t>
            </a:fld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R="238760">
              <a:lnSpc>
                <a:spcPct val="100000"/>
              </a:lnSpc>
              <a:spcBef>
                <a:spcPts val="5"/>
              </a:spcBef>
            </a:pPr>
            <a:r>
              <a:rPr lang="fr-FR" sz="2400" spc="-5" dirty="0" smtClean="0">
                <a:solidFill>
                  <a:schemeClr val="tx1"/>
                </a:solidFill>
                <a:latin typeface="Calibri"/>
                <a:cs typeface="Calibri"/>
              </a:rPr>
              <a:t>Dès l’arrivée des personnels équipés de TLD, </a:t>
            </a:r>
          </a:p>
          <a:p>
            <a:pPr marR="238760">
              <a:lnSpc>
                <a:spcPct val="100000"/>
              </a:lnSpc>
              <a:spcBef>
                <a:spcPts val="5"/>
              </a:spcBef>
            </a:pPr>
            <a:r>
              <a:rPr lang="fr-FR" sz="2400" spc="-5" dirty="0" smtClean="0">
                <a:solidFill>
                  <a:schemeClr val="tx1"/>
                </a:solidFill>
                <a:latin typeface="Calibri"/>
                <a:cs typeface="Calibri"/>
              </a:rPr>
              <a:t>Se désengager </a:t>
            </a:r>
          </a:p>
          <a:p>
            <a:pPr marR="238760">
              <a:lnSpc>
                <a:spcPct val="100000"/>
              </a:lnSpc>
              <a:spcBef>
                <a:spcPts val="5"/>
              </a:spcBef>
            </a:pPr>
            <a:r>
              <a:rPr lang="fr-FR" sz="2400" spc="-5" dirty="0" smtClean="0">
                <a:solidFill>
                  <a:schemeClr val="tx1"/>
                </a:solidFill>
                <a:latin typeface="Calibri"/>
                <a:cs typeface="Calibri"/>
              </a:rPr>
              <a:t>Utiliser les KIT mis à disposition dans les engins en attendant la mise en place d’un chantier NRBC. </a:t>
            </a:r>
          </a:p>
          <a:p>
            <a:pPr marR="238760">
              <a:spcBef>
                <a:spcPts val="5"/>
              </a:spcBef>
            </a:pPr>
            <a:r>
              <a:rPr lang="fr-FR" sz="2400" spc="-5" dirty="0">
                <a:solidFill>
                  <a:schemeClr val="tx1"/>
                </a:solidFill>
                <a:latin typeface="Calibri"/>
                <a:cs typeface="Calibri"/>
              </a:rPr>
              <a:t>Mettre des gants propres </a:t>
            </a:r>
          </a:p>
          <a:p>
            <a:pPr marR="238760">
              <a:lnSpc>
                <a:spcPct val="100000"/>
              </a:lnSpc>
              <a:spcBef>
                <a:spcPts val="5"/>
              </a:spcBef>
            </a:pPr>
            <a:r>
              <a:rPr lang="fr-FR" sz="2400" spc="-5" dirty="0" smtClean="0">
                <a:solidFill>
                  <a:schemeClr val="tx1"/>
                </a:solidFill>
                <a:latin typeface="Calibri"/>
                <a:cs typeface="Calibri"/>
              </a:rPr>
              <a:t>Hors zone d’exclusion (à l’air libre) , retirer ses EPI </a:t>
            </a:r>
          </a:p>
          <a:p>
            <a:pPr marR="238760">
              <a:lnSpc>
                <a:spcPct val="100000"/>
              </a:lnSpc>
              <a:spcBef>
                <a:spcPts val="5"/>
              </a:spcBef>
            </a:pPr>
            <a:r>
              <a:rPr lang="fr-FR" sz="2400" spc="-5" dirty="0" smtClean="0">
                <a:solidFill>
                  <a:schemeClr val="tx1"/>
                </a:solidFill>
                <a:latin typeface="Calibri"/>
                <a:cs typeface="Calibri"/>
              </a:rPr>
              <a:t>Changer de gants </a:t>
            </a:r>
            <a:endParaRPr lang="fr-FR" sz="2400" spc="-5" dirty="0">
              <a:solidFill>
                <a:schemeClr val="tx1"/>
              </a:solidFill>
              <a:latin typeface="Calibri"/>
              <a:cs typeface="Calibri"/>
            </a:endParaRPr>
          </a:p>
          <a:p>
            <a:pPr marR="238760">
              <a:lnSpc>
                <a:spcPct val="100000"/>
              </a:lnSpc>
              <a:spcBef>
                <a:spcPts val="5"/>
              </a:spcBef>
            </a:pPr>
            <a:r>
              <a:rPr lang="fr-FR" sz="2400" spc="-5" dirty="0" smtClean="0">
                <a:solidFill>
                  <a:schemeClr val="tx1"/>
                </a:solidFill>
                <a:latin typeface="Calibri"/>
                <a:cs typeface="Calibri"/>
              </a:rPr>
              <a:t>Essuyer les parties du corps non protégées avec des compresses ou </a:t>
            </a:r>
            <a:r>
              <a:rPr lang="fr-FR" sz="2400" spc="-5" dirty="0">
                <a:solidFill>
                  <a:schemeClr val="tx1"/>
                </a:solidFill>
                <a:latin typeface="Calibri"/>
                <a:cs typeface="Calibri"/>
              </a:rPr>
              <a:t>d</a:t>
            </a:r>
            <a:r>
              <a:rPr lang="fr-FR" sz="2400" spc="-5" dirty="0" smtClean="0">
                <a:solidFill>
                  <a:schemeClr val="tx1"/>
                </a:solidFill>
                <a:latin typeface="Calibri"/>
                <a:cs typeface="Calibri"/>
              </a:rPr>
              <a:t>es lingettes des kit « fumées d ’incendie » (cheveux avant bras ….) </a:t>
            </a:r>
          </a:p>
          <a:p>
            <a:pPr marR="238760">
              <a:lnSpc>
                <a:spcPct val="100000"/>
              </a:lnSpc>
              <a:spcBef>
                <a:spcPts val="5"/>
              </a:spcBef>
            </a:pPr>
            <a:r>
              <a:rPr lang="fr-FR" sz="2400" spc="-5" dirty="0" smtClean="0">
                <a:solidFill>
                  <a:schemeClr val="tx1"/>
                </a:solidFill>
                <a:latin typeface="Calibri"/>
                <a:cs typeface="Calibri"/>
              </a:rPr>
              <a:t>Mettre un nouveau masques et gants + tenue papier disponible dans le kit risque infectieux </a:t>
            </a:r>
          </a:p>
          <a:p>
            <a:pPr marR="238760">
              <a:lnSpc>
                <a:spcPct val="100000"/>
              </a:lnSpc>
              <a:spcBef>
                <a:spcPts val="5"/>
              </a:spcBef>
            </a:pPr>
            <a:r>
              <a:rPr lang="fr-FR" sz="2400" spc="-5" dirty="0" smtClean="0">
                <a:solidFill>
                  <a:schemeClr val="tx1"/>
                </a:solidFill>
                <a:latin typeface="Calibri"/>
                <a:cs typeface="Calibri"/>
              </a:rPr>
              <a:t>Regrouper ses effets personnels dans un sac ( type sac </a:t>
            </a:r>
            <a:r>
              <a:rPr lang="fr-FR" sz="2400" spc="-5" dirty="0" err="1" smtClean="0">
                <a:solidFill>
                  <a:schemeClr val="tx1"/>
                </a:solidFill>
                <a:latin typeface="Calibri"/>
                <a:cs typeface="Calibri"/>
              </a:rPr>
              <a:t>dasri</a:t>
            </a:r>
            <a:r>
              <a:rPr lang="fr-FR" sz="2400" spc="-5" dirty="0" smtClean="0">
                <a:solidFill>
                  <a:schemeClr val="tx1"/>
                </a:solidFill>
                <a:latin typeface="Calibri"/>
                <a:cs typeface="Calibri"/>
              </a:rPr>
              <a:t>) </a:t>
            </a:r>
          </a:p>
          <a:p>
            <a:pPr marR="238760">
              <a:lnSpc>
                <a:spcPct val="100000"/>
              </a:lnSpc>
              <a:spcBef>
                <a:spcPts val="5"/>
              </a:spcBef>
            </a:pPr>
            <a:r>
              <a:rPr lang="fr-FR" sz="2400" spc="-5" dirty="0" smtClean="0">
                <a:solidFill>
                  <a:schemeClr val="tx1"/>
                </a:solidFill>
                <a:latin typeface="Calibri"/>
                <a:cs typeface="Calibri"/>
              </a:rPr>
              <a:t>Se retirer du dispositif opérationnel pour prise en charge médicale. </a:t>
            </a:r>
            <a:endParaRPr lang="fr-FR" sz="2400" dirty="0">
              <a:solidFill>
                <a:schemeClr val="tx1"/>
              </a:solidFill>
              <a:latin typeface="Calibri"/>
              <a:cs typeface="Calibri"/>
            </a:endParaRPr>
          </a:p>
          <a:p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3210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93663">
              <a:lnSpc>
                <a:spcPct val="100000"/>
              </a:lnSpc>
              <a:spcBef>
                <a:spcPts val="100"/>
              </a:spcBef>
            </a:pPr>
            <a:r>
              <a:rPr lang="fr-FR" spc="-15" dirty="0">
                <a:latin typeface="Calibri"/>
                <a:cs typeface="Calibri"/>
              </a:rPr>
              <a:t>Savoir</a:t>
            </a:r>
            <a:r>
              <a:rPr lang="fr-FR" spc="-20" dirty="0">
                <a:latin typeface="Calibri"/>
                <a:cs typeface="Calibri"/>
              </a:rPr>
              <a:t> </a:t>
            </a:r>
            <a:r>
              <a:rPr lang="fr-FR" spc="-40" dirty="0" smtClean="0">
                <a:latin typeface="Calibri"/>
                <a:cs typeface="Calibri"/>
              </a:rPr>
              <a:t>se protéger </a:t>
            </a:r>
            <a:endParaRPr lang="fr-FR" dirty="0">
              <a:latin typeface="Calibri"/>
              <a:cs typeface="Calibri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32790" marR="5080" indent="0">
              <a:lnSpc>
                <a:spcPct val="100000"/>
              </a:lnSpc>
              <a:spcBef>
                <a:spcPts val="2325"/>
              </a:spcBef>
              <a:buNone/>
            </a:pPr>
            <a:endParaRPr lang="fr-FR" b="0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lang="fr-FR" sz="4000" dirty="0">
              <a:latin typeface="Calibri"/>
              <a:cs typeface="Calibri"/>
            </a:endParaRPr>
          </a:p>
          <a:p>
            <a:pPr marR="238760" algn="ctr">
              <a:lnSpc>
                <a:spcPct val="100000"/>
              </a:lnSpc>
              <a:spcBef>
                <a:spcPts val="5"/>
              </a:spcBef>
            </a:pPr>
            <a:r>
              <a:rPr lang="fr-FR" spc="-5" dirty="0" smtClean="0">
                <a:solidFill>
                  <a:schemeClr val="tx1"/>
                </a:solidFill>
                <a:latin typeface="Calibri"/>
                <a:cs typeface="Calibri"/>
              </a:rPr>
              <a:t>Dès la suspicion d’un agent NRBC sur une intervention : </a:t>
            </a:r>
          </a:p>
          <a:p>
            <a:pPr marR="238760" algn="ctr">
              <a:lnSpc>
                <a:spcPct val="100000"/>
              </a:lnSpc>
              <a:spcBef>
                <a:spcPts val="5"/>
              </a:spcBef>
            </a:pPr>
            <a:r>
              <a:rPr lang="fr-FR" spc="-5" dirty="0" smtClean="0">
                <a:solidFill>
                  <a:schemeClr val="tx1"/>
                </a:solidFill>
                <a:latin typeface="Calibri"/>
                <a:cs typeface="Calibri"/>
              </a:rPr>
              <a:t>Porter les EPI mis à disposition dans les engins : </a:t>
            </a:r>
          </a:p>
          <a:p>
            <a:pPr marR="238760" algn="ctr">
              <a:lnSpc>
                <a:spcPct val="100000"/>
              </a:lnSpc>
              <a:spcBef>
                <a:spcPts val="5"/>
              </a:spcBef>
            </a:pPr>
            <a:r>
              <a:rPr lang="fr-FR" spc="-5" dirty="0" smtClean="0">
                <a:solidFill>
                  <a:schemeClr val="tx1"/>
                </a:solidFill>
                <a:latin typeface="Calibri"/>
                <a:cs typeface="Calibri"/>
              </a:rPr>
              <a:t>EPT : TENUE DE FEU + ARI </a:t>
            </a:r>
          </a:p>
          <a:p>
            <a:pPr marR="238760" algn="ctr">
              <a:lnSpc>
                <a:spcPct val="100000"/>
              </a:lnSpc>
              <a:spcBef>
                <a:spcPts val="5"/>
              </a:spcBef>
            </a:pPr>
            <a:r>
              <a:rPr lang="fr-FR" spc="-5" dirty="0" smtClean="0">
                <a:solidFill>
                  <a:schemeClr val="tx1"/>
                </a:solidFill>
                <a:latin typeface="Calibri"/>
                <a:cs typeface="Calibri"/>
              </a:rPr>
              <a:t>VSAV : Gants ( 2 paires) + masques </a:t>
            </a:r>
            <a:endParaRPr lang="fr-FR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0" indent="0">
              <a:lnSpc>
                <a:spcPct val="100000"/>
              </a:lnSpc>
              <a:buNone/>
            </a:pPr>
            <a:endParaRPr lang="fr-FR" dirty="0">
              <a:latin typeface="Calibri"/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8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25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pc="-10" dirty="0">
                <a:latin typeface="Calibri"/>
                <a:cs typeface="Calibri"/>
              </a:rPr>
              <a:t>Reconnaitre</a:t>
            </a:r>
            <a:r>
              <a:rPr lang="fr-FR" spc="-25" dirty="0">
                <a:latin typeface="Calibri"/>
                <a:cs typeface="Calibri"/>
              </a:rPr>
              <a:t> </a:t>
            </a:r>
            <a:r>
              <a:rPr lang="fr-FR" dirty="0">
                <a:latin typeface="Calibri"/>
                <a:cs typeface="Calibri"/>
              </a:rPr>
              <a:t>les</a:t>
            </a:r>
            <a:r>
              <a:rPr lang="fr-FR" spc="-5" dirty="0">
                <a:latin typeface="Calibri"/>
                <a:cs typeface="Calibri"/>
              </a:rPr>
              <a:t> </a:t>
            </a:r>
            <a:r>
              <a:rPr lang="fr-FR" dirty="0">
                <a:latin typeface="Calibri"/>
                <a:cs typeface="Calibri"/>
              </a:rPr>
              <a:t>signaux</a:t>
            </a:r>
            <a:r>
              <a:rPr lang="fr-FR" spc="-5" dirty="0">
                <a:latin typeface="Calibri"/>
                <a:cs typeface="Calibri"/>
              </a:rPr>
              <a:t> de</a:t>
            </a:r>
            <a:r>
              <a:rPr lang="fr-FR" spc="-10" dirty="0">
                <a:latin typeface="Calibri"/>
                <a:cs typeface="Calibri"/>
              </a:rPr>
              <a:t> </a:t>
            </a:r>
            <a:r>
              <a:rPr lang="fr-FR" spc="-5" dirty="0">
                <a:latin typeface="Calibri"/>
                <a:cs typeface="Calibri"/>
              </a:rPr>
              <a:t>présence </a:t>
            </a:r>
            <a:r>
              <a:rPr lang="fr-FR" spc="-10" dirty="0">
                <a:latin typeface="Calibri"/>
                <a:cs typeface="Calibri"/>
              </a:rPr>
              <a:t>d’un</a:t>
            </a:r>
            <a:r>
              <a:rPr lang="fr-FR" spc="-15" dirty="0">
                <a:latin typeface="Calibri"/>
                <a:cs typeface="Calibri"/>
              </a:rPr>
              <a:t> </a:t>
            </a:r>
            <a:r>
              <a:rPr lang="fr-FR" spc="-10" dirty="0">
                <a:latin typeface="Calibri"/>
                <a:cs typeface="Calibri"/>
              </a:rPr>
              <a:t>produit</a:t>
            </a:r>
            <a:r>
              <a:rPr lang="fr-FR" spc="-20" dirty="0">
                <a:latin typeface="Calibri"/>
                <a:cs typeface="Calibri"/>
              </a:rPr>
              <a:t> </a:t>
            </a:r>
            <a:r>
              <a:rPr lang="fr-FR" dirty="0">
                <a:latin typeface="Calibri"/>
                <a:cs typeface="Calibri"/>
              </a:rPr>
              <a:t>de</a:t>
            </a:r>
            <a:r>
              <a:rPr lang="fr-FR" spc="-5" dirty="0">
                <a:latin typeface="Calibri"/>
                <a:cs typeface="Calibri"/>
              </a:rPr>
              <a:t> </a:t>
            </a:r>
            <a:r>
              <a:rPr lang="fr-FR" dirty="0">
                <a:latin typeface="Calibri"/>
                <a:cs typeface="Calibri"/>
              </a:rPr>
              <a:t>la</a:t>
            </a:r>
            <a:r>
              <a:rPr lang="fr-FR" spc="-5" dirty="0">
                <a:latin typeface="Calibri"/>
                <a:cs typeface="Calibri"/>
              </a:rPr>
              <a:t> </a:t>
            </a:r>
            <a:r>
              <a:rPr lang="fr-FR" spc="-5" dirty="0" smtClean="0">
                <a:latin typeface="Calibri"/>
                <a:cs typeface="Calibri"/>
              </a:rPr>
              <a:t>menace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9</a:t>
            </a:fld>
            <a:endParaRPr lang="fr-FR" altLang="fr-FR">
              <a:solidFill>
                <a:srgbClr val="FFFFFF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520" y="1050471"/>
            <a:ext cx="8646740" cy="5158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47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éseau">
  <a:themeElements>
    <a:clrScheme name="Personnalisée 2">
      <a:dk1>
        <a:srgbClr val="1A212B"/>
      </a:dk1>
      <a:lt1>
        <a:srgbClr val="FFFFFF"/>
      </a:lt1>
      <a:dk2>
        <a:srgbClr val="1A212B"/>
      </a:dk2>
      <a:lt2>
        <a:srgbClr val="808080"/>
      </a:lt2>
      <a:accent1>
        <a:srgbClr val="CD0920"/>
      </a:accent1>
      <a:accent2>
        <a:srgbClr val="669999"/>
      </a:accent2>
      <a:accent3>
        <a:srgbClr val="FFFFFF"/>
      </a:accent3>
      <a:accent4>
        <a:srgbClr val="1A212B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Réseau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8207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8207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Réseau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3717</TotalTime>
  <Words>538</Words>
  <Application>Microsoft Office PowerPoint</Application>
  <PresentationFormat>Grand écran</PresentationFormat>
  <Paragraphs>72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22" baseType="lpstr">
      <vt:lpstr>Arial Unicode MS</vt:lpstr>
      <vt:lpstr>MS PGothic</vt:lpstr>
      <vt:lpstr>MS PGothic</vt:lpstr>
      <vt:lpstr>Arial</vt:lpstr>
      <vt:lpstr>Calibri</vt:lpstr>
      <vt:lpstr>Helvetica</vt:lpstr>
      <vt:lpstr>Wingdings</vt:lpstr>
      <vt:lpstr>Réseau</vt:lpstr>
      <vt:lpstr>  DOCTRINE NRBC   </vt:lpstr>
      <vt:lpstr>Engagement </vt:lpstr>
      <vt:lpstr>Missions </vt:lpstr>
      <vt:lpstr>Dispositif terrain </vt:lpstr>
      <vt:lpstr>DEFINITION PRIMO INTERVENANT / ARRIVANT </vt:lpstr>
      <vt:lpstr>ACTIONS PRIMO INTERVENANT NRBC  </vt:lpstr>
      <vt:lpstr>Savoir s’auto-décontaminer </vt:lpstr>
      <vt:lpstr>Savoir se protéger </vt:lpstr>
      <vt:lpstr>Reconnaitre les signaux de présence d’un produit de la menace</vt:lpstr>
      <vt:lpstr>Reconnaitre les signaux de présence d’un produit de la menace</vt:lpstr>
      <vt:lpstr>DESHABILLAGE VICTIME INVALIDE</vt:lpstr>
      <vt:lpstr>DESHABILLAGE VICTIME INVALIDE</vt:lpstr>
      <vt:lpstr>DESHABILLAGE VICTIME INVALIDE</vt:lpstr>
      <vt:lpstr>DESHABILLAGE VICTIME VALIDE</vt:lpstr>
    </vt:vector>
  </TitlesOfParts>
  <Company>sdis42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Cne Benoit ROUCHON</dc:creator>
  <cp:lastModifiedBy>ROBERT Philippe</cp:lastModifiedBy>
  <cp:revision>234</cp:revision>
  <cp:lastPrinted>2023-03-06T08:42:27Z</cp:lastPrinted>
  <dcterms:created xsi:type="dcterms:W3CDTF">2011-08-18T06:35:32Z</dcterms:created>
  <dcterms:modified xsi:type="dcterms:W3CDTF">2024-01-29T07:51:57Z</dcterms:modified>
</cp:coreProperties>
</file>