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8"/>
  </p:notesMasterIdLst>
  <p:handoutMasterIdLst>
    <p:handoutMasterId r:id="rId19"/>
  </p:handoutMasterIdLst>
  <p:sldIdLst>
    <p:sldId id="293" r:id="rId2"/>
    <p:sldId id="364" r:id="rId3"/>
    <p:sldId id="349" r:id="rId4"/>
    <p:sldId id="352" r:id="rId5"/>
    <p:sldId id="350" r:id="rId6"/>
    <p:sldId id="365" r:id="rId7"/>
    <p:sldId id="359" r:id="rId8"/>
    <p:sldId id="353" r:id="rId9"/>
    <p:sldId id="363" r:id="rId10"/>
    <p:sldId id="362" r:id="rId11"/>
    <p:sldId id="360" r:id="rId12"/>
    <p:sldId id="361" r:id="rId13"/>
    <p:sldId id="354" r:id="rId14"/>
    <p:sldId id="355" r:id="rId15"/>
    <p:sldId id="356" r:id="rId16"/>
    <p:sldId id="357" r:id="rId17"/>
  </p:sldIdLst>
  <p:sldSz cx="12192000" cy="6858000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  <a:srgbClr val="FD9902"/>
    <a:srgbClr val="4E4EE4"/>
    <a:srgbClr val="5E343D"/>
    <a:srgbClr val="80121C"/>
    <a:srgbClr val="E9B5BA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711" autoAdjust="0"/>
  </p:normalViewPr>
  <p:slideViewPr>
    <p:cSldViewPr>
      <p:cViewPr varScale="1">
        <p:scale>
          <a:sx n="83" d="100"/>
          <a:sy n="83" d="100"/>
        </p:scale>
        <p:origin x="144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2227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7A007-FF4B-4538-9144-C73F74CF2642}" type="datetimeFigureOut">
              <a:rPr lang="fr-FR" smtClean="0"/>
              <a:t>09/02/2024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0CF69-FF8E-4FB4-9878-93167E452C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63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AEA80-5BE5-492F-A4BD-B1A8C6B43C72}" type="datetimeFigureOut">
              <a:rPr lang="fr-FR" smtClean="0"/>
              <a:t>09/02/2024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4C60E-35D0-4DD6-989B-5EE074B54D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75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31800" y="1268414"/>
            <a:ext cx="11398251" cy="1728787"/>
          </a:xfrm>
          <a:noFill/>
          <a:extLst>
            <a:ext uri="{909E8E84-426E-40dd-AFC4-6F175D3DCCD1}"/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  <p:pic>
        <p:nvPicPr>
          <p:cNvPr id="3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3825" y="1622425"/>
            <a:ext cx="12484521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336" y="5255425"/>
            <a:ext cx="2546760" cy="112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95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26CF-1677-4001-9FE3-1E6D9078C653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8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144000" y="0"/>
            <a:ext cx="3048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89408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9E58-19CB-4BE4-B5FB-F4C81F942B94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82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AA218-8BDF-4C9C-BDDD-A8C76397D86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03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9F68E-F2F0-4D9D-8738-F5BDB7606349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077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B103B-3D2F-4918-A213-0E0B97235217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7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14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2917" y="1268413"/>
            <a:ext cx="53848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D90E4-D8C2-421C-941A-24D617BD839A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6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20AFF-1341-4032-A3AF-EEC7890B92C6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7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D719-137D-4152-B018-2101AC8B976E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3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06738-E322-414D-8A9F-EE32461E5785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6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CDEA8-BCD1-44A2-9E2D-D38A7FE8E6CD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9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EB632-C39F-41B8-B9CC-023DD0C5794B}" type="slidenum">
              <a:rPr lang="fr-FR" altLang="fr-FR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2192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4917" y="1268413"/>
            <a:ext cx="10972800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</a:t>
            </a:r>
            <a:r>
              <a:rPr lang="fr-FR" altLang="fr-FR" dirty="0" err="1" smtClean="0"/>
              <a:t>nivea</a:t>
            </a:r>
            <a:endParaRPr lang="fr-FR" altLang="fr-FR" dirty="0" smtClean="0"/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2237317" y="781050"/>
            <a:ext cx="165824" cy="31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sz="1500" smtClean="0">
              <a:solidFill>
                <a:srgbClr val="1A212B"/>
              </a:solidFill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3600452" y="6453188"/>
            <a:ext cx="5185833" cy="215900"/>
          </a:xfrm>
          <a:prstGeom prst="rect">
            <a:avLst/>
          </a:prstGeom>
          <a:noFill/>
          <a:ln>
            <a:noFill/>
          </a:ln>
          <a:extLst/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1000" b="1" dirty="0" smtClean="0">
                <a:solidFill>
                  <a:srgbClr val="CD0920"/>
                </a:solidFill>
                <a:latin typeface="Helvetica" panose="020B0604020202020204" pitchFamily="34" charset="0"/>
              </a:rPr>
              <a:t>DOCTRINE NRBC - SDIS 42 - 2024</a:t>
            </a: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9184" y="6453189"/>
            <a:ext cx="592667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A7067C1-53DC-488E-B4B6-3AE3EAE794F9}" type="slidenum">
              <a:rPr lang="fr-FR" altLang="fr-FR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1031" name="Image 8" descr="LOGO-SDIS-RVB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7251" y="5084763"/>
            <a:ext cx="5027083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27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MS PGothic" panose="020B0600070205080204" pitchFamily="34" charset="-128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MS PGothic" panose="020B0600070205080204" pitchFamily="34" charset="-128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yosis.avi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neurotoxic.avi" TargetMode="External"/><Relationship Id="rId4" Type="http://schemas.openxmlformats.org/officeDocument/2006/relationships/hyperlink" Target="cloq%20yp.mp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itre 1"/>
          <p:cNvSpPr>
            <a:spLocks noGrp="1"/>
          </p:cNvSpPr>
          <p:nvPr>
            <p:ph type="ctrTitle"/>
          </p:nvPr>
        </p:nvSpPr>
        <p:spPr>
          <a:xfrm>
            <a:off x="2018886" y="1916833"/>
            <a:ext cx="8548688" cy="1728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/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DOCTRINE NRBC  </a:t>
            </a:r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fr-FR" altLang="fr-FR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6500" name="ZoneTexte 1"/>
          <p:cNvSpPr txBox="1">
            <a:spLocks noChangeArrowheads="1"/>
          </p:cNvSpPr>
          <p:nvPr/>
        </p:nvSpPr>
        <p:spPr bwMode="auto">
          <a:xfrm>
            <a:off x="7897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1A212B"/>
              </a:solidFill>
            </a:endParaRPr>
          </a:p>
        </p:txBody>
      </p:sp>
      <p:sp>
        <p:nvSpPr>
          <p:cNvPr id="106501" name="Titre 1"/>
          <p:cNvSpPr txBox="1">
            <a:spLocks/>
          </p:cNvSpPr>
          <p:nvPr/>
        </p:nvSpPr>
        <p:spPr bwMode="auto">
          <a:xfrm>
            <a:off x="465852" y="5445224"/>
            <a:ext cx="583247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fr-FR" sz="44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3663">
              <a:lnSpc>
                <a:spcPct val="100000"/>
              </a:lnSpc>
              <a:spcBef>
                <a:spcPts val="100"/>
              </a:spcBef>
            </a:pPr>
            <a:r>
              <a:rPr lang="fr-FR" spc="-15" dirty="0">
                <a:latin typeface="Calibri"/>
                <a:cs typeface="Calibri"/>
              </a:rPr>
              <a:t>Savoir</a:t>
            </a:r>
            <a:r>
              <a:rPr lang="fr-FR" spc="-20" dirty="0">
                <a:latin typeface="Calibri"/>
                <a:cs typeface="Calibri"/>
              </a:rPr>
              <a:t> </a:t>
            </a:r>
            <a:r>
              <a:rPr lang="fr-FR" spc="-40" dirty="0" smtClean="0">
                <a:latin typeface="Calibri"/>
                <a:cs typeface="Calibri"/>
              </a:rPr>
              <a:t>se protéger </a:t>
            </a:r>
            <a:endParaRPr lang="fr-FR" dirty="0">
              <a:latin typeface="Calibri"/>
              <a:cs typeface="Calibri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32790" marR="5080" indent="0">
              <a:lnSpc>
                <a:spcPct val="100000"/>
              </a:lnSpc>
              <a:spcBef>
                <a:spcPts val="2325"/>
              </a:spcBef>
              <a:buNone/>
            </a:pPr>
            <a:endParaRPr lang="fr-FR" b="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fr-FR" sz="4000" dirty="0">
              <a:latin typeface="Calibri"/>
              <a:cs typeface="Calibri"/>
            </a:endParaRPr>
          </a:p>
          <a:p>
            <a:pPr marR="238760" algn="ctr">
              <a:lnSpc>
                <a:spcPct val="100000"/>
              </a:lnSpc>
              <a:spcBef>
                <a:spcPts val="5"/>
              </a:spcBef>
            </a:pPr>
            <a:r>
              <a:rPr lang="fr-FR" spc="-5" dirty="0" smtClean="0">
                <a:solidFill>
                  <a:schemeClr val="tx1"/>
                </a:solidFill>
                <a:latin typeface="Calibri"/>
                <a:cs typeface="Calibri"/>
              </a:rPr>
              <a:t>Dès la suspicion d’un agent NRBC sur une intervention : </a:t>
            </a:r>
          </a:p>
          <a:p>
            <a:pPr marR="238760" algn="ctr">
              <a:lnSpc>
                <a:spcPct val="100000"/>
              </a:lnSpc>
              <a:spcBef>
                <a:spcPts val="5"/>
              </a:spcBef>
            </a:pPr>
            <a:r>
              <a:rPr lang="fr-FR" spc="-5" dirty="0" smtClean="0">
                <a:solidFill>
                  <a:schemeClr val="tx1"/>
                </a:solidFill>
                <a:latin typeface="Calibri"/>
                <a:cs typeface="Calibri"/>
              </a:rPr>
              <a:t>Porter les EPI mis à disposition dans les engins : </a:t>
            </a:r>
          </a:p>
          <a:p>
            <a:pPr marR="238760" algn="ctr">
              <a:lnSpc>
                <a:spcPct val="100000"/>
              </a:lnSpc>
              <a:spcBef>
                <a:spcPts val="5"/>
              </a:spcBef>
            </a:pPr>
            <a:r>
              <a:rPr lang="fr-FR" spc="-5" dirty="0" smtClean="0">
                <a:solidFill>
                  <a:schemeClr val="tx1"/>
                </a:solidFill>
                <a:latin typeface="Calibri"/>
                <a:cs typeface="Calibri"/>
              </a:rPr>
              <a:t>EPT : TENUE DE FEU + ARI </a:t>
            </a:r>
          </a:p>
          <a:p>
            <a:pPr marR="238760" algn="ctr">
              <a:lnSpc>
                <a:spcPct val="100000"/>
              </a:lnSpc>
              <a:spcBef>
                <a:spcPts val="5"/>
              </a:spcBef>
            </a:pPr>
            <a:r>
              <a:rPr lang="fr-FR" spc="-5" dirty="0" smtClean="0">
                <a:solidFill>
                  <a:schemeClr val="tx1"/>
                </a:solidFill>
                <a:latin typeface="Calibri"/>
                <a:cs typeface="Calibri"/>
              </a:rPr>
              <a:t>VSAV : Gants ( 2 paires) + masques </a:t>
            </a:r>
            <a:endParaRPr lang="fr-FR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>
              <a:latin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25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pc="-10" dirty="0">
                <a:latin typeface="Calibri"/>
                <a:cs typeface="Calibri"/>
              </a:rPr>
              <a:t>Reconnaitre</a:t>
            </a:r>
            <a:r>
              <a:rPr lang="fr-FR" spc="-2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les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signaux</a:t>
            </a:r>
            <a:r>
              <a:rPr lang="fr-FR" spc="-5" dirty="0">
                <a:latin typeface="Calibri"/>
                <a:cs typeface="Calibri"/>
              </a:rPr>
              <a:t> de</a:t>
            </a:r>
            <a:r>
              <a:rPr lang="fr-FR" spc="-10" dirty="0">
                <a:latin typeface="Calibri"/>
                <a:cs typeface="Calibri"/>
              </a:rPr>
              <a:t> </a:t>
            </a:r>
            <a:r>
              <a:rPr lang="fr-FR" spc="-5" dirty="0">
                <a:latin typeface="Calibri"/>
                <a:cs typeface="Calibri"/>
              </a:rPr>
              <a:t>présence </a:t>
            </a:r>
            <a:r>
              <a:rPr lang="fr-FR" spc="-10" dirty="0">
                <a:latin typeface="Calibri"/>
                <a:cs typeface="Calibri"/>
              </a:rPr>
              <a:t>d’un</a:t>
            </a:r>
            <a:r>
              <a:rPr lang="fr-FR" spc="-15" dirty="0">
                <a:latin typeface="Calibri"/>
                <a:cs typeface="Calibri"/>
              </a:rPr>
              <a:t> </a:t>
            </a:r>
            <a:r>
              <a:rPr lang="fr-FR" spc="-10" dirty="0">
                <a:latin typeface="Calibri"/>
                <a:cs typeface="Calibri"/>
              </a:rPr>
              <a:t>produit</a:t>
            </a:r>
            <a:r>
              <a:rPr lang="fr-FR" spc="-20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de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la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spc="-5" dirty="0" smtClean="0">
                <a:latin typeface="Calibri"/>
                <a:cs typeface="Calibri"/>
              </a:rPr>
              <a:t>menace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050471"/>
            <a:ext cx="8646740" cy="515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7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pc="-10" dirty="0">
                <a:latin typeface="Calibri"/>
                <a:cs typeface="Calibri"/>
              </a:rPr>
              <a:t>Reconnaitre</a:t>
            </a:r>
            <a:r>
              <a:rPr lang="fr-FR" spc="-2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les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signaux</a:t>
            </a:r>
            <a:r>
              <a:rPr lang="fr-FR" spc="-5" dirty="0">
                <a:latin typeface="Calibri"/>
                <a:cs typeface="Calibri"/>
              </a:rPr>
              <a:t> de</a:t>
            </a:r>
            <a:r>
              <a:rPr lang="fr-FR" spc="-10" dirty="0">
                <a:latin typeface="Calibri"/>
                <a:cs typeface="Calibri"/>
              </a:rPr>
              <a:t> </a:t>
            </a:r>
            <a:r>
              <a:rPr lang="fr-FR" spc="-5" dirty="0">
                <a:latin typeface="Calibri"/>
                <a:cs typeface="Calibri"/>
              </a:rPr>
              <a:t>présence </a:t>
            </a:r>
            <a:r>
              <a:rPr lang="fr-FR" spc="-10" dirty="0">
                <a:latin typeface="Calibri"/>
                <a:cs typeface="Calibri"/>
              </a:rPr>
              <a:t>d’un</a:t>
            </a:r>
            <a:r>
              <a:rPr lang="fr-FR" spc="-15" dirty="0">
                <a:latin typeface="Calibri"/>
                <a:cs typeface="Calibri"/>
              </a:rPr>
              <a:t> </a:t>
            </a:r>
            <a:r>
              <a:rPr lang="fr-FR" spc="-10" dirty="0">
                <a:latin typeface="Calibri"/>
                <a:cs typeface="Calibri"/>
              </a:rPr>
              <a:t>produit</a:t>
            </a:r>
            <a:r>
              <a:rPr lang="fr-FR" spc="-20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de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la</a:t>
            </a:r>
            <a:r>
              <a:rPr lang="fr-FR" spc="-5" dirty="0">
                <a:latin typeface="Calibri"/>
                <a:cs typeface="Calibri"/>
              </a:rPr>
              <a:t> </a:t>
            </a:r>
            <a:r>
              <a:rPr lang="fr-FR" spc="-5" dirty="0" smtClean="0">
                <a:latin typeface="Calibri"/>
                <a:cs typeface="Calibri"/>
              </a:rPr>
              <a:t>menace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196752"/>
            <a:ext cx="8774187" cy="4585166"/>
          </a:xfrm>
          <a:prstGeom prst="rect">
            <a:avLst/>
          </a:prstGeom>
        </p:spPr>
      </p:pic>
      <p:sp>
        <p:nvSpPr>
          <p:cNvPr id="7" name="Bouton d'action : Vidéo 6">
            <a:hlinkClick r:id="" action="ppaction://noaction" highlightClick="1"/>
          </p:cNvPr>
          <p:cNvSpPr/>
          <p:nvPr/>
        </p:nvSpPr>
        <p:spPr bwMode="auto">
          <a:xfrm>
            <a:off x="816794" y="4898028"/>
            <a:ext cx="1246757" cy="619204"/>
          </a:xfrm>
          <a:prstGeom prst="actionButtonMovi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86174" y="5695898"/>
            <a:ext cx="1107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3 vidéos </a:t>
            </a:r>
          </a:p>
          <a:p>
            <a:pPr algn="ctr"/>
            <a:r>
              <a:rPr lang="fr-FR" sz="1000" dirty="0" smtClean="0">
                <a:hlinkClick r:id="rId3" action="ppaction://hlinkfile"/>
              </a:rPr>
              <a:t>myosis </a:t>
            </a:r>
            <a:endParaRPr lang="fr-FR" sz="1000" dirty="0" smtClean="0"/>
          </a:p>
          <a:p>
            <a:pPr algn="ctr"/>
            <a:r>
              <a:rPr lang="fr-FR" sz="1000" dirty="0" smtClean="0">
                <a:hlinkClick r:id="rId4" action="ppaction://hlinkfile"/>
              </a:rPr>
              <a:t>Hypérite</a:t>
            </a:r>
            <a:endParaRPr lang="fr-FR" sz="1000" dirty="0" smtClean="0"/>
          </a:p>
          <a:p>
            <a:pPr algn="ctr"/>
            <a:r>
              <a:rPr lang="fr-FR" sz="1000" dirty="0" smtClean="0">
                <a:hlinkClick r:id="rId5" action="ppaction://hlinkfile"/>
              </a:rPr>
              <a:t>Neurotoxique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079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DESHABILLAGE VICTIME INVALIDE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052798"/>
            <a:ext cx="7475868" cy="526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5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DESHABILLAGE VICTIME INVALIDE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037482"/>
            <a:ext cx="7475868" cy="52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DESHABILLAGE VICTIME INVALIDE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15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49" y="1124744"/>
            <a:ext cx="1164667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DESHABILLAGE VICTIME </a:t>
            </a:r>
            <a:r>
              <a:rPr lang="fr-FR" sz="3200" dirty="0" smtClean="0"/>
              <a:t>VALIDE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84" y="1196752"/>
            <a:ext cx="7350646" cy="43591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2B3BA6D-BE23-41EC-97E8-1D666D14D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1038226"/>
            <a:ext cx="3835480" cy="501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3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 SUPPORT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6"/>
            <a:ext cx="11305256" cy="508600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Ce support de formation vise à présenter, aux agents impliqués dans un dispositif NOVI, l’organisation du dispositif NRBC mis en place en amont et donc mieux appréhender le cheminement des victimes, le zonage et les acronymes liés à ce type d’intervention. </a:t>
            </a:r>
            <a:endParaRPr lang="fr-FR" sz="2800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57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Engagement 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124744"/>
            <a:ext cx="7523323" cy="506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4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Missions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1" y="4629224"/>
            <a:ext cx="5184577" cy="1638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036824"/>
            <a:ext cx="5184577" cy="21284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1" y="3198602"/>
            <a:ext cx="5184577" cy="1379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91" y="1897456"/>
            <a:ext cx="502174" cy="220957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 bwMode="auto">
          <a:xfrm>
            <a:off x="6168008" y="1196752"/>
            <a:ext cx="5616624" cy="46805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GIS : Reconnaissance et identification de la menace – zonage </a:t>
            </a: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dirty="0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charset="0"/>
              </a:rPr>
              <a:t>GSAUV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ＭＳ Ｐゴシック" charset="0"/>
              </a:rPr>
              <a:t> : Sauvetage, tri, traçabilité des victimes (SINUS) et décontamination de masse </a:t>
            </a: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</a:endParaRP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baseline="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GDECONTA : </a:t>
            </a:r>
            <a:r>
              <a:rPr lang="fr-FR" sz="24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D</a:t>
            </a:r>
            <a:r>
              <a:rPr lang="fr-FR" sz="2400" baseline="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écontamination fine</a:t>
            </a: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baseline="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 </a:t>
            </a:r>
          </a:p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GSAS : Etanchéité du zonage 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Dispositif terrain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fr-FR" altLang="fr-FR">
              <a:solidFill>
                <a:srgbClr val="FFFFFF"/>
              </a:solidFill>
            </a:endParaRPr>
          </a:p>
        </p:txBody>
      </p:sp>
      <p:pic>
        <p:nvPicPr>
          <p:cNvPr id="7" name="Espace réservé du contenu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038226"/>
            <a:ext cx="9442148" cy="54530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415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 SUPPORT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335360" y="1151306"/>
            <a:ext cx="11305256" cy="508600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/>
            <a:r>
              <a:rPr lang="fr-FR" sz="2800" dirty="0" smtClean="0">
                <a:solidFill>
                  <a:schemeClr val="bg1"/>
                </a:solidFill>
              </a:rPr>
              <a:t>Ce support de formation vise à présenter, aux agents non spécialisés dans le domaine de la </a:t>
            </a:r>
            <a:r>
              <a:rPr lang="fr-FR" sz="2800" dirty="0" smtClean="0">
                <a:solidFill>
                  <a:schemeClr val="bg1"/>
                </a:solidFill>
              </a:rPr>
              <a:t>NRBC, </a:t>
            </a:r>
            <a:r>
              <a:rPr lang="fr-FR" sz="2800" dirty="0" smtClean="0">
                <a:solidFill>
                  <a:schemeClr val="bg1"/>
                </a:solidFill>
              </a:rPr>
              <a:t>la conduite à tenir notamment en matière de sécurité des intervenants, lors d’une intervention non classifiée </a:t>
            </a:r>
            <a:r>
              <a:rPr lang="fr-FR" sz="2800" dirty="0" smtClean="0">
                <a:solidFill>
                  <a:schemeClr val="bg1"/>
                </a:solidFill>
              </a:rPr>
              <a:t>NRBC </a:t>
            </a:r>
            <a:r>
              <a:rPr lang="fr-FR" sz="2800" dirty="0" smtClean="0">
                <a:solidFill>
                  <a:schemeClr val="bg1"/>
                </a:solidFill>
              </a:rPr>
              <a:t>au départ des secours.  </a:t>
            </a:r>
            <a:endParaRPr lang="fr-FR" sz="2800" dirty="0">
              <a:solidFill>
                <a:schemeClr val="bg1"/>
              </a:solidFill>
            </a:endParaRPr>
          </a:p>
          <a:p>
            <a:pPr marL="360363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5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pc="-20" dirty="0" smtClean="0">
                <a:latin typeface="Calibri"/>
                <a:cs typeface="Calibri"/>
              </a:rPr>
              <a:t>DEFINITION PRIMO INTERVENANT / ARRIVANT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lang="fr-FR" dirty="0" smtClean="0">
              <a:latin typeface="Calibri"/>
              <a:cs typeface="Calibri"/>
            </a:endParaRPr>
          </a:p>
          <a:p>
            <a:pPr marR="5080">
              <a:lnSpc>
                <a:spcPct val="100000"/>
              </a:lnSpc>
              <a:buClrTx/>
              <a:buFont typeface="Wingdings" panose="05000000000000000000" pitchFamily="2" charset="2"/>
              <a:buChar char="Ø"/>
            </a:pPr>
            <a:r>
              <a:rPr lang="fr-FR" b="0" dirty="0" smtClean="0">
                <a:latin typeface="Calibri"/>
                <a:cs typeface="Calibri"/>
              </a:rPr>
              <a:t>Un </a:t>
            </a:r>
            <a:r>
              <a:rPr lang="fr-FR" b="0" spc="-5" dirty="0">
                <a:latin typeface="Calibri"/>
                <a:cs typeface="Calibri"/>
              </a:rPr>
              <a:t>Primo-Arrivant</a:t>
            </a:r>
            <a:r>
              <a:rPr lang="fr-FR" b="0" spc="-40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est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une</a:t>
            </a:r>
            <a:r>
              <a:rPr lang="fr-FR" b="0" spc="20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personne</a:t>
            </a:r>
            <a:r>
              <a:rPr lang="fr-FR" b="0" spc="15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ou</a:t>
            </a:r>
            <a:r>
              <a:rPr lang="fr-FR" b="0" spc="1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un</a:t>
            </a:r>
            <a:r>
              <a:rPr lang="fr-FR" b="0" spc="5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groupe</a:t>
            </a:r>
            <a:r>
              <a:rPr lang="fr-FR" b="0" spc="15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de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personnes</a:t>
            </a:r>
            <a:r>
              <a:rPr lang="fr-FR" b="0" spc="45" dirty="0"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 </a:t>
            </a:r>
            <a:r>
              <a:rPr lang="fr-FR" dirty="0"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spécialisé</a:t>
            </a:r>
            <a:r>
              <a:rPr lang="fr-FR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dans</a:t>
            </a:r>
            <a:r>
              <a:rPr lang="fr-FR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</a:t>
            </a:r>
            <a:r>
              <a:rPr lang="fr-FR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domaine</a:t>
            </a:r>
            <a:r>
              <a:rPr lang="fr-FR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NRBC</a:t>
            </a:r>
            <a:r>
              <a:rPr lang="fr-FR" b="0" dirty="0">
                <a:latin typeface="Calibri"/>
                <a:cs typeface="Calibri"/>
              </a:rPr>
              <a:t>,</a:t>
            </a:r>
            <a:r>
              <a:rPr lang="fr-FR" b="0" spc="15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se</a:t>
            </a:r>
            <a:r>
              <a:rPr lang="fr-FR" b="0" spc="10" dirty="0">
                <a:latin typeface="Calibri"/>
                <a:cs typeface="Calibri"/>
              </a:rPr>
              <a:t> </a:t>
            </a:r>
            <a:r>
              <a:rPr lang="fr-FR" b="0" spc="-15" dirty="0">
                <a:latin typeface="Calibri"/>
                <a:cs typeface="Calibri"/>
              </a:rPr>
              <a:t>retrouvant,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inopinément,</a:t>
            </a:r>
            <a:r>
              <a:rPr lang="fr-FR" b="0" spc="2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dans</a:t>
            </a:r>
            <a:r>
              <a:rPr lang="fr-FR" b="0" spc="1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une </a:t>
            </a:r>
            <a:r>
              <a:rPr lang="fr-FR" b="0" spc="-390" dirty="0">
                <a:latin typeface="Calibri"/>
                <a:cs typeface="Calibri"/>
              </a:rPr>
              <a:t> </a:t>
            </a:r>
            <a:r>
              <a:rPr lang="fr-FR" b="0" spc="-10" dirty="0">
                <a:latin typeface="Calibri"/>
                <a:cs typeface="Calibri"/>
              </a:rPr>
              <a:t>situation </a:t>
            </a:r>
            <a:r>
              <a:rPr lang="fr-FR" b="0" spc="-5" dirty="0">
                <a:latin typeface="Calibri"/>
                <a:cs typeface="Calibri"/>
              </a:rPr>
              <a:t>de</a:t>
            </a:r>
            <a:r>
              <a:rPr lang="fr-FR" b="0" spc="15" dirty="0">
                <a:latin typeface="Calibri"/>
                <a:cs typeface="Calibri"/>
              </a:rPr>
              <a:t> </a:t>
            </a:r>
            <a:r>
              <a:rPr lang="fr-FR" b="0" dirty="0">
                <a:latin typeface="Calibri"/>
                <a:cs typeface="Calibri"/>
              </a:rPr>
              <a:t>menace</a:t>
            </a:r>
            <a:r>
              <a:rPr lang="fr-FR" b="0" spc="1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NRBC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spc="-5" dirty="0">
                <a:latin typeface="Calibri"/>
                <a:cs typeface="Calibri"/>
              </a:rPr>
              <a:t>soit</a:t>
            </a:r>
            <a:r>
              <a:rPr lang="fr-FR" b="0" dirty="0">
                <a:latin typeface="Calibri"/>
                <a:cs typeface="Calibri"/>
              </a:rPr>
              <a:t> </a:t>
            </a:r>
            <a:r>
              <a:rPr lang="fr-FR" b="0" dirty="0" smtClean="0">
                <a:latin typeface="Calibri"/>
                <a:cs typeface="Calibri"/>
              </a:rPr>
              <a:t>:</a:t>
            </a:r>
          </a:p>
          <a:p>
            <a:pPr marR="5080">
              <a:lnSpc>
                <a:spcPct val="100000"/>
              </a:lnSpc>
              <a:buClrTx/>
              <a:buFont typeface="Wingdings" panose="05000000000000000000" pitchFamily="2" charset="2"/>
              <a:buChar char="Ø"/>
            </a:pPr>
            <a:endParaRPr lang="fr-FR" dirty="0" smtClean="0">
              <a:latin typeface="Calibri"/>
              <a:cs typeface="Calibri"/>
            </a:endParaRPr>
          </a:p>
          <a:p>
            <a:pPr marR="5080" lvl="1">
              <a:buClrTx/>
              <a:buFont typeface="Wingdings" panose="05000000000000000000" pitchFamily="2" charset="2"/>
              <a:buChar char="§"/>
            </a:pPr>
            <a:r>
              <a:rPr lang="fr-FR" sz="2800" spc="-5" dirty="0" smtClean="0">
                <a:latin typeface="Calibri"/>
                <a:cs typeface="Calibri"/>
              </a:rPr>
              <a:t>Sans</a:t>
            </a:r>
            <a:r>
              <a:rPr lang="fr-FR" sz="2800" spc="-15" dirty="0" smtClean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avoir</a:t>
            </a:r>
            <a:r>
              <a:rPr lang="fr-FR" sz="2800" spc="-5" dirty="0">
                <a:latin typeface="Calibri"/>
                <a:cs typeface="Calibri"/>
              </a:rPr>
              <a:t> </a:t>
            </a:r>
            <a:r>
              <a:rPr lang="fr-FR" sz="2800" spc="-15" dirty="0">
                <a:latin typeface="Calibri"/>
                <a:cs typeface="Calibri"/>
              </a:rPr>
              <a:t>été</a:t>
            </a:r>
            <a:r>
              <a:rPr lang="fr-FR" sz="2800" spc="1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déclenché</a:t>
            </a:r>
            <a:r>
              <a:rPr lang="fr-FR" sz="2800" spc="3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pour </a:t>
            </a:r>
            <a:r>
              <a:rPr lang="fr-FR" sz="2800" spc="-15" dirty="0">
                <a:latin typeface="Calibri"/>
                <a:cs typeface="Calibri"/>
              </a:rPr>
              <a:t>cette</a:t>
            </a:r>
            <a:r>
              <a:rPr lang="fr-FR" sz="2800" spc="20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mission</a:t>
            </a:r>
            <a:r>
              <a:rPr lang="fr-FR" sz="2800" spc="-5" dirty="0">
                <a:latin typeface="Calibri"/>
                <a:cs typeface="Calibri"/>
              </a:rPr>
              <a:t> </a:t>
            </a:r>
            <a:r>
              <a:rPr lang="fr-FR" sz="2800" spc="-15" dirty="0">
                <a:latin typeface="Calibri"/>
                <a:cs typeface="Calibri"/>
              </a:rPr>
              <a:t>(retour</a:t>
            </a:r>
            <a:r>
              <a:rPr lang="fr-FR" sz="2800" spc="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de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mission</a:t>
            </a:r>
            <a:r>
              <a:rPr lang="fr-FR" sz="2800" dirty="0" smtClean="0">
                <a:latin typeface="Calibri"/>
                <a:cs typeface="Calibri"/>
              </a:rPr>
              <a:t>).</a:t>
            </a:r>
          </a:p>
          <a:p>
            <a:pPr marR="5080" lvl="1">
              <a:buClrTx/>
              <a:buFont typeface="Wingdings" panose="05000000000000000000" pitchFamily="2" charset="2"/>
              <a:buChar char="§"/>
            </a:pPr>
            <a:r>
              <a:rPr lang="fr-FR" sz="2800" spc="-5" dirty="0" smtClean="0">
                <a:latin typeface="Calibri"/>
                <a:cs typeface="Calibri"/>
              </a:rPr>
              <a:t>Déclenché</a:t>
            </a:r>
            <a:r>
              <a:rPr lang="fr-FR" sz="2800" spc="35" dirty="0" smtClean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pour</a:t>
            </a:r>
            <a:r>
              <a:rPr lang="fr-FR" sz="2800" spc="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une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mission,</a:t>
            </a:r>
            <a:r>
              <a:rPr lang="fr-FR" sz="2800" spc="-10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a</a:t>
            </a:r>
            <a:r>
              <a:rPr lang="fr-FR" sz="2800" spc="-10" dirty="0">
                <a:latin typeface="Calibri"/>
                <a:cs typeface="Calibri"/>
              </a:rPr>
              <a:t> priori,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sans</a:t>
            </a:r>
            <a:r>
              <a:rPr lang="fr-FR" sz="2800" spc="-15" dirty="0">
                <a:latin typeface="Calibri"/>
                <a:cs typeface="Calibri"/>
              </a:rPr>
              <a:t> </a:t>
            </a:r>
            <a:r>
              <a:rPr lang="fr-FR" sz="2800" dirty="0">
                <a:latin typeface="Calibri"/>
                <a:cs typeface="Calibri"/>
              </a:rPr>
              <a:t>menace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dirty="0" smtClean="0">
                <a:latin typeface="Calibri"/>
                <a:cs typeface="Calibri"/>
              </a:rPr>
              <a:t>NRBC.</a:t>
            </a:r>
          </a:p>
          <a:p>
            <a:pPr marR="5080" lvl="1">
              <a:buClrTx/>
              <a:buFont typeface="Wingdings" panose="05000000000000000000" pitchFamily="2" charset="2"/>
              <a:buChar char="§"/>
            </a:pPr>
            <a:r>
              <a:rPr lang="fr-FR" sz="2800" spc="-5" dirty="0" smtClean="0">
                <a:latin typeface="Calibri"/>
                <a:cs typeface="Calibri"/>
              </a:rPr>
              <a:t>Sans</a:t>
            </a:r>
            <a:r>
              <a:rPr lang="fr-FR" sz="2800" spc="-15" dirty="0" smtClean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avoir</a:t>
            </a:r>
            <a:r>
              <a:rPr lang="fr-FR" sz="2800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de</a:t>
            </a:r>
            <a:r>
              <a:rPr lang="fr-FR" sz="2800" spc="10" dirty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matériel</a:t>
            </a:r>
            <a:r>
              <a:rPr lang="fr-FR" sz="2800" spc="5" dirty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approprié</a:t>
            </a:r>
            <a:r>
              <a:rPr lang="fr-FR" sz="2800" spc="15" dirty="0">
                <a:latin typeface="Calibri"/>
                <a:cs typeface="Calibri"/>
              </a:rPr>
              <a:t> </a:t>
            </a:r>
            <a:r>
              <a:rPr lang="fr-FR" sz="2800" spc="-10" dirty="0">
                <a:latin typeface="Calibri"/>
                <a:cs typeface="Calibri"/>
              </a:rPr>
              <a:t>avec</a:t>
            </a:r>
            <a:r>
              <a:rPr lang="fr-FR" sz="2800" spc="-15" dirty="0">
                <a:latin typeface="Calibri"/>
                <a:cs typeface="Calibri"/>
              </a:rPr>
              <a:t> </a:t>
            </a:r>
            <a:r>
              <a:rPr lang="fr-FR" sz="2800" spc="-5" dirty="0">
                <a:latin typeface="Calibri"/>
                <a:cs typeface="Calibri"/>
              </a:rPr>
              <a:t>lui.</a:t>
            </a:r>
            <a:endParaRPr lang="fr-FR" sz="2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fr-FR" alt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3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/>
              <a:t>ACTIONS PRIMO INTERVENANT NRBC  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407368" y="1123970"/>
            <a:ext cx="11377264" cy="547338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rIns="36000" anchor="ctr"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lvl="1" indent="0"/>
            <a:r>
              <a:rPr lang="fr-FR" b="1" dirty="0">
                <a:solidFill>
                  <a:schemeClr val="bg1"/>
                </a:solidFill>
              </a:rPr>
              <a:t>Reconnaître </a:t>
            </a:r>
            <a:r>
              <a:rPr lang="fr-FR" b="1" dirty="0" smtClean="0">
                <a:solidFill>
                  <a:schemeClr val="bg1"/>
                </a:solidFill>
              </a:rPr>
              <a:t>une </a:t>
            </a:r>
            <a:r>
              <a:rPr lang="fr-FR" b="1" dirty="0">
                <a:solidFill>
                  <a:schemeClr val="bg1"/>
                </a:solidFill>
              </a:rPr>
              <a:t>situation </a:t>
            </a:r>
            <a:r>
              <a:rPr lang="fr-FR" b="1" dirty="0" smtClean="0">
                <a:solidFill>
                  <a:schemeClr val="bg1"/>
                </a:solidFill>
              </a:rPr>
              <a:t>NRBC </a:t>
            </a:r>
            <a:r>
              <a:rPr lang="fr-FR" dirty="0" smtClean="0">
                <a:solidFill>
                  <a:schemeClr val="bg1"/>
                </a:solidFill>
              </a:rPr>
              <a:t>: liquide, gaz, fumées, odeur, explosion, …</a:t>
            </a:r>
          </a:p>
          <a:p>
            <a:pPr marL="457200" lvl="1" indent="0"/>
            <a:r>
              <a:rPr lang="fr-FR" b="1" dirty="0">
                <a:solidFill>
                  <a:schemeClr val="bg1"/>
                </a:solidFill>
              </a:rPr>
              <a:t>S</a:t>
            </a:r>
            <a:r>
              <a:rPr lang="fr-FR" b="1" dirty="0" smtClean="0">
                <a:solidFill>
                  <a:schemeClr val="bg1"/>
                </a:solidFill>
              </a:rPr>
              <a:t>ymptômes des victimes </a:t>
            </a:r>
            <a:r>
              <a:rPr lang="fr-FR" dirty="0" smtClean="0">
                <a:solidFill>
                  <a:schemeClr val="bg1"/>
                </a:solidFill>
              </a:rPr>
              <a:t>: troubles brutaux, identiques entres les personnes et les animaux </a:t>
            </a: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Typologies des symptômes </a:t>
            </a:r>
            <a:r>
              <a:rPr lang="fr-FR" dirty="0" smtClean="0">
                <a:solidFill>
                  <a:schemeClr val="bg1"/>
                </a:solidFill>
              </a:rPr>
              <a:t>: neurologiques types coma, convulsions, augmentation des secrétions, changement de couleur de peau, trouble de la vision, dyspnée  </a:t>
            </a:r>
          </a:p>
          <a:p>
            <a:pPr marL="457200" lvl="1" indent="0"/>
            <a:endParaRPr lang="fr-FR" dirty="0" smtClean="0">
              <a:solidFill>
                <a:schemeClr val="bg1"/>
              </a:solidFill>
            </a:endParaRP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Mise en sécurité du personnel </a:t>
            </a:r>
            <a:r>
              <a:rPr lang="fr-FR" dirty="0" smtClean="0">
                <a:solidFill>
                  <a:schemeClr val="bg1"/>
                </a:solidFill>
              </a:rPr>
              <a:t>: s’extraire de la zone de danger, </a:t>
            </a:r>
            <a:r>
              <a:rPr lang="fr-FR" dirty="0">
                <a:solidFill>
                  <a:schemeClr val="bg1"/>
                </a:solidFill>
              </a:rPr>
              <a:t>se mettre à l’air </a:t>
            </a:r>
            <a:r>
              <a:rPr lang="fr-FR" dirty="0" smtClean="0">
                <a:solidFill>
                  <a:schemeClr val="bg1"/>
                </a:solidFill>
              </a:rPr>
              <a:t>libre, définition d’un périmètre à priori, se protéger si possible les yeux, voies respiratoires avec </a:t>
            </a:r>
            <a:r>
              <a:rPr lang="fr-FR" dirty="0">
                <a:solidFill>
                  <a:schemeClr val="bg1"/>
                </a:solidFill>
              </a:rPr>
              <a:t>un mouchoir si pas de </a:t>
            </a:r>
            <a:r>
              <a:rPr lang="fr-FR" dirty="0" smtClean="0">
                <a:solidFill>
                  <a:schemeClr val="bg1"/>
                </a:solidFill>
              </a:rPr>
              <a:t>masque, peau, mains avec des gants, ne pas boire, ne pas manger, ne pas fumer. S’éloigner dans la direction opposée au vent, maintenir ses mains éloignées du visage.</a:t>
            </a:r>
          </a:p>
          <a:p>
            <a:pPr marL="457200" lvl="1" indent="0"/>
            <a:endParaRPr lang="fr-FR" dirty="0">
              <a:solidFill>
                <a:schemeClr val="bg1"/>
              </a:solidFill>
            </a:endParaRP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Si potentiel </a:t>
            </a:r>
            <a:r>
              <a:rPr lang="fr-FR" b="1" dirty="0">
                <a:solidFill>
                  <a:schemeClr val="bg1"/>
                </a:solidFill>
              </a:rPr>
              <a:t>contamination </a:t>
            </a:r>
            <a:r>
              <a:rPr lang="fr-FR" dirty="0" smtClean="0">
                <a:solidFill>
                  <a:schemeClr val="bg1"/>
                </a:solidFill>
              </a:rPr>
              <a:t>: Décontamination </a:t>
            </a:r>
            <a:r>
              <a:rPr lang="fr-FR" dirty="0">
                <a:solidFill>
                  <a:schemeClr val="bg1"/>
                </a:solidFill>
              </a:rPr>
              <a:t>d’urgence </a:t>
            </a:r>
            <a:r>
              <a:rPr lang="fr-FR" dirty="0" smtClean="0">
                <a:solidFill>
                  <a:schemeClr val="bg1"/>
                </a:solidFill>
              </a:rPr>
              <a:t>à l’abri, enlever la 1</a:t>
            </a:r>
            <a:r>
              <a:rPr lang="fr-FR" baseline="30000" dirty="0" smtClean="0">
                <a:solidFill>
                  <a:schemeClr val="bg1"/>
                </a:solidFill>
              </a:rPr>
              <a:t>ère</a:t>
            </a:r>
            <a:r>
              <a:rPr lang="fr-FR" dirty="0" smtClean="0">
                <a:solidFill>
                  <a:schemeClr val="bg1"/>
                </a:solidFill>
              </a:rPr>
              <a:t> couche de vêtement en limitant le passage par la tête et après avoir mis un masque, s’essuyer avec un tissu, lavage oculaire si nécessaire (1</a:t>
            </a:r>
            <a:r>
              <a:rPr lang="fr-FR" baseline="30000" dirty="0" smtClean="0">
                <a:solidFill>
                  <a:schemeClr val="bg1"/>
                </a:solidFill>
              </a:rPr>
              <a:t>ère</a:t>
            </a:r>
            <a:r>
              <a:rPr lang="fr-FR" dirty="0" smtClean="0">
                <a:solidFill>
                  <a:schemeClr val="bg1"/>
                </a:solidFill>
              </a:rPr>
              <a:t> couche de vêtement et les chaussures = 70 à 80 % de la contamination) , placer ensuite les vêtements contaminés dans un sac. </a:t>
            </a:r>
            <a:endParaRPr lang="fr-FR" dirty="0">
              <a:solidFill>
                <a:schemeClr val="bg1"/>
              </a:solidFill>
            </a:endParaRP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Demande de renfort au CODIS </a:t>
            </a:r>
            <a:r>
              <a:rPr lang="fr-FR" dirty="0" smtClean="0">
                <a:solidFill>
                  <a:schemeClr val="bg1"/>
                </a:solidFill>
              </a:rPr>
              <a:t>: engagement équipes NRBC et préciser si possible la localisation, la nature, les circonstances, le bilan provisoire, les risques , les accès, symptômes, présence d’enfants, … </a:t>
            </a:r>
          </a:p>
          <a:p>
            <a:pPr marL="457200" lvl="1" indent="0"/>
            <a:endParaRPr lang="fr-FR" dirty="0" smtClean="0">
              <a:solidFill>
                <a:schemeClr val="bg1"/>
              </a:solidFill>
            </a:endParaRPr>
          </a:p>
          <a:p>
            <a:pPr marL="457200" lvl="1" indent="0"/>
            <a:r>
              <a:rPr lang="fr-FR" b="1" dirty="0" smtClean="0">
                <a:solidFill>
                  <a:schemeClr val="bg1"/>
                </a:solidFill>
              </a:rPr>
              <a:t>Traitement des victimes </a:t>
            </a:r>
            <a:r>
              <a:rPr lang="fr-FR" dirty="0" smtClean="0">
                <a:solidFill>
                  <a:schemeClr val="bg1"/>
                </a:solidFill>
              </a:rPr>
              <a:t>si déjà extraite et en zone protégée – initier le PRV – </a:t>
            </a:r>
          </a:p>
          <a:p>
            <a:pPr marL="457200" lvl="1" indent="0"/>
            <a:r>
              <a:rPr lang="fr-FR" dirty="0" smtClean="0">
                <a:solidFill>
                  <a:schemeClr val="bg1"/>
                </a:solidFill>
              </a:rPr>
              <a:t>tri visuel : asymptomatique et sans trace de contamination et symptomatique valide ou invalide</a:t>
            </a:r>
          </a:p>
          <a:p>
            <a:pPr marL="457200" lvl="1" indent="0"/>
            <a:r>
              <a:rPr lang="fr-FR" dirty="0" smtClean="0">
                <a:solidFill>
                  <a:schemeClr val="bg1"/>
                </a:solidFill>
              </a:rPr>
              <a:t>Décontamination d’urgence des victimes (déshabillage)   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3663">
              <a:lnSpc>
                <a:spcPct val="100000"/>
              </a:lnSpc>
              <a:spcBef>
                <a:spcPts val="100"/>
              </a:spcBef>
            </a:pPr>
            <a:r>
              <a:rPr lang="fr-FR" spc="-15" dirty="0" smtClean="0">
                <a:latin typeface="Calibri"/>
                <a:cs typeface="Calibri"/>
              </a:rPr>
              <a:t>Savoir s’auto-décontaminer </a:t>
            </a:r>
            <a:endParaRPr lang="fr-FR" dirty="0">
              <a:latin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A9F68E-F2F0-4D9D-8738-F5BDB7606349}" type="slidenum">
              <a:rPr lang="fr-FR" altLang="fr-FR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Dès l’arrivée des personnels équipés de TLD,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Se désengager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Utiliser les KIT mis à disposition dans les engins en attendant la mise en place d’un chantier NRBC. </a:t>
            </a:r>
          </a:p>
          <a:p>
            <a:pPr marR="238760">
              <a:spcBef>
                <a:spcPts val="5"/>
              </a:spcBef>
            </a:pPr>
            <a:r>
              <a:rPr lang="fr-FR" sz="2400" spc="-5" dirty="0">
                <a:solidFill>
                  <a:schemeClr val="tx1"/>
                </a:solidFill>
                <a:latin typeface="Calibri"/>
                <a:cs typeface="Calibri"/>
              </a:rPr>
              <a:t>Mettre des gants propres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Hors zone d’exclusion (à l’air libre) , retirer ses EPI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Changer de gants </a:t>
            </a:r>
            <a:endParaRPr lang="fr-FR" sz="2400" spc="-5" dirty="0">
              <a:solidFill>
                <a:schemeClr val="tx1"/>
              </a:solidFill>
              <a:latin typeface="Calibri"/>
              <a:cs typeface="Calibri"/>
            </a:endParaRP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Essuyer les parties du corps non protégées avec des compresses ou </a:t>
            </a:r>
            <a:r>
              <a:rPr lang="fr-FR" sz="2400" spc="-5" dirty="0">
                <a:solidFill>
                  <a:schemeClr val="tx1"/>
                </a:solidFill>
                <a:latin typeface="Calibri"/>
                <a:cs typeface="Calibri"/>
              </a:rPr>
              <a:t>d</a:t>
            </a: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es lingettes des kit « fumées d ’incendie » (cheveux avant bras ….)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Mettre un nouveau masques et gants + tenue papier disponible dans le kit risque infectieux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Regrouper ses effets personnels dans un sac ( type sac </a:t>
            </a:r>
            <a:r>
              <a:rPr lang="fr-FR" sz="2400" spc="-5" dirty="0" err="1" smtClean="0">
                <a:solidFill>
                  <a:schemeClr val="tx1"/>
                </a:solidFill>
                <a:latin typeface="Calibri"/>
                <a:cs typeface="Calibri"/>
              </a:rPr>
              <a:t>dasri</a:t>
            </a: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) </a:t>
            </a:r>
          </a:p>
          <a:p>
            <a:pPr marR="238760">
              <a:lnSpc>
                <a:spcPct val="100000"/>
              </a:lnSpc>
              <a:spcBef>
                <a:spcPts val="5"/>
              </a:spcBef>
            </a:pPr>
            <a:r>
              <a:rPr lang="fr-FR" sz="2400" spc="-5" dirty="0" smtClean="0">
                <a:solidFill>
                  <a:schemeClr val="tx1"/>
                </a:solidFill>
                <a:latin typeface="Calibri"/>
                <a:cs typeface="Calibri"/>
              </a:rPr>
              <a:t>Se retirer du dispositif opérationnel pour prise en charge médicale. </a:t>
            </a:r>
            <a:endParaRPr lang="fr-FR" sz="2400" dirty="0">
              <a:solidFill>
                <a:schemeClr val="tx1"/>
              </a:solidFill>
              <a:latin typeface="Calibri"/>
              <a:cs typeface="Calibri"/>
            </a:endParaRP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3210611"/>
      </p:ext>
    </p:extLst>
  </p:cSld>
  <p:clrMapOvr>
    <a:masterClrMapping/>
  </p:clrMapOvr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3743</TotalTime>
  <Words>631</Words>
  <Application>Microsoft Office PowerPoint</Application>
  <PresentationFormat>Grand écran</PresentationFormat>
  <Paragraphs>78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Arial Unicode MS</vt:lpstr>
      <vt:lpstr>MS PGothic</vt:lpstr>
      <vt:lpstr>MS PGothic</vt:lpstr>
      <vt:lpstr>Arial</vt:lpstr>
      <vt:lpstr>Calibri</vt:lpstr>
      <vt:lpstr>Helvetica</vt:lpstr>
      <vt:lpstr>Wingdings</vt:lpstr>
      <vt:lpstr>Réseau</vt:lpstr>
      <vt:lpstr>  DOCTRINE NRBC   </vt:lpstr>
      <vt:lpstr>OBJECTIF SUPPORT </vt:lpstr>
      <vt:lpstr>Engagement </vt:lpstr>
      <vt:lpstr>Missions </vt:lpstr>
      <vt:lpstr>Dispositif terrain </vt:lpstr>
      <vt:lpstr>OBJECTIF SUPPORT </vt:lpstr>
      <vt:lpstr>DEFINITION PRIMO INTERVENANT / ARRIVANT </vt:lpstr>
      <vt:lpstr>ACTIONS PRIMO INTERVENANT NRBC  </vt:lpstr>
      <vt:lpstr>Savoir s’auto-décontaminer </vt:lpstr>
      <vt:lpstr>Savoir se protéger </vt:lpstr>
      <vt:lpstr>Reconnaitre les signaux de présence d’un produit de la menace</vt:lpstr>
      <vt:lpstr>Reconnaitre les signaux de présence d’un produit de la menace</vt:lpstr>
      <vt:lpstr>DESHABILLAGE VICTIME INVALIDE</vt:lpstr>
      <vt:lpstr>DESHABILLAGE VICTIME INVALIDE</vt:lpstr>
      <vt:lpstr>DESHABILLAGE VICTIME INVALIDE</vt:lpstr>
      <vt:lpstr>DESHABILLAGE VICTIME VALIDE</vt:lpstr>
    </vt:vector>
  </TitlesOfParts>
  <Company>sdis42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Cne Benoit ROUCHON</dc:creator>
  <cp:lastModifiedBy>ROBERT Philippe</cp:lastModifiedBy>
  <cp:revision>235</cp:revision>
  <cp:lastPrinted>2023-03-06T08:42:27Z</cp:lastPrinted>
  <dcterms:created xsi:type="dcterms:W3CDTF">2011-08-18T06:35:32Z</dcterms:created>
  <dcterms:modified xsi:type="dcterms:W3CDTF">2024-02-09T14:59:25Z</dcterms:modified>
</cp:coreProperties>
</file>