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9"/>
  </p:notesMasterIdLst>
  <p:sldIdLst>
    <p:sldId id="267" r:id="rId5"/>
    <p:sldId id="260" r:id="rId6"/>
    <p:sldId id="268" r:id="rId7"/>
    <p:sldId id="259" r:id="rId8"/>
    <p:sldId id="309" r:id="rId9"/>
    <p:sldId id="310" r:id="rId10"/>
    <p:sldId id="311" r:id="rId11"/>
    <p:sldId id="312" r:id="rId12"/>
    <p:sldId id="264" r:id="rId13"/>
    <p:sldId id="313" r:id="rId14"/>
    <p:sldId id="391" r:id="rId15"/>
    <p:sldId id="392" r:id="rId16"/>
    <p:sldId id="393" r:id="rId17"/>
    <p:sldId id="395" r:id="rId18"/>
    <p:sldId id="396" r:id="rId19"/>
    <p:sldId id="397" r:id="rId20"/>
    <p:sldId id="394" r:id="rId21"/>
    <p:sldId id="390" r:id="rId22"/>
    <p:sldId id="381" r:id="rId23"/>
    <p:sldId id="382" r:id="rId24"/>
    <p:sldId id="383" r:id="rId25"/>
    <p:sldId id="384" r:id="rId26"/>
    <p:sldId id="385" r:id="rId27"/>
    <p:sldId id="386" r:id="rId28"/>
    <p:sldId id="387" r:id="rId29"/>
    <p:sldId id="388" r:id="rId30"/>
    <p:sldId id="389" r:id="rId31"/>
    <p:sldId id="263" r:id="rId32"/>
    <p:sldId id="314" r:id="rId33"/>
    <p:sldId id="257" r:id="rId34"/>
    <p:sldId id="315" r:id="rId35"/>
    <p:sldId id="258" r:id="rId36"/>
    <p:sldId id="261" r:id="rId37"/>
    <p:sldId id="262" r:id="rId38"/>
    <p:sldId id="316" r:id="rId39"/>
    <p:sldId id="317" r:id="rId40"/>
    <p:sldId id="269" r:id="rId41"/>
    <p:sldId id="265" r:id="rId42"/>
    <p:sldId id="266" r:id="rId43"/>
    <p:sldId id="270" r:id="rId44"/>
    <p:sldId id="271" r:id="rId45"/>
    <p:sldId id="273" r:id="rId46"/>
    <p:sldId id="272" r:id="rId47"/>
    <p:sldId id="318" r:id="rId48"/>
    <p:sldId id="319" r:id="rId49"/>
    <p:sldId id="320" r:id="rId50"/>
    <p:sldId id="321" r:id="rId51"/>
    <p:sldId id="322" r:id="rId52"/>
    <p:sldId id="323" r:id="rId53"/>
    <p:sldId id="256" r:id="rId54"/>
    <p:sldId id="327" r:id="rId55"/>
    <p:sldId id="328" r:id="rId56"/>
    <p:sldId id="329" r:id="rId57"/>
    <p:sldId id="330" r:id="rId58"/>
    <p:sldId id="331" r:id="rId59"/>
    <p:sldId id="332" r:id="rId60"/>
    <p:sldId id="333" r:id="rId61"/>
    <p:sldId id="334" r:id="rId62"/>
    <p:sldId id="335" r:id="rId63"/>
    <p:sldId id="336" r:id="rId64"/>
    <p:sldId id="337" r:id="rId65"/>
    <p:sldId id="338" r:id="rId66"/>
    <p:sldId id="380" r:id="rId67"/>
    <p:sldId id="325" r:id="rId68"/>
  </p:sldIdLst>
  <p:sldSz cx="9906000" cy="6858000" type="A4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D83DE4-CA77-453F-8D01-20B768F0A4AB}" v="3" dt="2024-05-22T17:57:26.898"/>
    <p1510:client id="{89F71043-460F-4221-8ABB-EFA50DE405B7}" v="2086" dt="2024-05-22T20:50:27.578"/>
    <p1510:client id="{966D1494-1D83-491E-A934-7EE7283E406F}" v="15" dt="2024-05-22T17:23:54.425"/>
    <p1510:client id="{D12337E4-436C-429A-B8F4-EADE4D6AE709}" v="13" dt="2024-05-22T17:53:54.524"/>
    <p1510:client id="{ECADEADA-633F-42CF-92B6-AD0AE9C1845D}" v="10" dt="2024-05-22T17:26:55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688" autoAdjust="0"/>
  </p:normalViewPr>
  <p:slideViewPr>
    <p:cSldViewPr snapToGrid="0">
      <p:cViewPr varScale="1">
        <p:scale>
          <a:sx n="88" d="100"/>
          <a:sy n="88" d="100"/>
        </p:scale>
        <p:origin x="19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microsoft.com/office/2016/11/relationships/changesInfo" Target="changesInfos/changesInfo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presProps" Target="presProps.xml"/><Relationship Id="rId75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rginie PASTOR" userId="S::v.pastor@valabre.com::bb617271-a800-42c6-af83-f8617637d25e" providerId="AD" clId="Web-{89F71043-460F-4221-8ABB-EFA50DE405B7}"/>
    <pc:docChg chg="addSld delSld modSld">
      <pc:chgData name="Virginie PASTOR" userId="S::v.pastor@valabre.com::bb617271-a800-42c6-af83-f8617637d25e" providerId="AD" clId="Web-{89F71043-460F-4221-8ABB-EFA50DE405B7}" dt="2024-05-22T20:50:27.578" v="1788"/>
      <pc:docMkLst>
        <pc:docMk/>
      </pc:docMkLst>
      <pc:sldChg chg="modSp">
        <pc:chgData name="Virginie PASTOR" userId="S::v.pastor@valabre.com::bb617271-a800-42c6-af83-f8617637d25e" providerId="AD" clId="Web-{89F71043-460F-4221-8ABB-EFA50DE405B7}" dt="2024-05-22T18:35:03.275" v="123" actId="1076"/>
        <pc:sldMkLst>
          <pc:docMk/>
          <pc:sldMk cId="396432102" sldId="309"/>
        </pc:sldMkLst>
        <pc:picChg chg="mod">
          <ac:chgData name="Virginie PASTOR" userId="S::v.pastor@valabre.com::bb617271-a800-42c6-af83-f8617637d25e" providerId="AD" clId="Web-{89F71043-460F-4221-8ABB-EFA50DE405B7}" dt="2024-05-22T18:35:03.275" v="123" actId="1076"/>
          <ac:picMkLst>
            <pc:docMk/>
            <pc:sldMk cId="396432102" sldId="309"/>
            <ac:picMk id="1026" creationId="{1C72EDCA-29CA-3EEB-ABA6-C8358B09C8B6}"/>
          </ac:picMkLst>
        </pc:picChg>
      </pc:sldChg>
      <pc:sldChg chg="modSp">
        <pc:chgData name="Virginie PASTOR" userId="S::v.pastor@valabre.com::bb617271-a800-42c6-af83-f8617637d25e" providerId="AD" clId="Web-{89F71043-460F-4221-8ABB-EFA50DE405B7}" dt="2024-05-22T20:50:27.578" v="1788"/>
        <pc:sldMkLst>
          <pc:docMk/>
          <pc:sldMk cId="3577421884" sldId="313"/>
        </pc:sldMkLst>
        <pc:spChg chg="mod">
          <ac:chgData name="Virginie PASTOR" userId="S::v.pastor@valabre.com::bb617271-a800-42c6-af83-f8617637d25e" providerId="AD" clId="Web-{89F71043-460F-4221-8ABB-EFA50DE405B7}" dt="2024-05-22T20:50:27.578" v="1788"/>
          <ac:spMkLst>
            <pc:docMk/>
            <pc:sldMk cId="3577421884" sldId="313"/>
            <ac:spMk id="4" creationId="{A22824DC-C7F1-71B9-2304-041DB73FE57B}"/>
          </ac:spMkLst>
        </pc:spChg>
      </pc:sldChg>
      <pc:sldChg chg="add replId">
        <pc:chgData name="Virginie PASTOR" userId="S::v.pastor@valabre.com::bb617271-a800-42c6-af83-f8617637d25e" providerId="AD" clId="Web-{89F71043-460F-4221-8ABB-EFA50DE405B7}" dt="2024-05-22T18:08:32.614" v="0"/>
        <pc:sldMkLst>
          <pc:docMk/>
          <pc:sldMk cId="2217193739" sldId="390"/>
        </pc:sldMkLst>
      </pc:sldChg>
      <pc:sldChg chg="addSp delSp modSp new modNotes">
        <pc:chgData name="Virginie PASTOR" userId="S::v.pastor@valabre.com::bb617271-a800-42c6-af83-f8617637d25e" providerId="AD" clId="Web-{89F71043-460F-4221-8ABB-EFA50DE405B7}" dt="2024-05-22T19:25:21.875" v="843"/>
        <pc:sldMkLst>
          <pc:docMk/>
          <pc:sldMk cId="2880033778" sldId="391"/>
        </pc:sldMkLst>
        <pc:spChg chg="del">
          <ac:chgData name="Virginie PASTOR" userId="S::v.pastor@valabre.com::bb617271-a800-42c6-af83-f8617637d25e" providerId="AD" clId="Web-{89F71043-460F-4221-8ABB-EFA50DE405B7}" dt="2024-05-22T18:15:03.174" v="3"/>
          <ac:spMkLst>
            <pc:docMk/>
            <pc:sldMk cId="2880033778" sldId="391"/>
            <ac:spMk id="2" creationId="{0F69E336-657E-F43B-9FD7-E59983C53CBE}"/>
          </ac:spMkLst>
        </pc:spChg>
        <pc:spChg chg="del">
          <ac:chgData name="Virginie PASTOR" userId="S::v.pastor@valabre.com::bb617271-a800-42c6-af83-f8617637d25e" providerId="AD" clId="Web-{89F71043-460F-4221-8ABB-EFA50DE405B7}" dt="2024-05-22T18:14:19.141" v="2"/>
          <ac:spMkLst>
            <pc:docMk/>
            <pc:sldMk cId="2880033778" sldId="391"/>
            <ac:spMk id="3" creationId="{43945984-4AFA-3858-493D-93AEAB945229}"/>
          </ac:spMkLst>
        </pc:spChg>
        <pc:spChg chg="add del mod">
          <ac:chgData name="Virginie PASTOR" userId="S::v.pastor@valabre.com::bb617271-a800-42c6-af83-f8617637d25e" providerId="AD" clId="Web-{89F71043-460F-4221-8ABB-EFA50DE405B7}" dt="2024-05-22T18:15:14.533" v="9"/>
          <ac:spMkLst>
            <pc:docMk/>
            <pc:sldMk cId="2880033778" sldId="391"/>
            <ac:spMk id="5" creationId="{41DC0DAD-748F-D318-F1DB-BCCFE619645C}"/>
          </ac:spMkLst>
        </pc:spChg>
        <pc:spChg chg="add mod">
          <ac:chgData name="Virginie PASTOR" userId="S::v.pastor@valabre.com::bb617271-a800-42c6-af83-f8617637d25e" providerId="AD" clId="Web-{89F71043-460F-4221-8ABB-EFA50DE405B7}" dt="2024-05-22T18:26:22.008" v="41" actId="20577"/>
          <ac:spMkLst>
            <pc:docMk/>
            <pc:sldMk cId="2880033778" sldId="391"/>
            <ac:spMk id="7" creationId="{D0D32A99-419F-0F5C-6C92-358C99C5BBEB}"/>
          </ac:spMkLst>
        </pc:spChg>
        <pc:spChg chg="add mod">
          <ac:chgData name="Virginie PASTOR" userId="S::v.pastor@valabre.com::bb617271-a800-42c6-af83-f8617637d25e" providerId="AD" clId="Web-{89F71043-460F-4221-8ABB-EFA50DE405B7}" dt="2024-05-22T18:57:29.195" v="495" actId="20577"/>
          <ac:spMkLst>
            <pc:docMk/>
            <pc:sldMk cId="2880033778" sldId="391"/>
            <ac:spMk id="8" creationId="{424CA1F8-0EE7-F33A-5B1F-484BDF1B2436}"/>
          </ac:spMkLst>
        </pc:spChg>
        <pc:picChg chg="add mod">
          <ac:chgData name="Virginie PASTOR" userId="S::v.pastor@valabre.com::bb617271-a800-42c6-af83-f8617637d25e" providerId="AD" clId="Web-{89F71043-460F-4221-8ABB-EFA50DE405B7}" dt="2024-05-22T18:57:33.523" v="496" actId="1076"/>
          <ac:picMkLst>
            <pc:docMk/>
            <pc:sldMk cId="2880033778" sldId="391"/>
            <ac:picMk id="9" creationId="{7F10D79E-334D-6DB0-6492-A2F0EDF105A6}"/>
          </ac:picMkLst>
        </pc:picChg>
      </pc:sldChg>
      <pc:sldChg chg="addSp delSp modSp add replId modNotes">
        <pc:chgData name="Virginie PASTOR" userId="S::v.pastor@valabre.com::bb617271-a800-42c6-af83-f8617637d25e" providerId="AD" clId="Web-{89F71043-460F-4221-8ABB-EFA50DE405B7}" dt="2024-05-22T20:47:59.152" v="1773"/>
        <pc:sldMkLst>
          <pc:docMk/>
          <pc:sldMk cId="650649741" sldId="392"/>
        </pc:sldMkLst>
        <pc:spChg chg="mod">
          <ac:chgData name="Virginie PASTOR" userId="S::v.pastor@valabre.com::bb617271-a800-42c6-af83-f8617637d25e" providerId="AD" clId="Web-{89F71043-460F-4221-8ABB-EFA50DE405B7}" dt="2024-05-22T19:11:50.660" v="697"/>
          <ac:spMkLst>
            <pc:docMk/>
            <pc:sldMk cId="650649741" sldId="392"/>
            <ac:spMk id="7" creationId="{D0D32A99-419F-0F5C-6C92-358C99C5BBEB}"/>
          </ac:spMkLst>
        </pc:spChg>
        <pc:spChg chg="mod">
          <ac:chgData name="Virginie PASTOR" userId="S::v.pastor@valabre.com::bb617271-a800-42c6-af83-f8617637d25e" providerId="AD" clId="Web-{89F71043-460F-4221-8ABB-EFA50DE405B7}" dt="2024-05-22T18:57:24.148" v="493" actId="14100"/>
          <ac:spMkLst>
            <pc:docMk/>
            <pc:sldMk cId="650649741" sldId="392"/>
            <ac:spMk id="8" creationId="{424CA1F8-0EE7-F33A-5B1F-484BDF1B2436}"/>
          </ac:spMkLst>
        </pc:spChg>
        <pc:picChg chg="add mod">
          <ac:chgData name="Virginie PASTOR" userId="S::v.pastor@valabre.com::bb617271-a800-42c6-af83-f8617637d25e" providerId="AD" clId="Web-{89F71043-460F-4221-8ABB-EFA50DE405B7}" dt="2024-05-22T19:07:44.637" v="535" actId="1076"/>
          <ac:picMkLst>
            <pc:docMk/>
            <pc:sldMk cId="650649741" sldId="392"/>
            <ac:picMk id="2" creationId="{845EC323-0EAD-86C5-8B20-65FBF365E1C9}"/>
          </ac:picMkLst>
        </pc:picChg>
        <pc:picChg chg="add mod ord modCrop">
          <ac:chgData name="Virginie PASTOR" userId="S::v.pastor@valabre.com::bb617271-a800-42c6-af83-f8617637d25e" providerId="AD" clId="Web-{89F71043-460F-4221-8ABB-EFA50DE405B7}" dt="2024-05-22T19:07:35.918" v="533" actId="14100"/>
          <ac:picMkLst>
            <pc:docMk/>
            <pc:sldMk cId="650649741" sldId="392"/>
            <ac:picMk id="3" creationId="{18ADDA4E-AB89-31C9-C62C-38BC45E16CDC}"/>
          </ac:picMkLst>
        </pc:picChg>
        <pc:picChg chg="del">
          <ac:chgData name="Virginie PASTOR" userId="S::v.pastor@valabre.com::bb617271-a800-42c6-af83-f8617637d25e" providerId="AD" clId="Web-{89F71043-460F-4221-8ABB-EFA50DE405B7}" dt="2024-05-22T18:57:14.850" v="490"/>
          <ac:picMkLst>
            <pc:docMk/>
            <pc:sldMk cId="650649741" sldId="392"/>
            <ac:picMk id="9" creationId="{7F10D79E-334D-6DB0-6492-A2F0EDF105A6}"/>
          </ac:picMkLst>
        </pc:picChg>
      </pc:sldChg>
      <pc:sldChg chg="addSp delSp modSp add replId modNotes">
        <pc:chgData name="Virginie PASTOR" userId="S::v.pastor@valabre.com::bb617271-a800-42c6-af83-f8617637d25e" providerId="AD" clId="Web-{89F71043-460F-4221-8ABB-EFA50DE405B7}" dt="2024-05-22T19:53:42.796" v="882" actId="20577"/>
        <pc:sldMkLst>
          <pc:docMk/>
          <pc:sldMk cId="1167199390" sldId="393"/>
        </pc:sldMkLst>
        <pc:spChg chg="add mod">
          <ac:chgData name="Virginie PASTOR" userId="S::v.pastor@valabre.com::bb617271-a800-42c6-af83-f8617637d25e" providerId="AD" clId="Web-{89F71043-460F-4221-8ABB-EFA50DE405B7}" dt="2024-05-22T19:53:42.796" v="882" actId="20577"/>
          <ac:spMkLst>
            <pc:docMk/>
            <pc:sldMk cId="1167199390" sldId="393"/>
            <ac:spMk id="4" creationId="{E8E72325-50F2-8620-EF16-5C89D54AA123}"/>
          </ac:spMkLst>
        </pc:spChg>
        <pc:spChg chg="mod">
          <ac:chgData name="Virginie PASTOR" userId="S::v.pastor@valabre.com::bb617271-a800-42c6-af83-f8617637d25e" providerId="AD" clId="Web-{89F71043-460F-4221-8ABB-EFA50DE405B7}" dt="2024-05-22T19:11:06.878" v="695"/>
          <ac:spMkLst>
            <pc:docMk/>
            <pc:sldMk cId="1167199390" sldId="393"/>
            <ac:spMk id="7" creationId="{D0D32A99-419F-0F5C-6C92-358C99C5BBEB}"/>
          </ac:spMkLst>
        </pc:spChg>
        <pc:spChg chg="del">
          <ac:chgData name="Virginie PASTOR" userId="S::v.pastor@valabre.com::bb617271-a800-42c6-af83-f8617637d25e" providerId="AD" clId="Web-{89F71043-460F-4221-8ABB-EFA50DE405B7}" dt="2024-05-22T19:10:54.096" v="690"/>
          <ac:spMkLst>
            <pc:docMk/>
            <pc:sldMk cId="1167199390" sldId="393"/>
            <ac:spMk id="8" creationId="{424CA1F8-0EE7-F33A-5B1F-484BDF1B2436}"/>
          </ac:spMkLst>
        </pc:spChg>
        <pc:picChg chg="del">
          <ac:chgData name="Virginie PASTOR" userId="S::v.pastor@valabre.com::bb617271-a800-42c6-af83-f8617637d25e" providerId="AD" clId="Web-{89F71043-460F-4221-8ABB-EFA50DE405B7}" dt="2024-05-22T19:10:52.534" v="689"/>
          <ac:picMkLst>
            <pc:docMk/>
            <pc:sldMk cId="1167199390" sldId="393"/>
            <ac:picMk id="2" creationId="{845EC323-0EAD-86C5-8B20-65FBF365E1C9}"/>
          </ac:picMkLst>
        </pc:picChg>
        <pc:picChg chg="del">
          <ac:chgData name="Virginie PASTOR" userId="S::v.pastor@valabre.com::bb617271-a800-42c6-af83-f8617637d25e" providerId="AD" clId="Web-{89F71043-460F-4221-8ABB-EFA50DE405B7}" dt="2024-05-22T19:10:51.768" v="688"/>
          <ac:picMkLst>
            <pc:docMk/>
            <pc:sldMk cId="1167199390" sldId="393"/>
            <ac:picMk id="3" creationId="{18ADDA4E-AB89-31C9-C62C-38BC45E16CDC}"/>
          </ac:picMkLst>
        </pc:picChg>
      </pc:sldChg>
      <pc:sldChg chg="addSp delSp modSp new">
        <pc:chgData name="Virginie PASTOR" userId="S::v.pastor@valabre.com::bb617271-a800-42c6-af83-f8617637d25e" providerId="AD" clId="Web-{89F71043-460F-4221-8ABB-EFA50DE405B7}" dt="2024-05-22T19:20:19.318" v="738" actId="1076"/>
        <pc:sldMkLst>
          <pc:docMk/>
          <pc:sldMk cId="3175068208" sldId="394"/>
        </pc:sldMkLst>
        <pc:spChg chg="mod">
          <ac:chgData name="Virginie PASTOR" userId="S::v.pastor@valabre.com::bb617271-a800-42c6-af83-f8617637d25e" providerId="AD" clId="Web-{89F71043-460F-4221-8ABB-EFA50DE405B7}" dt="2024-05-22T19:19:50.426" v="732"/>
          <ac:spMkLst>
            <pc:docMk/>
            <pc:sldMk cId="3175068208" sldId="394"/>
            <ac:spMk id="2" creationId="{CB5F9B87-3ACB-C22D-B4C1-2F2AA338490F}"/>
          </ac:spMkLst>
        </pc:spChg>
        <pc:spChg chg="del">
          <ac:chgData name="Virginie PASTOR" userId="S::v.pastor@valabre.com::bb617271-a800-42c6-af83-f8617637d25e" providerId="AD" clId="Web-{89F71043-460F-4221-8ABB-EFA50DE405B7}" dt="2024-05-22T19:16:03.622" v="699"/>
          <ac:spMkLst>
            <pc:docMk/>
            <pc:sldMk cId="3175068208" sldId="394"/>
            <ac:spMk id="3" creationId="{9A10F7DA-F4B1-11B0-810F-E27B9C2023FB}"/>
          </ac:spMkLst>
        </pc:spChg>
        <pc:spChg chg="add del mod">
          <ac:chgData name="Virginie PASTOR" userId="S::v.pastor@valabre.com::bb617271-a800-42c6-af83-f8617637d25e" providerId="AD" clId="Web-{89F71043-460F-4221-8ABB-EFA50DE405B7}" dt="2024-05-22T19:19:30.629" v="720"/>
          <ac:spMkLst>
            <pc:docMk/>
            <pc:sldMk cId="3175068208" sldId="394"/>
            <ac:spMk id="8" creationId="{DB930E10-576A-52B2-538F-EF138539A9A6}"/>
          </ac:spMkLst>
        </pc:spChg>
        <pc:spChg chg="add">
          <ac:chgData name="Virginie PASTOR" userId="S::v.pastor@valabre.com::bb617271-a800-42c6-af83-f8617637d25e" providerId="AD" clId="Web-{89F71043-460F-4221-8ABB-EFA50DE405B7}" dt="2024-05-22T19:19:24.144" v="710"/>
          <ac:spMkLst>
            <pc:docMk/>
            <pc:sldMk cId="3175068208" sldId="394"/>
            <ac:spMk id="16" creationId="{DA215484-A3F5-C17B-D819-2D79450B9F71}"/>
          </ac:spMkLst>
        </pc:spChg>
        <pc:spChg chg="add mod">
          <ac:chgData name="Virginie PASTOR" userId="S::v.pastor@valabre.com::bb617271-a800-42c6-af83-f8617637d25e" providerId="AD" clId="Web-{89F71043-460F-4221-8ABB-EFA50DE405B7}" dt="2024-05-22T19:20:19.318" v="738" actId="1076"/>
          <ac:spMkLst>
            <pc:docMk/>
            <pc:sldMk cId="3175068208" sldId="394"/>
            <ac:spMk id="18" creationId="{8AF96842-AFCE-70EE-B1B0-B26436E2A70A}"/>
          </ac:spMkLst>
        </pc:spChg>
        <pc:spChg chg="add">
          <ac:chgData name="Virginie PASTOR" userId="S::v.pastor@valabre.com::bb617271-a800-42c6-af83-f8617637d25e" providerId="AD" clId="Web-{89F71043-460F-4221-8ABB-EFA50DE405B7}" dt="2024-05-22T19:19:24.160" v="712"/>
          <ac:spMkLst>
            <pc:docMk/>
            <pc:sldMk cId="3175068208" sldId="394"/>
            <ac:spMk id="20" creationId="{C17D34A1-B91E-58A8-6115-F5B85D02C332}"/>
          </ac:spMkLst>
        </pc:spChg>
        <pc:spChg chg="add">
          <ac:chgData name="Virginie PASTOR" userId="S::v.pastor@valabre.com::bb617271-a800-42c6-af83-f8617637d25e" providerId="AD" clId="Web-{89F71043-460F-4221-8ABB-EFA50DE405B7}" dt="2024-05-22T19:19:24.160" v="713"/>
          <ac:spMkLst>
            <pc:docMk/>
            <pc:sldMk cId="3175068208" sldId="394"/>
            <ac:spMk id="22" creationId="{008D4AEE-69E0-FAB9-A838-9FBD0B465FAE}"/>
          </ac:spMkLst>
        </pc:spChg>
        <pc:spChg chg="add del">
          <ac:chgData name="Virginie PASTOR" userId="S::v.pastor@valabre.com::bb617271-a800-42c6-af83-f8617637d25e" providerId="AD" clId="Web-{89F71043-460F-4221-8ABB-EFA50DE405B7}" dt="2024-05-22T19:19:57.489" v="733"/>
          <ac:spMkLst>
            <pc:docMk/>
            <pc:sldMk cId="3175068208" sldId="394"/>
            <ac:spMk id="24" creationId="{B8B6EA67-07E0-781D-30AF-DA338F3043B3}"/>
          </ac:spMkLst>
        </pc:spChg>
        <pc:spChg chg="add mod">
          <ac:chgData name="Virginie PASTOR" userId="S::v.pastor@valabre.com::bb617271-a800-42c6-af83-f8617637d25e" providerId="AD" clId="Web-{89F71043-460F-4221-8ABB-EFA50DE405B7}" dt="2024-05-22T19:20:09.849" v="735" actId="1076"/>
          <ac:spMkLst>
            <pc:docMk/>
            <pc:sldMk cId="3175068208" sldId="394"/>
            <ac:spMk id="26" creationId="{DF774038-0ED8-BD34-7426-DB64A32DA580}"/>
          </ac:spMkLst>
        </pc:spChg>
        <pc:spChg chg="add mod">
          <ac:chgData name="Virginie PASTOR" userId="S::v.pastor@valabre.com::bb617271-a800-42c6-af83-f8617637d25e" providerId="AD" clId="Web-{89F71043-460F-4221-8ABB-EFA50DE405B7}" dt="2024-05-22T19:20:13.068" v="736" actId="1076"/>
          <ac:spMkLst>
            <pc:docMk/>
            <pc:sldMk cId="3175068208" sldId="394"/>
            <ac:spMk id="28" creationId="{B3F36D2F-1AB1-292D-C59C-639FF6B8536D}"/>
          </ac:spMkLst>
        </pc:spChg>
        <pc:spChg chg="add">
          <ac:chgData name="Virginie PASTOR" userId="S::v.pastor@valabre.com::bb617271-a800-42c6-af83-f8617637d25e" providerId="AD" clId="Web-{89F71043-460F-4221-8ABB-EFA50DE405B7}" dt="2024-05-22T19:19:24.207" v="718"/>
          <ac:spMkLst>
            <pc:docMk/>
            <pc:sldMk cId="3175068208" sldId="394"/>
            <ac:spMk id="32" creationId="{5BE83F24-035B-7A4D-F233-EB0FB272152B}"/>
          </ac:spMkLst>
        </pc:spChg>
        <pc:picChg chg="add del mod">
          <ac:chgData name="Virginie PASTOR" userId="S::v.pastor@valabre.com::bb617271-a800-42c6-af83-f8617637d25e" providerId="AD" clId="Web-{89F71043-460F-4221-8ABB-EFA50DE405B7}" dt="2024-05-22T19:16:23.154" v="703"/>
          <ac:picMkLst>
            <pc:docMk/>
            <pc:sldMk cId="3175068208" sldId="394"/>
            <ac:picMk id="4" creationId="{7700FD9A-7294-CEAD-7BCE-51A9284EE50D}"/>
          </ac:picMkLst>
        </pc:picChg>
        <pc:picChg chg="add">
          <ac:chgData name="Virginie PASTOR" userId="S::v.pastor@valabre.com::bb617271-a800-42c6-af83-f8617637d25e" providerId="AD" clId="Web-{89F71043-460F-4221-8ABB-EFA50DE405B7}" dt="2024-05-22T19:19:24.113" v="705"/>
          <ac:picMkLst>
            <pc:docMk/>
            <pc:sldMk cId="3175068208" sldId="394"/>
            <ac:picMk id="6" creationId="{713EF838-D1A5-D773-8F3E-15BC1E17DF74}"/>
          </ac:picMkLst>
        </pc:picChg>
        <pc:picChg chg="add">
          <ac:chgData name="Virginie PASTOR" userId="S::v.pastor@valabre.com::bb617271-a800-42c6-af83-f8617637d25e" providerId="AD" clId="Web-{89F71043-460F-4221-8ABB-EFA50DE405B7}" dt="2024-05-22T19:19:24.128" v="707"/>
          <ac:picMkLst>
            <pc:docMk/>
            <pc:sldMk cId="3175068208" sldId="394"/>
            <ac:picMk id="10" creationId="{67D41D92-CDB8-09A4-0A6B-E9DB06D0C114}"/>
          </ac:picMkLst>
        </pc:picChg>
        <pc:picChg chg="add">
          <ac:chgData name="Virginie PASTOR" userId="S::v.pastor@valabre.com::bb617271-a800-42c6-af83-f8617637d25e" providerId="AD" clId="Web-{89F71043-460F-4221-8ABB-EFA50DE405B7}" dt="2024-05-22T19:19:24.128" v="708"/>
          <ac:picMkLst>
            <pc:docMk/>
            <pc:sldMk cId="3175068208" sldId="394"/>
            <ac:picMk id="12" creationId="{1BFC687E-17B0-A5D1-1E0A-08DA0E9A31D8}"/>
          </ac:picMkLst>
        </pc:picChg>
        <pc:picChg chg="add mod">
          <ac:chgData name="Virginie PASTOR" userId="S::v.pastor@valabre.com::bb617271-a800-42c6-af83-f8617637d25e" providerId="AD" clId="Web-{89F71043-460F-4221-8ABB-EFA50DE405B7}" dt="2024-05-22T19:20:09.833" v="734" actId="1076"/>
          <ac:picMkLst>
            <pc:docMk/>
            <pc:sldMk cId="3175068208" sldId="394"/>
            <ac:picMk id="14" creationId="{1A523D58-E855-B852-6662-0B445A1D7B70}"/>
          </ac:picMkLst>
        </pc:picChg>
        <pc:picChg chg="add">
          <ac:chgData name="Virginie PASTOR" userId="S::v.pastor@valabre.com::bb617271-a800-42c6-af83-f8617637d25e" providerId="AD" clId="Web-{89F71043-460F-4221-8ABB-EFA50DE405B7}" dt="2024-05-22T19:19:24.191" v="717"/>
          <ac:picMkLst>
            <pc:docMk/>
            <pc:sldMk cId="3175068208" sldId="394"/>
            <ac:picMk id="30" creationId="{DBC2AB1B-D194-7B2F-E4EC-BB4823339E47}"/>
          </ac:picMkLst>
        </pc:picChg>
      </pc:sldChg>
      <pc:sldChg chg="addSp delSp modSp new">
        <pc:chgData name="Virginie PASTOR" userId="S::v.pastor@valabre.com::bb617271-a800-42c6-af83-f8617637d25e" providerId="AD" clId="Web-{89F71043-460F-4221-8ABB-EFA50DE405B7}" dt="2024-05-22T20:23:24.297" v="1373" actId="1076"/>
        <pc:sldMkLst>
          <pc:docMk/>
          <pc:sldMk cId="4138427330" sldId="395"/>
        </pc:sldMkLst>
        <pc:spChg chg="del">
          <ac:chgData name="Virginie PASTOR" userId="S::v.pastor@valabre.com::bb617271-a800-42c6-af83-f8617637d25e" providerId="AD" clId="Web-{89F71043-460F-4221-8ABB-EFA50DE405B7}" dt="2024-05-22T19:50:54.463" v="847"/>
          <ac:spMkLst>
            <pc:docMk/>
            <pc:sldMk cId="4138427330" sldId="395"/>
            <ac:spMk id="2" creationId="{738BD793-58B1-3256-EE89-8736FDB76427}"/>
          </ac:spMkLst>
        </pc:spChg>
        <pc:spChg chg="del mod">
          <ac:chgData name="Virginie PASTOR" userId="S::v.pastor@valabre.com::bb617271-a800-42c6-af83-f8617637d25e" providerId="AD" clId="Web-{89F71043-460F-4221-8ABB-EFA50DE405B7}" dt="2024-05-22T20:02:08.903" v="980"/>
          <ac:spMkLst>
            <pc:docMk/>
            <pc:sldMk cId="4138427330" sldId="395"/>
            <ac:spMk id="3" creationId="{2AB19906-E1CE-35DB-2EE4-FDA0556F9C8C}"/>
          </ac:spMkLst>
        </pc:spChg>
        <pc:spChg chg="add mod">
          <ac:chgData name="Virginie PASTOR" userId="S::v.pastor@valabre.com::bb617271-a800-42c6-af83-f8617637d25e" providerId="AD" clId="Web-{89F71043-460F-4221-8ABB-EFA50DE405B7}" dt="2024-05-22T19:51:07.463" v="857" actId="20577"/>
          <ac:spMkLst>
            <pc:docMk/>
            <pc:sldMk cId="4138427330" sldId="395"/>
            <ac:spMk id="5" creationId="{ACF8E014-D6CC-11F7-B5A3-0D59C80C543F}"/>
          </ac:spMkLst>
        </pc:spChg>
        <pc:spChg chg="add mod">
          <ac:chgData name="Virginie PASTOR" userId="S::v.pastor@valabre.com::bb617271-a800-42c6-af83-f8617637d25e" providerId="AD" clId="Web-{89F71043-460F-4221-8ABB-EFA50DE405B7}" dt="2024-05-22T20:23:24.297" v="1373" actId="1076"/>
          <ac:spMkLst>
            <pc:docMk/>
            <pc:sldMk cId="4138427330" sldId="395"/>
            <ac:spMk id="8" creationId="{A2FA80CD-F1C7-C139-D3CC-A7D80E0F770F}"/>
          </ac:spMkLst>
        </pc:spChg>
        <pc:spChg chg="add del">
          <ac:chgData name="Virginie PASTOR" userId="S::v.pastor@valabre.com::bb617271-a800-42c6-af83-f8617637d25e" providerId="AD" clId="Web-{89F71043-460F-4221-8ABB-EFA50DE405B7}" dt="2024-05-22T20:02:25.716" v="986"/>
          <ac:spMkLst>
            <pc:docMk/>
            <pc:sldMk cId="4138427330" sldId="395"/>
            <ac:spMk id="10" creationId="{9A26BA6A-AA8C-82BE-47E4-7B7AE4B2DA18}"/>
          </ac:spMkLst>
        </pc:spChg>
        <pc:spChg chg="add del mod">
          <ac:chgData name="Virginie PASTOR" userId="S::v.pastor@valabre.com::bb617271-a800-42c6-af83-f8617637d25e" providerId="AD" clId="Web-{89F71043-460F-4221-8ABB-EFA50DE405B7}" dt="2024-05-22T20:02:11.841" v="981"/>
          <ac:spMkLst>
            <pc:docMk/>
            <pc:sldMk cId="4138427330" sldId="395"/>
            <ac:spMk id="12" creationId="{42D7F853-DCE4-3313-89DD-F1BA44031B4D}"/>
          </ac:spMkLst>
        </pc:spChg>
        <pc:picChg chg="add mod">
          <ac:chgData name="Virginie PASTOR" userId="S::v.pastor@valabre.com::bb617271-a800-42c6-af83-f8617637d25e" providerId="AD" clId="Web-{89F71043-460F-4221-8ABB-EFA50DE405B7}" dt="2024-05-22T20:15:33.144" v="1223" actId="1076"/>
          <ac:picMkLst>
            <pc:docMk/>
            <pc:sldMk cId="4138427330" sldId="395"/>
            <ac:picMk id="6" creationId="{603D31A7-68D1-F1E0-094C-813ECEC8EC83}"/>
          </ac:picMkLst>
        </pc:picChg>
        <pc:picChg chg="add mod">
          <ac:chgData name="Virginie PASTOR" userId="S::v.pastor@valabre.com::bb617271-a800-42c6-af83-f8617637d25e" providerId="AD" clId="Web-{89F71043-460F-4221-8ABB-EFA50DE405B7}" dt="2024-05-22T20:15:34.972" v="1224" actId="14100"/>
          <ac:picMkLst>
            <pc:docMk/>
            <pc:sldMk cId="4138427330" sldId="395"/>
            <ac:picMk id="13" creationId="{85BF7EBB-B532-B0C3-291E-7E6BB42DF4AC}"/>
          </ac:picMkLst>
        </pc:picChg>
        <pc:picChg chg="add mod">
          <ac:chgData name="Virginie PASTOR" userId="S::v.pastor@valabre.com::bb617271-a800-42c6-af83-f8617637d25e" providerId="AD" clId="Web-{89F71043-460F-4221-8ABB-EFA50DE405B7}" dt="2024-05-22T20:17:10.959" v="1229" actId="1076"/>
          <ac:picMkLst>
            <pc:docMk/>
            <pc:sldMk cId="4138427330" sldId="395"/>
            <ac:picMk id="14" creationId="{EFBE4CAC-B49B-F537-8565-CD13E5C1D969}"/>
          </ac:picMkLst>
        </pc:picChg>
        <pc:picChg chg="add mod">
          <ac:chgData name="Virginie PASTOR" userId="S::v.pastor@valabre.com::bb617271-a800-42c6-af83-f8617637d25e" providerId="AD" clId="Web-{89F71043-460F-4221-8ABB-EFA50DE405B7}" dt="2024-05-22T20:17:38.725" v="1232" actId="1076"/>
          <ac:picMkLst>
            <pc:docMk/>
            <pc:sldMk cId="4138427330" sldId="395"/>
            <ac:picMk id="15" creationId="{37C20344-3791-64FA-5DB4-1764B78B8803}"/>
          </ac:picMkLst>
        </pc:picChg>
      </pc:sldChg>
      <pc:sldChg chg="addSp delSp modSp add replId">
        <pc:chgData name="Virginie PASTOR" userId="S::v.pastor@valabre.com::bb617271-a800-42c6-af83-f8617637d25e" providerId="AD" clId="Web-{89F71043-460F-4221-8ABB-EFA50DE405B7}" dt="2024-05-22T20:49:30.436" v="1786" actId="20577"/>
        <pc:sldMkLst>
          <pc:docMk/>
          <pc:sldMk cId="636855032" sldId="396"/>
        </pc:sldMkLst>
        <pc:spChg chg="del">
          <ac:chgData name="Virginie PASTOR" userId="S::v.pastor@valabre.com::bb617271-a800-42c6-af83-f8617637d25e" providerId="AD" clId="Web-{89F71043-460F-4221-8ABB-EFA50DE405B7}" dt="2024-05-22T19:51:44.636" v="868"/>
          <ac:spMkLst>
            <pc:docMk/>
            <pc:sldMk cId="636855032" sldId="396"/>
            <ac:spMk id="3" creationId="{2AB19906-E1CE-35DB-2EE4-FDA0556F9C8C}"/>
          </ac:spMkLst>
        </pc:spChg>
        <pc:spChg chg="add mod">
          <ac:chgData name="Virginie PASTOR" userId="S::v.pastor@valabre.com::bb617271-a800-42c6-af83-f8617637d25e" providerId="AD" clId="Web-{89F71043-460F-4221-8ABB-EFA50DE405B7}" dt="2024-05-22T20:49:30.436" v="1786" actId="20577"/>
          <ac:spMkLst>
            <pc:docMk/>
            <pc:sldMk cId="636855032" sldId="396"/>
            <ac:spMk id="4" creationId="{C67C30E8-E407-AC75-CB17-79555485CD5A}"/>
          </ac:spMkLst>
        </pc:spChg>
        <pc:spChg chg="mod">
          <ac:chgData name="Virginie PASTOR" userId="S::v.pastor@valabre.com::bb617271-a800-42c6-af83-f8617637d25e" providerId="AD" clId="Web-{89F71043-460F-4221-8ABB-EFA50DE405B7}" dt="2024-05-22T19:51:40.511" v="867"/>
          <ac:spMkLst>
            <pc:docMk/>
            <pc:sldMk cId="636855032" sldId="396"/>
            <ac:spMk id="5" creationId="{ACF8E014-D6CC-11F7-B5A3-0D59C80C543F}"/>
          </ac:spMkLst>
        </pc:spChg>
      </pc:sldChg>
      <pc:sldChg chg="addSp delSp modSp new">
        <pc:chgData name="Virginie PASTOR" userId="S::v.pastor@valabre.com::bb617271-a800-42c6-af83-f8617637d25e" providerId="AD" clId="Web-{89F71043-460F-4221-8ABB-EFA50DE405B7}" dt="2024-05-22T20:45:24.179" v="1762" actId="1076"/>
        <pc:sldMkLst>
          <pc:docMk/>
          <pc:sldMk cId="1150656648" sldId="397"/>
        </pc:sldMkLst>
        <pc:spChg chg="del">
          <ac:chgData name="Virginie PASTOR" userId="S::v.pastor@valabre.com::bb617271-a800-42c6-af83-f8617637d25e" providerId="AD" clId="Web-{89F71043-460F-4221-8ABB-EFA50DE405B7}" dt="2024-05-22T19:52:30.387" v="870"/>
          <ac:spMkLst>
            <pc:docMk/>
            <pc:sldMk cId="1150656648" sldId="397"/>
            <ac:spMk id="2" creationId="{320A12DA-BEED-E922-2A3E-0A0880E69393}"/>
          </ac:spMkLst>
        </pc:spChg>
        <pc:spChg chg="del">
          <ac:chgData name="Virginie PASTOR" userId="S::v.pastor@valabre.com::bb617271-a800-42c6-af83-f8617637d25e" providerId="AD" clId="Web-{89F71043-460F-4221-8ABB-EFA50DE405B7}" dt="2024-05-22T20:24:24.002" v="1386"/>
          <ac:spMkLst>
            <pc:docMk/>
            <pc:sldMk cId="1150656648" sldId="397"/>
            <ac:spMk id="3" creationId="{87ADFAD1-0596-579A-5DCE-B1CEA9E9A24D}"/>
          </ac:spMkLst>
        </pc:spChg>
        <pc:spChg chg="add mod">
          <ac:chgData name="Virginie PASTOR" userId="S::v.pastor@valabre.com::bb617271-a800-42c6-af83-f8617637d25e" providerId="AD" clId="Web-{89F71043-460F-4221-8ABB-EFA50DE405B7}" dt="2024-05-22T19:52:58.622" v="877"/>
          <ac:spMkLst>
            <pc:docMk/>
            <pc:sldMk cId="1150656648" sldId="397"/>
            <ac:spMk id="5" creationId="{89ADFC23-7EB8-951C-191D-30BA3BCB8134}"/>
          </ac:spMkLst>
        </pc:spChg>
        <pc:spChg chg="add mod">
          <ac:chgData name="Virginie PASTOR" userId="S::v.pastor@valabre.com::bb617271-a800-42c6-af83-f8617637d25e" providerId="AD" clId="Web-{89F71043-460F-4221-8ABB-EFA50DE405B7}" dt="2024-05-22T20:44:55.006" v="1753" actId="1076"/>
          <ac:spMkLst>
            <pc:docMk/>
            <pc:sldMk cId="1150656648" sldId="397"/>
            <ac:spMk id="7" creationId="{0E0A9685-3D73-48B2-30F5-A580E5C7F29D}"/>
          </ac:spMkLst>
        </pc:spChg>
        <pc:spChg chg="add mod">
          <ac:chgData name="Virginie PASTOR" userId="S::v.pastor@valabre.com::bb617271-a800-42c6-af83-f8617637d25e" providerId="AD" clId="Web-{89F71043-460F-4221-8ABB-EFA50DE405B7}" dt="2024-05-22T20:44:58.413" v="1755" actId="1076"/>
          <ac:spMkLst>
            <pc:docMk/>
            <pc:sldMk cId="1150656648" sldId="397"/>
            <ac:spMk id="8" creationId="{DE6CC0CE-3D74-FB02-DE0E-5377B5877695}"/>
          </ac:spMkLst>
        </pc:spChg>
        <pc:spChg chg="add del mod">
          <ac:chgData name="Virginie PASTOR" userId="S::v.pastor@valabre.com::bb617271-a800-42c6-af83-f8617637d25e" providerId="AD" clId="Web-{89F71043-460F-4221-8ABB-EFA50DE405B7}" dt="2024-05-22T20:30:56.044" v="1473"/>
          <ac:spMkLst>
            <pc:docMk/>
            <pc:sldMk cId="1150656648" sldId="397"/>
            <ac:spMk id="9" creationId="{4F43E401-6E0F-BD04-0A08-42AEB1130795}"/>
          </ac:spMkLst>
        </pc:spChg>
        <pc:spChg chg="add del mod">
          <ac:chgData name="Virginie PASTOR" userId="S::v.pastor@valabre.com::bb617271-a800-42c6-af83-f8617637d25e" providerId="AD" clId="Web-{89F71043-460F-4221-8ABB-EFA50DE405B7}" dt="2024-05-22T20:38:44.012" v="1591"/>
          <ac:spMkLst>
            <pc:docMk/>
            <pc:sldMk cId="1150656648" sldId="397"/>
            <ac:spMk id="10" creationId="{54CE625D-41B9-5742-024F-E0F65F236A76}"/>
          </ac:spMkLst>
        </pc:spChg>
        <pc:spChg chg="add del mod">
          <ac:chgData name="Virginie PASTOR" userId="S::v.pastor@valabre.com::bb617271-a800-42c6-af83-f8617637d25e" providerId="AD" clId="Web-{89F71043-460F-4221-8ABB-EFA50DE405B7}" dt="2024-05-22T20:35:34.819" v="1560"/>
          <ac:spMkLst>
            <pc:docMk/>
            <pc:sldMk cId="1150656648" sldId="397"/>
            <ac:spMk id="11" creationId="{F3705268-6FEB-ABB8-7FD2-07930703BD1D}"/>
          </ac:spMkLst>
        </pc:spChg>
        <pc:spChg chg="add mod">
          <ac:chgData name="Virginie PASTOR" userId="S::v.pastor@valabre.com::bb617271-a800-42c6-af83-f8617637d25e" providerId="AD" clId="Web-{89F71043-460F-4221-8ABB-EFA50DE405B7}" dt="2024-05-22T20:44:55.022" v="1754" actId="1076"/>
          <ac:spMkLst>
            <pc:docMk/>
            <pc:sldMk cId="1150656648" sldId="397"/>
            <ac:spMk id="12" creationId="{6B92C970-C680-32BD-8189-8D84AC6A0168}"/>
          </ac:spMkLst>
        </pc:spChg>
        <pc:picChg chg="add del mod">
          <ac:chgData name="Virginie PASTOR" userId="S::v.pastor@valabre.com::bb617271-a800-42c6-af83-f8617637d25e" providerId="AD" clId="Web-{89F71043-460F-4221-8ABB-EFA50DE405B7}" dt="2024-05-22T20:45:14.116" v="1758"/>
          <ac:picMkLst>
            <pc:docMk/>
            <pc:sldMk cId="1150656648" sldId="397"/>
            <ac:picMk id="13" creationId="{660045C0-2260-1281-A784-C7A59B3B3B98}"/>
          </ac:picMkLst>
        </pc:picChg>
        <pc:picChg chg="add mod">
          <ac:chgData name="Virginie PASTOR" userId="S::v.pastor@valabre.com::bb617271-a800-42c6-af83-f8617637d25e" providerId="AD" clId="Web-{89F71043-460F-4221-8ABB-EFA50DE405B7}" dt="2024-05-22T20:45:24.179" v="1762" actId="1076"/>
          <ac:picMkLst>
            <pc:docMk/>
            <pc:sldMk cId="1150656648" sldId="397"/>
            <ac:picMk id="14" creationId="{D8635643-E6FB-1B3B-4847-0CE91D2025E3}"/>
          </ac:picMkLst>
        </pc:picChg>
      </pc:sldChg>
      <pc:sldChg chg="add del">
        <pc:chgData name="Virginie PASTOR" userId="S::v.pastor@valabre.com::bb617271-a800-42c6-af83-f8617637d25e" providerId="AD" clId="Web-{89F71043-460F-4221-8ABB-EFA50DE405B7}" dt="2024-05-22T19:20:26.552" v="739"/>
        <pc:sldMkLst>
          <pc:docMk/>
          <pc:sldMk cId="2610341891" sldId="756"/>
        </pc:sldMkLst>
      </pc:sldChg>
      <pc:sldMasterChg chg="addSldLayout">
        <pc:chgData name="Virginie PASTOR" userId="S::v.pastor@valabre.com::bb617271-a800-42c6-af83-f8617637d25e" providerId="AD" clId="Web-{89F71043-460F-4221-8ABB-EFA50DE405B7}" dt="2024-05-22T19:16:33.763" v="704"/>
        <pc:sldMasterMkLst>
          <pc:docMk/>
          <pc:sldMasterMk cId="1740684859" sldId="2147483648"/>
        </pc:sldMasterMkLst>
        <pc:sldLayoutChg chg="add">
          <pc:chgData name="Virginie PASTOR" userId="S::v.pastor@valabre.com::bb617271-a800-42c6-af83-f8617637d25e" providerId="AD" clId="Web-{89F71043-460F-4221-8ABB-EFA50DE405B7}" dt="2024-05-22T19:16:33.763" v="704"/>
          <pc:sldLayoutMkLst>
            <pc:docMk/>
            <pc:sldMasterMk cId="1740684859" sldId="2147483648"/>
            <pc:sldLayoutMk cId="2682313661" sldId="214748366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E2E6D8-7C08-440B-A673-608FB4EAC87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0FCC2D-9AE8-42E7-8D0D-29CA96991A48}">
      <dgm:prSet custT="1"/>
      <dgm:spPr/>
      <dgm:t>
        <a:bodyPr/>
        <a:lstStyle/>
        <a:p>
          <a:r>
            <a:rPr lang="en-US" sz="1600"/>
            <a:t>Manque de </a:t>
          </a:r>
          <a:r>
            <a:rPr lang="en-US" sz="1600" err="1"/>
            <a:t>cohérence</a:t>
          </a:r>
          <a:r>
            <a:rPr lang="en-US" sz="1600"/>
            <a:t> entre les </a:t>
          </a:r>
          <a:r>
            <a:rPr lang="en-US" sz="1600" err="1"/>
            <a:t>clés</a:t>
          </a:r>
          <a:r>
            <a:rPr lang="en-US" sz="1600"/>
            <a:t> </a:t>
          </a:r>
          <a:r>
            <a:rPr lang="en-US" sz="1600" err="1"/>
            <a:t>primaires</a:t>
          </a:r>
          <a:r>
            <a:rPr lang="en-US" sz="1600"/>
            <a:t> et </a:t>
          </a:r>
          <a:r>
            <a:rPr lang="en-US" sz="1600" err="1"/>
            <a:t>étrangères</a:t>
          </a:r>
          <a:endParaRPr lang="en-US" sz="1600"/>
        </a:p>
      </dgm:t>
    </dgm:pt>
    <dgm:pt modelId="{31144440-F181-4630-9C84-F87BC9DCD0A4}" type="parTrans" cxnId="{4F01F8D1-08EB-4A17-9B58-64B4D6F6FF7C}">
      <dgm:prSet/>
      <dgm:spPr/>
      <dgm:t>
        <a:bodyPr/>
        <a:lstStyle/>
        <a:p>
          <a:endParaRPr lang="en-US"/>
        </a:p>
      </dgm:t>
    </dgm:pt>
    <dgm:pt modelId="{3C91505E-70D2-4EE5-8632-7F9166086D77}" type="sibTrans" cxnId="{4F01F8D1-08EB-4A17-9B58-64B4D6F6FF7C}">
      <dgm:prSet/>
      <dgm:spPr/>
      <dgm:t>
        <a:bodyPr/>
        <a:lstStyle/>
        <a:p>
          <a:endParaRPr lang="en-US"/>
        </a:p>
      </dgm:t>
    </dgm:pt>
    <dgm:pt modelId="{D37273DE-D18A-490A-9A16-021039A4EBDA}">
      <dgm:prSet custT="1"/>
      <dgm:spPr/>
      <dgm:t>
        <a:bodyPr/>
        <a:lstStyle/>
        <a:p>
          <a:r>
            <a:rPr lang="en-US" sz="1600"/>
            <a:t>Champs </a:t>
          </a:r>
          <a:r>
            <a:rPr lang="en-US" sz="1600" err="1"/>
            <a:t>obligatoires</a:t>
          </a:r>
          <a:r>
            <a:rPr lang="en-US" sz="1600"/>
            <a:t> non </a:t>
          </a:r>
          <a:r>
            <a:rPr lang="en-US" sz="1600" err="1"/>
            <a:t>renseignés</a:t>
          </a:r>
          <a:endParaRPr lang="en-US" sz="1600"/>
        </a:p>
      </dgm:t>
    </dgm:pt>
    <dgm:pt modelId="{B3D49AAF-8826-4C2F-ADA4-578A6C2AB16D}" type="parTrans" cxnId="{CE93B7F2-49DB-40D0-9882-C8430DD97D12}">
      <dgm:prSet/>
      <dgm:spPr/>
      <dgm:t>
        <a:bodyPr/>
        <a:lstStyle/>
        <a:p>
          <a:endParaRPr lang="en-US"/>
        </a:p>
      </dgm:t>
    </dgm:pt>
    <dgm:pt modelId="{81F2607F-35B0-4E67-B08E-B29E3E63E6C4}" type="sibTrans" cxnId="{CE93B7F2-49DB-40D0-9882-C8430DD97D12}">
      <dgm:prSet/>
      <dgm:spPr/>
      <dgm:t>
        <a:bodyPr/>
        <a:lstStyle/>
        <a:p>
          <a:endParaRPr lang="en-US"/>
        </a:p>
      </dgm:t>
    </dgm:pt>
    <dgm:pt modelId="{EA27D73A-D223-4C32-8541-C86DF8C2087F}">
      <dgm:prSet custT="1"/>
      <dgm:spPr/>
      <dgm:t>
        <a:bodyPr/>
        <a:lstStyle/>
        <a:p>
          <a:r>
            <a:rPr lang="en-US" sz="1600" err="1"/>
            <a:t>Valeurs</a:t>
          </a:r>
          <a:r>
            <a:rPr lang="en-US" sz="1600"/>
            <a:t> des champs non </a:t>
          </a:r>
          <a:r>
            <a:rPr lang="en-US" sz="1600" err="1"/>
            <a:t>conformes</a:t>
          </a:r>
          <a:r>
            <a:rPr lang="en-US" sz="1600"/>
            <a:t> au guide des </a:t>
          </a:r>
          <a:r>
            <a:rPr lang="en-US" sz="1600" err="1"/>
            <a:t>équipements</a:t>
          </a:r>
          <a:r>
            <a:rPr lang="en-US" sz="1600"/>
            <a:t> DFCI</a:t>
          </a:r>
        </a:p>
      </dgm:t>
    </dgm:pt>
    <dgm:pt modelId="{34BB2D9D-880D-4251-BF5D-DCBCD5A13BA4}" type="parTrans" cxnId="{AC2199F6-877B-4E72-9C2E-B087AD916A3C}">
      <dgm:prSet/>
      <dgm:spPr/>
      <dgm:t>
        <a:bodyPr/>
        <a:lstStyle/>
        <a:p>
          <a:endParaRPr lang="en-US"/>
        </a:p>
      </dgm:t>
    </dgm:pt>
    <dgm:pt modelId="{3C230FF7-9EBC-48F6-9651-D87551538461}" type="sibTrans" cxnId="{AC2199F6-877B-4E72-9C2E-B087AD916A3C}">
      <dgm:prSet/>
      <dgm:spPr/>
      <dgm:t>
        <a:bodyPr/>
        <a:lstStyle/>
        <a:p>
          <a:endParaRPr lang="en-US"/>
        </a:p>
      </dgm:t>
    </dgm:pt>
    <dgm:pt modelId="{E2DB2D24-8931-4E57-997C-176B8848E05D}" type="pres">
      <dgm:prSet presAssocID="{3EE2E6D8-7C08-440B-A673-608FB4EAC875}" presName="linear" presStyleCnt="0">
        <dgm:presLayoutVars>
          <dgm:animLvl val="lvl"/>
          <dgm:resizeHandles val="exact"/>
        </dgm:presLayoutVars>
      </dgm:prSet>
      <dgm:spPr/>
    </dgm:pt>
    <dgm:pt modelId="{F663CC17-1718-4CCC-AF60-90B29208CC31}" type="pres">
      <dgm:prSet presAssocID="{480FCC2D-9AE8-42E7-8D0D-29CA96991A4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FF89950-226F-44ED-96C4-34602D12B673}" type="pres">
      <dgm:prSet presAssocID="{3C91505E-70D2-4EE5-8632-7F9166086D77}" presName="spacer" presStyleCnt="0"/>
      <dgm:spPr/>
    </dgm:pt>
    <dgm:pt modelId="{B32B9D5D-9D4D-4FD1-BF53-50B3BEB5C58E}" type="pres">
      <dgm:prSet presAssocID="{D37273DE-D18A-490A-9A16-021039A4EBD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65AC379-136C-43A1-9A85-FEAFA6D60C99}" type="pres">
      <dgm:prSet presAssocID="{81F2607F-35B0-4E67-B08E-B29E3E63E6C4}" presName="spacer" presStyleCnt="0"/>
      <dgm:spPr/>
    </dgm:pt>
    <dgm:pt modelId="{F7CBB561-26E6-4D60-8161-B306395F9911}" type="pres">
      <dgm:prSet presAssocID="{EA27D73A-D223-4C32-8541-C86DF8C2087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3523A51-BD09-4CA3-8792-6EAD247F289E}" type="presOf" srcId="{480FCC2D-9AE8-42E7-8D0D-29CA96991A48}" destId="{F663CC17-1718-4CCC-AF60-90B29208CC31}" srcOrd="0" destOrd="0" presId="urn:microsoft.com/office/officeart/2005/8/layout/vList2"/>
    <dgm:cxn modelId="{3AF9CA89-0B7A-4BFA-9753-6207A29133DB}" type="presOf" srcId="{D37273DE-D18A-490A-9A16-021039A4EBDA}" destId="{B32B9D5D-9D4D-4FD1-BF53-50B3BEB5C58E}" srcOrd="0" destOrd="0" presId="urn:microsoft.com/office/officeart/2005/8/layout/vList2"/>
    <dgm:cxn modelId="{B0E69A8D-9C55-4818-96FC-B08432BA69DB}" type="presOf" srcId="{3EE2E6D8-7C08-440B-A673-608FB4EAC875}" destId="{E2DB2D24-8931-4E57-997C-176B8848E05D}" srcOrd="0" destOrd="0" presId="urn:microsoft.com/office/officeart/2005/8/layout/vList2"/>
    <dgm:cxn modelId="{4F01F8D1-08EB-4A17-9B58-64B4D6F6FF7C}" srcId="{3EE2E6D8-7C08-440B-A673-608FB4EAC875}" destId="{480FCC2D-9AE8-42E7-8D0D-29CA96991A48}" srcOrd="0" destOrd="0" parTransId="{31144440-F181-4630-9C84-F87BC9DCD0A4}" sibTransId="{3C91505E-70D2-4EE5-8632-7F9166086D77}"/>
    <dgm:cxn modelId="{B408F3E8-B2CF-48C7-9561-89E2ADCFCB37}" type="presOf" srcId="{EA27D73A-D223-4C32-8541-C86DF8C2087F}" destId="{F7CBB561-26E6-4D60-8161-B306395F9911}" srcOrd="0" destOrd="0" presId="urn:microsoft.com/office/officeart/2005/8/layout/vList2"/>
    <dgm:cxn modelId="{CE93B7F2-49DB-40D0-9882-C8430DD97D12}" srcId="{3EE2E6D8-7C08-440B-A673-608FB4EAC875}" destId="{D37273DE-D18A-490A-9A16-021039A4EBDA}" srcOrd="1" destOrd="0" parTransId="{B3D49AAF-8826-4C2F-ADA4-578A6C2AB16D}" sibTransId="{81F2607F-35B0-4E67-B08E-B29E3E63E6C4}"/>
    <dgm:cxn modelId="{AC2199F6-877B-4E72-9C2E-B087AD916A3C}" srcId="{3EE2E6D8-7C08-440B-A673-608FB4EAC875}" destId="{EA27D73A-D223-4C32-8541-C86DF8C2087F}" srcOrd="2" destOrd="0" parTransId="{34BB2D9D-880D-4251-BF5D-DCBCD5A13BA4}" sibTransId="{3C230FF7-9EBC-48F6-9651-D87551538461}"/>
    <dgm:cxn modelId="{DF4A9C82-2302-4DD0-A910-7A21F4C69EEB}" type="presParOf" srcId="{E2DB2D24-8931-4E57-997C-176B8848E05D}" destId="{F663CC17-1718-4CCC-AF60-90B29208CC31}" srcOrd="0" destOrd="0" presId="urn:microsoft.com/office/officeart/2005/8/layout/vList2"/>
    <dgm:cxn modelId="{A74AA385-76AB-4911-A6DC-C75CE41AAA02}" type="presParOf" srcId="{E2DB2D24-8931-4E57-997C-176B8848E05D}" destId="{8FF89950-226F-44ED-96C4-34602D12B673}" srcOrd="1" destOrd="0" presId="urn:microsoft.com/office/officeart/2005/8/layout/vList2"/>
    <dgm:cxn modelId="{731B7314-29A1-4871-B691-FEB5FB2CC321}" type="presParOf" srcId="{E2DB2D24-8931-4E57-997C-176B8848E05D}" destId="{B32B9D5D-9D4D-4FD1-BF53-50B3BEB5C58E}" srcOrd="2" destOrd="0" presId="urn:microsoft.com/office/officeart/2005/8/layout/vList2"/>
    <dgm:cxn modelId="{A9937B7F-3C94-417E-B107-C35377420999}" type="presParOf" srcId="{E2DB2D24-8931-4E57-997C-176B8848E05D}" destId="{265AC379-136C-43A1-9A85-FEAFA6D60C99}" srcOrd="3" destOrd="0" presId="urn:microsoft.com/office/officeart/2005/8/layout/vList2"/>
    <dgm:cxn modelId="{C16A0999-A744-4747-A338-8FC42CDBB93D}" type="presParOf" srcId="{E2DB2D24-8931-4E57-997C-176B8848E05D}" destId="{F7CBB561-26E6-4D60-8161-B306395F991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63CC17-1718-4CCC-AF60-90B29208CC31}">
      <dsp:nvSpPr>
        <dsp:cNvPr id="0" name=""/>
        <dsp:cNvSpPr/>
      </dsp:nvSpPr>
      <dsp:spPr>
        <a:xfrm>
          <a:off x="0" y="16626"/>
          <a:ext cx="7482191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Manque de </a:t>
          </a:r>
          <a:r>
            <a:rPr lang="en-US" sz="1600" kern="1200" err="1"/>
            <a:t>cohérence</a:t>
          </a:r>
          <a:r>
            <a:rPr lang="en-US" sz="1600" kern="1200"/>
            <a:t> entre les </a:t>
          </a:r>
          <a:r>
            <a:rPr lang="en-US" sz="1600" kern="1200" err="1"/>
            <a:t>clés</a:t>
          </a:r>
          <a:r>
            <a:rPr lang="en-US" sz="1600" kern="1200"/>
            <a:t> </a:t>
          </a:r>
          <a:r>
            <a:rPr lang="en-US" sz="1600" kern="1200" err="1"/>
            <a:t>primaires</a:t>
          </a:r>
          <a:r>
            <a:rPr lang="en-US" sz="1600" kern="1200"/>
            <a:t> et </a:t>
          </a:r>
          <a:r>
            <a:rPr lang="en-US" sz="1600" kern="1200" err="1"/>
            <a:t>étrangères</a:t>
          </a:r>
          <a:endParaRPr lang="en-US" sz="1600" kern="1200"/>
        </a:p>
      </dsp:txBody>
      <dsp:txXfrm>
        <a:off x="25587" y="42213"/>
        <a:ext cx="7431017" cy="472986"/>
      </dsp:txXfrm>
    </dsp:sp>
    <dsp:sp modelId="{B32B9D5D-9D4D-4FD1-BF53-50B3BEB5C58E}">
      <dsp:nvSpPr>
        <dsp:cNvPr id="0" name=""/>
        <dsp:cNvSpPr/>
      </dsp:nvSpPr>
      <dsp:spPr>
        <a:xfrm>
          <a:off x="0" y="621426"/>
          <a:ext cx="7482191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Champs </a:t>
          </a:r>
          <a:r>
            <a:rPr lang="en-US" sz="1600" kern="1200" err="1"/>
            <a:t>obligatoires</a:t>
          </a:r>
          <a:r>
            <a:rPr lang="en-US" sz="1600" kern="1200"/>
            <a:t> non </a:t>
          </a:r>
          <a:r>
            <a:rPr lang="en-US" sz="1600" kern="1200" err="1"/>
            <a:t>renseignés</a:t>
          </a:r>
          <a:endParaRPr lang="en-US" sz="1600" kern="1200"/>
        </a:p>
      </dsp:txBody>
      <dsp:txXfrm>
        <a:off x="25587" y="647013"/>
        <a:ext cx="7431017" cy="472986"/>
      </dsp:txXfrm>
    </dsp:sp>
    <dsp:sp modelId="{F7CBB561-26E6-4D60-8161-B306395F9911}">
      <dsp:nvSpPr>
        <dsp:cNvPr id="0" name=""/>
        <dsp:cNvSpPr/>
      </dsp:nvSpPr>
      <dsp:spPr>
        <a:xfrm>
          <a:off x="0" y="1226226"/>
          <a:ext cx="7482191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err="1"/>
            <a:t>Valeurs</a:t>
          </a:r>
          <a:r>
            <a:rPr lang="en-US" sz="1600" kern="1200"/>
            <a:t> des champs non </a:t>
          </a:r>
          <a:r>
            <a:rPr lang="en-US" sz="1600" kern="1200" err="1"/>
            <a:t>conformes</a:t>
          </a:r>
          <a:r>
            <a:rPr lang="en-US" sz="1600" kern="1200"/>
            <a:t> au guide des </a:t>
          </a:r>
          <a:r>
            <a:rPr lang="en-US" sz="1600" kern="1200" err="1"/>
            <a:t>équipements</a:t>
          </a:r>
          <a:r>
            <a:rPr lang="en-US" sz="1600" kern="1200"/>
            <a:t> DFCI</a:t>
          </a:r>
        </a:p>
      </dsp:txBody>
      <dsp:txXfrm>
        <a:off x="25587" y="1251813"/>
        <a:ext cx="7431017" cy="4729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393012-F88C-4EC8-A449-9175F860E744}" type="datetimeFigureOut">
              <a:rPr lang="fr-FR" smtClean="0"/>
              <a:t>28/05/2024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37A4E1-F80C-4AF3-A2B8-D3A393F3DDB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97289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87456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5382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54311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53824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36531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884450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37A4E1-F80C-4AF3-A2B8-D3A393F3DDB9}" type="slidenum">
              <a:rPr lang="fr-FR" smtClean="0"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0385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37A4E1-F80C-4AF3-A2B8-D3A393F3DDB9}" type="slidenum">
              <a:rPr lang="fr-FR" smtClean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686570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37A4E1-F80C-4AF3-A2B8-D3A393F3DDB9}" type="slidenum">
              <a:rPr lang="fr-FR" smtClean="0"/>
              <a:t>13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516238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809320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AC04C-073C-4C08-9C54-BF3621AF2D31}" type="slidenum">
              <a:rPr lang="fr-FR" smtClean="0"/>
              <a:t>20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043427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AC04C-073C-4C08-9C54-BF3621AF2D31}" type="slidenum">
              <a:rPr lang="fr-FR" smtClean="0"/>
              <a:t>26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111004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28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90476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30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303448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31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977558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33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080413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34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919765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35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380521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36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705231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38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884648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39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48877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40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537686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41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0249448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42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605769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3566B-6BBE-465A-92A5-2086E0D0DA33}" type="slidenum">
              <a:rPr lang="fr-FR" smtClean="0"/>
              <a:t>43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9091701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44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834441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46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152371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47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9571415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48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3714877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49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453894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CC3F9-65F2-45FA-847A-1020A2B05F8D}" type="slidenum">
              <a:rPr lang="fr-FR" smtClean="0"/>
              <a:t>63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46798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Diapositive de titr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13D9A28-2BBE-648D-3268-45FD9756A0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211" y="1293813"/>
            <a:ext cx="7429500" cy="23876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algn="ctr">
              <a:defRPr sz="4875" b="1">
                <a:solidFill>
                  <a:schemeClr val="bg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760E415F-C51D-F687-B250-855200213F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211" y="3773488"/>
            <a:ext cx="7429500" cy="165576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 algn="ctr">
              <a:buNone/>
              <a:defRPr sz="1950" b="0" i="1">
                <a:solidFill>
                  <a:schemeClr val="bg1"/>
                </a:solidFill>
                <a:latin typeface="Montserrat SemiBold" pitchFamily="2" charset="0"/>
              </a:defRPr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fr-FR"/>
              <a:t>Modifiez le style des sous-titres du masque</a:t>
            </a:r>
          </a:p>
        </p:txBody>
      </p:sp>
    </p:spTree>
    <p:extLst>
      <p:ext uri="{BB962C8B-B14F-4D97-AF65-F5344CB8AC3E}">
        <p14:creationId xmlns:p14="http://schemas.microsoft.com/office/powerpoint/2010/main" val="3763835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Diapositive de titr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13D9A28-2BBE-648D-3268-45FD9756A0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211" y="1122363"/>
            <a:ext cx="7429500" cy="23876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algn="ctr">
              <a:defRPr sz="4875" b="1">
                <a:solidFill>
                  <a:schemeClr val="bg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760E415F-C51D-F687-B250-855200213F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211" y="3602038"/>
            <a:ext cx="7429500" cy="165576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 algn="ctr">
              <a:buNone/>
              <a:defRPr sz="1950" b="0" i="1">
                <a:solidFill>
                  <a:schemeClr val="bg1"/>
                </a:solidFill>
                <a:latin typeface="Montserrat SemiBold" pitchFamily="2" charset="0"/>
              </a:defRPr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fr-FR"/>
              <a:t>Modifiez le style des sous-titres du masque</a:t>
            </a:r>
          </a:p>
        </p:txBody>
      </p:sp>
    </p:spTree>
    <p:extLst>
      <p:ext uri="{BB962C8B-B14F-4D97-AF65-F5344CB8AC3E}">
        <p14:creationId xmlns:p14="http://schemas.microsoft.com/office/powerpoint/2010/main" val="50097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13D9A28-2BBE-648D-3268-45FD9756A0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211" y="1122363"/>
            <a:ext cx="7429500" cy="23876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algn="ctr">
              <a:defRPr sz="4875" b="1">
                <a:solidFill>
                  <a:schemeClr val="bg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760E415F-C51D-F687-B250-855200213F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211" y="3602038"/>
            <a:ext cx="7429500" cy="165576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 algn="ctr">
              <a:buNone/>
              <a:defRPr sz="1950" b="0" i="1">
                <a:solidFill>
                  <a:schemeClr val="bg1"/>
                </a:solidFill>
                <a:latin typeface="Montserrat SemiBold" pitchFamily="2" charset="0"/>
              </a:defRPr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fr-FR"/>
              <a:t>Modifiez le style des sous-titres du masque</a:t>
            </a:r>
          </a:p>
        </p:txBody>
      </p:sp>
    </p:spTree>
    <p:extLst>
      <p:ext uri="{BB962C8B-B14F-4D97-AF65-F5344CB8AC3E}">
        <p14:creationId xmlns:p14="http://schemas.microsoft.com/office/powerpoint/2010/main" val="3869314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130137-0BB7-B180-48E5-F758D773C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6" y="922338"/>
            <a:ext cx="7909322" cy="13255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b="0">
                <a:solidFill>
                  <a:schemeClr val="bg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5E1C25F-65DC-D6D0-4491-8EB16544AF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87928" y="6435725"/>
            <a:ext cx="1718072" cy="365125"/>
          </a:xfrm>
          <a:prstGeom prst="rect">
            <a:avLst/>
          </a:prstGeom>
        </p:spPr>
        <p:txBody>
          <a:bodyPr/>
          <a:lstStyle/>
          <a:p>
            <a:fld id="{B2834D85-3D25-4F31-85D1-0B5EEF3E2282}" type="datetimeFigureOut">
              <a:rPr lang="fr-FR" smtClean="0"/>
              <a:t>28/05/2024</a:t>
            </a:fld>
            <a:endParaRPr lang="fr-FR"/>
          </a:p>
        </p:txBody>
      </p:sp>
      <p:sp>
        <p:nvSpPr>
          <p:cNvPr id="5" name="Espace réservé du contenu 2">
            <a:extLst>
              <a:ext uri="{FF2B5EF4-FFF2-40B4-BE49-F238E27FC236}">
                <a16:creationId xmlns:a16="http://schemas.microsoft.com/office/drawing/2014/main" id="{846DF4E5-E159-EE05-822D-2F4A9A48C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7" y="2247900"/>
            <a:ext cx="7909322" cy="381952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>
                <a:solidFill>
                  <a:schemeClr val="bg1"/>
                </a:solidFill>
                <a:latin typeface="Montserrat ExtraBold" pitchFamily="2" charset="0"/>
              </a:defRPr>
            </a:lvl1pPr>
            <a:lvl2pPr>
              <a:defRPr>
                <a:solidFill>
                  <a:schemeClr val="bg1"/>
                </a:solidFill>
                <a:latin typeface="Montserrat SemiBold" pitchFamily="2" charset="0"/>
              </a:defRPr>
            </a:lvl2pPr>
            <a:lvl3pPr>
              <a:defRPr>
                <a:solidFill>
                  <a:schemeClr val="bg1"/>
                </a:solidFill>
                <a:latin typeface="Montserrat" pitchFamily="2" charset="0"/>
              </a:defRPr>
            </a:lvl3pPr>
            <a:lvl4pPr>
              <a:defRPr>
                <a:solidFill>
                  <a:schemeClr val="bg1"/>
                </a:solidFill>
                <a:latin typeface="Montserrat Light" pitchFamily="2" charset="0"/>
              </a:defRPr>
            </a:lvl4pPr>
            <a:lvl5pPr>
              <a:defRPr>
                <a:solidFill>
                  <a:schemeClr val="bg1"/>
                </a:solidFill>
                <a:latin typeface="Montserrat ExtraLight" pitchFamily="2" charset="0"/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3318659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re et contenu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130137-0BB7-B180-48E5-F758D773C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6" y="1290638"/>
            <a:ext cx="7909322" cy="11746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b="0">
                <a:solidFill>
                  <a:schemeClr val="bg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5E1C25F-65DC-D6D0-4491-8EB16544AF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87928" y="6435725"/>
            <a:ext cx="1718072" cy="365125"/>
          </a:xfrm>
          <a:prstGeom prst="rect">
            <a:avLst/>
          </a:prstGeom>
        </p:spPr>
        <p:txBody>
          <a:bodyPr/>
          <a:lstStyle/>
          <a:p>
            <a:fld id="{B2834D85-3D25-4F31-85D1-0B5EEF3E2282}" type="datetimeFigureOut">
              <a:rPr lang="fr-FR" smtClean="0"/>
              <a:t>28/05/2024</a:t>
            </a:fld>
            <a:endParaRPr lang="fr-FR"/>
          </a:p>
        </p:txBody>
      </p:sp>
      <p:sp>
        <p:nvSpPr>
          <p:cNvPr id="5" name="Espace réservé du contenu 2">
            <a:extLst>
              <a:ext uri="{FF2B5EF4-FFF2-40B4-BE49-F238E27FC236}">
                <a16:creationId xmlns:a16="http://schemas.microsoft.com/office/drawing/2014/main" id="{846DF4E5-E159-EE05-822D-2F4A9A48C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7" y="2616200"/>
            <a:ext cx="7909322" cy="33845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>
                <a:solidFill>
                  <a:schemeClr val="bg1"/>
                </a:solidFill>
                <a:latin typeface="Montserrat ExtraBold" pitchFamily="2" charset="0"/>
              </a:defRPr>
            </a:lvl1pPr>
            <a:lvl2pPr>
              <a:defRPr>
                <a:solidFill>
                  <a:schemeClr val="bg1"/>
                </a:solidFill>
                <a:latin typeface="Montserrat SemiBold" pitchFamily="2" charset="0"/>
              </a:defRPr>
            </a:lvl2pPr>
            <a:lvl3pPr>
              <a:defRPr>
                <a:solidFill>
                  <a:schemeClr val="bg1"/>
                </a:solidFill>
                <a:latin typeface="Montserrat" pitchFamily="2" charset="0"/>
              </a:defRPr>
            </a:lvl3pPr>
            <a:lvl4pPr>
              <a:defRPr>
                <a:solidFill>
                  <a:schemeClr val="bg1"/>
                </a:solidFill>
                <a:latin typeface="Montserrat Light" pitchFamily="2" charset="0"/>
              </a:defRPr>
            </a:lvl4pPr>
            <a:lvl5pPr>
              <a:defRPr>
                <a:solidFill>
                  <a:schemeClr val="bg1"/>
                </a:solidFill>
                <a:latin typeface="Montserrat ExtraLight" pitchFamily="2" charset="0"/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4283760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re et contenu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130137-0BB7-B180-48E5-F758D773C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6" y="922338"/>
            <a:ext cx="7909322" cy="13255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b="0">
                <a:solidFill>
                  <a:schemeClr val="bg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5" name="Espace réservé du contenu 2">
            <a:extLst>
              <a:ext uri="{FF2B5EF4-FFF2-40B4-BE49-F238E27FC236}">
                <a16:creationId xmlns:a16="http://schemas.microsoft.com/office/drawing/2014/main" id="{846DF4E5-E159-EE05-822D-2F4A9A48C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7" y="2247900"/>
            <a:ext cx="7909322" cy="381952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>
                <a:solidFill>
                  <a:schemeClr val="bg1"/>
                </a:solidFill>
                <a:latin typeface="Montserrat ExtraBold" pitchFamily="2" charset="0"/>
              </a:defRPr>
            </a:lvl1pPr>
            <a:lvl2pPr>
              <a:defRPr>
                <a:solidFill>
                  <a:schemeClr val="bg1"/>
                </a:solidFill>
                <a:latin typeface="Montserrat SemiBold" pitchFamily="2" charset="0"/>
              </a:defRPr>
            </a:lvl2pPr>
            <a:lvl3pPr>
              <a:defRPr>
                <a:solidFill>
                  <a:schemeClr val="bg1"/>
                </a:solidFill>
                <a:latin typeface="Montserrat" pitchFamily="2" charset="0"/>
              </a:defRPr>
            </a:lvl3pPr>
            <a:lvl4pPr>
              <a:defRPr>
                <a:solidFill>
                  <a:schemeClr val="bg1"/>
                </a:solidFill>
                <a:latin typeface="Montserrat Light" pitchFamily="2" charset="0"/>
              </a:defRPr>
            </a:lvl4pPr>
            <a:lvl5pPr>
              <a:defRPr>
                <a:solidFill>
                  <a:schemeClr val="bg1"/>
                </a:solidFill>
                <a:latin typeface="Montserrat ExtraLight" pitchFamily="2" charset="0"/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4160797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re et contenu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BF5C39B-00DC-2ECA-9915-A6D9F5248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5276"/>
            <a:ext cx="5909094" cy="532860"/>
          </a:xfrm>
          <a:prstGeom prst="rect">
            <a:avLst/>
          </a:prstGeom>
        </p:spPr>
        <p:txBody>
          <a:bodyPr/>
          <a:lstStyle>
            <a:lvl1pPr algn="l">
              <a:defRPr sz="2925" b="1">
                <a:solidFill>
                  <a:schemeClr val="bg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719D945-8DF5-89A4-8FBC-30F0F6B0E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4854" y="1238251"/>
            <a:ext cx="8095060" cy="5105399"/>
          </a:xfrm>
          <a:prstGeom prst="rect">
            <a:avLst/>
          </a:prstGeom>
        </p:spPr>
        <p:txBody>
          <a:bodyPr/>
          <a:lstStyle>
            <a:lvl1pPr>
              <a:defRPr>
                <a:latin typeface="Montserrat ExtraBold" pitchFamily="2" charset="0"/>
              </a:defRPr>
            </a:lvl1pPr>
            <a:lvl2pPr>
              <a:defRPr>
                <a:latin typeface="Montserrat SemiBold" pitchFamily="2" charset="0"/>
              </a:defRPr>
            </a:lvl2pPr>
            <a:lvl3pPr>
              <a:defRPr>
                <a:latin typeface="Montserrat" pitchFamily="2" charset="0"/>
              </a:defRPr>
            </a:lvl3pPr>
            <a:lvl4pPr>
              <a:defRPr>
                <a:latin typeface="Montserrat Light" pitchFamily="2" charset="0"/>
              </a:defRPr>
            </a:lvl4pPr>
            <a:lvl5pPr>
              <a:defRPr>
                <a:latin typeface="Montserrat ExtraLight" pitchFamily="2" charset="0"/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3">
            <a:extLst>
              <a:ext uri="{FF2B5EF4-FFF2-40B4-BE49-F238E27FC236}">
                <a16:creationId xmlns:a16="http://schemas.microsoft.com/office/drawing/2014/main" id="{91B37EE5-D953-52F7-8EF0-BD2A66B20CA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87928" y="6435725"/>
            <a:ext cx="1718072" cy="365125"/>
          </a:xfrm>
          <a:prstGeom prst="rect">
            <a:avLst/>
          </a:prstGeom>
        </p:spPr>
        <p:txBody>
          <a:bodyPr/>
          <a:lstStyle/>
          <a:p>
            <a:fld id="{B2834D85-3D25-4F31-85D1-0B5EEF3E2282}" type="datetimeFigureOut">
              <a:rPr lang="fr-FR" smtClean="0"/>
              <a:t>28/05/2024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78174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re et contenu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130137-0BB7-B180-48E5-F758D773C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465" y="419101"/>
            <a:ext cx="8110538" cy="847725"/>
          </a:xfrm>
          <a:prstGeom prst="rect">
            <a:avLst/>
          </a:prstGeom>
        </p:spPr>
        <p:txBody>
          <a:bodyPr/>
          <a:lstStyle>
            <a:lvl1pPr algn="ctr">
              <a:defRPr sz="2925" b="0">
                <a:solidFill>
                  <a:schemeClr val="tx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5E1C25F-65DC-D6D0-4491-8EB16544AF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87928" y="6435725"/>
            <a:ext cx="1718072" cy="365125"/>
          </a:xfrm>
          <a:prstGeom prst="rect">
            <a:avLst/>
          </a:prstGeom>
        </p:spPr>
        <p:txBody>
          <a:bodyPr/>
          <a:lstStyle/>
          <a:p>
            <a:fld id="{B2834D85-3D25-4F31-85D1-0B5EEF3E2282}" type="datetimeFigureOut">
              <a:rPr lang="fr-FR" smtClean="0"/>
              <a:t>28/05/2024</a:t>
            </a:fld>
            <a:endParaRPr lang="fr-FR"/>
          </a:p>
        </p:txBody>
      </p:sp>
      <p:sp>
        <p:nvSpPr>
          <p:cNvPr id="5" name="Espace réservé du contenu 2">
            <a:extLst>
              <a:ext uri="{FF2B5EF4-FFF2-40B4-BE49-F238E27FC236}">
                <a16:creationId xmlns:a16="http://schemas.microsoft.com/office/drawing/2014/main" id="{846DF4E5-E159-EE05-822D-2F4A9A48C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7465" y="1266826"/>
            <a:ext cx="8110538" cy="50768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latin typeface="Montserrat ExtraBold" pitchFamily="2" charset="0"/>
              </a:defRPr>
            </a:lvl1pPr>
            <a:lvl2pPr>
              <a:defRPr>
                <a:solidFill>
                  <a:schemeClr val="tx1"/>
                </a:solidFill>
                <a:latin typeface="Montserrat SemiBold" pitchFamily="2" charset="0"/>
              </a:defRPr>
            </a:lvl2pPr>
            <a:lvl3pPr>
              <a:defRPr>
                <a:solidFill>
                  <a:schemeClr val="tx1"/>
                </a:solidFill>
                <a:latin typeface="Montserrat" pitchFamily="2" charset="0"/>
              </a:defRPr>
            </a:lvl3pPr>
            <a:lvl4pPr>
              <a:defRPr>
                <a:solidFill>
                  <a:schemeClr val="tx1"/>
                </a:solidFill>
                <a:latin typeface="Montserrat Light" pitchFamily="2" charset="0"/>
              </a:defRPr>
            </a:lvl4pPr>
            <a:lvl5pPr>
              <a:defRPr>
                <a:solidFill>
                  <a:schemeClr val="tx1"/>
                </a:solidFill>
                <a:latin typeface="Montserrat ExtraLight" pitchFamily="2" charset="0"/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1285611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re et contenu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130137-0BB7-B180-48E5-F758D773C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2" y="884238"/>
            <a:ext cx="7909322" cy="1325563"/>
          </a:xfrm>
          <a:prstGeom prst="rect">
            <a:avLst/>
          </a:prstGeom>
        </p:spPr>
        <p:txBody>
          <a:bodyPr/>
          <a:lstStyle>
            <a:lvl1pPr>
              <a:defRPr b="0">
                <a:solidFill>
                  <a:schemeClr val="tx1"/>
                </a:solidFill>
                <a:latin typeface="Montserrat ExtraBold" pitchFamily="2" charset="0"/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5E1C25F-65DC-D6D0-4491-8EB16544AF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53487" y="6553200"/>
            <a:ext cx="1052513" cy="304800"/>
          </a:xfrm>
          <a:prstGeom prst="rect">
            <a:avLst/>
          </a:prstGeom>
        </p:spPr>
        <p:txBody>
          <a:bodyPr/>
          <a:lstStyle/>
          <a:p>
            <a:fld id="{B2834D85-3D25-4F31-85D1-0B5EEF3E2282}" type="datetimeFigureOut">
              <a:rPr lang="fr-FR" smtClean="0"/>
              <a:t>28/05/2024</a:t>
            </a:fld>
            <a:endParaRPr lang="fr-FR"/>
          </a:p>
        </p:txBody>
      </p:sp>
      <p:sp>
        <p:nvSpPr>
          <p:cNvPr id="5" name="Espace réservé du contenu 2">
            <a:extLst>
              <a:ext uri="{FF2B5EF4-FFF2-40B4-BE49-F238E27FC236}">
                <a16:creationId xmlns:a16="http://schemas.microsoft.com/office/drawing/2014/main" id="{846DF4E5-E159-EE05-822D-2F4A9A48C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2513" y="2209800"/>
            <a:ext cx="7909322" cy="381952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latin typeface="Montserrat ExtraBold" pitchFamily="2" charset="0"/>
              </a:defRPr>
            </a:lvl1pPr>
            <a:lvl2pPr>
              <a:defRPr>
                <a:solidFill>
                  <a:schemeClr val="tx1"/>
                </a:solidFill>
                <a:latin typeface="Montserrat SemiBold" pitchFamily="2" charset="0"/>
              </a:defRPr>
            </a:lvl2pPr>
            <a:lvl3pPr>
              <a:defRPr>
                <a:solidFill>
                  <a:schemeClr val="tx1"/>
                </a:solidFill>
                <a:latin typeface="Montserrat" pitchFamily="2" charset="0"/>
              </a:defRPr>
            </a:lvl3pPr>
            <a:lvl4pPr>
              <a:defRPr>
                <a:solidFill>
                  <a:schemeClr val="tx1"/>
                </a:solidFill>
                <a:latin typeface="Montserrat Light" pitchFamily="2" charset="0"/>
              </a:defRPr>
            </a:lvl4pPr>
            <a:lvl5pPr>
              <a:defRPr>
                <a:solidFill>
                  <a:schemeClr val="tx1"/>
                </a:solidFill>
                <a:latin typeface="Montserrat ExtraLight" pitchFamily="2" charset="0"/>
              </a:defRPr>
            </a:lvl5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3802803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17254C6-292E-5F26-53EC-0AB3E6DBC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9"/>
            <a:ext cx="8543925" cy="1325563"/>
          </a:xfrm>
          <a:prstGeom prst="rect">
            <a:avLst/>
          </a:prstGeom>
        </p:spPr>
        <p:txBody>
          <a:bodyPr/>
          <a:lstStyle>
            <a:lvl1pPr algn="ctr">
              <a:defRPr b="1">
                <a:latin typeface="Montserrat" pitchFamily="2" charset="0"/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8E439A5D-C509-93DD-0283-D3AFFC8EC4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7150" y="6492882"/>
            <a:ext cx="2228850" cy="365125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82313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 l="-9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0684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49" r:id="rId3"/>
    <p:sldLayoutId id="2147483650" r:id="rId4"/>
    <p:sldLayoutId id="2147483666" r:id="rId5"/>
    <p:sldLayoutId id="2147483667" r:id="rId6"/>
    <p:sldLayoutId id="2147483662" r:id="rId7"/>
    <p:sldLayoutId id="2147483663" r:id="rId8"/>
    <p:sldLayoutId id="2147483668" r:id="rId9"/>
    <p:sldLayoutId id="2147483669" r:id="rId10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mailto:geomatique@valabre.com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plotly.com/javascript/reference/#layout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2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emf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e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jpe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8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8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8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8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8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8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8CA5EA0-E13D-5A7D-4DEC-B2E47C2219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185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0A7FC127-E1CA-91E8-6AE8-883BA06BF1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989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023" y="1517218"/>
            <a:ext cx="9577953" cy="2387600"/>
          </a:xfrm>
        </p:spPr>
        <p:txBody>
          <a:bodyPr/>
          <a:lstStyle/>
          <a:p>
            <a:r>
              <a:rPr lang="fr-FR" sz="4800">
                <a:effectLst/>
                <a:ea typeface="Calibri" panose="020F0502020204030204" pitchFamily="34" charset="0"/>
                <a:cs typeface="Aptos" panose="020B0004020202020204" pitchFamily="34" charset="0"/>
              </a:rPr>
              <a:t>PROPOS INTRODUCTIFS</a:t>
            </a:r>
            <a:br>
              <a:rPr lang="fr-FR" sz="4800">
                <a:effectLst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fr-FR" sz="4800">
                <a:effectLst/>
                <a:ea typeface="Calibri" panose="020F0502020204030204" pitchFamily="34" charset="0"/>
                <a:cs typeface="Aptos" panose="020B0004020202020204" pitchFamily="34" charset="0"/>
              </a:rPr>
              <a:t>DPFM</a:t>
            </a:r>
            <a:endParaRPr lang="fr-FR" sz="4800" b="0"/>
          </a:p>
        </p:txBody>
      </p:sp>
    </p:spTree>
    <p:extLst>
      <p:ext uri="{BB962C8B-B14F-4D97-AF65-F5344CB8AC3E}">
        <p14:creationId xmlns:p14="http://schemas.microsoft.com/office/powerpoint/2010/main" val="2390834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023" y="1517218"/>
            <a:ext cx="9577953" cy="2387600"/>
          </a:xfrm>
        </p:spPr>
        <p:txBody>
          <a:bodyPr/>
          <a:lstStyle/>
          <a:p>
            <a:r>
              <a:rPr lang="fr-FR" sz="4800">
                <a:effectLst/>
                <a:ea typeface="Calibri" panose="020F0502020204030204" pitchFamily="34" charset="0"/>
                <a:cs typeface="Aptos" panose="020B0004020202020204" pitchFamily="34" charset="0"/>
              </a:rPr>
              <a:t>ATLAS DFCI</a:t>
            </a:r>
            <a:br>
              <a:rPr lang="fr-FR" sz="4800">
                <a:effectLst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fr-FR" sz="3200" b="0">
                <a:effectLst/>
                <a:ea typeface="Calibri" panose="020F0502020204030204" pitchFamily="34" charset="0"/>
                <a:cs typeface="Aptos" panose="020B0004020202020204" pitchFamily="34" charset="0"/>
              </a:rPr>
              <a:t>Et cartes grand format</a:t>
            </a:r>
            <a:endParaRPr lang="fr-FR" sz="4800" b="0"/>
          </a:p>
        </p:txBody>
      </p:sp>
    </p:spTree>
    <p:extLst>
      <p:ext uri="{BB962C8B-B14F-4D97-AF65-F5344CB8AC3E}">
        <p14:creationId xmlns:p14="http://schemas.microsoft.com/office/powerpoint/2010/main" val="3671622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Image 1">
            <a:extLst>
              <a:ext uri="{FF2B5EF4-FFF2-40B4-BE49-F238E27FC236}">
                <a16:creationId xmlns:a16="http://schemas.microsoft.com/office/drawing/2014/main" id="{1C72EDCA-29CA-3EEB-ABA6-C8358B09C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602" y="2293324"/>
            <a:ext cx="5997507" cy="4152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48CB61D-F4C1-FCE2-552F-96AB844430C9}"/>
              </a:ext>
            </a:extLst>
          </p:cNvPr>
          <p:cNvSpPr/>
          <p:nvPr/>
        </p:nvSpPr>
        <p:spPr>
          <a:xfrm>
            <a:off x="1007706" y="1082551"/>
            <a:ext cx="8770778" cy="9541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400" b="0" cap="none" spc="0">
                <a:ln w="0"/>
                <a:solidFill>
                  <a:schemeClr val="tx1"/>
                </a:solidFill>
              </a:rPr>
              <a:t>Marché de service </a:t>
            </a:r>
            <a:r>
              <a:rPr lang="fr-FR" sz="1400" b="0" i="0">
                <a:effectLst/>
                <a:highlight>
                  <a:srgbClr val="FFFFFF"/>
                </a:highlight>
                <a:latin typeface="Calibri" panose="020F0502020204030204" pitchFamily="34" charset="0"/>
              </a:rPr>
              <a:t>pour la réalisation de travaux d'impression et d'assemblage d'atlas cartographiques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400">
                <a:highlight>
                  <a:srgbClr val="FFFFFF"/>
                </a:highlight>
                <a:latin typeface="Calibri" panose="020F0502020204030204" pitchFamily="34" charset="0"/>
              </a:rPr>
              <a:t>Société Impremium13 (Marseille)</a:t>
            </a:r>
            <a:r>
              <a:rPr lang="fr-FR" sz="1400" b="0" i="0">
                <a:effectLst/>
                <a:highlight>
                  <a:srgbClr val="FFFFFF"/>
                </a:highlight>
                <a:latin typeface="Calibri" panose="020F050202020403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400" b="0" cap="none" spc="0">
                <a:ln w="0"/>
                <a:solidFill>
                  <a:schemeClr val="tx1"/>
                </a:solidFill>
              </a:rPr>
              <a:t>Prestation centralisée par l’Entente Valabre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400">
                <a:ln w="0"/>
              </a:rPr>
              <a:t>Les prestations couvertes ainsi que les tarifs appliqués sont les suivants : </a:t>
            </a:r>
            <a:endParaRPr lang="fr-FR" sz="1400">
              <a:ln w="0"/>
              <a:cs typeface="Calibri"/>
            </a:endParaRPr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B12FB558-2EE7-A483-0CDF-29DDA0CB0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80" y="295276"/>
            <a:ext cx="5663680" cy="628650"/>
          </a:xfrm>
        </p:spPr>
        <p:txBody>
          <a:bodyPr/>
          <a:lstStyle/>
          <a:p>
            <a:r>
              <a:rPr lang="fr-FR" sz="2400"/>
              <a:t>Atlas DFCI</a:t>
            </a:r>
          </a:p>
        </p:txBody>
      </p:sp>
    </p:spTree>
    <p:extLst>
      <p:ext uri="{BB962C8B-B14F-4D97-AF65-F5344CB8AC3E}">
        <p14:creationId xmlns:p14="http://schemas.microsoft.com/office/powerpoint/2010/main" val="396432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1">
            <a:extLst>
              <a:ext uri="{FF2B5EF4-FFF2-40B4-BE49-F238E27FC236}">
                <a16:creationId xmlns:a16="http://schemas.microsoft.com/office/drawing/2014/main" id="{B12FB558-2EE7-A483-0CDF-29DDA0CB0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80" y="295276"/>
            <a:ext cx="5663680" cy="628650"/>
          </a:xfrm>
        </p:spPr>
        <p:txBody>
          <a:bodyPr/>
          <a:lstStyle/>
          <a:p>
            <a:r>
              <a:rPr lang="fr-FR" sz="2400"/>
              <a:t>Atlas DFCI - démarche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C8C9DF-DD1D-647B-C1A2-DD241E7DC95A}"/>
              </a:ext>
            </a:extLst>
          </p:cNvPr>
          <p:cNvSpPr/>
          <p:nvPr/>
        </p:nvSpPr>
        <p:spPr>
          <a:xfrm>
            <a:off x="1537996" y="3429000"/>
            <a:ext cx="2404826" cy="8002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fr-FR" b="0" cap="none" spc="0">
                <a:ln w="0"/>
                <a:solidFill>
                  <a:schemeClr val="tx1"/>
                </a:solidFill>
              </a:rPr>
              <a:t>Contacts: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400" b="0" cap="none" spc="0">
                <a:ln w="0"/>
                <a:solidFill>
                  <a:schemeClr val="tx1"/>
                </a:solidFill>
              </a:rPr>
              <a:t>geomatique@valabre.com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400">
                <a:ln w="0"/>
              </a:rPr>
              <a:t>f.tallut@valabre.com</a:t>
            </a:r>
            <a:endParaRPr lang="fr-FR" sz="1400" b="0" cap="none" spc="0">
              <a:ln w="0"/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67C1A74-7C53-4323-432E-A95701AE057C}"/>
              </a:ext>
            </a:extLst>
          </p:cNvPr>
          <p:cNvSpPr/>
          <p:nvPr/>
        </p:nvSpPr>
        <p:spPr>
          <a:xfrm>
            <a:off x="651588" y="1083424"/>
            <a:ext cx="565212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fr-FR" b="0" cap="none" spc="0">
                <a:ln w="0"/>
                <a:solidFill>
                  <a:schemeClr val="tx1"/>
                </a:solidFill>
              </a:rPr>
              <a:t>Adresser votre demande de devis selon le modèle suivant:</a:t>
            </a:r>
            <a:endParaRPr lang="fr-FR" sz="1400" b="0" cap="none" spc="0">
              <a:ln w="0"/>
              <a:solidFill>
                <a:schemeClr val="tx1"/>
              </a:solidFill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B1C6089D-761B-96F6-24A1-A69869C3F7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345" y="1612254"/>
            <a:ext cx="9685310" cy="172870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Flèche : droite 10">
            <a:extLst>
              <a:ext uri="{FF2B5EF4-FFF2-40B4-BE49-F238E27FC236}">
                <a16:creationId xmlns:a16="http://schemas.microsoft.com/office/drawing/2014/main" id="{861DAC5D-1A2C-7100-CE4B-924F21A7562B}"/>
              </a:ext>
            </a:extLst>
          </p:cNvPr>
          <p:cNvSpPr/>
          <p:nvPr/>
        </p:nvSpPr>
        <p:spPr>
          <a:xfrm>
            <a:off x="1828800" y="4785531"/>
            <a:ext cx="7966855" cy="989045"/>
          </a:xfrm>
          <a:prstGeom prst="rightArrow">
            <a:avLst>
              <a:gd name="adj1" fmla="val 50000"/>
              <a:gd name="adj2" fmla="val 87736"/>
            </a:avLst>
          </a:prstGeom>
          <a:solidFill>
            <a:schemeClr val="bg1">
              <a:lumMod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A2C2DD-406A-A8DB-6FA0-C502E5E8D507}"/>
              </a:ext>
            </a:extLst>
          </p:cNvPr>
          <p:cNvSpPr/>
          <p:nvPr/>
        </p:nvSpPr>
        <p:spPr>
          <a:xfrm>
            <a:off x="1563197" y="4400106"/>
            <a:ext cx="1871025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fr-FR" sz="1100">
                <a:ln w="0"/>
              </a:rPr>
              <a:t>Administrateur</a:t>
            </a:r>
          </a:p>
          <a:p>
            <a:r>
              <a:rPr lang="fr-FR" sz="1100">
                <a:ln w="0"/>
              </a:rPr>
              <a:t>Adresse sa demande de devis</a:t>
            </a:r>
          </a:p>
          <a:p>
            <a:r>
              <a:rPr lang="fr-FR" sz="1100" b="0" cap="none" spc="0">
                <a:ln w="0"/>
                <a:solidFill>
                  <a:schemeClr val="tx1"/>
                </a:solidFill>
              </a:rPr>
              <a:t>Au PôNT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CB76F30-63A7-BC07-BF87-1601C81BEA3A}"/>
              </a:ext>
            </a:extLst>
          </p:cNvPr>
          <p:cNvSpPr/>
          <p:nvPr/>
        </p:nvSpPr>
        <p:spPr>
          <a:xfrm>
            <a:off x="2079794" y="5559837"/>
            <a:ext cx="1377300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fr-FR" sz="1100">
                <a:ln w="0"/>
              </a:rPr>
              <a:t>Le PôNT</a:t>
            </a:r>
          </a:p>
          <a:p>
            <a:r>
              <a:rPr lang="fr-FR" sz="1100" b="0" cap="none" spc="0">
                <a:ln w="0"/>
                <a:solidFill>
                  <a:schemeClr val="tx1"/>
                </a:solidFill>
              </a:rPr>
              <a:t>Adresse </a:t>
            </a:r>
            <a:r>
              <a:rPr lang="fr-FR" sz="1100">
                <a:ln w="0"/>
              </a:rPr>
              <a:t>la demande </a:t>
            </a:r>
          </a:p>
          <a:p>
            <a:r>
              <a:rPr lang="fr-FR" sz="1100">
                <a:ln w="0"/>
              </a:rPr>
              <a:t>à l’imprimeur</a:t>
            </a:r>
            <a:endParaRPr lang="fr-FR" sz="1100" b="0" cap="none" spc="0">
              <a:ln w="0"/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98038D-443E-1593-F54B-6B9BA406806D}"/>
              </a:ext>
            </a:extLst>
          </p:cNvPr>
          <p:cNvSpPr/>
          <p:nvPr/>
        </p:nvSpPr>
        <p:spPr>
          <a:xfrm>
            <a:off x="3503334" y="5559837"/>
            <a:ext cx="1476686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100">
                <a:ln w="0"/>
              </a:rPr>
              <a:t>Le PôNT</a:t>
            </a:r>
          </a:p>
          <a:p>
            <a:pPr algn="ctr"/>
            <a:r>
              <a:rPr lang="fr-FR" sz="1100" b="0" cap="none" spc="0">
                <a:ln w="0"/>
                <a:solidFill>
                  <a:schemeClr val="tx1"/>
                </a:solidFill>
              </a:rPr>
              <a:t>Adresse </a:t>
            </a:r>
            <a:r>
              <a:rPr lang="fr-FR" sz="1100">
                <a:ln w="0"/>
              </a:rPr>
              <a:t>l’offre de prix </a:t>
            </a:r>
          </a:p>
          <a:p>
            <a:pPr algn="ctr"/>
            <a:r>
              <a:rPr lang="fr-FR" sz="1100">
                <a:ln w="0"/>
              </a:rPr>
              <a:t>à l’administrateur</a:t>
            </a:r>
            <a:endParaRPr lang="fr-FR" sz="1100" b="0" cap="none" spc="0">
              <a:ln w="0"/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5966919-74D6-89EC-077C-953D51A6BB86}"/>
              </a:ext>
            </a:extLst>
          </p:cNvPr>
          <p:cNvSpPr/>
          <p:nvPr/>
        </p:nvSpPr>
        <p:spPr>
          <a:xfrm>
            <a:off x="4056433" y="4414824"/>
            <a:ext cx="2779927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100">
                <a:ln w="0"/>
              </a:rPr>
              <a:t>Administrateur</a:t>
            </a:r>
          </a:p>
          <a:p>
            <a:pPr algn="ctr"/>
            <a:r>
              <a:rPr lang="fr-FR" sz="1100">
                <a:ln w="0"/>
              </a:rPr>
              <a:t>Envoi le bon de commande et les fichiers .</a:t>
            </a:r>
            <a:r>
              <a:rPr lang="fr-FR" sz="1100" err="1">
                <a:ln w="0"/>
              </a:rPr>
              <a:t>pdf</a:t>
            </a:r>
            <a:endParaRPr lang="fr-FR" sz="1100">
              <a:ln w="0"/>
            </a:endParaRPr>
          </a:p>
          <a:p>
            <a:pPr algn="ctr"/>
            <a:r>
              <a:rPr lang="fr-FR" sz="1100" b="0" cap="none" spc="0">
                <a:ln w="0"/>
                <a:solidFill>
                  <a:schemeClr val="tx1"/>
                </a:solidFill>
              </a:rPr>
              <a:t>Au PôNT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3F272D-C02A-0397-1002-9CDE0AF2C92E}"/>
              </a:ext>
            </a:extLst>
          </p:cNvPr>
          <p:cNvSpPr/>
          <p:nvPr/>
        </p:nvSpPr>
        <p:spPr>
          <a:xfrm>
            <a:off x="5003807" y="5559837"/>
            <a:ext cx="1832553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100">
                <a:ln w="0"/>
              </a:rPr>
              <a:t>Le PôNT</a:t>
            </a:r>
          </a:p>
          <a:p>
            <a:pPr algn="ctr"/>
            <a:r>
              <a:rPr lang="fr-FR" sz="1100" b="0" cap="none" spc="0">
                <a:ln w="0"/>
                <a:solidFill>
                  <a:schemeClr val="tx1"/>
                </a:solidFill>
              </a:rPr>
              <a:t>Transmet les fichiers et le BC</a:t>
            </a:r>
          </a:p>
          <a:p>
            <a:pPr algn="ctr"/>
            <a:r>
              <a:rPr lang="fr-FR" sz="1100">
                <a:ln w="0"/>
              </a:rPr>
              <a:t>À l’imprimeur</a:t>
            </a:r>
            <a:endParaRPr lang="fr-FR" sz="1100" b="0" cap="none" spc="0">
              <a:ln w="0"/>
              <a:solidFill>
                <a:schemeClr val="tx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B3AF60-5E1A-C370-3D8A-35F83E86F100}"/>
              </a:ext>
            </a:extLst>
          </p:cNvPr>
          <p:cNvSpPr/>
          <p:nvPr/>
        </p:nvSpPr>
        <p:spPr>
          <a:xfrm>
            <a:off x="6190497" y="4979970"/>
            <a:ext cx="1568058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100">
                <a:ln w="0"/>
              </a:rPr>
              <a:t>En coordination</a:t>
            </a:r>
          </a:p>
          <a:p>
            <a:pPr algn="ctr"/>
            <a:r>
              <a:rPr lang="fr-FR" sz="1100">
                <a:ln w="0"/>
              </a:rPr>
              <a:t>Administrateur et PôNT </a:t>
            </a:r>
          </a:p>
          <a:p>
            <a:pPr algn="ctr"/>
            <a:r>
              <a:rPr lang="fr-FR" sz="1100">
                <a:ln w="0"/>
              </a:rPr>
              <a:t>valide le BAT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BAFE5F2-D0F0-B2C7-E8B2-063E60EDD601}"/>
              </a:ext>
            </a:extLst>
          </p:cNvPr>
          <p:cNvSpPr/>
          <p:nvPr/>
        </p:nvSpPr>
        <p:spPr>
          <a:xfrm>
            <a:off x="7776795" y="5064609"/>
            <a:ext cx="1978427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100">
                <a:ln w="0"/>
              </a:rPr>
              <a:t>L’imprimeur lance l’impression </a:t>
            </a:r>
          </a:p>
          <a:p>
            <a:pPr algn="ctr"/>
            <a:r>
              <a:rPr lang="fr-FR" sz="1100">
                <a:ln w="0"/>
              </a:rPr>
              <a:t>et livre l’administrateur</a:t>
            </a:r>
            <a:endParaRPr lang="fr-FR" sz="1100" b="0" cap="none" spc="0">
              <a:ln w="0"/>
              <a:solidFill>
                <a:schemeClr val="tx1"/>
              </a:solidFill>
            </a:endParaRPr>
          </a:p>
        </p:txBody>
      </p:sp>
      <p:cxnSp>
        <p:nvCxnSpPr>
          <p:cNvPr id="22" name="Connecteur droit 21">
            <a:extLst>
              <a:ext uri="{FF2B5EF4-FFF2-40B4-BE49-F238E27FC236}">
                <a16:creationId xmlns:a16="http://schemas.microsoft.com/office/drawing/2014/main" id="{D818CC89-EB16-8D89-A08E-0779F5E0C32D}"/>
              </a:ext>
            </a:extLst>
          </p:cNvPr>
          <p:cNvCxnSpPr>
            <a:cxnSpLocks/>
          </p:cNvCxnSpPr>
          <p:nvPr/>
        </p:nvCxnSpPr>
        <p:spPr>
          <a:xfrm>
            <a:off x="1828800" y="4906818"/>
            <a:ext cx="0" cy="1645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Connecteur droit 24">
            <a:extLst>
              <a:ext uri="{FF2B5EF4-FFF2-40B4-BE49-F238E27FC236}">
                <a16:creationId xmlns:a16="http://schemas.microsoft.com/office/drawing/2014/main" id="{1F9FBD44-25F5-325F-745E-41BAA5F55EC8}"/>
              </a:ext>
            </a:extLst>
          </p:cNvPr>
          <p:cNvCxnSpPr>
            <a:cxnSpLocks/>
          </p:cNvCxnSpPr>
          <p:nvPr/>
        </p:nvCxnSpPr>
        <p:spPr>
          <a:xfrm>
            <a:off x="2450592" y="5415542"/>
            <a:ext cx="0" cy="1645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Connecteur droit 25">
            <a:extLst>
              <a:ext uri="{FF2B5EF4-FFF2-40B4-BE49-F238E27FC236}">
                <a16:creationId xmlns:a16="http://schemas.microsoft.com/office/drawing/2014/main" id="{E43CA66B-BCAF-2868-063B-27117F7A4006}"/>
              </a:ext>
            </a:extLst>
          </p:cNvPr>
          <p:cNvCxnSpPr>
            <a:cxnSpLocks/>
          </p:cNvCxnSpPr>
          <p:nvPr/>
        </p:nvCxnSpPr>
        <p:spPr>
          <a:xfrm>
            <a:off x="4224528" y="5415542"/>
            <a:ext cx="0" cy="1645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Connecteur droit 26">
            <a:extLst>
              <a:ext uri="{FF2B5EF4-FFF2-40B4-BE49-F238E27FC236}">
                <a16:creationId xmlns:a16="http://schemas.microsoft.com/office/drawing/2014/main" id="{8109FB24-B666-AA3E-3DD7-5AE985FAA62C}"/>
              </a:ext>
            </a:extLst>
          </p:cNvPr>
          <p:cNvCxnSpPr>
            <a:cxnSpLocks/>
          </p:cNvCxnSpPr>
          <p:nvPr/>
        </p:nvCxnSpPr>
        <p:spPr>
          <a:xfrm>
            <a:off x="5437632" y="4944130"/>
            <a:ext cx="0" cy="1645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Connecteur droit 27">
            <a:extLst>
              <a:ext uri="{FF2B5EF4-FFF2-40B4-BE49-F238E27FC236}">
                <a16:creationId xmlns:a16="http://schemas.microsoft.com/office/drawing/2014/main" id="{FE55B8CC-5323-DCBE-23C7-EDAA419BBFCD}"/>
              </a:ext>
            </a:extLst>
          </p:cNvPr>
          <p:cNvCxnSpPr>
            <a:cxnSpLocks/>
          </p:cNvCxnSpPr>
          <p:nvPr/>
        </p:nvCxnSpPr>
        <p:spPr>
          <a:xfrm>
            <a:off x="5956164" y="5404330"/>
            <a:ext cx="0" cy="1645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Connecteur droit avec flèche 29">
            <a:extLst>
              <a:ext uri="{FF2B5EF4-FFF2-40B4-BE49-F238E27FC236}">
                <a16:creationId xmlns:a16="http://schemas.microsoft.com/office/drawing/2014/main" id="{3C6527AD-9928-6013-17CC-183925FBAB23}"/>
              </a:ext>
            </a:extLst>
          </p:cNvPr>
          <p:cNvCxnSpPr/>
          <p:nvPr/>
        </p:nvCxnSpPr>
        <p:spPr>
          <a:xfrm>
            <a:off x="3297936" y="5699760"/>
            <a:ext cx="292608" cy="0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Connecteur droit avec flèche 30">
            <a:extLst>
              <a:ext uri="{FF2B5EF4-FFF2-40B4-BE49-F238E27FC236}">
                <a16:creationId xmlns:a16="http://schemas.microsoft.com/office/drawing/2014/main" id="{0082872E-7586-CF5B-B9DB-5D9217511640}"/>
              </a:ext>
            </a:extLst>
          </p:cNvPr>
          <p:cNvCxnSpPr/>
          <p:nvPr/>
        </p:nvCxnSpPr>
        <p:spPr>
          <a:xfrm>
            <a:off x="7630491" y="5415542"/>
            <a:ext cx="292608" cy="0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719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65AC43D-1F7E-72CD-50A0-C6A1734C845A}"/>
              </a:ext>
            </a:extLst>
          </p:cNvPr>
          <p:cNvSpPr/>
          <p:nvPr/>
        </p:nvSpPr>
        <p:spPr>
          <a:xfrm>
            <a:off x="4558090" y="892628"/>
            <a:ext cx="5049330" cy="54988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70E28C3B-702C-F6ED-3C55-E5D2CF5C2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80" y="295276"/>
            <a:ext cx="5663680" cy="628650"/>
          </a:xfrm>
        </p:spPr>
        <p:txBody>
          <a:bodyPr/>
          <a:lstStyle/>
          <a:p>
            <a:r>
              <a:rPr lang="fr-FR" sz="2000"/>
              <a:t>Atlas DFCI – </a:t>
            </a:r>
            <a:r>
              <a:rPr lang="fr-FR" sz="1800"/>
              <a:t>ils se sont lancés en 2024</a:t>
            </a:r>
            <a:endParaRPr lang="fr-FR" sz="2000"/>
          </a:p>
        </p:txBody>
      </p:sp>
      <p:grpSp>
        <p:nvGrpSpPr>
          <p:cNvPr id="10" name="Groupe 9">
            <a:extLst>
              <a:ext uri="{FF2B5EF4-FFF2-40B4-BE49-F238E27FC236}">
                <a16:creationId xmlns:a16="http://schemas.microsoft.com/office/drawing/2014/main" id="{E02502E9-ACB3-40A3-0562-A07E46C3600D}"/>
              </a:ext>
            </a:extLst>
          </p:cNvPr>
          <p:cNvGrpSpPr/>
          <p:nvPr/>
        </p:nvGrpSpPr>
        <p:grpSpPr>
          <a:xfrm>
            <a:off x="3222289" y="1909280"/>
            <a:ext cx="5915405" cy="3377682"/>
            <a:chOff x="3552172" y="2519409"/>
            <a:chExt cx="4951040" cy="2827032"/>
          </a:xfrm>
        </p:grpSpPr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CE4310BD-9233-AE73-8C7D-847DE2AA71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52172" y="2519409"/>
              <a:ext cx="4161220" cy="2547114"/>
            </a:xfrm>
            <a:prstGeom prst="rect">
              <a:avLst/>
            </a:prstGeom>
            <a:effectLst>
              <a:softEdge rad="127000"/>
            </a:effectLst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7C1922B-A129-7E79-97A9-236DC8CD4067}"/>
                </a:ext>
              </a:extLst>
            </p:cNvPr>
            <p:cNvSpPr/>
            <p:nvPr/>
          </p:nvSpPr>
          <p:spPr>
            <a:xfrm>
              <a:off x="4953000" y="4413380"/>
              <a:ext cx="3155302" cy="9330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47EA739-2C77-D3BC-1A26-9D80F4D29AE0}"/>
                </a:ext>
              </a:extLst>
            </p:cNvPr>
            <p:cNvSpPr/>
            <p:nvPr/>
          </p:nvSpPr>
          <p:spPr>
            <a:xfrm>
              <a:off x="7280210" y="3862875"/>
              <a:ext cx="1223002" cy="9330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cxnSp>
        <p:nvCxnSpPr>
          <p:cNvPr id="12" name="Connecteur droit 11">
            <a:extLst>
              <a:ext uri="{FF2B5EF4-FFF2-40B4-BE49-F238E27FC236}">
                <a16:creationId xmlns:a16="http://schemas.microsoft.com/office/drawing/2014/main" id="{C97A38E2-FDEA-5C09-9E27-5F6BE60AF273}"/>
              </a:ext>
            </a:extLst>
          </p:cNvPr>
          <p:cNvCxnSpPr/>
          <p:nvPr/>
        </p:nvCxnSpPr>
        <p:spPr>
          <a:xfrm>
            <a:off x="4180114" y="4172159"/>
            <a:ext cx="0" cy="11663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466A9DE-60C7-EFEF-CFA2-EDE65AA6E0E8}"/>
              </a:ext>
            </a:extLst>
          </p:cNvPr>
          <p:cNvSpPr/>
          <p:nvPr/>
        </p:nvSpPr>
        <p:spPr>
          <a:xfrm>
            <a:off x="3713642" y="5380597"/>
            <a:ext cx="93294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600">
                <a:ln w="0"/>
              </a:rPr>
              <a:t>SDIS 11: </a:t>
            </a:r>
          </a:p>
          <a:p>
            <a:pPr algn="ctr"/>
            <a:r>
              <a:rPr lang="fr-FR" sz="1600">
                <a:ln w="0"/>
              </a:rPr>
              <a:t>145 atlas</a:t>
            </a:r>
            <a:endParaRPr lang="fr-FR" sz="1600" b="0" cap="none" spc="0">
              <a:ln w="0"/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4ADE51-DD5D-541F-C1E6-92045C516223}"/>
              </a:ext>
            </a:extLst>
          </p:cNvPr>
          <p:cNvSpPr/>
          <p:nvPr/>
        </p:nvSpPr>
        <p:spPr>
          <a:xfrm>
            <a:off x="5176083" y="4891037"/>
            <a:ext cx="205505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600">
                <a:ln w="0"/>
              </a:rPr>
              <a:t>DDTM 13: </a:t>
            </a:r>
          </a:p>
          <a:p>
            <a:pPr algn="ctr"/>
            <a:r>
              <a:rPr lang="fr-FR" sz="1600">
                <a:ln w="0"/>
              </a:rPr>
              <a:t>873 atlas + 202 BMPM</a:t>
            </a:r>
            <a:endParaRPr lang="fr-FR" sz="1600" b="0" cap="none" spc="0">
              <a:ln w="0"/>
              <a:solidFill>
                <a:schemeClr val="tx1"/>
              </a:solidFill>
            </a:endParaRPr>
          </a:p>
        </p:txBody>
      </p:sp>
      <p:cxnSp>
        <p:nvCxnSpPr>
          <p:cNvPr id="15" name="Connecteur droit 14">
            <a:extLst>
              <a:ext uri="{FF2B5EF4-FFF2-40B4-BE49-F238E27FC236}">
                <a16:creationId xmlns:a16="http://schemas.microsoft.com/office/drawing/2014/main" id="{81134B87-7D39-7610-4460-DC5912DA8833}"/>
              </a:ext>
            </a:extLst>
          </p:cNvPr>
          <p:cNvCxnSpPr/>
          <p:nvPr/>
        </p:nvCxnSpPr>
        <p:spPr>
          <a:xfrm>
            <a:off x="6179975" y="3718070"/>
            <a:ext cx="0" cy="11663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Connecteur droit 15">
            <a:extLst>
              <a:ext uri="{FF2B5EF4-FFF2-40B4-BE49-F238E27FC236}">
                <a16:creationId xmlns:a16="http://schemas.microsoft.com/office/drawing/2014/main" id="{B278023C-2911-5E7B-9AB8-88CE3DABA0FD}"/>
              </a:ext>
            </a:extLst>
          </p:cNvPr>
          <p:cNvCxnSpPr>
            <a:cxnSpLocks/>
          </p:cNvCxnSpPr>
          <p:nvPr/>
        </p:nvCxnSpPr>
        <p:spPr>
          <a:xfrm flipH="1">
            <a:off x="6424947" y="3125576"/>
            <a:ext cx="176908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92C98581-D2CF-38B6-AF51-38F2FD940D91}"/>
              </a:ext>
            </a:extLst>
          </p:cNvPr>
          <p:cNvSpPr/>
          <p:nvPr/>
        </p:nvSpPr>
        <p:spPr>
          <a:xfrm>
            <a:off x="8204746" y="2861565"/>
            <a:ext cx="93294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600">
                <a:ln w="0"/>
              </a:rPr>
              <a:t>SDIS 84: </a:t>
            </a:r>
          </a:p>
          <a:p>
            <a:pPr algn="ctr"/>
            <a:r>
              <a:rPr lang="fr-FR" sz="1600">
                <a:ln w="0"/>
              </a:rPr>
              <a:t>410 atlas</a:t>
            </a:r>
            <a:endParaRPr lang="fr-FR" sz="1600" b="0" cap="none" spc="0">
              <a:ln w="0"/>
              <a:solidFill>
                <a:schemeClr val="tx1"/>
              </a:solidFill>
            </a:endParaRPr>
          </a:p>
        </p:txBody>
      </p:sp>
      <p:cxnSp>
        <p:nvCxnSpPr>
          <p:cNvPr id="19" name="Connecteur droit 18">
            <a:extLst>
              <a:ext uri="{FF2B5EF4-FFF2-40B4-BE49-F238E27FC236}">
                <a16:creationId xmlns:a16="http://schemas.microsoft.com/office/drawing/2014/main" id="{016FDF9F-8122-D991-6BE3-735828B880E7}"/>
              </a:ext>
            </a:extLst>
          </p:cNvPr>
          <p:cNvCxnSpPr>
            <a:cxnSpLocks/>
          </p:cNvCxnSpPr>
          <p:nvPr/>
        </p:nvCxnSpPr>
        <p:spPr>
          <a:xfrm flipH="1">
            <a:off x="2864498" y="2634164"/>
            <a:ext cx="196036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09E09640-F160-4E00-D3B7-293EFD994C97}"/>
              </a:ext>
            </a:extLst>
          </p:cNvPr>
          <p:cNvSpPr/>
          <p:nvPr/>
        </p:nvSpPr>
        <p:spPr>
          <a:xfrm>
            <a:off x="2017210" y="2472791"/>
            <a:ext cx="9044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600">
                <a:ln w="0"/>
              </a:rPr>
              <a:t>ONF 48: </a:t>
            </a:r>
          </a:p>
          <a:p>
            <a:pPr algn="ctr"/>
            <a:r>
              <a:rPr lang="fr-FR" sz="1600">
                <a:ln w="0"/>
              </a:rPr>
              <a:t>37 atlas</a:t>
            </a:r>
            <a:endParaRPr lang="fr-FR" sz="1600" b="0" cap="none" spc="0">
              <a:ln w="0"/>
              <a:solidFill>
                <a:schemeClr val="tx1"/>
              </a:solidFill>
            </a:endParaRPr>
          </a:p>
        </p:txBody>
      </p:sp>
      <p:cxnSp>
        <p:nvCxnSpPr>
          <p:cNvPr id="22" name="Connecteur droit 21">
            <a:extLst>
              <a:ext uri="{FF2B5EF4-FFF2-40B4-BE49-F238E27FC236}">
                <a16:creationId xmlns:a16="http://schemas.microsoft.com/office/drawing/2014/main" id="{58DC019B-7BFA-EEBE-6D26-DBEF24A530A5}"/>
              </a:ext>
            </a:extLst>
          </p:cNvPr>
          <p:cNvCxnSpPr>
            <a:cxnSpLocks/>
          </p:cNvCxnSpPr>
          <p:nvPr/>
        </p:nvCxnSpPr>
        <p:spPr>
          <a:xfrm flipH="1">
            <a:off x="2811684" y="3578106"/>
            <a:ext cx="196036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F9DA8B7C-12F3-C71A-5B10-FFEBFDE6CD4E}"/>
              </a:ext>
            </a:extLst>
          </p:cNvPr>
          <p:cNvSpPr/>
          <p:nvPr/>
        </p:nvSpPr>
        <p:spPr>
          <a:xfrm>
            <a:off x="1894259" y="3285718"/>
            <a:ext cx="932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600">
                <a:ln w="0"/>
              </a:rPr>
              <a:t>SDIS 34: </a:t>
            </a:r>
          </a:p>
          <a:p>
            <a:pPr algn="ctr"/>
            <a:r>
              <a:rPr lang="fr-FR" sz="1600">
                <a:ln w="0"/>
              </a:rPr>
              <a:t>500 atlas</a:t>
            </a:r>
            <a:endParaRPr lang="fr-FR" sz="1600" b="0" cap="none" spc="0">
              <a:ln w="0"/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448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3ABCB3B2-EB45-1E25-AD10-B3E671C91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80" y="295276"/>
            <a:ext cx="5663680" cy="628650"/>
          </a:xfrm>
        </p:spPr>
        <p:txBody>
          <a:bodyPr/>
          <a:lstStyle/>
          <a:p>
            <a:r>
              <a:rPr lang="fr-FR" sz="2400"/>
              <a:t>Cartes grand format</a:t>
            </a:r>
          </a:p>
        </p:txBody>
      </p:sp>
      <p:graphicFrame>
        <p:nvGraphicFramePr>
          <p:cNvPr id="6" name="Tableau 5">
            <a:extLst>
              <a:ext uri="{FF2B5EF4-FFF2-40B4-BE49-F238E27FC236}">
                <a16:creationId xmlns:a16="http://schemas.microsoft.com/office/drawing/2014/main" id="{CB85F0D1-0220-8627-2277-D58F80936504}"/>
              </a:ext>
            </a:extLst>
          </p:cNvPr>
          <p:cNvGraphicFramePr>
            <a:graphicFrameLocks noGrp="1"/>
          </p:cNvGraphicFramePr>
          <p:nvPr/>
        </p:nvGraphicFramePr>
        <p:xfrm>
          <a:off x="3265714" y="2286001"/>
          <a:ext cx="4282750" cy="3618199"/>
        </p:xfrm>
        <a:graphic>
          <a:graphicData uri="http://schemas.openxmlformats.org/drawingml/2006/table">
            <a:tbl>
              <a:tblPr/>
              <a:tblGrid>
                <a:gridCol w="863063">
                  <a:extLst>
                    <a:ext uri="{9D8B030D-6E8A-4147-A177-3AD203B41FA5}">
                      <a16:colId xmlns:a16="http://schemas.microsoft.com/office/drawing/2014/main" val="1325885428"/>
                    </a:ext>
                  </a:extLst>
                </a:gridCol>
                <a:gridCol w="2035528">
                  <a:extLst>
                    <a:ext uri="{9D8B030D-6E8A-4147-A177-3AD203B41FA5}">
                      <a16:colId xmlns:a16="http://schemas.microsoft.com/office/drawing/2014/main" val="3194345526"/>
                    </a:ext>
                  </a:extLst>
                </a:gridCol>
                <a:gridCol w="1384159">
                  <a:extLst>
                    <a:ext uri="{9D8B030D-6E8A-4147-A177-3AD203B41FA5}">
                      <a16:colId xmlns:a16="http://schemas.microsoft.com/office/drawing/2014/main" val="1163962435"/>
                    </a:ext>
                  </a:extLst>
                </a:gridCol>
              </a:tblGrid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0D0D0"/>
                          </a:highlight>
                          <a:latin typeface="Aptos Narrow" panose="020B0004020202020204" pitchFamily="34" charset="0"/>
                        </a:rPr>
                        <a:t>N° Dép.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0D0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0D0D0"/>
                          </a:highlight>
                          <a:latin typeface="Aptos Narrow" panose="020B0004020202020204" pitchFamily="34" charset="0"/>
                        </a:rPr>
                        <a:t>Département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0D0D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0D0D0"/>
                          </a:highlight>
                          <a:latin typeface="Aptos Narrow" panose="020B0004020202020204" pitchFamily="34" charset="0"/>
                        </a:rPr>
                        <a:t>Années édition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0D0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0118501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04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Alpes-de-Haute-Provence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2019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4005184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05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Hautes-Alpes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2008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2439439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06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Alpes-Maritimes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2019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655040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07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Ardèche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2005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6112381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11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Aude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2006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3373551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13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Bouches-du-Rhône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2023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5820783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30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Le Gard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2013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2057701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48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Lozère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2017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0306694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66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Pyrénées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2015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6260003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83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Le Var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2005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5999243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84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Le Vaucluse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2016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1817062"/>
                  </a:ext>
                </a:extLst>
              </a:tr>
              <a:tr h="278323"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2b</a:t>
                      </a:r>
                    </a:p>
                  </a:txBody>
                  <a:tcPr marL="7620" marR="7620" marT="762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Haute-Corse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2014</a:t>
                      </a:r>
                    </a:p>
                  </a:txBody>
                  <a:tcPr marL="7620" marR="7620" marT="76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1264142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6606B8F8-F1FC-2846-E93E-2A6F00479D23}"/>
              </a:ext>
            </a:extLst>
          </p:cNvPr>
          <p:cNvSpPr/>
          <p:nvPr/>
        </p:nvSpPr>
        <p:spPr>
          <a:xfrm>
            <a:off x="651588" y="1083424"/>
            <a:ext cx="77827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b="0" cap="none" spc="0">
                <a:ln w="0"/>
                <a:solidFill>
                  <a:schemeClr val="tx1"/>
                </a:solidFill>
              </a:rPr>
              <a:t>Relance des impressions de cartes pliées au 1/100 000ème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>
                <a:ln w="0"/>
              </a:rPr>
              <a:t>2 partenaires par an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>
                <a:ln w="0"/>
              </a:rPr>
              <a:t>Priorité donnée selon les demandes et les dates de dernières éditions passées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D9685A-AEB3-429B-DA07-E91910353128}"/>
              </a:ext>
            </a:extLst>
          </p:cNvPr>
          <p:cNvSpPr/>
          <p:nvPr/>
        </p:nvSpPr>
        <p:spPr>
          <a:xfrm>
            <a:off x="3256385" y="2286001"/>
            <a:ext cx="4282750" cy="36016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EDEC3E-D98E-1A9B-0FAF-9CF8503B7BC9}"/>
              </a:ext>
            </a:extLst>
          </p:cNvPr>
          <p:cNvSpPr/>
          <p:nvPr/>
        </p:nvSpPr>
        <p:spPr>
          <a:xfrm>
            <a:off x="5962260" y="5876208"/>
            <a:ext cx="165327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r"/>
            <a:r>
              <a:rPr lang="fr-FR" sz="1600" i="1">
                <a:ln w="0"/>
              </a:rPr>
              <a:t>Inventaire interne</a:t>
            </a:r>
          </a:p>
        </p:txBody>
      </p:sp>
    </p:spTree>
    <p:extLst>
      <p:ext uri="{BB962C8B-B14F-4D97-AF65-F5344CB8AC3E}">
        <p14:creationId xmlns:p14="http://schemas.microsoft.com/office/powerpoint/2010/main" val="176406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023" y="1517218"/>
            <a:ext cx="9577953" cy="2387600"/>
          </a:xfrm>
        </p:spPr>
        <p:txBody>
          <a:bodyPr/>
          <a:lstStyle/>
          <a:p>
            <a:r>
              <a:rPr lang="fr-FR" sz="4800">
                <a:effectLst/>
                <a:ea typeface="Calibri" panose="020F0502020204030204" pitchFamily="34" charset="0"/>
                <a:cs typeface="Aptos" panose="020B0004020202020204" pitchFamily="34" charset="0"/>
              </a:rPr>
              <a:t>Merci de votre attention</a:t>
            </a:r>
            <a:endParaRPr lang="fr-FR" sz="4800" b="0"/>
          </a:p>
        </p:txBody>
      </p:sp>
    </p:spTree>
    <p:extLst>
      <p:ext uri="{BB962C8B-B14F-4D97-AF65-F5344CB8AC3E}">
        <p14:creationId xmlns:p14="http://schemas.microsoft.com/office/powerpoint/2010/main" val="213105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023" y="1517218"/>
            <a:ext cx="9577953" cy="2387600"/>
          </a:xfrm>
        </p:spPr>
        <p:txBody>
          <a:bodyPr lIns="91440" tIns="45720" rIns="91440" bIns="45720" anchor="b"/>
          <a:lstStyle/>
          <a:p>
            <a:r>
              <a:rPr lang="fr-FR" sz="4800" dirty="0">
                <a:solidFill>
                  <a:srgbClr val="FFFFFF"/>
                </a:solidFill>
                <a:effectLst/>
                <a:latin typeface="Montserrat ExtraBold"/>
                <a:ea typeface="Calibri" panose="020F0502020204030204" pitchFamily="34" charset="0"/>
                <a:cs typeface="Aptos" panose="020B0004020202020204" pitchFamily="34" charset="0"/>
              </a:rPr>
              <a:t>OPEN DFCI</a:t>
            </a:r>
            <a:br>
              <a:rPr lang="fr-FR" sz="4800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fr-FR" sz="3600" dirty="0">
                <a:solidFill>
                  <a:srgbClr val="FFFFFF"/>
                </a:solidFill>
                <a:effectLst/>
                <a:latin typeface="Montserrat ExtraBold"/>
                <a:ea typeface="Calibri" panose="020F0502020204030204" pitchFamily="34" charset="0"/>
                <a:cs typeface="Aptos" panose="020B0004020202020204" pitchFamily="34" charset="0"/>
              </a:rPr>
              <a:t>Des nouveautés en perspective</a:t>
            </a:r>
            <a:br>
              <a:rPr lang="fr-FR" sz="3600" dirty="0">
                <a:solidFill>
                  <a:srgbClr val="FFFFFF"/>
                </a:solidFill>
                <a:latin typeface="Montserrat ExtraBold"/>
                <a:ea typeface="Calibri" panose="020F0502020204030204" pitchFamily="34" charset="0"/>
                <a:cs typeface="Aptos" panose="020B0004020202020204" pitchFamily="34" charset="0"/>
              </a:rPr>
            </a:br>
            <a:endParaRPr lang="fr-FR" sz="2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421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6">
            <a:extLst>
              <a:ext uri="{FF2B5EF4-FFF2-40B4-BE49-F238E27FC236}">
                <a16:creationId xmlns:a16="http://schemas.microsoft.com/office/drawing/2014/main" id="{D0D32A99-419F-0F5C-6C92-358C99C5B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fr-FR" sz="2900" dirty="0">
                <a:latin typeface="Montserrat ExtraBold"/>
              </a:rPr>
              <a:t>Open DFCI sud - constat</a:t>
            </a:r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424CA1F8-0EE7-F33A-5B1F-484BDF1B2436}"/>
              </a:ext>
            </a:extLst>
          </p:cNvPr>
          <p:cNvSpPr txBox="1"/>
          <p:nvPr/>
        </p:nvSpPr>
        <p:spPr>
          <a:xfrm>
            <a:off x="1118333" y="1510884"/>
            <a:ext cx="674291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fr-FR" dirty="0">
                <a:cs typeface="Calibri"/>
              </a:rPr>
              <a:t>Un portail qui a été délaissé</a:t>
            </a:r>
            <a:endParaRPr lang="fr-FR" dirty="0"/>
          </a:p>
          <a:p>
            <a:pPr marL="285750" indent="-285750">
              <a:buFont typeface="Wingdings"/>
              <a:buChar char="§"/>
            </a:pPr>
            <a:endParaRPr lang="fr-FR" dirty="0">
              <a:cs typeface="Calibri"/>
            </a:endParaRPr>
          </a:p>
          <a:p>
            <a:pPr marL="285750" indent="-285750">
              <a:buFont typeface="Wingdings"/>
              <a:buChar char="§"/>
            </a:pPr>
            <a:endParaRPr lang="fr-FR" dirty="0">
              <a:cs typeface="Calibri"/>
            </a:endParaRPr>
          </a:p>
        </p:txBody>
      </p:sp>
      <p:pic>
        <p:nvPicPr>
          <p:cNvPr id="9" name="Image 8" descr="Une image contenant texte, Appareils électroniques, capture d’écran, logiciel&#10;&#10;Description générée automatiquement">
            <a:extLst>
              <a:ext uri="{FF2B5EF4-FFF2-40B4-BE49-F238E27FC236}">
                <a16:creationId xmlns:a16="http://schemas.microsoft.com/office/drawing/2014/main" id="{7F10D79E-334D-6DB0-6492-A2F0EDF105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001" y="2122713"/>
            <a:ext cx="8550829" cy="385340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880033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6">
            <a:extLst>
              <a:ext uri="{FF2B5EF4-FFF2-40B4-BE49-F238E27FC236}">
                <a16:creationId xmlns:a16="http://schemas.microsoft.com/office/drawing/2014/main" id="{D0D32A99-419F-0F5C-6C92-358C99C5B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fr-FR" sz="2400" dirty="0">
                <a:latin typeface="Montserrat ExtraBold"/>
              </a:rPr>
              <a:t>Open DFCI sud - orientations</a:t>
            </a:r>
            <a:endParaRPr lang="fr-FR" sz="2400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424CA1F8-0EE7-F33A-5B1F-484BDF1B2436}"/>
              </a:ext>
            </a:extLst>
          </p:cNvPr>
          <p:cNvSpPr txBox="1"/>
          <p:nvPr/>
        </p:nvSpPr>
        <p:spPr>
          <a:xfrm>
            <a:off x="1118333" y="1510884"/>
            <a:ext cx="825253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fr-FR" dirty="0">
                <a:cs typeface="Calibri"/>
              </a:rPr>
              <a:t>Un portail auquel il faut redonner une place à part entière sans qu'il ne fasse doublon avec les instances départementales</a:t>
            </a:r>
            <a:endParaRPr lang="fr-FR"/>
          </a:p>
          <a:p>
            <a:pPr marL="285750" indent="-285750">
              <a:buFont typeface="Wingdings"/>
              <a:buChar char="§"/>
            </a:pPr>
            <a:endParaRPr lang="fr-FR" dirty="0">
              <a:cs typeface="Calibri"/>
            </a:endParaRPr>
          </a:p>
        </p:txBody>
      </p:sp>
      <p:pic>
        <p:nvPicPr>
          <p:cNvPr id="3" name="Image 2" descr="Une image contenant texte, véhicule, Véhicule terrestre, roue&#10;&#10;Description générée automatiquement">
            <a:extLst>
              <a:ext uri="{FF2B5EF4-FFF2-40B4-BE49-F238E27FC236}">
                <a16:creationId xmlns:a16="http://schemas.microsoft.com/office/drawing/2014/main" id="{18ADDA4E-AB89-31C9-C62C-38BC45E16C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" r="295" b="3700"/>
          <a:stretch/>
        </p:blipFill>
        <p:spPr>
          <a:xfrm>
            <a:off x="1922890" y="2436257"/>
            <a:ext cx="7090784" cy="3232776"/>
          </a:xfrm>
          <a:prstGeom prst="rect">
            <a:avLst/>
          </a:prstGeom>
        </p:spPr>
      </p:pic>
      <p:pic>
        <p:nvPicPr>
          <p:cNvPr id="2" name="Image 1" descr="Une image contenant carte, capture d’écran&#10;&#10;Description générée automatiquement">
            <a:extLst>
              <a:ext uri="{FF2B5EF4-FFF2-40B4-BE49-F238E27FC236}">
                <a16:creationId xmlns:a16="http://schemas.microsoft.com/office/drawing/2014/main" id="{845EC323-0EAD-86C5-8B20-65FBF365E1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2779" y="2938223"/>
            <a:ext cx="3112519" cy="304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649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6">
            <a:extLst>
              <a:ext uri="{FF2B5EF4-FFF2-40B4-BE49-F238E27FC236}">
                <a16:creationId xmlns:a16="http://schemas.microsoft.com/office/drawing/2014/main" id="{D0D32A99-419F-0F5C-6C92-358C99C5B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fr-FR" sz="2400" dirty="0">
                <a:latin typeface="Montserrat ExtraBold"/>
              </a:rPr>
              <a:t>Open DFCI sud – axes de travail</a:t>
            </a:r>
            <a:endParaRPr lang="fr-FR" sz="2400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E8E72325-50F2-8620-EF16-5C89D54AA123}"/>
              </a:ext>
            </a:extLst>
          </p:cNvPr>
          <p:cNvSpPr txBox="1"/>
          <p:nvPr/>
        </p:nvSpPr>
        <p:spPr>
          <a:xfrm>
            <a:off x="1495515" y="1704575"/>
            <a:ext cx="777670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fr-FR" sz="2400" dirty="0">
                <a:cs typeface="Calibri"/>
              </a:rPr>
              <a:t>Faciliter l'usage opérationnel des outils OPEN DFCI pour les renforts extra-départementaux</a:t>
            </a:r>
            <a:endParaRPr lang="fr-FR" sz="2400"/>
          </a:p>
          <a:p>
            <a:pPr marL="285750" indent="-285750">
              <a:buFont typeface="Wingdings"/>
              <a:buChar char="§"/>
            </a:pPr>
            <a:endParaRPr lang="fr-FR" sz="2400" dirty="0">
              <a:cs typeface="Calibri"/>
            </a:endParaRPr>
          </a:p>
          <a:p>
            <a:endParaRPr lang="fr-FR" sz="2400" dirty="0"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fr-FR" sz="2400" dirty="0">
                <a:cs typeface="Calibri"/>
              </a:rPr>
              <a:t>Faciliter l'accès aux données et aux atlas pour les administrateurs DFCI</a:t>
            </a:r>
          </a:p>
        </p:txBody>
      </p:sp>
    </p:spTree>
    <p:extLst>
      <p:ext uri="{BB962C8B-B14F-4D97-AF65-F5344CB8AC3E}">
        <p14:creationId xmlns:p14="http://schemas.microsoft.com/office/powerpoint/2010/main" val="1167199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6">
            <a:extLst>
              <a:ext uri="{FF2B5EF4-FFF2-40B4-BE49-F238E27FC236}">
                <a16:creationId xmlns:a16="http://schemas.microsoft.com/office/drawing/2014/main" id="{ACF8E014-D6CC-11F7-B5A3-0D59C80C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5276"/>
            <a:ext cx="5909094" cy="532860"/>
          </a:xfrm>
        </p:spPr>
        <p:txBody>
          <a:bodyPr lIns="91440" tIns="45720" rIns="91440" bIns="45720" anchor="t"/>
          <a:lstStyle/>
          <a:p>
            <a:r>
              <a:rPr lang="fr-FR" sz="2400" dirty="0">
                <a:latin typeface="Montserrat ExtraBold"/>
              </a:rPr>
              <a:t>Open DFCI sud </a:t>
            </a:r>
            <a:r>
              <a:rPr lang="fr-FR" sz="1800" dirty="0">
                <a:latin typeface="Montserrat ExtraBold"/>
              </a:rPr>
              <a:t>– faciliter l'usage OPS</a:t>
            </a:r>
            <a:endParaRPr lang="fr-FR" sz="1800" dirty="0"/>
          </a:p>
        </p:txBody>
      </p:sp>
      <p:pic>
        <p:nvPicPr>
          <p:cNvPr id="6" name="Image 5" descr="Une image contenant texte, capture d’écran, document, nombre&#10;&#10;Description générée automatiquement">
            <a:extLst>
              <a:ext uri="{FF2B5EF4-FFF2-40B4-BE49-F238E27FC236}">
                <a16:creationId xmlns:a16="http://schemas.microsoft.com/office/drawing/2014/main" id="{603D31A7-68D1-F1E0-094C-813ECEC8EC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1927" y="2638774"/>
            <a:ext cx="2140067" cy="217245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A2FA80CD-F1C7-C139-D3CC-A7D80E0F770F}"/>
              </a:ext>
            </a:extLst>
          </p:cNvPr>
          <p:cNvSpPr txBox="1"/>
          <p:nvPr/>
        </p:nvSpPr>
        <p:spPr>
          <a:xfrm>
            <a:off x="1401403" y="1202125"/>
            <a:ext cx="6039767" cy="3873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dirty="0">
                <a:cs typeface="Calibri"/>
              </a:rPr>
              <a:t>Revoir les outils de localisation rapide (</a:t>
            </a:r>
            <a:r>
              <a:rPr lang="fr-FR" dirty="0" err="1">
                <a:cs typeface="Calibri"/>
              </a:rPr>
              <a:t>lizmap</a:t>
            </a:r>
            <a:r>
              <a:rPr lang="fr-FR" dirty="0">
                <a:cs typeface="Calibri"/>
              </a:rPr>
              <a:t> </a:t>
            </a:r>
            <a:r>
              <a:rPr lang="fr-FR" dirty="0" err="1">
                <a:cs typeface="Calibri"/>
              </a:rPr>
              <a:t>search</a:t>
            </a:r>
            <a:r>
              <a:rPr lang="fr-FR" dirty="0">
                <a:cs typeface="Calibri"/>
              </a:rPr>
              <a:t>, …)</a:t>
            </a:r>
          </a:p>
          <a:p>
            <a:pPr marL="285750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dirty="0">
                <a:cs typeface="Calibri"/>
              </a:rPr>
              <a:t>Ajouter d'autres données: pélicandromes, points d'</a:t>
            </a:r>
            <a:r>
              <a:rPr lang="fr-FR" dirty="0" err="1">
                <a:cs typeface="Calibri"/>
              </a:rPr>
              <a:t>écopages</a:t>
            </a:r>
            <a:r>
              <a:rPr lang="fr-FR" dirty="0">
                <a:cs typeface="Calibri"/>
              </a:rPr>
              <a:t> et autres données de l'ONO, base de données FDEN de l'ONF, </a:t>
            </a:r>
            <a:r>
              <a:rPr lang="fr-FR" dirty="0" err="1">
                <a:cs typeface="Calibri"/>
              </a:rPr>
              <a:t>firecaster</a:t>
            </a:r>
            <a:r>
              <a:rPr lang="fr-FR" dirty="0">
                <a:cs typeface="Calibri"/>
              </a:rPr>
              <a:t>....</a:t>
            </a:r>
          </a:p>
          <a:p>
            <a:pPr marL="285750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dirty="0">
                <a:cs typeface="Calibri"/>
              </a:rPr>
              <a:t>Proposer un modèle d'impression "atlas dynamique" (Scan25 au 1/25 000 figé + carroyage et équipements DFCI)</a:t>
            </a:r>
          </a:p>
          <a:p>
            <a:pPr marL="285750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dirty="0">
                <a:cs typeface="Calibri"/>
              </a:rPr>
              <a:t>ATLAS:</a:t>
            </a:r>
          </a:p>
          <a:p>
            <a:pPr marL="657225" lvl="1" indent="-285750">
              <a:lnSpc>
                <a:spcPct val="90000"/>
              </a:lnSpc>
              <a:spcBef>
                <a:spcPts val="405"/>
              </a:spcBef>
              <a:buFont typeface="Wingdings"/>
              <a:buChar char="§"/>
            </a:pPr>
            <a:r>
              <a:rPr lang="fr-FR" dirty="0">
                <a:cs typeface="Calibri"/>
              </a:rPr>
              <a:t>Alléger l'affichage</a:t>
            </a:r>
          </a:p>
          <a:p>
            <a:pPr marL="657225" lvl="1" indent="-285750">
              <a:lnSpc>
                <a:spcPct val="90000"/>
              </a:lnSpc>
              <a:spcBef>
                <a:spcPts val="405"/>
              </a:spcBef>
              <a:buFont typeface="Wingdings"/>
              <a:buChar char="§"/>
            </a:pPr>
            <a:r>
              <a:rPr lang="fr-FR" dirty="0">
                <a:cs typeface="Calibri"/>
              </a:rPr>
              <a:t>Harmoniser et simplifier l'affichage des popup</a:t>
            </a:r>
            <a:endParaRPr lang="en-US" dirty="0">
              <a:cs typeface="Calibri"/>
            </a:endParaRPr>
          </a:p>
          <a:p>
            <a:pPr marL="371475" lvl="1">
              <a:lnSpc>
                <a:spcPct val="90000"/>
              </a:lnSpc>
              <a:spcBef>
                <a:spcPts val="405"/>
              </a:spcBef>
            </a:pPr>
            <a:endParaRPr lang="fr-FR" dirty="0">
              <a:cs typeface="Calibri"/>
            </a:endParaRPr>
          </a:p>
          <a:p>
            <a:pPr marL="657225" lvl="1" indent="-285750">
              <a:lnSpc>
                <a:spcPct val="90000"/>
              </a:lnSpc>
              <a:spcBef>
                <a:spcPts val="405"/>
              </a:spcBef>
              <a:buFont typeface="Wingdings"/>
              <a:buChar char="§"/>
            </a:pPr>
            <a:endParaRPr lang="fr-FR" dirty="0">
              <a:cs typeface="Calibri"/>
            </a:endParaRPr>
          </a:p>
          <a:p>
            <a:pPr marL="285750" indent="-285750">
              <a:buFont typeface="Wingdings"/>
              <a:buChar char="§"/>
            </a:pPr>
            <a:endParaRPr lang="fr-FR" dirty="0">
              <a:cs typeface="Calibri"/>
            </a:endParaRPr>
          </a:p>
        </p:txBody>
      </p:sp>
      <p:pic>
        <p:nvPicPr>
          <p:cNvPr id="13" name="Image 12" descr="Une image contenant texte, capture d’écran, Police, carte&#10;&#10;Description générée automatiquement">
            <a:extLst>
              <a:ext uri="{FF2B5EF4-FFF2-40B4-BE49-F238E27FC236}">
                <a16:creationId xmlns:a16="http://schemas.microsoft.com/office/drawing/2014/main" id="{85BF7EBB-B532-B0C3-291E-7E6BB42DF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4709" y="557397"/>
            <a:ext cx="2147015" cy="180642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Image 13" descr="Une image contenant texte, capture d’écran, nombre, Police&#10;&#10;Description générée automatiquement">
            <a:extLst>
              <a:ext uri="{FF2B5EF4-FFF2-40B4-BE49-F238E27FC236}">
                <a16:creationId xmlns:a16="http://schemas.microsoft.com/office/drawing/2014/main" id="{EFBE4CAC-B49B-F537-8565-CD13E5C1D9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1225" y="4364827"/>
            <a:ext cx="3087908" cy="2361254"/>
          </a:xfrm>
          <a:prstGeom prst="rect">
            <a:avLst/>
          </a:prstGeom>
        </p:spPr>
      </p:pic>
      <p:pic>
        <p:nvPicPr>
          <p:cNvPr id="15" name="Image 14" descr="Une image contenant texte, capture d’écran, Police, nombre&#10;&#10;Description générée automatiquement">
            <a:extLst>
              <a:ext uri="{FF2B5EF4-FFF2-40B4-BE49-F238E27FC236}">
                <a16:creationId xmlns:a16="http://schemas.microsoft.com/office/drawing/2014/main" id="{37C20344-3791-64FA-5DB4-1764B78B88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893" y="4947889"/>
            <a:ext cx="3173084" cy="179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4273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6">
            <a:extLst>
              <a:ext uri="{FF2B5EF4-FFF2-40B4-BE49-F238E27FC236}">
                <a16:creationId xmlns:a16="http://schemas.microsoft.com/office/drawing/2014/main" id="{ACF8E014-D6CC-11F7-B5A3-0D59C80C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5276"/>
            <a:ext cx="5909094" cy="532860"/>
          </a:xfrm>
        </p:spPr>
        <p:txBody>
          <a:bodyPr lIns="91440" tIns="45720" rIns="91440" bIns="45720" anchor="t"/>
          <a:lstStyle/>
          <a:p>
            <a:r>
              <a:rPr lang="fr-FR" sz="2000" dirty="0">
                <a:latin typeface="Montserrat ExtraBold"/>
              </a:rPr>
              <a:t>Open DFCI sud – faciliter l'accès admin</a:t>
            </a:r>
            <a:endParaRPr lang="fr-FR" sz="2000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C67C30E8-E407-AC75-CB17-79555485CD5A}"/>
              </a:ext>
            </a:extLst>
          </p:cNvPr>
          <p:cNvSpPr txBox="1"/>
          <p:nvPr/>
        </p:nvSpPr>
        <p:spPr>
          <a:xfrm>
            <a:off x="1645719" y="1189261"/>
            <a:ext cx="7905182" cy="52424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ATLAS:</a:t>
            </a:r>
            <a:endParaRPr lang="fr-FR" sz="2000" dirty="0"/>
          </a:p>
          <a:p>
            <a:pPr marL="657225" lvl="1" indent="-285750">
              <a:lnSpc>
                <a:spcPct val="90000"/>
              </a:lnSpc>
              <a:spcBef>
                <a:spcPts val="405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Mieux connaitre la politique départementale de mise à jour des atlas pour garantir que les pages d'atlas disponibles sont bien les dernières à jour. </a:t>
            </a:r>
          </a:p>
          <a:p>
            <a:pPr marL="371475" lvl="1">
              <a:lnSpc>
                <a:spcPct val="90000"/>
              </a:lnSpc>
              <a:spcBef>
                <a:spcPts val="405"/>
              </a:spcBef>
            </a:pPr>
            <a:endParaRPr lang="fr-FR" sz="2000" dirty="0">
              <a:cs typeface="Calibri"/>
            </a:endParaRPr>
          </a:p>
          <a:p>
            <a:pPr marL="657225" lvl="1" indent="-285750">
              <a:lnSpc>
                <a:spcPct val="90000"/>
              </a:lnSpc>
              <a:spcBef>
                <a:spcPts val="405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Rappeler pour 2024: que les administrateurs doivent transmettre à </a:t>
            </a:r>
            <a:r>
              <a:rPr lang="fr-FR" sz="2000" dirty="0">
                <a:cs typeface="Calibri"/>
                <a:hlinkClick r:id="rId2"/>
              </a:rPr>
              <a:t>geomatique@valabre.com</a:t>
            </a:r>
            <a:r>
              <a:rPr lang="fr-FR" sz="2000" dirty="0">
                <a:cs typeface="Calibri"/>
              </a:rPr>
              <a:t> leurs atlas à actualiser sur le portail.</a:t>
            </a:r>
          </a:p>
          <a:p>
            <a:pPr marL="371475" lvl="1">
              <a:lnSpc>
                <a:spcPct val="90000"/>
              </a:lnSpc>
              <a:spcBef>
                <a:spcPts val="405"/>
              </a:spcBef>
            </a:pPr>
            <a:endParaRPr lang="fr-FR" sz="2000" dirty="0">
              <a:cs typeface="Calibri"/>
            </a:endParaRPr>
          </a:p>
          <a:p>
            <a:pPr marL="657225" lvl="1" indent="-285750">
              <a:lnSpc>
                <a:spcPct val="90000"/>
              </a:lnSpc>
              <a:spcBef>
                <a:spcPts val="405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Et après? Chercher une solution pour synchroniser les atlas des instances départementales sur la zonale...</a:t>
            </a:r>
          </a:p>
          <a:p>
            <a:pPr marL="371475" lvl="1">
              <a:lnSpc>
                <a:spcPct val="90000"/>
              </a:lnSpc>
              <a:spcBef>
                <a:spcPts val="405"/>
              </a:spcBef>
            </a:pPr>
            <a:endParaRPr lang="fr-FR" sz="2000" dirty="0">
              <a:cs typeface="Calibri"/>
            </a:endParaRPr>
          </a:p>
          <a:p>
            <a:pPr marL="657225" lvl="1" indent="-285750">
              <a:lnSpc>
                <a:spcPct val="90000"/>
              </a:lnSpc>
              <a:spcBef>
                <a:spcPts val="405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Cibler les administrateurs (dans un groupe spécifique) pour leur faciliter le travail de conception des atlas (accès aux limitrophes) en garantissant un accès au téléchargement systématique des données?</a:t>
            </a:r>
          </a:p>
          <a:p>
            <a:pPr marL="657225" lvl="1" indent="-285750">
              <a:lnSpc>
                <a:spcPct val="90000"/>
              </a:lnSpc>
              <a:spcBef>
                <a:spcPts val="405"/>
              </a:spcBef>
              <a:buFont typeface="Wingdings"/>
              <a:buChar char="§"/>
            </a:pPr>
            <a:endParaRPr lang="fr-FR" sz="2000" dirty="0">
              <a:cs typeface="Calibri"/>
            </a:endParaRPr>
          </a:p>
          <a:p>
            <a:pPr marL="285750" indent="-285750">
              <a:buFont typeface="Wingdings"/>
              <a:buChar char="§"/>
            </a:pPr>
            <a:endParaRPr lang="fr-FR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36855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1">
            <a:extLst>
              <a:ext uri="{FF2B5EF4-FFF2-40B4-BE49-F238E27FC236}">
                <a16:creationId xmlns:a16="http://schemas.microsoft.com/office/drawing/2014/main" id="{89ADFC23-7EB8-951C-191D-30BA3BCB8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5276"/>
            <a:ext cx="5909094" cy="532860"/>
          </a:xfrm>
        </p:spPr>
        <p:txBody>
          <a:bodyPr lIns="91440" tIns="45720" rIns="91440" bIns="45720" anchor="t"/>
          <a:lstStyle/>
          <a:p>
            <a:r>
              <a:rPr lang="fr-FR" sz="2000" dirty="0">
                <a:latin typeface="Montserrat ExtraBold"/>
              </a:rPr>
              <a:t>Et si on repensait l'accès au portail?</a:t>
            </a:r>
            <a:endParaRPr lang="fr-FR" sz="2000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0E0A9685-3D73-48B2-30F5-A580E5C7F29D}"/>
              </a:ext>
            </a:extLst>
          </p:cNvPr>
          <p:cNvSpPr txBox="1"/>
          <p:nvPr/>
        </p:nvSpPr>
        <p:spPr>
          <a:xfrm>
            <a:off x="1993022" y="1279316"/>
            <a:ext cx="7905182" cy="32008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Nombreuses demandes "classées sans suite" - Ex: des demandes avec une adresse mail perso.</a:t>
            </a:r>
          </a:p>
          <a:p>
            <a:pPr marL="742950" lvl="1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Depuis 1 an: 113 demandes de ce type</a:t>
            </a:r>
          </a:p>
          <a:p>
            <a:pPr marL="742950" lvl="1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Chronophage</a:t>
            </a:r>
          </a:p>
          <a:p>
            <a:pPr marL="285750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Pour les autres demandes (avec adresse mail pro):</a:t>
            </a:r>
          </a:p>
          <a:p>
            <a:pPr marL="742950" lvl="1" indent="-285750">
              <a:lnSpc>
                <a:spcPct val="90000"/>
              </a:lnSpc>
              <a:spcBef>
                <a:spcPts val="813"/>
              </a:spcBef>
              <a:buFont typeface="Wingdings,Sans-Serif"/>
              <a:buChar char="§"/>
            </a:pPr>
            <a:r>
              <a:rPr lang="fr-FR" sz="2000" dirty="0">
                <a:cs typeface="Calibri"/>
              </a:rPr>
              <a:t>Pas de règle zonale d'attribution</a:t>
            </a:r>
            <a:endParaRPr lang="en-US" sz="2000" dirty="0">
              <a:cs typeface="Calibri"/>
            </a:endParaRPr>
          </a:p>
          <a:p>
            <a:pPr marL="742950" lvl="1" indent="-285750">
              <a:lnSpc>
                <a:spcPct val="90000"/>
              </a:lnSpc>
              <a:spcBef>
                <a:spcPts val="813"/>
              </a:spcBef>
              <a:buFont typeface="Wingdings,Sans-Serif"/>
              <a:buChar char="§"/>
            </a:pPr>
            <a:r>
              <a:rPr lang="fr-FR" sz="2000" dirty="0">
                <a:cs typeface="Calibri"/>
              </a:rPr>
              <a:t>Conflit avec les règles définies aux échelles départementales</a:t>
            </a:r>
            <a:endParaRPr lang="fr-FR" dirty="0"/>
          </a:p>
          <a:p>
            <a:pPr marL="285750" indent="-285750">
              <a:lnSpc>
                <a:spcPct val="90000"/>
              </a:lnSpc>
              <a:spcBef>
                <a:spcPts val="813"/>
              </a:spcBef>
              <a:buFont typeface="Wingdings"/>
              <a:buChar char="§"/>
            </a:pPr>
            <a:r>
              <a:rPr lang="fr-FR" sz="2000" dirty="0">
                <a:cs typeface="Calibri"/>
              </a:rPr>
              <a:t>Une demande légitime et récurrente: celle d'accès pour les renforts extra-départementaux.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DE6CC0CE-3D74-FB02-DE0E-5377B5877695}"/>
              </a:ext>
            </a:extLst>
          </p:cNvPr>
          <p:cNvSpPr txBox="1"/>
          <p:nvPr/>
        </p:nvSpPr>
        <p:spPr>
          <a:xfrm>
            <a:off x="2006640" y="906252"/>
            <a:ext cx="79051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813"/>
              </a:spcBef>
            </a:pPr>
            <a:r>
              <a:rPr lang="fr-FR" sz="2000" b="1" dirty="0">
                <a:cs typeface="Calibri"/>
              </a:rPr>
              <a:t>Constat:</a:t>
            </a:r>
            <a:endParaRPr lang="fr-FR" b="1" dirty="0">
              <a:cs typeface="Calibri" panose="020F0502020204030204"/>
            </a:endParaRP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6B92C970-C680-32BD-8189-8D84AC6A0168}"/>
              </a:ext>
            </a:extLst>
          </p:cNvPr>
          <p:cNvSpPr txBox="1"/>
          <p:nvPr/>
        </p:nvSpPr>
        <p:spPr>
          <a:xfrm>
            <a:off x="2251340" y="4675718"/>
            <a:ext cx="7390585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813"/>
              </a:spcBef>
            </a:pPr>
            <a:r>
              <a:rPr lang="fr-FR" sz="2000" b="1" dirty="0">
                <a:cs typeface="Calibri" panose="020F0502020204030204"/>
              </a:rPr>
              <a:t>Comment redonner du sens aux comptes utilisateurs?</a:t>
            </a:r>
          </a:p>
          <a:p>
            <a:pPr>
              <a:lnSpc>
                <a:spcPct val="90000"/>
              </a:lnSpc>
              <a:spcBef>
                <a:spcPts val="813"/>
              </a:spcBef>
            </a:pPr>
            <a:r>
              <a:rPr lang="fr-FR" sz="2000" u="sng" dirty="0">
                <a:cs typeface="Calibri" panose="020F0502020204030204"/>
              </a:rPr>
              <a:t>Plusieurs options</a:t>
            </a:r>
            <a:r>
              <a:rPr lang="fr-FR" sz="2000" dirty="0">
                <a:cs typeface="Calibri" panose="020F0502020204030204"/>
              </a:rPr>
              <a:t>:</a:t>
            </a:r>
          </a:p>
          <a:p>
            <a:pPr marL="342900" indent="-342900">
              <a:lnSpc>
                <a:spcPct val="90000"/>
              </a:lnSpc>
              <a:spcBef>
                <a:spcPts val="813"/>
              </a:spcBef>
              <a:buFont typeface="Calibri"/>
              <a:buChar char="-"/>
            </a:pPr>
            <a:r>
              <a:rPr lang="fr-FR" sz="2000" dirty="0">
                <a:cs typeface="Calibri" panose="020F0502020204030204"/>
              </a:rPr>
              <a:t>Un accès public pour les équipements DFCI + des comptes utilisateurs pour accéder aux autres données selon des règles à définir?</a:t>
            </a:r>
          </a:p>
          <a:p>
            <a:pPr marL="342900" indent="-342900">
              <a:lnSpc>
                <a:spcPct val="90000"/>
              </a:lnSpc>
              <a:spcBef>
                <a:spcPts val="813"/>
              </a:spcBef>
              <a:buFont typeface="Calibri"/>
              <a:buChar char="-"/>
            </a:pPr>
            <a:r>
              <a:rPr lang="fr-FR" sz="2000" dirty="0">
                <a:cs typeface="Calibri" panose="020F0502020204030204"/>
              </a:rPr>
              <a:t>Supprimer la possibilité de demander un compte?</a:t>
            </a:r>
          </a:p>
        </p:txBody>
      </p:sp>
      <p:pic>
        <p:nvPicPr>
          <p:cNvPr id="14" name="Image 13" descr="Une image contenant capture d’écran, Police, Graphique, logo&#10;&#10;Description générée automatiquement">
            <a:extLst>
              <a:ext uri="{FF2B5EF4-FFF2-40B4-BE49-F238E27FC236}">
                <a16:creationId xmlns:a16="http://schemas.microsoft.com/office/drawing/2014/main" id="{D8635643-E6FB-1B3B-4847-0CE91D202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5020" y="6051361"/>
            <a:ext cx="1367775" cy="102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6566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B5F9B87-3ACB-C22D-B4C1-2F2AA3384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fr-FR" sz="2400" dirty="0">
                <a:latin typeface="Montserrat ExtraBold"/>
              </a:rPr>
              <a:t>Et si on changeait d'échelle?</a:t>
            </a:r>
            <a:endParaRPr lang="fr-FR" sz="2400" dirty="0"/>
          </a:p>
        </p:txBody>
      </p:sp>
      <p:pic>
        <p:nvPicPr>
          <p:cNvPr id="6" name="Image 5" descr="Une image contenant texte, capture d’écran, diagramme, cercle&#10;&#10;Description générée automatiquement">
            <a:extLst>
              <a:ext uri="{FF2B5EF4-FFF2-40B4-BE49-F238E27FC236}">
                <a16:creationId xmlns:a16="http://schemas.microsoft.com/office/drawing/2014/main" id="{713EF838-D1A5-D773-8F3E-15BC1E17DF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l="1701" t="1474" r="4022" b="699"/>
          <a:stretch/>
        </p:blipFill>
        <p:spPr>
          <a:xfrm>
            <a:off x="1235139" y="1707740"/>
            <a:ext cx="7435722" cy="4781729"/>
          </a:xfrm>
          <a:prstGeom prst="rect">
            <a:avLst/>
          </a:prstGeom>
        </p:spPr>
      </p:pic>
      <p:pic>
        <p:nvPicPr>
          <p:cNvPr id="10" name="Image 9" descr="Une image contenant texte, capture d’écran, train, plein air&#10;&#10;Description générée automatiquement">
            <a:extLst>
              <a:ext uri="{FF2B5EF4-FFF2-40B4-BE49-F238E27FC236}">
                <a16:creationId xmlns:a16="http://schemas.microsoft.com/office/drawing/2014/main" id="{67D41D92-CDB8-09A4-0A6B-E9DB06D0C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278" y="2539539"/>
            <a:ext cx="1671989" cy="761999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2" name="Image 11" descr="Une image contenant texte, carte, atlas, Police&#10;&#10;Description générée automatiquement">
            <a:extLst>
              <a:ext uri="{FF2B5EF4-FFF2-40B4-BE49-F238E27FC236}">
                <a16:creationId xmlns:a16="http://schemas.microsoft.com/office/drawing/2014/main" id="{1BFC687E-17B0-A5D1-1E0A-08DA0E9A31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6280" y="2499791"/>
            <a:ext cx="1056851" cy="104922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4" name="Picture 2" descr="Crimson - C2, C4ISR, Hyperviseur - Hypervision et conduite des opérations  intelligente. Hyperviseur. C2">
            <a:extLst>
              <a:ext uri="{FF2B5EF4-FFF2-40B4-BE49-F238E27FC236}">
                <a16:creationId xmlns:a16="http://schemas.microsoft.com/office/drawing/2014/main" id="{1A523D58-E855-B852-6662-0B445A1D7B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726" y="452007"/>
            <a:ext cx="2142389" cy="51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A215484-A3F5-C17B-D819-2D79450B9F71}"/>
              </a:ext>
            </a:extLst>
          </p:cNvPr>
          <p:cNvSpPr/>
          <p:nvPr/>
        </p:nvSpPr>
        <p:spPr>
          <a:xfrm>
            <a:off x="1100980" y="1469023"/>
            <a:ext cx="5104287" cy="761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AF96842-AFCE-70EE-B1B0-B26436E2A70A}"/>
              </a:ext>
            </a:extLst>
          </p:cNvPr>
          <p:cNvSpPr/>
          <p:nvPr/>
        </p:nvSpPr>
        <p:spPr>
          <a:xfrm>
            <a:off x="1096782" y="1924195"/>
            <a:ext cx="3402812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0" cap="none" spc="0" dirty="0">
                <a:ln w="0"/>
                <a:solidFill>
                  <a:srgbClr val="C81618"/>
                </a:solidFill>
              </a:rPr>
              <a:t>Affichage zonal dans des portails dédiés</a:t>
            </a:r>
          </a:p>
          <a:p>
            <a:pPr algn="ctr"/>
            <a:r>
              <a:rPr lang="fr-FR" sz="2000" dirty="0">
                <a:ln w="0"/>
                <a:solidFill>
                  <a:srgbClr val="C81618"/>
                </a:solidFill>
              </a:rPr>
              <a:t>Et pourquoi pas sans ???</a:t>
            </a:r>
            <a:endParaRPr lang="fr-FR" sz="2000" b="0" cap="none" spc="0" dirty="0">
              <a:ln w="0"/>
              <a:solidFill>
                <a:srgbClr val="C81618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7D34A1-B91E-58A8-6115-F5B85D02C332}"/>
              </a:ext>
            </a:extLst>
          </p:cNvPr>
          <p:cNvSpPr/>
          <p:nvPr/>
        </p:nvSpPr>
        <p:spPr>
          <a:xfrm>
            <a:off x="4225989" y="2317520"/>
            <a:ext cx="4943475" cy="1378639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08D4AEE-69E0-FAB9-A838-9FBD0B465FAE}"/>
              </a:ext>
            </a:extLst>
          </p:cNvPr>
          <p:cNvSpPr/>
          <p:nvPr/>
        </p:nvSpPr>
        <p:spPr>
          <a:xfrm>
            <a:off x="8331264" y="5869346"/>
            <a:ext cx="616632" cy="761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Flèche : droite 25">
            <a:extLst>
              <a:ext uri="{FF2B5EF4-FFF2-40B4-BE49-F238E27FC236}">
                <a16:creationId xmlns:a16="http://schemas.microsoft.com/office/drawing/2014/main" id="{DF774038-0ED8-BD34-7426-DB64A32DA580}"/>
              </a:ext>
            </a:extLst>
          </p:cNvPr>
          <p:cNvSpPr/>
          <p:nvPr/>
        </p:nvSpPr>
        <p:spPr>
          <a:xfrm rot="16200000">
            <a:off x="7530892" y="876647"/>
            <a:ext cx="761998" cy="780224"/>
          </a:xfrm>
          <a:prstGeom prst="rightArrow">
            <a:avLst/>
          </a:prstGeom>
          <a:solidFill>
            <a:srgbClr val="C81618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3F36D2F-1AB1-292D-C59C-639FF6B8536D}"/>
              </a:ext>
            </a:extLst>
          </p:cNvPr>
          <p:cNvSpPr/>
          <p:nvPr/>
        </p:nvSpPr>
        <p:spPr>
          <a:xfrm>
            <a:off x="4449663" y="1272307"/>
            <a:ext cx="292118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600" b="0" cap="none" spc="0" dirty="0">
                <a:ln w="0"/>
                <a:solidFill>
                  <a:schemeClr val="tx1"/>
                </a:solidFill>
              </a:rPr>
              <a:t>Opendfci.fr/</a:t>
            </a:r>
            <a:r>
              <a:rPr lang="fr-FR" sz="1600" b="0" cap="none" spc="0" dirty="0" err="1">
                <a:ln w="0"/>
                <a:solidFill>
                  <a:schemeClr val="tx1"/>
                </a:solidFill>
              </a:rPr>
              <a:t>map</a:t>
            </a:r>
            <a:r>
              <a:rPr lang="fr-FR" sz="1600" b="0" cap="none" spc="0" dirty="0">
                <a:ln w="0"/>
                <a:solidFill>
                  <a:schemeClr val="tx1"/>
                </a:solidFill>
              </a:rPr>
              <a:t> reste générique</a:t>
            </a:r>
          </a:p>
        </p:txBody>
      </p:sp>
      <p:pic>
        <p:nvPicPr>
          <p:cNvPr id="30" name="Picture 4" descr="picto-loi-travail-xxl - Syndicoop.info">
            <a:extLst>
              <a:ext uri="{FF2B5EF4-FFF2-40B4-BE49-F238E27FC236}">
                <a16:creationId xmlns:a16="http://schemas.microsoft.com/office/drawing/2014/main" id="{DBC2AB1B-D194-7B2F-E4EC-BB4823339E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34" t="10703" r="28854" b="10805"/>
          <a:stretch/>
        </p:blipFill>
        <p:spPr bwMode="auto">
          <a:xfrm>
            <a:off x="7966969" y="4505922"/>
            <a:ext cx="842410" cy="8263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5BE83F24-035B-7A4D-F233-EB0FB272152B}"/>
              </a:ext>
            </a:extLst>
          </p:cNvPr>
          <p:cNvSpPr/>
          <p:nvPr/>
        </p:nvSpPr>
        <p:spPr>
          <a:xfrm>
            <a:off x="7364748" y="5424531"/>
            <a:ext cx="2046852" cy="5078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900" b="0" i="1" cap="none" spc="0" dirty="0">
                <a:ln w="0"/>
                <a:solidFill>
                  <a:schemeClr val="tx1"/>
                </a:solidFill>
              </a:rPr>
              <a:t>Loi du 10 juillet 2023</a:t>
            </a:r>
          </a:p>
          <a:p>
            <a:pPr algn="ctr"/>
            <a:r>
              <a:rPr lang="fr-FR" sz="900" i="1" dirty="0">
                <a:ln w="0"/>
              </a:rPr>
              <a:t>Décret, article 8 qui complète le code forestier dans son chapitre III</a:t>
            </a:r>
            <a:endParaRPr lang="fr-FR" sz="900" b="0" i="1" cap="none" spc="0" dirty="0">
              <a:ln w="0"/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068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023" y="1517218"/>
            <a:ext cx="9577953" cy="2387600"/>
          </a:xfrm>
        </p:spPr>
        <p:txBody>
          <a:bodyPr/>
          <a:lstStyle/>
          <a:p>
            <a:r>
              <a:rPr lang="fr-FR" sz="4800">
                <a:effectLst/>
                <a:ea typeface="Calibri" panose="020F0502020204030204" pitchFamily="34" charset="0"/>
                <a:cs typeface="Aptos" panose="020B0004020202020204" pitchFamily="34" charset="0"/>
              </a:rPr>
              <a:t>Merci de votre attention</a:t>
            </a:r>
            <a:endParaRPr lang="fr-FR" sz="4800" b="0"/>
          </a:p>
        </p:txBody>
      </p:sp>
    </p:spTree>
    <p:extLst>
      <p:ext uri="{BB962C8B-B14F-4D97-AF65-F5344CB8AC3E}">
        <p14:creationId xmlns:p14="http://schemas.microsoft.com/office/powerpoint/2010/main" val="22171937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211" y="1122363"/>
            <a:ext cx="7429500" cy="1542460"/>
          </a:xfrm>
        </p:spPr>
        <p:txBody>
          <a:bodyPr/>
          <a:lstStyle/>
          <a:p>
            <a:r>
              <a:rPr lang="fr-FR" dirty="0"/>
              <a:t>BULLETIN DE RELEVE QUOTIDIEN FDF</a:t>
            </a:r>
          </a:p>
        </p:txBody>
      </p:sp>
      <p:sp>
        <p:nvSpPr>
          <p:cNvPr id="5" name="Sous-titre 4">
            <a:extLst>
              <a:ext uri="{FF2B5EF4-FFF2-40B4-BE49-F238E27FC236}">
                <a16:creationId xmlns:a16="http://schemas.microsoft.com/office/drawing/2014/main" id="{A411F4CE-3179-6438-85B0-03BE3E2EC7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dirty="0"/>
              <a:t>Déployé en Corse-du-Sud depuis 2021</a:t>
            </a:r>
          </a:p>
          <a:p>
            <a:r>
              <a:rPr lang="fr-FR" dirty="0"/>
              <a:t>En cours de déploiement en Haute-Corse</a:t>
            </a:r>
          </a:p>
        </p:txBody>
      </p:sp>
    </p:spTree>
    <p:extLst>
      <p:ext uri="{BB962C8B-B14F-4D97-AF65-F5344CB8AC3E}">
        <p14:creationId xmlns:p14="http://schemas.microsoft.com/office/powerpoint/2010/main" val="33728469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ED506D7D-C5BC-C247-DF26-BA0256F58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0359"/>
            <a:ext cx="5906271" cy="510778"/>
          </a:xfrm>
        </p:spPr>
        <p:txBody>
          <a:bodyPr/>
          <a:lstStyle/>
          <a:p>
            <a:r>
              <a:rPr lang="fr-FR" dirty="0"/>
              <a:t>Qu’est-ce que le BRQ ?</a:t>
            </a:r>
          </a:p>
        </p:txBody>
      </p:sp>
      <p:sp>
        <p:nvSpPr>
          <p:cNvPr id="5" name="Espace réservé du contenu 4">
            <a:extLst>
              <a:ext uri="{FF2B5EF4-FFF2-40B4-BE49-F238E27FC236}">
                <a16:creationId xmlns:a16="http://schemas.microsoft.com/office/drawing/2014/main" id="{BF412215-075E-B2DB-6C75-DB5036DC0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fr-FR" sz="2200" dirty="0">
                <a:latin typeface="Montserrat Medium" panose="00000600000000000000" pitchFamily="2" charset="0"/>
              </a:rPr>
              <a:t>Mail envoyé quotidiennement à une liste d’acteurs</a:t>
            </a:r>
          </a:p>
          <a:p>
            <a:pPr marL="0" indent="0" algn="just">
              <a:buNone/>
            </a:pPr>
            <a:endParaRPr lang="fr-FR" sz="2200" dirty="0">
              <a:latin typeface="Montserrat Medium" panose="00000600000000000000" pitchFamily="2" charset="0"/>
            </a:endParaRPr>
          </a:p>
          <a:p>
            <a:pPr marL="0" indent="0" algn="just">
              <a:buNone/>
            </a:pPr>
            <a:endParaRPr lang="fr-FR" sz="2200" dirty="0">
              <a:latin typeface="Montserrat Medium" panose="00000600000000000000" pitchFamily="2" charset="0"/>
            </a:endParaRPr>
          </a:p>
          <a:p>
            <a:pPr marL="0" indent="0" algn="just">
              <a:buNone/>
            </a:pPr>
            <a:r>
              <a:rPr lang="fr-FR" sz="2200" dirty="0">
                <a:latin typeface="Montserrat Medium" panose="00000600000000000000" pitchFamily="2" charset="0"/>
              </a:rPr>
              <a:t>Destinataires répertoriés dans une table « utilisateurs »</a:t>
            </a:r>
          </a:p>
          <a:p>
            <a:pPr marL="0" indent="0" algn="just">
              <a:buNone/>
            </a:pPr>
            <a:endParaRPr lang="fr-FR" sz="2200" dirty="0">
              <a:latin typeface="Montserrat Medium" panose="00000600000000000000" pitchFamily="2" charset="0"/>
            </a:endParaRPr>
          </a:p>
          <a:p>
            <a:pPr marL="0" indent="0" algn="just">
              <a:buNone/>
            </a:pPr>
            <a:endParaRPr lang="fr-FR" sz="2200" dirty="0">
              <a:latin typeface="Montserrat Medium" panose="00000600000000000000" pitchFamily="2" charset="0"/>
            </a:endParaRPr>
          </a:p>
          <a:p>
            <a:pPr marL="0" indent="0" algn="just">
              <a:buNone/>
            </a:pPr>
            <a:r>
              <a:rPr lang="fr-FR" sz="2200" dirty="0">
                <a:latin typeface="Montserrat Medium" panose="00000600000000000000" pitchFamily="2" charset="0"/>
              </a:rPr>
              <a:t>Comprend trois tableaux : </a:t>
            </a:r>
          </a:p>
          <a:p>
            <a:pPr algn="just">
              <a:buFontTx/>
              <a:buChar char="-"/>
            </a:pPr>
            <a:r>
              <a:rPr lang="fr-FR" sz="2200" dirty="0">
                <a:latin typeface="Montserrat Medium" panose="00000600000000000000" pitchFamily="2" charset="0"/>
              </a:rPr>
              <a:t>Tableau récapitulatif depuis le 1</a:t>
            </a:r>
            <a:r>
              <a:rPr lang="fr-FR" sz="2200" baseline="30000" dirty="0">
                <a:latin typeface="Montserrat Medium" panose="00000600000000000000" pitchFamily="2" charset="0"/>
              </a:rPr>
              <a:t>er</a:t>
            </a:r>
            <a:r>
              <a:rPr lang="fr-FR" sz="2200" dirty="0">
                <a:latin typeface="Montserrat Medium" panose="00000600000000000000" pitchFamily="2" charset="0"/>
              </a:rPr>
              <a:t> janvier qui distingue feux hors saison/ saison/ juillet/ août/ septembre</a:t>
            </a:r>
          </a:p>
          <a:p>
            <a:pPr algn="just">
              <a:buFontTx/>
              <a:buChar char="-"/>
            </a:pPr>
            <a:r>
              <a:rPr lang="fr-FR" sz="2200" dirty="0">
                <a:latin typeface="Montserrat Medium" panose="00000600000000000000" pitchFamily="2" charset="0"/>
              </a:rPr>
              <a:t>Tableau des feux de la veille </a:t>
            </a:r>
          </a:p>
          <a:p>
            <a:pPr algn="just">
              <a:buFontTx/>
              <a:buChar char="-"/>
            </a:pPr>
            <a:r>
              <a:rPr lang="fr-FR" sz="2200" dirty="0">
                <a:latin typeface="Montserrat Medium" panose="00000600000000000000" pitchFamily="2" charset="0"/>
              </a:rPr>
              <a:t>Récapitulatif des feux d’une année</a:t>
            </a:r>
          </a:p>
        </p:txBody>
      </p:sp>
    </p:spTree>
    <p:extLst>
      <p:ext uri="{BB962C8B-B14F-4D97-AF65-F5344CB8AC3E}">
        <p14:creationId xmlns:p14="http://schemas.microsoft.com/office/powerpoint/2010/main" val="16595602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RQ FDF">
            <a:hlinkClick r:id="" action="ppaction://media"/>
            <a:extLst>
              <a:ext uri="{FF2B5EF4-FFF2-40B4-BE49-F238E27FC236}">
                <a16:creationId xmlns:a16="http://schemas.microsoft.com/office/drawing/2014/main" id="{A3F529F6-30F2-53E0-AF95-6C6C794AFDC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47" y="0"/>
            <a:ext cx="9892791" cy="6184490"/>
          </a:xfrm>
        </p:spPr>
      </p:pic>
    </p:spTree>
    <p:extLst>
      <p:ext uri="{BB962C8B-B14F-4D97-AF65-F5344CB8AC3E}">
        <p14:creationId xmlns:p14="http://schemas.microsoft.com/office/powerpoint/2010/main" val="227238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7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ED506D7D-C5BC-C247-DF26-BA0256F58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0359"/>
            <a:ext cx="5906271" cy="510778"/>
          </a:xfrm>
        </p:spPr>
        <p:txBody>
          <a:bodyPr/>
          <a:lstStyle/>
          <a:p>
            <a:r>
              <a:rPr lang="fr-FR" dirty="0"/>
              <a:t>Format du BRQ</a:t>
            </a:r>
          </a:p>
        </p:txBody>
      </p:sp>
      <p:pic>
        <p:nvPicPr>
          <p:cNvPr id="3" name="Espace réservé du contenu 2">
            <a:extLst>
              <a:ext uri="{FF2B5EF4-FFF2-40B4-BE49-F238E27FC236}">
                <a16:creationId xmlns:a16="http://schemas.microsoft.com/office/drawing/2014/main" id="{3D1826CD-4622-27FD-0A02-B25D30DA92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9300" y="1999600"/>
            <a:ext cx="8927400" cy="3519127"/>
          </a:xfr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DC445AAD-E55E-AF4F-498E-02A1080C1FBF}"/>
              </a:ext>
            </a:extLst>
          </p:cNvPr>
          <p:cNvSpPr txBox="1"/>
          <p:nvPr/>
        </p:nvSpPr>
        <p:spPr>
          <a:xfrm>
            <a:off x="1117600" y="1339273"/>
            <a:ext cx="8155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dirty="0"/>
              <a:t>Illustration des tableaux envoyés </a:t>
            </a:r>
          </a:p>
        </p:txBody>
      </p:sp>
    </p:spTree>
    <p:extLst>
      <p:ext uri="{BB962C8B-B14F-4D97-AF65-F5344CB8AC3E}">
        <p14:creationId xmlns:p14="http://schemas.microsoft.com/office/powerpoint/2010/main" val="1608955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ED506D7D-C5BC-C247-DF26-BA0256F58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0359"/>
            <a:ext cx="5906271" cy="510778"/>
          </a:xfrm>
        </p:spPr>
        <p:txBody>
          <a:bodyPr/>
          <a:lstStyle/>
          <a:p>
            <a:r>
              <a:rPr lang="fr-FR" dirty="0"/>
              <a:t>Techniquement :</a:t>
            </a:r>
          </a:p>
        </p:txBody>
      </p:sp>
      <p:sp>
        <p:nvSpPr>
          <p:cNvPr id="5" name="Espace réservé du contenu 4">
            <a:extLst>
              <a:ext uri="{FF2B5EF4-FFF2-40B4-BE49-F238E27FC236}">
                <a16:creationId xmlns:a16="http://schemas.microsoft.com/office/drawing/2014/main" id="{A44DB83F-2F6A-1197-BCB0-1C80311B0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sz="2400" dirty="0">
                <a:latin typeface="Montserrat Medium" panose="00000600000000000000" pitchFamily="2" charset="0"/>
              </a:rPr>
              <a:t>Une fonction en BDD qui s’exécute quotidiennement au moyen d’un </a:t>
            </a:r>
            <a:r>
              <a:rPr lang="fr-FR" sz="2400" dirty="0" err="1">
                <a:latin typeface="Montserrat Medium" panose="00000600000000000000" pitchFamily="2" charset="0"/>
              </a:rPr>
              <a:t>cron</a:t>
            </a:r>
            <a:endParaRPr lang="fr-FR" sz="2400" dirty="0">
              <a:latin typeface="Montserrat Medium" panose="00000600000000000000" pitchFamily="2" charset="0"/>
            </a:endParaRPr>
          </a:p>
          <a:p>
            <a:pPr marL="0" indent="0">
              <a:buNone/>
            </a:pPr>
            <a:endParaRPr lang="fr-FR" sz="2400" dirty="0">
              <a:latin typeface="Montserrat Medium" panose="00000600000000000000" pitchFamily="2" charset="0"/>
            </a:endParaRPr>
          </a:p>
          <a:p>
            <a:pPr marL="0" indent="0">
              <a:buNone/>
            </a:pPr>
            <a:r>
              <a:rPr lang="fr-FR" sz="2400" dirty="0">
                <a:latin typeface="Montserrat Medium" panose="00000600000000000000" pitchFamily="2" charset="0"/>
              </a:rPr>
              <a:t>	</a:t>
            </a:r>
            <a:r>
              <a:rPr lang="fr-FR" sz="1600" i="1" dirty="0">
                <a:latin typeface="Montserrat Medium" panose="00000600000000000000" pitchFamily="2" charset="0"/>
              </a:rPr>
              <a:t>Dans les cartons : remplacer </a:t>
            </a:r>
            <a:r>
              <a:rPr lang="fr-FR" sz="1600" i="1" dirty="0" err="1">
                <a:latin typeface="Montserrat Medium" panose="00000600000000000000" pitchFamily="2" charset="0"/>
              </a:rPr>
              <a:t>pg_cron</a:t>
            </a:r>
            <a:r>
              <a:rPr lang="fr-FR" sz="1600" i="1" dirty="0">
                <a:latin typeface="Montserrat Medium" panose="00000600000000000000" pitchFamily="2" charset="0"/>
              </a:rPr>
              <a:t> par </a:t>
            </a:r>
            <a:r>
              <a:rPr lang="fr-FR" sz="1600" i="1" dirty="0" err="1">
                <a:latin typeface="Montserrat Medium" panose="00000600000000000000" pitchFamily="2" charset="0"/>
              </a:rPr>
              <a:t>pg_agent</a:t>
            </a:r>
            <a:endParaRPr lang="fr-FR" sz="1600" i="1" dirty="0">
              <a:latin typeface="Montserrat Medium" panose="00000600000000000000" pitchFamily="2" charset="0"/>
            </a:endParaRPr>
          </a:p>
          <a:p>
            <a:endParaRPr lang="fr-FR" sz="2400" dirty="0">
              <a:latin typeface="Montserrat Medium" panose="00000600000000000000" pitchFamily="2" charset="0"/>
            </a:endParaRPr>
          </a:p>
          <a:p>
            <a:r>
              <a:rPr lang="fr-FR" sz="2400" dirty="0">
                <a:latin typeface="Montserrat Medium" panose="00000600000000000000" pitchFamily="2" charset="0"/>
              </a:rPr>
              <a:t>La fonction appelle une table où sont répertoriés les feux d’une année</a:t>
            </a:r>
          </a:p>
          <a:p>
            <a:pPr marL="0" indent="0">
              <a:buNone/>
            </a:pPr>
            <a:endParaRPr lang="fr-FR" sz="2400" dirty="0">
              <a:latin typeface="Montserrat Medium" panose="00000600000000000000" pitchFamily="2" charset="0"/>
            </a:endParaRPr>
          </a:p>
          <a:p>
            <a:r>
              <a:rPr lang="fr-FR" sz="2400" dirty="0">
                <a:latin typeface="Montserrat Medium" panose="00000600000000000000" pitchFamily="2" charset="0"/>
              </a:rPr>
              <a:t>Les champs voulus sont appelés dans le BRQ </a:t>
            </a:r>
          </a:p>
          <a:p>
            <a:endParaRPr lang="fr-FR" sz="2400" dirty="0">
              <a:latin typeface="Montserrat Medium" panose="00000600000000000000" pitchFamily="2" charset="0"/>
            </a:endParaRPr>
          </a:p>
          <a:p>
            <a:r>
              <a:rPr lang="fr-FR" sz="2400" dirty="0">
                <a:latin typeface="Montserrat Medium" panose="00000600000000000000" pitchFamily="2" charset="0"/>
              </a:rPr>
              <a:t>La fonction est adaptable en fonction du besoin du département</a:t>
            </a:r>
          </a:p>
          <a:p>
            <a:endParaRPr lang="fr-FR" sz="2400" dirty="0">
              <a:latin typeface="Montserrat Medium" panose="00000600000000000000" pitchFamily="2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249E81B3-1FE7-A106-17B3-36289C8CA2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051" y="2081519"/>
            <a:ext cx="5804095" cy="347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8492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ED506D7D-C5BC-C247-DF26-BA0256F58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0359"/>
            <a:ext cx="5906271" cy="510778"/>
          </a:xfrm>
        </p:spPr>
        <p:txBody>
          <a:bodyPr/>
          <a:lstStyle/>
          <a:p>
            <a:r>
              <a:rPr lang="fr-FR" dirty="0"/>
              <a:t>Techniquement :</a:t>
            </a:r>
          </a:p>
        </p:txBody>
      </p:sp>
      <p:pic>
        <p:nvPicPr>
          <p:cNvPr id="3" name="Espace réservé du contenu 2">
            <a:extLst>
              <a:ext uri="{FF2B5EF4-FFF2-40B4-BE49-F238E27FC236}">
                <a16:creationId xmlns:a16="http://schemas.microsoft.com/office/drawing/2014/main" id="{F99E2CB7-94BA-DBC4-B489-83F9C40897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6075" y="1529538"/>
            <a:ext cx="9102726" cy="2898177"/>
          </a:xfr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0E585150-676B-8609-134B-3DB116C9695A}"/>
              </a:ext>
            </a:extLst>
          </p:cNvPr>
          <p:cNvSpPr txBox="1"/>
          <p:nvPr/>
        </p:nvSpPr>
        <p:spPr>
          <a:xfrm>
            <a:off x="1337187" y="1160206"/>
            <a:ext cx="8222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latin typeface="Montserrat Medium" panose="00000600000000000000" pitchFamily="2" charset="0"/>
              </a:rPr>
              <a:t>Dans le 2A la table des points d’éclosion est appelée …</a:t>
            </a:r>
            <a:endParaRPr lang="fr-FR" b="1" dirty="0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542F4376-383C-2298-ECFE-C467134694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9830" y="4058927"/>
            <a:ext cx="864776" cy="2753757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E6B3C58B-8DF9-CBDB-1FFD-47E5D2843676}"/>
              </a:ext>
            </a:extLst>
          </p:cNvPr>
          <p:cNvSpPr txBox="1"/>
          <p:nvPr/>
        </p:nvSpPr>
        <p:spPr>
          <a:xfrm>
            <a:off x="4921045" y="5146116"/>
            <a:ext cx="46211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2400" dirty="0"/>
              <a:t>On configure dans cette table les champs que l’on veut faire apparaître dans les tableaux : commune, date, heure …</a:t>
            </a:r>
          </a:p>
        </p:txBody>
      </p:sp>
    </p:spTree>
    <p:extLst>
      <p:ext uri="{BB962C8B-B14F-4D97-AF65-F5344CB8AC3E}">
        <p14:creationId xmlns:p14="http://schemas.microsoft.com/office/powerpoint/2010/main" val="33355970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ED506D7D-C5BC-C247-DF26-BA0256F58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0359"/>
            <a:ext cx="5906271" cy="510778"/>
          </a:xfrm>
        </p:spPr>
        <p:txBody>
          <a:bodyPr/>
          <a:lstStyle/>
          <a:p>
            <a:r>
              <a:rPr lang="fr-FR" dirty="0"/>
              <a:t>Techniquement :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F3438144-DDD8-87D2-9C06-561DCF087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6600" y="1784823"/>
            <a:ext cx="6493439" cy="4386569"/>
          </a:xfrm>
          <a:prstGeom prst="rect">
            <a:avLst/>
          </a:prstGeom>
        </p:spPr>
      </p:pic>
      <p:sp>
        <p:nvSpPr>
          <p:cNvPr id="14" name="ZoneTexte 13">
            <a:extLst>
              <a:ext uri="{FF2B5EF4-FFF2-40B4-BE49-F238E27FC236}">
                <a16:creationId xmlns:a16="http://schemas.microsoft.com/office/drawing/2014/main" id="{BAE0AC12-2CEE-60E3-0180-1C655E305F3B}"/>
              </a:ext>
            </a:extLst>
          </p:cNvPr>
          <p:cNvSpPr txBox="1"/>
          <p:nvPr/>
        </p:nvSpPr>
        <p:spPr>
          <a:xfrm>
            <a:off x="1553497" y="1061884"/>
            <a:ext cx="7236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b="1" dirty="0">
                <a:latin typeface="Montserrat Medium" panose="00000600000000000000" pitchFamily="2" charset="0"/>
              </a:rPr>
              <a:t>… et les champs sont indiqués dans la fonction   </a:t>
            </a:r>
          </a:p>
        </p:txBody>
      </p:sp>
    </p:spTree>
    <p:extLst>
      <p:ext uri="{BB962C8B-B14F-4D97-AF65-F5344CB8AC3E}">
        <p14:creationId xmlns:p14="http://schemas.microsoft.com/office/powerpoint/2010/main" val="27951154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ED506D7D-C5BC-C247-DF26-BA0256F58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0359"/>
            <a:ext cx="5906271" cy="510778"/>
          </a:xfrm>
        </p:spPr>
        <p:txBody>
          <a:bodyPr/>
          <a:lstStyle/>
          <a:p>
            <a:r>
              <a:rPr lang="fr-FR" sz="2300" dirty="0"/>
              <a:t>Récapitulatif de l’intérêt du BRQ</a:t>
            </a:r>
          </a:p>
        </p:txBody>
      </p:sp>
      <p:sp>
        <p:nvSpPr>
          <p:cNvPr id="5" name="Espace réservé du contenu 4">
            <a:extLst>
              <a:ext uri="{FF2B5EF4-FFF2-40B4-BE49-F238E27FC236}">
                <a16:creationId xmlns:a16="http://schemas.microsoft.com/office/drawing/2014/main" id="{E04DD13A-A035-6EE2-F1D6-D3B1D755E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8296" y="1514167"/>
            <a:ext cx="7645921" cy="5043473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fr-FR" sz="2000" dirty="0">
                <a:latin typeface="Montserrat Medium" panose="00000600000000000000" pitchFamily="2" charset="0"/>
              </a:rPr>
              <a:t>Remontée d’info et suivi au quotidien de l’activité incendie par l’</a:t>
            </a:r>
            <a:r>
              <a:rPr lang="fr-FR" sz="2000" dirty="0" err="1">
                <a:latin typeface="Montserrat Medium" panose="00000600000000000000" pitchFamily="2" charset="0"/>
              </a:rPr>
              <a:t>interservice</a:t>
            </a:r>
            <a:r>
              <a:rPr lang="fr-FR" sz="2000" dirty="0">
                <a:latin typeface="Montserrat Medium" panose="00000600000000000000" pitchFamily="2" charset="0"/>
              </a:rPr>
              <a:t> : DDT, ONF, FORSAPS, services de police, GIE, procureur, SIRDPC, chaîne de commandement</a:t>
            </a:r>
          </a:p>
          <a:p>
            <a:pPr marL="0" indent="0">
              <a:buNone/>
            </a:pPr>
            <a:endParaRPr lang="fr-FR" sz="2000" dirty="0">
              <a:latin typeface="Montserrat Medium" panose="00000600000000000000" pitchFamily="2" charset="0"/>
            </a:endParaRPr>
          </a:p>
          <a:p>
            <a:pPr marL="342900" indent="-342900" algn="l">
              <a:buFontTx/>
              <a:buChar char="-"/>
            </a:pPr>
            <a:r>
              <a:rPr lang="fr-FR" sz="2000" dirty="0">
                <a:latin typeface="Montserrat Medium" panose="00000600000000000000" pitchFamily="2" charset="0"/>
              </a:rPr>
              <a:t>Projet à destination des rédacteurs de CTIIF</a:t>
            </a:r>
          </a:p>
          <a:p>
            <a:pPr marL="342900" indent="-342900" algn="l">
              <a:buFontTx/>
              <a:buChar char="-"/>
            </a:pPr>
            <a:endParaRPr lang="fr-FR" sz="2000" dirty="0">
              <a:latin typeface="Montserrat Medium" panose="00000600000000000000" pitchFamily="2" charset="0"/>
            </a:endParaRPr>
          </a:p>
          <a:p>
            <a:pPr marL="342900" indent="-342900" algn="l">
              <a:buFontTx/>
              <a:buChar char="-"/>
            </a:pPr>
            <a:r>
              <a:rPr lang="fr-FR" sz="2000" dirty="0">
                <a:latin typeface="Montserrat Medium" panose="00000600000000000000" pitchFamily="2" charset="0"/>
              </a:rPr>
              <a:t>BDD suivant la nomenclature BDIFF</a:t>
            </a:r>
          </a:p>
          <a:p>
            <a:pPr marL="0" indent="0">
              <a:buNone/>
            </a:pPr>
            <a:endParaRPr lang="fr-FR" sz="2000" dirty="0">
              <a:latin typeface="Montserrat Medium" panose="00000600000000000000" pitchFamily="2" charset="0"/>
            </a:endParaRPr>
          </a:p>
          <a:p>
            <a:pPr marL="342900" indent="-342900" algn="l">
              <a:buFontTx/>
              <a:buChar char="-"/>
            </a:pPr>
            <a:r>
              <a:rPr lang="fr-FR" sz="2000" dirty="0">
                <a:latin typeface="Montserrat Medium" panose="00000600000000000000" pitchFamily="2" charset="0"/>
              </a:rPr>
              <a:t>Idée d’optimiser le remplissage de la base de données BDIFF en rendant l’</a:t>
            </a:r>
            <a:r>
              <a:rPr lang="fr-FR" sz="2000" dirty="0" err="1">
                <a:latin typeface="Montserrat Medium" panose="00000600000000000000" pitchFamily="2" charset="0"/>
              </a:rPr>
              <a:t>interservice</a:t>
            </a:r>
            <a:r>
              <a:rPr lang="fr-FR" sz="2000" dirty="0">
                <a:latin typeface="Montserrat Medium" panose="00000600000000000000" pitchFamily="2" charset="0"/>
              </a:rPr>
              <a:t> acteur</a:t>
            </a:r>
          </a:p>
          <a:p>
            <a:pPr marL="0" indent="0" algn="l">
              <a:buNone/>
            </a:pPr>
            <a:endParaRPr lang="fr-FR" sz="2000" dirty="0">
              <a:latin typeface="Montserrat Medium" panose="00000600000000000000" pitchFamily="2" charset="0"/>
            </a:endParaRPr>
          </a:p>
          <a:p>
            <a:pPr marL="342900" indent="-342900" algn="l">
              <a:buFontTx/>
              <a:buChar char="-"/>
            </a:pPr>
            <a:r>
              <a:rPr lang="fr-FR" sz="2000" dirty="0">
                <a:latin typeface="Montserrat Medium" panose="00000600000000000000" pitchFamily="2" charset="0"/>
              </a:rPr>
              <a:t>Historique des feux </a:t>
            </a:r>
          </a:p>
          <a:p>
            <a:pPr marL="0" indent="0" algn="l">
              <a:buNone/>
            </a:pPr>
            <a:endParaRPr lang="fr-FR" sz="2000" dirty="0">
              <a:latin typeface="Montserrat Medium" panose="000006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7633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CE78EF4-6466-5C1F-D2D1-B7CADDEA25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/>
              <a:t>Merci pour votre attention</a:t>
            </a:r>
          </a:p>
        </p:txBody>
      </p:sp>
    </p:spTree>
    <p:extLst>
      <p:ext uri="{BB962C8B-B14F-4D97-AF65-F5344CB8AC3E}">
        <p14:creationId xmlns:p14="http://schemas.microsoft.com/office/powerpoint/2010/main" val="31375229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2E82D27D-B8E4-6121-9FC1-2E7C0CF233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6130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396" y="1329135"/>
            <a:ext cx="7429500" cy="2387600"/>
          </a:xfrm>
        </p:spPr>
        <p:txBody>
          <a:bodyPr/>
          <a:lstStyle/>
          <a:p>
            <a:r>
              <a:rPr lang="fr-FR" sz="7200"/>
              <a:t>Audit DFCI</a:t>
            </a:r>
          </a:p>
        </p:txBody>
      </p:sp>
    </p:spTree>
    <p:extLst>
      <p:ext uri="{BB962C8B-B14F-4D97-AF65-F5344CB8AC3E}">
        <p14:creationId xmlns:p14="http://schemas.microsoft.com/office/powerpoint/2010/main" val="18115800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95276"/>
            <a:ext cx="6014301" cy="628650"/>
          </a:xfrm>
        </p:spPr>
        <p:txBody>
          <a:bodyPr/>
          <a:lstStyle/>
          <a:p>
            <a:r>
              <a:rPr lang="fr-FR"/>
              <a:t>Contexte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654" y="1752601"/>
            <a:ext cx="8095060" cy="5105399"/>
          </a:xfrm>
        </p:spPr>
        <p:txBody>
          <a:bodyPr/>
          <a:lstStyle/>
          <a:p>
            <a:r>
              <a:rPr lang="fr-FR">
                <a:latin typeface="+mn-lt"/>
              </a:rPr>
              <a:t>A la demande de la DPFM : Etat des lieux de la BDD DFCI zonale </a:t>
            </a:r>
          </a:p>
          <a:p>
            <a:endParaRPr lang="fr-FR">
              <a:latin typeface="+mn-lt"/>
            </a:endParaRPr>
          </a:p>
          <a:p>
            <a:r>
              <a:rPr lang="fr-FR">
                <a:latin typeface="+mn-lt"/>
              </a:rPr>
              <a:t> Outil d’aide à la décision : Datavisualisation  </a:t>
            </a:r>
          </a:p>
          <a:p>
            <a:endParaRPr lang="fr-FR">
              <a:latin typeface="+mn-lt"/>
            </a:endParaRPr>
          </a:p>
          <a:p>
            <a:r>
              <a:rPr lang="fr-FR">
                <a:latin typeface="+mn-lt"/>
              </a:rPr>
              <a:t>Critères de représentation 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fr-FR">
                <a:latin typeface="+mn-lt"/>
              </a:rPr>
              <a:t> 3 échelles : zone sud, départements, massifs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fr-FR">
                <a:latin typeface="+mn-lt"/>
              </a:rPr>
              <a:t> Choix des données à représenter</a:t>
            </a:r>
          </a:p>
          <a:p>
            <a:pPr>
              <a:buFont typeface="Wingdings" panose="05000000000000000000" pitchFamily="2" charset="2"/>
              <a:buChar char="Ø"/>
            </a:pPr>
            <a:endParaRPr lang="fr-FR">
              <a:latin typeface="+mn-lt"/>
            </a:endParaRPr>
          </a:p>
          <a:p>
            <a:pPr>
              <a:buFont typeface="Wingdings" panose="05000000000000000000" pitchFamily="2" charset="2"/>
              <a:buChar char="Ø"/>
            </a:pPr>
            <a:endParaRPr lang="fr-FR">
              <a:latin typeface="+mn-lt"/>
            </a:endParaRPr>
          </a:p>
          <a:p>
            <a:endParaRPr lang="fr-FR"/>
          </a:p>
          <a:p>
            <a:endParaRPr lang="fr-FR"/>
          </a:p>
        </p:txBody>
      </p:sp>
      <p:pic>
        <p:nvPicPr>
          <p:cNvPr id="3" name="Image 2" descr="Une image contenant texte, Police, Graphique, graphisme&#10;&#10;Description générée automatiquement">
            <a:extLst>
              <a:ext uri="{FF2B5EF4-FFF2-40B4-BE49-F238E27FC236}">
                <a16:creationId xmlns:a16="http://schemas.microsoft.com/office/drawing/2014/main" id="{32C24418-38A0-C990-5CCA-AB6921DC7D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425" y="6128182"/>
            <a:ext cx="2235734" cy="729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2502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95276"/>
            <a:ext cx="6014301" cy="628650"/>
          </a:xfrm>
        </p:spPr>
        <p:txBody>
          <a:bodyPr/>
          <a:lstStyle/>
          <a:p>
            <a:r>
              <a:rPr lang="fr-FR" err="1"/>
              <a:t>Lizmap</a:t>
            </a:r>
            <a:r>
              <a:rPr lang="fr-FR"/>
              <a:t> Dataviz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>
                <a:latin typeface="+mn-lt"/>
              </a:rPr>
              <a:t>Création de vues PostgreSQL </a:t>
            </a:r>
          </a:p>
          <a:p>
            <a:pPr marL="0" indent="0">
              <a:buNone/>
            </a:pPr>
            <a:endParaRPr lang="fr-FR">
              <a:latin typeface="+mn-lt"/>
            </a:endParaRPr>
          </a:p>
          <a:p>
            <a:r>
              <a:rPr lang="fr-FR">
                <a:latin typeface="+mn-lt"/>
              </a:rPr>
              <a:t>Outil Dataviz du plugin </a:t>
            </a:r>
            <a:r>
              <a:rPr lang="fr-FR" err="1">
                <a:latin typeface="+mn-lt"/>
              </a:rPr>
              <a:t>Lizmap</a:t>
            </a:r>
            <a:r>
              <a:rPr lang="fr-FR">
                <a:latin typeface="+mn-lt"/>
              </a:rPr>
              <a:t> </a:t>
            </a:r>
          </a:p>
          <a:p>
            <a:pPr marL="0" indent="0">
              <a:buNone/>
            </a:pPr>
            <a:endParaRPr lang="fr-FR"/>
          </a:p>
          <a:p>
            <a:r>
              <a:rPr lang="fr-FR">
                <a:latin typeface="+mn-lt"/>
              </a:rPr>
              <a:t>Large possibilité de l’outil (</a:t>
            </a:r>
            <a:r>
              <a:rPr lang="fr-FR" err="1">
                <a:latin typeface="+mn-lt"/>
              </a:rPr>
              <a:t>bootstrap</a:t>
            </a:r>
            <a:r>
              <a:rPr lang="fr-FR">
                <a:latin typeface="+mn-lt"/>
              </a:rPr>
              <a:t>, html, </a:t>
            </a:r>
            <a:r>
              <a:rPr lang="fr-FR" err="1">
                <a:latin typeface="+mn-lt"/>
              </a:rPr>
              <a:t>plotly</a:t>
            </a:r>
            <a:r>
              <a:rPr lang="fr-FR">
                <a:latin typeface="+mn-lt"/>
              </a:rPr>
              <a:t>, </a:t>
            </a:r>
            <a:r>
              <a:rPr lang="fr-FR" err="1">
                <a:latin typeface="+mn-lt"/>
              </a:rPr>
              <a:t>js</a:t>
            </a:r>
            <a:r>
              <a:rPr lang="fr-FR">
                <a:latin typeface="+mn-lt"/>
              </a:rPr>
              <a:t>), différentes représentations graphiques (diagrammes, camemberts…)</a:t>
            </a: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B0FE07C-AD01-1ECF-341C-C963F5EEAF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"/>
          <a:stretch/>
        </p:blipFill>
        <p:spPr bwMode="auto">
          <a:xfrm>
            <a:off x="6869708" y="1399271"/>
            <a:ext cx="2682875" cy="11760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51C67A6F-C4B5-81E8-12AA-8E84EE9C69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1924" y="2408603"/>
            <a:ext cx="428625" cy="333375"/>
          </a:xfrm>
          <a:prstGeom prst="rect">
            <a:avLst/>
          </a:prstGeom>
          <a:ln w="38100" cap="sq">
            <a:solidFill>
              <a:schemeClr val="accent6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027244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Outil « Statistiques sur les données »</a:t>
            </a:r>
          </a:p>
        </p:txBody>
      </p:sp>
      <p:pic>
        <p:nvPicPr>
          <p:cNvPr id="3" name="Espace réservé du contenu 2">
            <a:extLst>
              <a:ext uri="{FF2B5EF4-FFF2-40B4-BE49-F238E27FC236}">
                <a16:creationId xmlns:a16="http://schemas.microsoft.com/office/drawing/2014/main" id="{E4B8DC10-3CCB-4174-0805-2C5A6EAA12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48873" y="1436209"/>
            <a:ext cx="7779327" cy="4544569"/>
          </a:xfrm>
        </p:spPr>
      </p:pic>
    </p:spTree>
    <p:extLst>
      <p:ext uri="{BB962C8B-B14F-4D97-AF65-F5344CB8AC3E}">
        <p14:creationId xmlns:p14="http://schemas.microsoft.com/office/powerpoint/2010/main" val="40426130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0750" y="234462"/>
            <a:ext cx="8110538" cy="847725"/>
          </a:xfrm>
        </p:spPr>
        <p:txBody>
          <a:bodyPr/>
          <a:lstStyle/>
          <a:p>
            <a:r>
              <a:rPr lang="fr-FR"/>
              <a:t>Outil « Statistiques sur les données »</a:t>
            </a:r>
          </a:p>
        </p:txBody>
      </p:sp>
      <p:pic>
        <p:nvPicPr>
          <p:cNvPr id="11" name="Espace réservé du contenu 10">
            <a:extLst>
              <a:ext uri="{FF2B5EF4-FFF2-40B4-BE49-F238E27FC236}">
                <a16:creationId xmlns:a16="http://schemas.microsoft.com/office/drawing/2014/main" id="{9A49F127-5B30-A573-7EDB-3064291691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93818" y="656029"/>
            <a:ext cx="5794717" cy="6134295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58BC2C7-D146-7010-F5E1-6DC7D89BB33E}"/>
              </a:ext>
            </a:extLst>
          </p:cNvPr>
          <p:cNvSpPr/>
          <p:nvPr/>
        </p:nvSpPr>
        <p:spPr>
          <a:xfrm>
            <a:off x="3188417" y="5303204"/>
            <a:ext cx="4921110" cy="192431"/>
          </a:xfrm>
          <a:prstGeom prst="rect">
            <a:avLst/>
          </a:prstGeom>
          <a:noFill/>
          <a:ln w="190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sp>
        <p:nvSpPr>
          <p:cNvPr id="3" name="Zone de texte 2">
            <a:extLst>
              <a:ext uri="{FF2B5EF4-FFF2-40B4-BE49-F238E27FC236}">
                <a16:creationId xmlns:a16="http://schemas.microsoft.com/office/drawing/2014/main" id="{2B5187F5-4D66-40E8-605E-CF7EEF9DA8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87201" y="5237495"/>
            <a:ext cx="319087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ctr" anchorCtr="0">
            <a:noAutofit/>
          </a:bodyPr>
          <a:lstStyle/>
          <a:p>
            <a:pPr>
              <a:lnSpc>
                <a:spcPct val="107000"/>
              </a:lnSpc>
              <a:spcBef>
                <a:spcPts val="800"/>
              </a:spcBef>
            </a:pPr>
            <a:r>
              <a:rPr lang="fr-FR" sz="800" cap="all" err="1">
                <a:solidFill>
                  <a:srgbClr val="BF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  <a:cs typeface="Times New Roman" panose="02020603050405020304" pitchFamily="18" charset="0"/>
              </a:rPr>
              <a:t>CouchE</a:t>
            </a:r>
            <a:r>
              <a:rPr lang="fr-FR" sz="800" cap="all">
                <a:solidFill>
                  <a:srgbClr val="BF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  <a:cs typeface="Times New Roman" panose="02020603050405020304" pitchFamily="18" charset="0"/>
              </a:rPr>
              <a:t> du projet sur laquelle réaliser les graphiques</a:t>
            </a:r>
            <a:endParaRPr lang="fr-FR" sz="1100">
              <a:solidFill>
                <a:srgbClr val="404040"/>
              </a:solidFill>
              <a:effectLst/>
              <a:latin typeface="Segoe UI" panose="020B0502040204020203" pitchFamily="34" charset="0"/>
              <a:ea typeface="Segoe UI" panose="020B05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593593-7C4B-FADD-3D58-0A030A9742CD}"/>
              </a:ext>
            </a:extLst>
          </p:cNvPr>
          <p:cNvSpPr/>
          <p:nvPr/>
        </p:nvSpPr>
        <p:spPr>
          <a:xfrm>
            <a:off x="3188417" y="5525695"/>
            <a:ext cx="4921110" cy="137011"/>
          </a:xfrm>
          <a:prstGeom prst="rect">
            <a:avLst/>
          </a:prstGeom>
          <a:noFill/>
          <a:ln w="190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sp>
        <p:nvSpPr>
          <p:cNvPr id="6" name="Zone de texte 2">
            <a:extLst>
              <a:ext uri="{FF2B5EF4-FFF2-40B4-BE49-F238E27FC236}">
                <a16:creationId xmlns:a16="http://schemas.microsoft.com/office/drawing/2014/main" id="{4B48C837-39F0-6F03-0331-D5A950D14D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5" y="5414450"/>
            <a:ext cx="258127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ctr" anchorCtr="0">
            <a:noAutofit/>
          </a:bodyPr>
          <a:lstStyle/>
          <a:p>
            <a:pPr>
              <a:lnSpc>
                <a:spcPct val="107000"/>
              </a:lnSpc>
              <a:spcBef>
                <a:spcPts val="800"/>
              </a:spcBef>
            </a:pPr>
            <a:r>
              <a:rPr lang="fr-FR" sz="800" cap="all">
                <a:solidFill>
                  <a:srgbClr val="6C95D6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  <a:cs typeface="Times New Roman" panose="02020603050405020304" pitchFamily="18" charset="0"/>
              </a:rPr>
              <a:t>CHAMP SUR LEQUEL LE TRI DES DONNEES EST BASé</a:t>
            </a:r>
            <a:endParaRPr lang="fr-FR" sz="1100">
              <a:solidFill>
                <a:srgbClr val="404040"/>
              </a:solidFill>
              <a:effectLst/>
              <a:latin typeface="Segoe UI" panose="020B0502040204020203" pitchFamily="34" charset="0"/>
              <a:ea typeface="Segoe UI" panose="020B05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91CD20-6CF6-3783-9C66-509088BE7980}"/>
              </a:ext>
            </a:extLst>
          </p:cNvPr>
          <p:cNvSpPr/>
          <p:nvPr/>
        </p:nvSpPr>
        <p:spPr>
          <a:xfrm>
            <a:off x="3188417" y="5668571"/>
            <a:ext cx="4921110" cy="18097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sp>
        <p:nvSpPr>
          <p:cNvPr id="8" name="Zone de texte 2">
            <a:extLst>
              <a:ext uri="{FF2B5EF4-FFF2-40B4-BE49-F238E27FC236}">
                <a16:creationId xmlns:a16="http://schemas.microsoft.com/office/drawing/2014/main" id="{ED33399E-51AD-4B61-F769-99FCBD31FD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2026" y="5593352"/>
            <a:ext cx="277177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ctr" anchorCtr="0">
            <a:noAutofit/>
          </a:bodyPr>
          <a:lstStyle/>
          <a:p>
            <a:pPr>
              <a:lnSpc>
                <a:spcPct val="107000"/>
              </a:lnSpc>
              <a:spcBef>
                <a:spcPts val="800"/>
              </a:spcBef>
            </a:pPr>
            <a:r>
              <a:rPr lang="fr-FR" sz="800" cap="all">
                <a:solidFill>
                  <a:srgbClr val="538135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  <a:cs typeface="Times New Roman" panose="02020603050405020304" pitchFamily="18" charset="0"/>
              </a:rPr>
              <a:t>TYPE D’AGREGATION SUR LES DONNEES en Y (TRACES)</a:t>
            </a:r>
            <a:endParaRPr lang="fr-FR" sz="1100">
              <a:solidFill>
                <a:srgbClr val="404040"/>
              </a:solidFill>
              <a:effectLst/>
              <a:latin typeface="Segoe UI" panose="020B0502040204020203" pitchFamily="34" charset="0"/>
              <a:ea typeface="Segoe UI" panose="020B05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E228A6-62DC-0AFD-23FB-5408788C0336}"/>
              </a:ext>
            </a:extLst>
          </p:cNvPr>
          <p:cNvSpPr/>
          <p:nvPr/>
        </p:nvSpPr>
        <p:spPr>
          <a:xfrm>
            <a:off x="3190294" y="5847250"/>
            <a:ext cx="4898016" cy="682859"/>
          </a:xfrm>
          <a:prstGeom prst="rect">
            <a:avLst/>
          </a:prstGeom>
          <a:noFill/>
          <a:ln w="190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sp>
        <p:nvSpPr>
          <p:cNvPr id="13" name="Zone de texte 2">
            <a:extLst>
              <a:ext uri="{FF2B5EF4-FFF2-40B4-BE49-F238E27FC236}">
                <a16:creationId xmlns:a16="http://schemas.microsoft.com/office/drawing/2014/main" id="{CDAA76EB-7781-CEBA-47C4-A374A03264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23841" y="6114931"/>
            <a:ext cx="4010025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ctr" anchorCtr="0">
            <a:noAutofit/>
          </a:bodyPr>
          <a:lstStyle/>
          <a:p>
            <a:pPr algn="ctr">
              <a:lnSpc>
                <a:spcPct val="107000"/>
              </a:lnSpc>
              <a:spcBef>
                <a:spcPts val="800"/>
              </a:spcBef>
            </a:pPr>
            <a:r>
              <a:rPr lang="fr-FR" sz="800" b="1" cap="all">
                <a:solidFill>
                  <a:srgbClr val="BF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  <a:cs typeface="Times New Roman" panose="02020603050405020304" pitchFamily="18" charset="0"/>
              </a:rPr>
              <a:t>CHAMPS EN ORDONNEES (Y) SUR LESQUELS LES CALCULS SONT EFFECTUES</a:t>
            </a:r>
            <a:endParaRPr lang="fr-FR" sz="800">
              <a:solidFill>
                <a:srgbClr val="404040"/>
              </a:solidFill>
              <a:effectLst/>
              <a:latin typeface="Segoe UI" panose="020B0502040204020203" pitchFamily="34" charset="0"/>
              <a:ea typeface="Segoe UI" panose="020B05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9286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256" y="157897"/>
            <a:ext cx="8110538" cy="847725"/>
          </a:xfrm>
        </p:spPr>
        <p:txBody>
          <a:bodyPr/>
          <a:lstStyle/>
          <a:p>
            <a:r>
              <a:rPr lang="fr-FR"/>
              <a:t>Outil « Statistiques sur les données »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1D03299D-20DB-9297-22FB-0188582F11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979" y="841457"/>
            <a:ext cx="4955309" cy="389352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6E31EDC-B300-1845-2DE1-D8123017133C}"/>
              </a:ext>
            </a:extLst>
          </p:cNvPr>
          <p:cNvSpPr/>
          <p:nvPr/>
        </p:nvSpPr>
        <p:spPr>
          <a:xfrm>
            <a:off x="4774180" y="2126474"/>
            <a:ext cx="4758906" cy="116398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Espace réservé du contenu 7">
            <a:extLst>
              <a:ext uri="{FF2B5EF4-FFF2-40B4-BE49-F238E27FC236}">
                <a16:creationId xmlns:a16="http://schemas.microsoft.com/office/drawing/2014/main" id="{6FA167A0-D1D2-971B-6F3A-ED722DB5A2DC}"/>
              </a:ext>
            </a:extLst>
          </p:cNvPr>
          <p:cNvSpPr txBox="1">
            <a:spLocks/>
          </p:cNvSpPr>
          <p:nvPr/>
        </p:nvSpPr>
        <p:spPr>
          <a:xfrm>
            <a:off x="2005392" y="5272274"/>
            <a:ext cx="8110538" cy="5076825"/>
          </a:xfrm>
          <a:prstGeom prst="rect">
            <a:avLst/>
          </a:prstGeom>
        </p:spPr>
        <p:txBody>
          <a:bodyPr/>
          <a:lstStyle>
            <a:lvl1pPr marL="185738" indent="-185738" algn="l" defTabSz="742950" rtl="0" eaLnBrk="1" latinLnBrk="0" hangingPunct="1">
              <a:lnSpc>
                <a:spcPct val="90000"/>
              </a:lnSpc>
              <a:spcBef>
                <a:spcPts val="813"/>
              </a:spcBef>
              <a:buFont typeface="Arial" panose="020B0604020202020204" pitchFamily="34" charset="0"/>
              <a:buChar char="•"/>
              <a:defRPr sz="2275" kern="1200">
                <a:solidFill>
                  <a:schemeClr val="tx1"/>
                </a:solidFill>
                <a:latin typeface="Montserrat ExtraBold" pitchFamily="2" charset="0"/>
                <a:ea typeface="+mn-ea"/>
                <a:cs typeface="+mn-cs"/>
              </a:defRPr>
            </a:lvl1pPr>
            <a:lvl2pPr marL="55721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950" kern="1200">
                <a:solidFill>
                  <a:schemeClr val="tx1"/>
                </a:solidFill>
                <a:latin typeface="Montserrat SemiBold" pitchFamily="2" charset="0"/>
                <a:ea typeface="+mn-ea"/>
                <a:cs typeface="+mn-cs"/>
              </a:defRPr>
            </a:lvl2pPr>
            <a:lvl3pPr marL="92868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625" kern="1200">
                <a:solidFill>
                  <a:schemeClr val="tx1"/>
                </a:solidFill>
                <a:latin typeface="Montserrat" pitchFamily="2" charset="0"/>
                <a:ea typeface="+mn-ea"/>
                <a:cs typeface="+mn-cs"/>
              </a:defRPr>
            </a:lvl3pPr>
            <a:lvl4pPr marL="130016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Montserrat Light" pitchFamily="2" charset="0"/>
                <a:ea typeface="+mn-ea"/>
                <a:cs typeface="+mn-cs"/>
              </a:defRPr>
            </a:lvl4pPr>
            <a:lvl5pPr marL="167163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Montserrat ExtraLight" pitchFamily="2" charset="0"/>
                <a:ea typeface="+mn-ea"/>
                <a:cs typeface="+mn-cs"/>
              </a:defRPr>
            </a:lvl5pPr>
            <a:lvl6pPr marL="204311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1458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606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53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>
                <a:latin typeface="+mn-lt"/>
              </a:rPr>
              <a:t>Librairie </a:t>
            </a:r>
            <a:r>
              <a:rPr lang="fr-FR" err="1">
                <a:latin typeface="+mn-lt"/>
              </a:rPr>
              <a:t>Plotly</a:t>
            </a:r>
            <a:endParaRPr lang="fr-FR">
              <a:latin typeface="+mn-lt"/>
            </a:endParaRP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1DFA6980-1DB4-CF60-8517-386EE76548F4}"/>
              </a:ext>
            </a:extLst>
          </p:cNvPr>
          <p:cNvSpPr txBox="1"/>
          <p:nvPr/>
        </p:nvSpPr>
        <p:spPr>
          <a:xfrm>
            <a:off x="3211946" y="5664691"/>
            <a:ext cx="50569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>
                <a:latin typeface="+mn-lt"/>
                <a:hlinkClick r:id="rId4"/>
              </a:rPr>
              <a:t>https://plotly.com/javascript/reference/#layout</a:t>
            </a:r>
            <a:endParaRPr lang="fr-FR">
              <a:latin typeface="+mn-lt"/>
            </a:endParaRPr>
          </a:p>
        </p:txBody>
      </p:sp>
      <p:sp>
        <p:nvSpPr>
          <p:cNvPr id="16" name="Zone de texte 2">
            <a:extLst>
              <a:ext uri="{FF2B5EF4-FFF2-40B4-BE49-F238E27FC236}">
                <a16:creationId xmlns:a16="http://schemas.microsoft.com/office/drawing/2014/main" id="{24DDFF90-E9DA-680E-5D03-30347D99FF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5525" y="2684528"/>
            <a:ext cx="4758906" cy="35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ctr" anchorCtr="0">
            <a:noAutofit/>
          </a:bodyPr>
          <a:lstStyle/>
          <a:p>
            <a:pPr algn="ctr">
              <a:lnSpc>
                <a:spcPct val="107000"/>
              </a:lnSpc>
              <a:spcBef>
                <a:spcPts val="800"/>
              </a:spcBef>
            </a:pPr>
            <a:r>
              <a:rPr lang="fr-FR" sz="800" b="1" cap="all">
                <a:solidFill>
                  <a:srgbClr val="BF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  <a:cs typeface="Times New Roman" panose="02020603050405020304" pitchFamily="18" charset="0"/>
              </a:rPr>
              <a:t>FICHIER JSON DE MISE EN PAGE DU DIAGRAMME (COULEUR, TAILLES ETC)</a:t>
            </a:r>
            <a:endParaRPr lang="fr-FR" sz="800">
              <a:solidFill>
                <a:srgbClr val="404040"/>
              </a:solidFill>
              <a:effectLst/>
              <a:latin typeface="Segoe UI" panose="020B0502040204020203" pitchFamily="34" charset="0"/>
              <a:ea typeface="Segoe UI" panose="020B05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65257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236" y="260718"/>
            <a:ext cx="6014301" cy="628650"/>
          </a:xfrm>
        </p:spPr>
        <p:txBody>
          <a:bodyPr/>
          <a:lstStyle/>
          <a:p>
            <a:r>
              <a:rPr lang="fr-FR"/>
              <a:t>Résultats – Zone Sud 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145" y="1238251"/>
            <a:ext cx="8095060" cy="5105399"/>
          </a:xfrm>
        </p:spPr>
        <p:txBody>
          <a:bodyPr/>
          <a:lstStyle/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590AF12C-3E51-8EC1-E80B-5E2F1D4E41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9054" y="120363"/>
            <a:ext cx="3581710" cy="6377521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06DA2FEA-D691-39C8-0859-C985EDE33439}"/>
              </a:ext>
            </a:extLst>
          </p:cNvPr>
          <p:cNvSpPr txBox="1"/>
          <p:nvPr/>
        </p:nvSpPr>
        <p:spPr>
          <a:xfrm>
            <a:off x="628073" y="936525"/>
            <a:ext cx="1182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TRO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503B0ADA-195D-5D10-9810-06925DB811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4195" y="1418000"/>
            <a:ext cx="3505504" cy="493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4622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35" y="295276"/>
            <a:ext cx="6014301" cy="628650"/>
          </a:xfrm>
        </p:spPr>
        <p:txBody>
          <a:bodyPr/>
          <a:lstStyle/>
          <a:p>
            <a:r>
              <a:rPr lang="fr-FR"/>
              <a:t>Résultats – Zone Sud 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145" y="1238251"/>
            <a:ext cx="8095060" cy="5105399"/>
          </a:xfrm>
        </p:spPr>
        <p:txBody>
          <a:bodyPr/>
          <a:lstStyle/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06DA2FEA-D691-39C8-0859-C985EDE33439}"/>
              </a:ext>
            </a:extLst>
          </p:cNvPr>
          <p:cNvSpPr txBox="1"/>
          <p:nvPr/>
        </p:nvSpPr>
        <p:spPr>
          <a:xfrm>
            <a:off x="890039" y="925084"/>
            <a:ext cx="1182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DEB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C925588B-186A-7388-993C-5BE06CE184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5502" y="923927"/>
            <a:ext cx="3306935" cy="5160918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54CDEF0A-DD6B-B482-BDAE-F007C8EAE4CC}"/>
              </a:ext>
            </a:extLst>
          </p:cNvPr>
          <p:cNvSpPr txBox="1"/>
          <p:nvPr/>
        </p:nvSpPr>
        <p:spPr>
          <a:xfrm>
            <a:off x="5426066" y="896423"/>
            <a:ext cx="1182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EAU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FF6DCFB-70BB-182E-1685-D14B76C4FC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927" y="872894"/>
            <a:ext cx="3933024" cy="567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8245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909" y="276803"/>
            <a:ext cx="5745018" cy="628650"/>
          </a:xfrm>
        </p:spPr>
        <p:txBody>
          <a:bodyPr/>
          <a:lstStyle/>
          <a:p>
            <a:r>
              <a:rPr lang="fr-FR" sz="2400"/>
              <a:t>Filtre dans la popup parent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>
                <a:latin typeface="+mn-lt"/>
              </a:rPr>
              <a:t>Afficher les graphiques en fonction du département ou du massif sélectionné. </a:t>
            </a:r>
          </a:p>
          <a:p>
            <a:endParaRPr lang="fr-FR"/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pic>
        <p:nvPicPr>
          <p:cNvPr id="3" name="20240517-0744-43.9342038">
            <a:hlinkClick r:id="" action="ppaction://media"/>
            <a:extLst>
              <a:ext uri="{FF2B5EF4-FFF2-40B4-BE49-F238E27FC236}">
                <a16:creationId xmlns:a16="http://schemas.microsoft.com/office/drawing/2014/main" id="{231779BB-DDA2-A806-D362-7EC2AB2C50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5849" y="2168525"/>
            <a:ext cx="7513070" cy="360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76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35" y="295276"/>
            <a:ext cx="6014301" cy="628650"/>
          </a:xfrm>
        </p:spPr>
        <p:txBody>
          <a:bodyPr/>
          <a:lstStyle/>
          <a:p>
            <a:r>
              <a:rPr lang="fr-FR" sz="2400"/>
              <a:t>Résultats – Départements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145" y="1238251"/>
            <a:ext cx="8095060" cy="5105399"/>
          </a:xfrm>
        </p:spPr>
        <p:txBody>
          <a:bodyPr/>
          <a:lstStyle/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73D7457D-7995-D0A9-AE83-BA889E2349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5546" y="1044512"/>
            <a:ext cx="3390728" cy="5299138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45A2A15C-C9DA-6EA6-896B-76DFB0346D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4675" y="1794116"/>
            <a:ext cx="3671319" cy="4549534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591BA8D-8E46-62A7-5629-036EC8C98C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8694" y="301475"/>
            <a:ext cx="2703520" cy="1395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0095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35" y="295276"/>
            <a:ext cx="6014301" cy="628650"/>
          </a:xfrm>
        </p:spPr>
        <p:txBody>
          <a:bodyPr/>
          <a:lstStyle/>
          <a:p>
            <a:r>
              <a:rPr lang="fr-FR"/>
              <a:t>Résultats – Massifs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145" y="1238251"/>
            <a:ext cx="8095060" cy="5105399"/>
          </a:xfrm>
        </p:spPr>
        <p:txBody>
          <a:bodyPr/>
          <a:lstStyle/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0291607C-EF18-79A1-8A78-19A79884EE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675" y="1628775"/>
            <a:ext cx="3723734" cy="4714875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F4A51E12-9325-8BF6-EB77-3304B64963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8873" y="1119145"/>
            <a:ext cx="3594720" cy="522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6024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617" y="295276"/>
            <a:ext cx="6014301" cy="628650"/>
          </a:xfrm>
        </p:spPr>
        <p:txBody>
          <a:bodyPr/>
          <a:lstStyle/>
          <a:p>
            <a:r>
              <a:rPr lang="fr-FR"/>
              <a:t>Résultats – Cartographie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145" y="1238251"/>
            <a:ext cx="8095060" cy="5105399"/>
          </a:xfrm>
        </p:spPr>
        <p:txBody>
          <a:bodyPr/>
          <a:lstStyle/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5D8F14CA-75A5-D62B-2A7D-0CB7B6686B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7982" y="1238251"/>
            <a:ext cx="7515848" cy="3541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7524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617" y="295276"/>
            <a:ext cx="6014301" cy="628650"/>
          </a:xfrm>
        </p:spPr>
        <p:txBody>
          <a:bodyPr/>
          <a:lstStyle/>
          <a:p>
            <a:r>
              <a:rPr lang="fr-FR"/>
              <a:t>Résultats – Cartographie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145" y="1238251"/>
            <a:ext cx="8095060" cy="5105399"/>
          </a:xfrm>
        </p:spPr>
        <p:txBody>
          <a:bodyPr/>
          <a:lstStyle/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2F8B339A-3948-EDE4-A93D-0E043CCC09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5247" y="1238251"/>
            <a:ext cx="8238855" cy="328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9465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617" y="295276"/>
            <a:ext cx="6014301" cy="628650"/>
          </a:xfrm>
        </p:spPr>
        <p:txBody>
          <a:bodyPr/>
          <a:lstStyle/>
          <a:p>
            <a:r>
              <a:rPr lang="fr-FR"/>
              <a:t>Filtre</a:t>
            </a:r>
          </a:p>
        </p:txBody>
      </p:sp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BD45F429-7091-03D1-F042-94A59E2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255" y="988869"/>
            <a:ext cx="8095060" cy="5105399"/>
          </a:xfrm>
        </p:spPr>
        <p:txBody>
          <a:bodyPr/>
          <a:lstStyle/>
          <a:p>
            <a:endParaRPr lang="fr-FR">
              <a:latin typeface="+mn-lt"/>
            </a:endParaRPr>
          </a:p>
          <a:p>
            <a:r>
              <a:rPr lang="fr-FR">
                <a:latin typeface="+mn-lt"/>
              </a:rPr>
              <a:t>Chaque département ne verra que les statistiques le concernant</a:t>
            </a:r>
          </a:p>
          <a:p>
            <a:r>
              <a:rPr lang="fr-FR">
                <a:latin typeface="+mn-lt"/>
              </a:rPr>
              <a:t>Création de groupes pour chaque département </a:t>
            </a:r>
          </a:p>
          <a:p>
            <a:r>
              <a:rPr lang="fr-FR">
                <a:latin typeface="+mn-lt"/>
              </a:rPr>
              <a:t>Exemple d’application : Gard (30)</a:t>
            </a:r>
          </a:p>
          <a:p>
            <a:pPr marL="0" indent="0">
              <a:buNone/>
            </a:pPr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endParaRPr lang="fr-FR">
              <a:latin typeface="+mn-lt"/>
            </a:endParaRPr>
          </a:p>
          <a:p>
            <a:pPr marL="0" indent="0">
              <a:buNone/>
            </a:pPr>
            <a:endParaRPr lang="fr-FR">
              <a:latin typeface="+mn-lt"/>
            </a:endParaRPr>
          </a:p>
        </p:txBody>
      </p:sp>
      <p:pic>
        <p:nvPicPr>
          <p:cNvPr id="2" name="20240515-1327-09.6458817">
            <a:hlinkClick r:id="" action="ppaction://media"/>
            <a:extLst>
              <a:ext uri="{FF2B5EF4-FFF2-40B4-BE49-F238E27FC236}">
                <a16:creationId xmlns:a16="http://schemas.microsoft.com/office/drawing/2014/main" id="{CE3FE281-C8EC-8EDE-71D6-0BC6907CF9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47457" y="2788355"/>
            <a:ext cx="6386655" cy="330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745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8AC225FA-7E69-8B91-28A1-7ACBEAB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617" y="295276"/>
            <a:ext cx="6014301" cy="628650"/>
          </a:xfrm>
        </p:spPr>
        <p:txBody>
          <a:bodyPr/>
          <a:lstStyle/>
          <a:p>
            <a:r>
              <a:rPr lang="fr-FR"/>
              <a:t>Conclusion</a:t>
            </a:r>
          </a:p>
        </p:txBody>
      </p:sp>
      <p:grpSp>
        <p:nvGrpSpPr>
          <p:cNvPr id="6" name="Google Shape;868;p30">
            <a:extLst>
              <a:ext uri="{FF2B5EF4-FFF2-40B4-BE49-F238E27FC236}">
                <a16:creationId xmlns:a16="http://schemas.microsoft.com/office/drawing/2014/main" id="{C5210277-0FD2-47A5-9838-C3D8B1F6C0D9}"/>
              </a:ext>
            </a:extLst>
          </p:cNvPr>
          <p:cNvGrpSpPr/>
          <p:nvPr/>
        </p:nvGrpSpPr>
        <p:grpSpPr>
          <a:xfrm>
            <a:off x="4463000" y="1413074"/>
            <a:ext cx="2257275" cy="2518286"/>
            <a:chOff x="4899740" y="1882739"/>
            <a:chExt cx="1912500" cy="1912500"/>
          </a:xfrm>
        </p:grpSpPr>
        <p:sp>
          <p:nvSpPr>
            <p:cNvPr id="36" name="Google Shape;869;p30">
              <a:extLst>
                <a:ext uri="{FF2B5EF4-FFF2-40B4-BE49-F238E27FC236}">
                  <a16:creationId xmlns:a16="http://schemas.microsoft.com/office/drawing/2014/main" id="{B3E4B0B6-1743-4D7E-BEE2-5330F87458AD}"/>
                </a:ext>
              </a:extLst>
            </p:cNvPr>
            <p:cNvSpPr/>
            <p:nvPr/>
          </p:nvSpPr>
          <p:spPr>
            <a:xfrm rot="10800000">
              <a:off x="4899740" y="1882739"/>
              <a:ext cx="1912500" cy="1912500"/>
            </a:xfrm>
            <a:prstGeom prst="pie">
              <a:avLst>
                <a:gd name="adj1" fmla="val 5426420"/>
                <a:gd name="adj2" fmla="val 16251207"/>
              </a:avLst>
            </a:prstGeom>
            <a:noFill/>
            <a:ln w="9525" cap="flat" cmpd="sng">
              <a:solidFill>
                <a:srgbClr val="23295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7" name="Google Shape;870;p30">
              <a:extLst>
                <a:ext uri="{FF2B5EF4-FFF2-40B4-BE49-F238E27FC236}">
                  <a16:creationId xmlns:a16="http://schemas.microsoft.com/office/drawing/2014/main" id="{10E70B0F-4B4A-4AB3-9C22-27A8663BCD7A}"/>
                </a:ext>
              </a:extLst>
            </p:cNvPr>
            <p:cNvSpPr/>
            <p:nvPr/>
          </p:nvSpPr>
          <p:spPr>
            <a:xfrm>
              <a:off x="4902054" y="1961251"/>
              <a:ext cx="1755600" cy="1755600"/>
            </a:xfrm>
            <a:prstGeom prst="arc">
              <a:avLst>
                <a:gd name="adj1" fmla="val 5445808"/>
                <a:gd name="adj2" fmla="val 16224107"/>
              </a:avLst>
            </a:prstGeom>
            <a:noFill/>
            <a:ln w="9525" cap="flat" cmpd="sng">
              <a:solidFill>
                <a:srgbClr val="23295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8" name="Google Shape;871;p30">
              <a:extLst>
                <a:ext uri="{FF2B5EF4-FFF2-40B4-BE49-F238E27FC236}">
                  <a16:creationId xmlns:a16="http://schemas.microsoft.com/office/drawing/2014/main" id="{B83A2D9C-32BA-497C-AC9C-42B07D86137D}"/>
                </a:ext>
              </a:extLst>
            </p:cNvPr>
            <p:cNvSpPr/>
            <p:nvPr/>
          </p:nvSpPr>
          <p:spPr>
            <a:xfrm>
              <a:off x="5288725" y="2184023"/>
              <a:ext cx="1353000" cy="1352700"/>
            </a:xfrm>
            <a:prstGeom prst="ellipse">
              <a:avLst/>
            </a:prstGeom>
            <a:solidFill>
              <a:srgbClr val="2329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  <a:tabLst/>
                <a:defRPr/>
              </a:pP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Lato Light" panose="020F0502020204030203" pitchFamily="34" charset="0"/>
                  <a:ea typeface="Lato Light" panose="020F0502020204030203" pitchFamily="34" charset="0"/>
                  <a:cs typeface="Lato Light" panose="020F0502020204030203" pitchFamily="34" charset="0"/>
                  <a:sym typeface="Fira Sans Extra Condensed Medium"/>
                </a:rPr>
                <a:t>Dataviz </a:t>
              </a: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  <a:sym typeface="Fira Sans Extra Condensed Medium"/>
              </a:endParaRPr>
            </a:p>
          </p:txBody>
        </p:sp>
      </p:grpSp>
      <p:grpSp>
        <p:nvGrpSpPr>
          <p:cNvPr id="12" name="Google Shape;892;p30">
            <a:extLst>
              <a:ext uri="{FF2B5EF4-FFF2-40B4-BE49-F238E27FC236}">
                <a16:creationId xmlns:a16="http://schemas.microsoft.com/office/drawing/2014/main" id="{0BFDB228-EAB9-4382-8585-E6A32388CC84}"/>
              </a:ext>
            </a:extLst>
          </p:cNvPr>
          <p:cNvGrpSpPr/>
          <p:nvPr/>
        </p:nvGrpSpPr>
        <p:grpSpPr>
          <a:xfrm>
            <a:off x="6373190" y="1128818"/>
            <a:ext cx="2996391" cy="3258189"/>
            <a:chOff x="6775649" y="1856785"/>
            <a:chExt cx="2064600" cy="2064000"/>
          </a:xfrm>
        </p:grpSpPr>
        <p:sp>
          <p:nvSpPr>
            <p:cNvPr id="21" name="Google Shape;893;p30">
              <a:extLst>
                <a:ext uri="{FF2B5EF4-FFF2-40B4-BE49-F238E27FC236}">
                  <a16:creationId xmlns:a16="http://schemas.microsoft.com/office/drawing/2014/main" id="{30F64000-9D55-4A05-AF88-914CC00EF254}"/>
                </a:ext>
              </a:extLst>
            </p:cNvPr>
            <p:cNvSpPr/>
            <p:nvPr/>
          </p:nvSpPr>
          <p:spPr>
            <a:xfrm>
              <a:off x="6775649" y="1856785"/>
              <a:ext cx="2064600" cy="2064000"/>
            </a:xfrm>
            <a:prstGeom prst="ellipse">
              <a:avLst/>
            </a:prstGeom>
            <a:solidFill>
              <a:srgbClr val="4F7CA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endParaRPr>
            </a:p>
          </p:txBody>
        </p:sp>
        <p:sp>
          <p:nvSpPr>
            <p:cNvPr id="23" name="Google Shape;895;p30">
              <a:extLst>
                <a:ext uri="{FF2B5EF4-FFF2-40B4-BE49-F238E27FC236}">
                  <a16:creationId xmlns:a16="http://schemas.microsoft.com/office/drawing/2014/main" id="{6DEB88EB-E51F-4A91-AF0E-63CED874B769}"/>
                </a:ext>
              </a:extLst>
            </p:cNvPr>
            <p:cNvSpPr txBox="1"/>
            <p:nvPr/>
          </p:nvSpPr>
          <p:spPr>
            <a:xfrm>
              <a:off x="7041886" y="2463152"/>
              <a:ext cx="1657246" cy="93732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Font typeface="Wingdings" panose="05000000000000000000" pitchFamily="2" charset="2"/>
                <a:buChar char="§"/>
              </a:pPr>
              <a:r>
                <a:rPr lang="fr-FR" sz="1200">
                  <a:solidFill>
                    <a:schemeClr val="bg1"/>
                  </a:solidFill>
                </a:rPr>
                <a:t>B</a:t>
              </a:r>
              <a:r>
                <a:rPr lang="fr-FR" sz="1200">
                  <a:solidFill>
                    <a:schemeClr val="bg1"/>
                  </a:solidFill>
                  <a:latin typeface="+mn-lt"/>
                </a:rPr>
                <a:t>udgétiser les travaux effectués ou à effectuer dans les départements</a:t>
              </a:r>
            </a:p>
            <a:p>
              <a:endParaRPr lang="fr-FR" sz="1200">
                <a:solidFill>
                  <a:schemeClr val="bg1"/>
                </a:solidFill>
                <a:latin typeface="+mn-lt"/>
              </a:endParaRPr>
            </a:p>
            <a:p>
              <a:pPr marL="171450" indent="-171450">
                <a:buFont typeface="Wingdings" panose="05000000000000000000" pitchFamily="2" charset="2"/>
                <a:buChar char="§"/>
              </a:pPr>
              <a:r>
                <a:rPr lang="fr-FR" sz="1200">
                  <a:solidFill>
                    <a:schemeClr val="bg1"/>
                  </a:solidFill>
                </a:rPr>
                <a:t>Statistiques en temps réel</a:t>
              </a:r>
            </a:p>
            <a:p>
              <a:endParaRPr lang="fr-FR" sz="1200">
                <a:solidFill>
                  <a:schemeClr val="bg1"/>
                </a:solidFill>
              </a:endParaRPr>
            </a:p>
            <a:p>
              <a:pPr marL="171450" indent="-171450">
                <a:buFont typeface="Wingdings" panose="05000000000000000000" pitchFamily="2" charset="2"/>
                <a:buChar char="§"/>
              </a:pPr>
              <a:r>
                <a:rPr lang="fr-FR" sz="1200">
                  <a:solidFill>
                    <a:schemeClr val="bg1"/>
                  </a:solidFill>
                  <a:latin typeface="+mn-lt"/>
                </a:rPr>
                <a:t>Cohérence avec le guide des équipements DFCI</a:t>
              </a:r>
            </a:p>
          </p:txBody>
        </p:sp>
      </p:grpSp>
      <p:grpSp>
        <p:nvGrpSpPr>
          <p:cNvPr id="13" name="Google Shape;734;p28">
            <a:extLst>
              <a:ext uri="{FF2B5EF4-FFF2-40B4-BE49-F238E27FC236}">
                <a16:creationId xmlns:a16="http://schemas.microsoft.com/office/drawing/2014/main" id="{B6A7645C-458C-4193-A976-B458A7345CB9}"/>
              </a:ext>
            </a:extLst>
          </p:cNvPr>
          <p:cNvGrpSpPr/>
          <p:nvPr/>
        </p:nvGrpSpPr>
        <p:grpSpPr>
          <a:xfrm>
            <a:off x="5428898" y="2941501"/>
            <a:ext cx="437503" cy="447737"/>
            <a:chOff x="3270675" y="841800"/>
            <a:chExt cx="497700" cy="482725"/>
          </a:xfrm>
        </p:grpSpPr>
        <p:sp>
          <p:nvSpPr>
            <p:cNvPr id="18" name="Google Shape;735;p28">
              <a:extLst>
                <a:ext uri="{FF2B5EF4-FFF2-40B4-BE49-F238E27FC236}">
                  <a16:creationId xmlns:a16="http://schemas.microsoft.com/office/drawing/2014/main" id="{E9B4FEF4-2411-4F85-9A98-D2B512912BF5}"/>
                </a:ext>
              </a:extLst>
            </p:cNvPr>
            <p:cNvSpPr/>
            <p:nvPr/>
          </p:nvSpPr>
          <p:spPr>
            <a:xfrm>
              <a:off x="3270675" y="902000"/>
              <a:ext cx="447125" cy="422525"/>
            </a:xfrm>
            <a:custGeom>
              <a:avLst/>
              <a:gdLst/>
              <a:ahLst/>
              <a:cxnLst/>
              <a:rect l="l" t="t" r="r" b="b"/>
              <a:pathLst>
                <a:path w="17885" h="16901" extrusionOk="0">
                  <a:moveTo>
                    <a:pt x="3454" y="0"/>
                  </a:moveTo>
                  <a:cubicBezTo>
                    <a:pt x="3343" y="0"/>
                    <a:pt x="3231" y="40"/>
                    <a:pt x="3141" y="122"/>
                  </a:cubicBezTo>
                  <a:cubicBezTo>
                    <a:pt x="1160" y="1940"/>
                    <a:pt x="0" y="4548"/>
                    <a:pt x="0" y="7246"/>
                  </a:cubicBezTo>
                  <a:cubicBezTo>
                    <a:pt x="0" y="12579"/>
                    <a:pt x="4325" y="16900"/>
                    <a:pt x="9657" y="16900"/>
                  </a:cubicBezTo>
                  <a:cubicBezTo>
                    <a:pt x="10907" y="16900"/>
                    <a:pt x="12175" y="16662"/>
                    <a:pt x="13331" y="16178"/>
                  </a:cubicBezTo>
                  <a:cubicBezTo>
                    <a:pt x="15126" y="15434"/>
                    <a:pt x="16659" y="14169"/>
                    <a:pt x="17728" y="12546"/>
                  </a:cubicBezTo>
                  <a:cubicBezTo>
                    <a:pt x="17884" y="12305"/>
                    <a:pt x="17788" y="11983"/>
                    <a:pt x="17526" y="11866"/>
                  </a:cubicBezTo>
                  <a:lnTo>
                    <a:pt x="9158" y="8171"/>
                  </a:lnTo>
                  <a:cubicBezTo>
                    <a:pt x="9016" y="8108"/>
                    <a:pt x="8896" y="8005"/>
                    <a:pt x="8811" y="7876"/>
                  </a:cubicBezTo>
                  <a:lnTo>
                    <a:pt x="8405" y="7246"/>
                  </a:lnTo>
                  <a:lnTo>
                    <a:pt x="3846" y="212"/>
                  </a:lnTo>
                  <a:cubicBezTo>
                    <a:pt x="3756" y="73"/>
                    <a:pt x="3606" y="0"/>
                    <a:pt x="345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" name="Google Shape;736;p28">
              <a:extLst>
                <a:ext uri="{FF2B5EF4-FFF2-40B4-BE49-F238E27FC236}">
                  <a16:creationId xmlns:a16="http://schemas.microsoft.com/office/drawing/2014/main" id="{B6969E4E-E436-4E86-8616-73D2C22C57BA}"/>
                </a:ext>
              </a:extLst>
            </p:cNvPr>
            <p:cNvSpPr/>
            <p:nvPr/>
          </p:nvSpPr>
          <p:spPr>
            <a:xfrm>
              <a:off x="3385250" y="841800"/>
              <a:ext cx="279700" cy="220925"/>
            </a:xfrm>
            <a:custGeom>
              <a:avLst/>
              <a:gdLst/>
              <a:ahLst/>
              <a:cxnLst/>
              <a:rect l="l" t="t" r="r" b="b"/>
              <a:pathLst>
                <a:path w="11188" h="8837" extrusionOk="0">
                  <a:moveTo>
                    <a:pt x="5070" y="0"/>
                  </a:moveTo>
                  <a:cubicBezTo>
                    <a:pt x="3434" y="0"/>
                    <a:pt x="1792" y="415"/>
                    <a:pt x="308" y="1256"/>
                  </a:cubicBezTo>
                  <a:cubicBezTo>
                    <a:pt x="76" y="1388"/>
                    <a:pt x="1" y="1690"/>
                    <a:pt x="148" y="1912"/>
                  </a:cubicBezTo>
                  <a:lnTo>
                    <a:pt x="4532" y="8676"/>
                  </a:lnTo>
                  <a:cubicBezTo>
                    <a:pt x="4601" y="8781"/>
                    <a:pt x="4714" y="8837"/>
                    <a:pt x="4828" y="8837"/>
                  </a:cubicBezTo>
                  <a:cubicBezTo>
                    <a:pt x="4919" y="8837"/>
                    <a:pt x="5010" y="8802"/>
                    <a:pt x="5081" y="8730"/>
                  </a:cubicBezTo>
                  <a:lnTo>
                    <a:pt x="10992" y="2683"/>
                  </a:lnTo>
                  <a:cubicBezTo>
                    <a:pt x="11187" y="2482"/>
                    <a:pt x="11163" y="2156"/>
                    <a:pt x="10940" y="1988"/>
                  </a:cubicBezTo>
                  <a:cubicBezTo>
                    <a:pt x="9218" y="670"/>
                    <a:pt x="7149" y="0"/>
                    <a:pt x="507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0" name="Google Shape;737;p28">
              <a:extLst>
                <a:ext uri="{FF2B5EF4-FFF2-40B4-BE49-F238E27FC236}">
                  <a16:creationId xmlns:a16="http://schemas.microsoft.com/office/drawing/2014/main" id="{47B0AC6F-12A4-40DC-A816-634D41B792D6}"/>
                </a:ext>
              </a:extLst>
            </p:cNvPr>
            <p:cNvSpPr/>
            <p:nvPr/>
          </p:nvSpPr>
          <p:spPr>
            <a:xfrm>
              <a:off x="3530100" y="924750"/>
              <a:ext cx="238275" cy="250200"/>
            </a:xfrm>
            <a:custGeom>
              <a:avLst/>
              <a:gdLst/>
              <a:ahLst/>
              <a:cxnLst/>
              <a:rect l="l" t="t" r="r" b="b"/>
              <a:pathLst>
                <a:path w="9531" h="10008" extrusionOk="0">
                  <a:moveTo>
                    <a:pt x="6350" y="1"/>
                  </a:moveTo>
                  <a:cubicBezTo>
                    <a:pt x="6230" y="1"/>
                    <a:pt x="6108" y="47"/>
                    <a:pt x="6017" y="142"/>
                  </a:cubicBezTo>
                  <a:lnTo>
                    <a:pt x="172" y="6123"/>
                  </a:lnTo>
                  <a:cubicBezTo>
                    <a:pt x="0" y="6297"/>
                    <a:pt x="57" y="6589"/>
                    <a:pt x="283" y="6689"/>
                  </a:cubicBezTo>
                  <a:lnTo>
                    <a:pt x="7706" y="9968"/>
                  </a:lnTo>
                  <a:cubicBezTo>
                    <a:pt x="7767" y="9995"/>
                    <a:pt x="7830" y="10007"/>
                    <a:pt x="7893" y="10007"/>
                  </a:cubicBezTo>
                  <a:cubicBezTo>
                    <a:pt x="8082" y="10007"/>
                    <a:pt x="8261" y="9890"/>
                    <a:pt x="8329" y="9700"/>
                  </a:cubicBezTo>
                  <a:cubicBezTo>
                    <a:pt x="9531" y="6463"/>
                    <a:pt x="8913" y="2828"/>
                    <a:pt x="6706" y="169"/>
                  </a:cubicBezTo>
                  <a:cubicBezTo>
                    <a:pt x="6615" y="57"/>
                    <a:pt x="6483" y="1"/>
                    <a:pt x="635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2" name="Google Shape;882;p30">
            <a:extLst>
              <a:ext uri="{FF2B5EF4-FFF2-40B4-BE49-F238E27FC236}">
                <a16:creationId xmlns:a16="http://schemas.microsoft.com/office/drawing/2014/main" id="{88B529F0-92F2-476C-B1C0-C0862911FAD2}"/>
              </a:ext>
            </a:extLst>
          </p:cNvPr>
          <p:cNvGrpSpPr/>
          <p:nvPr/>
        </p:nvGrpSpPr>
        <p:grpSpPr>
          <a:xfrm>
            <a:off x="1258349" y="2214886"/>
            <a:ext cx="3931113" cy="726615"/>
            <a:chOff x="317894" y="2089987"/>
            <a:chExt cx="3285575" cy="534115"/>
          </a:xfrm>
        </p:grpSpPr>
        <p:sp>
          <p:nvSpPr>
            <p:cNvPr id="44" name="Google Shape;884;p30">
              <a:extLst>
                <a:ext uri="{FF2B5EF4-FFF2-40B4-BE49-F238E27FC236}">
                  <a16:creationId xmlns:a16="http://schemas.microsoft.com/office/drawing/2014/main" id="{4837282B-7CA6-4B91-B4B8-1A4618A6C70F}"/>
                </a:ext>
              </a:extLst>
            </p:cNvPr>
            <p:cNvSpPr/>
            <p:nvPr/>
          </p:nvSpPr>
          <p:spPr>
            <a:xfrm>
              <a:off x="317894" y="2089987"/>
              <a:ext cx="1615663" cy="534115"/>
            </a:xfrm>
            <a:prstGeom prst="rect">
              <a:avLst/>
            </a:prstGeom>
            <a:solidFill>
              <a:srgbClr val="00CD99"/>
            </a:solidFill>
            <a:ln>
              <a:noFill/>
            </a:ln>
          </p:spPr>
          <p:txBody>
            <a:bodyPr spcFirstLastPara="1" wrap="square" lIns="182875" tIns="91425" rIns="64007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  <a:tabLst/>
                <a:defRPr/>
              </a:pPr>
              <a:r>
                <a:rPr kumimoji="0" lang="fr-FR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 Light" panose="020F0502020204030203" pitchFamily="34" charset="0"/>
                  <a:ea typeface="Lato Light" panose="020F0502020204030203" pitchFamily="34" charset="0"/>
                  <a:cs typeface="Lato Light" panose="020F0502020204030203" pitchFamily="34" charset="0"/>
                  <a:sym typeface="Roboto"/>
                </a:rPr>
                <a:t>Audit DFCI</a:t>
              </a:r>
            </a:p>
          </p:txBody>
        </p:sp>
        <p:sp>
          <p:nvSpPr>
            <p:cNvPr id="46" name="Google Shape;886;p30">
              <a:extLst>
                <a:ext uri="{FF2B5EF4-FFF2-40B4-BE49-F238E27FC236}">
                  <a16:creationId xmlns:a16="http://schemas.microsoft.com/office/drawing/2014/main" id="{A593C944-6121-4BE1-81EA-922AAFC15A61}"/>
                </a:ext>
              </a:extLst>
            </p:cNvPr>
            <p:cNvSpPr/>
            <p:nvPr/>
          </p:nvSpPr>
          <p:spPr>
            <a:xfrm>
              <a:off x="3502669" y="2472543"/>
              <a:ext cx="100800" cy="100800"/>
            </a:xfrm>
            <a:prstGeom prst="ellipse">
              <a:avLst/>
            </a:prstGeom>
            <a:solidFill>
              <a:srgbClr val="00CD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47" name="Google Shape;883;p30">
            <a:extLst>
              <a:ext uri="{FF2B5EF4-FFF2-40B4-BE49-F238E27FC236}">
                <a16:creationId xmlns:a16="http://schemas.microsoft.com/office/drawing/2014/main" id="{61A10909-6896-2AF3-88EE-D0EA212A5768}"/>
              </a:ext>
            </a:extLst>
          </p:cNvPr>
          <p:cNvSpPr/>
          <p:nvPr/>
        </p:nvSpPr>
        <p:spPr>
          <a:xfrm>
            <a:off x="2844368" y="2576784"/>
            <a:ext cx="2257276" cy="180945"/>
          </a:xfrm>
          <a:custGeom>
            <a:avLst/>
            <a:gdLst/>
            <a:ahLst/>
            <a:cxnLst/>
            <a:rect l="l" t="t" r="r" b="b"/>
            <a:pathLst>
              <a:path w="30465" h="3957" extrusionOk="0">
                <a:moveTo>
                  <a:pt x="0" y="0"/>
                </a:moveTo>
                <a:lnTo>
                  <a:pt x="26508" y="0"/>
                </a:lnTo>
                <a:lnTo>
                  <a:pt x="30465" y="3957"/>
                </a:lnTo>
              </a:path>
            </a:pathLst>
          </a:custGeom>
          <a:noFill/>
          <a:ln w="19050" cap="flat" cmpd="sng">
            <a:solidFill>
              <a:srgbClr val="00CD99"/>
            </a:solidFill>
            <a:prstDash val="solid"/>
            <a:round/>
            <a:headEnd type="stealth" w="med" len="med"/>
            <a:tailEnd type="none" w="med" len="med"/>
          </a:ln>
        </p:spPr>
        <p:txBody>
          <a:bodyPr/>
          <a:lstStyle>
            <a:defPPr>
              <a:defRPr lang="fr-F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aphicFrame>
        <p:nvGraphicFramePr>
          <p:cNvPr id="2" name="Espace réservé du contenu 2">
            <a:extLst>
              <a:ext uri="{FF2B5EF4-FFF2-40B4-BE49-F238E27FC236}">
                <a16:creationId xmlns:a16="http://schemas.microsoft.com/office/drawing/2014/main" id="{113EDCCC-ECE0-4E3E-878B-0A0B3ACDEE31}"/>
              </a:ext>
            </a:extLst>
          </p:cNvPr>
          <p:cNvGraphicFramePr/>
          <p:nvPr/>
        </p:nvGraphicFramePr>
        <p:xfrm>
          <a:off x="2226888" y="4748905"/>
          <a:ext cx="7482191" cy="1767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oneTexte 5">
            <a:extLst>
              <a:ext uri="{FF2B5EF4-FFF2-40B4-BE49-F238E27FC236}">
                <a16:creationId xmlns:a16="http://schemas.microsoft.com/office/drawing/2014/main" id="{810695E2-1F86-48F2-8504-46DE9F1E1C2A}"/>
              </a:ext>
            </a:extLst>
          </p:cNvPr>
          <p:cNvSpPr txBox="1"/>
          <p:nvPr/>
        </p:nvSpPr>
        <p:spPr>
          <a:xfrm>
            <a:off x="1592886" y="4298248"/>
            <a:ext cx="4054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fr-F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/>
              <a:t>Problèmes soulevés : </a:t>
            </a:r>
          </a:p>
        </p:txBody>
      </p:sp>
    </p:spTree>
    <p:extLst>
      <p:ext uri="{BB962C8B-B14F-4D97-AF65-F5344CB8AC3E}">
        <p14:creationId xmlns:p14="http://schemas.microsoft.com/office/powerpoint/2010/main" val="2893744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1">
            <a:extLst>
              <a:ext uri="{FF2B5EF4-FFF2-40B4-BE49-F238E27FC236}">
                <a16:creationId xmlns:a16="http://schemas.microsoft.com/office/drawing/2014/main" id="{C577A47C-54BF-3A01-824F-6646EE46B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95276"/>
            <a:ext cx="5770179" cy="628650"/>
          </a:xfrm>
        </p:spPr>
        <p:txBody>
          <a:bodyPr/>
          <a:lstStyle/>
          <a:p>
            <a:r>
              <a:rPr lang="fr-FR" sz="2400"/>
              <a:t>Nécessaire contrôle qualité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40E712D1-7618-BA79-2EFE-0E32C2C067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9894" y="4295149"/>
            <a:ext cx="1043940" cy="152400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415EF214-F292-45B3-AEC0-A808F37229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1964" y="4295149"/>
            <a:ext cx="1043940" cy="118872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97A9426-A2A3-E282-18EF-C074AB92B4AB}"/>
              </a:ext>
            </a:extLst>
          </p:cNvPr>
          <p:cNvSpPr/>
          <p:nvPr/>
        </p:nvSpPr>
        <p:spPr>
          <a:xfrm>
            <a:off x="1959894" y="5819149"/>
            <a:ext cx="10395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400" b="0" cap="none" spc="0">
                <a:ln w="0"/>
                <a:solidFill>
                  <a:schemeClr val="tx1"/>
                </a:solidFill>
              </a:rPr>
              <a:t>9 tables </a:t>
            </a:r>
          </a:p>
          <a:p>
            <a:pPr algn="ctr"/>
            <a:r>
              <a:rPr lang="fr-FR" sz="1400" b="0" cap="none" spc="0">
                <a:ln w="0"/>
                <a:solidFill>
                  <a:schemeClr val="tx1"/>
                </a:solidFill>
              </a:rPr>
              <a:t>obligatoires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418D07-4537-255A-438B-D94385AC16CA}"/>
              </a:ext>
            </a:extLst>
          </p:cNvPr>
          <p:cNvSpPr/>
          <p:nvPr/>
        </p:nvSpPr>
        <p:spPr>
          <a:xfrm>
            <a:off x="3065942" y="5489276"/>
            <a:ext cx="102034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1400" b="0" cap="none" spc="0">
                <a:ln w="0"/>
                <a:solidFill>
                  <a:schemeClr val="tx1"/>
                </a:solidFill>
              </a:rPr>
              <a:t>7 tables </a:t>
            </a:r>
          </a:p>
          <a:p>
            <a:pPr algn="ctr"/>
            <a:r>
              <a:rPr lang="fr-FR" sz="1400" b="0" cap="none" spc="0">
                <a:ln w="0"/>
                <a:solidFill>
                  <a:schemeClr val="tx1"/>
                </a:solidFill>
              </a:rPr>
              <a:t>facultatives</a:t>
            </a:r>
          </a:p>
        </p:txBody>
      </p:sp>
      <p:grpSp>
        <p:nvGrpSpPr>
          <p:cNvPr id="12" name="Groupe 11">
            <a:extLst>
              <a:ext uri="{FF2B5EF4-FFF2-40B4-BE49-F238E27FC236}">
                <a16:creationId xmlns:a16="http://schemas.microsoft.com/office/drawing/2014/main" id="{CE2795F8-2690-03BC-6BDB-3FB41E68D6E8}"/>
              </a:ext>
            </a:extLst>
          </p:cNvPr>
          <p:cNvGrpSpPr/>
          <p:nvPr/>
        </p:nvGrpSpPr>
        <p:grpSpPr>
          <a:xfrm>
            <a:off x="1597938" y="1015047"/>
            <a:ext cx="1789837" cy="1459156"/>
            <a:chOff x="7505986" y="3058791"/>
            <a:chExt cx="1789837" cy="1459156"/>
          </a:xfrm>
        </p:grpSpPr>
        <p:pic>
          <p:nvPicPr>
            <p:cNvPr id="16" name="Picture 4" descr="Impression Livre - Atlanmac">
              <a:extLst>
                <a:ext uri="{FF2B5EF4-FFF2-40B4-BE49-F238E27FC236}">
                  <a16:creationId xmlns:a16="http://schemas.microsoft.com/office/drawing/2014/main" id="{B54B7D0D-E682-9565-E3FB-C2F8B1F52B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05986" y="3058791"/>
              <a:ext cx="1789837" cy="14591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0411786-6122-AE1C-785C-E1E5658F38DA}"/>
                </a:ext>
              </a:extLst>
            </p:cNvPr>
            <p:cNvSpPr/>
            <p:nvPr/>
          </p:nvSpPr>
          <p:spPr>
            <a:xfrm>
              <a:off x="7819972" y="3480665"/>
              <a:ext cx="1019831" cy="507833"/>
            </a:xfrm>
            <a:prstGeom prst="rect">
              <a:avLst/>
            </a:prstGeom>
            <a:noFill/>
          </p:spPr>
          <p:txBody>
            <a:bodyPr wrap="none" lIns="91440" tIns="45721" rIns="91440" bIns="45721">
              <a:spAutoFit/>
            </a:bodyPr>
            <a:lstStyle>
              <a:defPPr>
                <a:defRPr lang="fr-F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fr-FR" sz="900" b="1">
                  <a:ln w="0"/>
                  <a:solidFill>
                    <a:schemeClr val="bg1"/>
                  </a:solidFill>
                  <a:latin typeface="Montserrat" panose="00000500000000000000" pitchFamily="2" charset="0"/>
                </a:rPr>
                <a:t>Guide des </a:t>
              </a:r>
            </a:p>
            <a:p>
              <a:pPr algn="ctr"/>
              <a:r>
                <a:rPr lang="fr-FR" sz="900" b="1">
                  <a:ln w="0"/>
                  <a:solidFill>
                    <a:schemeClr val="bg1"/>
                  </a:solidFill>
                  <a:latin typeface="Montserrat" panose="00000500000000000000" pitchFamily="2" charset="0"/>
                </a:rPr>
                <a:t>équipements </a:t>
              </a:r>
            </a:p>
            <a:p>
              <a:pPr algn="ctr"/>
              <a:r>
                <a:rPr lang="fr-FR" sz="900" b="1">
                  <a:ln w="0"/>
                  <a:solidFill>
                    <a:schemeClr val="bg1"/>
                  </a:solidFill>
                  <a:latin typeface="Montserrat" panose="00000500000000000000" pitchFamily="2" charset="0"/>
                </a:rPr>
                <a:t>DFCI</a:t>
              </a: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352E4EBE-D15D-1E87-6915-F3E4F2B72789}"/>
              </a:ext>
            </a:extLst>
          </p:cNvPr>
          <p:cNvSpPr/>
          <p:nvPr/>
        </p:nvSpPr>
        <p:spPr>
          <a:xfrm>
            <a:off x="1393558" y="2546633"/>
            <a:ext cx="2702346" cy="14591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fr-F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fr-FR" sz="1801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40880F-7207-9929-76A6-5C8393AB616A}"/>
              </a:ext>
            </a:extLst>
          </p:cNvPr>
          <p:cNvSpPr/>
          <p:nvPr/>
        </p:nvSpPr>
        <p:spPr>
          <a:xfrm>
            <a:off x="1447696" y="2441608"/>
            <a:ext cx="1940079" cy="23083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square" lIns="91440" tIns="45721" rIns="91440" bIns="45721">
            <a:spAutoFit/>
          </a:bodyPr>
          <a:lstStyle>
            <a:defPPr>
              <a:defRPr lang="fr-F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fr-FR" sz="900" b="1">
                <a:ln w="0"/>
                <a:latin typeface="Montserrat" panose="00000500000000000000" pitchFamily="2" charset="0"/>
              </a:rPr>
              <a:t>Guide des équipements DFCI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C048A2-FCD7-7B78-B030-893A03BEC467}"/>
              </a:ext>
            </a:extLst>
          </p:cNvPr>
          <p:cNvSpPr/>
          <p:nvPr/>
        </p:nvSpPr>
        <p:spPr>
          <a:xfrm>
            <a:off x="1393558" y="2696546"/>
            <a:ext cx="2819545" cy="1338830"/>
          </a:xfrm>
          <a:prstGeom prst="rect">
            <a:avLst/>
          </a:prstGeom>
          <a:noFill/>
        </p:spPr>
        <p:txBody>
          <a:bodyPr wrap="square" lIns="91440" tIns="45721" rIns="91440" bIns="45721">
            <a:spAutoFit/>
          </a:bodyPr>
          <a:lstStyle>
            <a:defPPr>
              <a:defRPr lang="fr-F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900">
                <a:ln w="0"/>
                <a:latin typeface="Montserrat" panose="00000500000000000000" pitchFamily="2" charset="0"/>
              </a:rPr>
              <a:t>Tronc Commun visant l’harmonisation pour :</a:t>
            </a:r>
          </a:p>
          <a:p>
            <a:endParaRPr lang="fr-FR" sz="900">
              <a:ln w="0"/>
              <a:latin typeface="Montserrat" panose="00000500000000000000" pitchFamily="2" charset="0"/>
            </a:endParaRPr>
          </a:p>
          <a:p>
            <a:r>
              <a:rPr lang="fr-FR" sz="900">
                <a:ln w="0"/>
                <a:latin typeface="Montserrat" panose="00000500000000000000" pitchFamily="2" charset="0"/>
              </a:rPr>
              <a:t>- L’identification et définition des équipements DFCI</a:t>
            </a:r>
          </a:p>
          <a:p>
            <a:r>
              <a:rPr lang="fr-FR" sz="900">
                <a:ln w="0"/>
                <a:latin typeface="Montserrat" panose="00000500000000000000" pitchFamily="2" charset="0"/>
              </a:rPr>
              <a:t>- La représentation cartographique des équipements DFCI</a:t>
            </a:r>
          </a:p>
          <a:p>
            <a:r>
              <a:rPr lang="fr-FR" sz="900">
                <a:ln w="0"/>
                <a:latin typeface="Montserrat" panose="00000500000000000000" pitchFamily="2" charset="0"/>
              </a:rPr>
              <a:t>- La structure attributaire des équipements DFCI</a:t>
            </a:r>
          </a:p>
          <a:p>
            <a:r>
              <a:rPr lang="fr-FR" sz="900">
                <a:ln w="0"/>
                <a:latin typeface="Montserrat" panose="00000500000000000000" pitchFamily="2" charset="0"/>
              </a:rPr>
              <a:t>- Les relations entre équipements DFCI</a:t>
            </a: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65B83BAF-16CB-0217-B6E7-31BFF3698A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3103" y="1119900"/>
            <a:ext cx="5434749" cy="2933718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FDC7731-9562-8C88-6EE8-405101E7D8A7}"/>
              </a:ext>
            </a:extLst>
          </p:cNvPr>
          <p:cNvSpPr/>
          <p:nvPr/>
        </p:nvSpPr>
        <p:spPr>
          <a:xfrm>
            <a:off x="7077084" y="777404"/>
            <a:ext cx="2570768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r"/>
            <a:r>
              <a:rPr lang="fr-FR" sz="1200" b="0" i="1" cap="none" spc="0">
                <a:ln w="0"/>
                <a:solidFill>
                  <a:schemeClr val="tx1"/>
                </a:solidFill>
              </a:rPr>
              <a:t>Extrait du guide des équipements DFCI</a:t>
            </a:r>
          </a:p>
          <a:p>
            <a:pPr algn="r"/>
            <a:r>
              <a:rPr lang="fr-FR" sz="1050" i="1">
                <a:ln w="0"/>
              </a:rPr>
              <a:t>Les tronçons catégorisés (les pistes DFCI)</a:t>
            </a:r>
            <a:endParaRPr lang="fr-FR" sz="1050" b="0" i="1" cap="none" spc="0">
              <a:ln w="0"/>
              <a:solidFill>
                <a:schemeClr val="tx1"/>
              </a:solidFill>
            </a:endParaRPr>
          </a:p>
          <a:p>
            <a:pPr algn="r"/>
            <a:endParaRPr lang="fr-FR" sz="1200" b="0" i="1" cap="none" spc="0">
              <a:ln w="0"/>
              <a:solidFill>
                <a:schemeClr val="tx1"/>
              </a:solidFill>
            </a:endParaRPr>
          </a:p>
        </p:txBody>
      </p:sp>
      <p:pic>
        <p:nvPicPr>
          <p:cNvPr id="26" name="Image 25">
            <a:extLst>
              <a:ext uri="{FF2B5EF4-FFF2-40B4-BE49-F238E27FC236}">
                <a16:creationId xmlns:a16="http://schemas.microsoft.com/office/drawing/2014/main" id="{AD8797A0-4E08-661E-7478-88AF6F2684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2780" y="4036943"/>
            <a:ext cx="5405547" cy="2223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78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23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240520-0621-17.7689072">
            <a:hlinkClick r:id="" action="ppaction://media"/>
            <a:extLst>
              <a:ext uri="{FF2B5EF4-FFF2-40B4-BE49-F238E27FC236}">
                <a16:creationId xmlns:a16="http://schemas.microsoft.com/office/drawing/2014/main" id="{087C924D-936B-FD29-D58E-2C34C1FE59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1500" y="1131078"/>
            <a:ext cx="9144000" cy="5545947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3960FC82-B739-EA46-DEDD-25ABB8D86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5275"/>
            <a:ext cx="5332413" cy="628650"/>
          </a:xfrm>
        </p:spPr>
        <p:txBody>
          <a:bodyPr/>
          <a:lstStyle/>
          <a:p>
            <a:r>
              <a:rPr lang="fr-FR" sz="2400" b="0"/>
              <a:t>Le rapport d’audit, accès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01A516-60AE-97DC-0ABB-4A62F1711045}"/>
              </a:ext>
            </a:extLst>
          </p:cNvPr>
          <p:cNvSpPr/>
          <p:nvPr/>
        </p:nvSpPr>
        <p:spPr>
          <a:xfrm>
            <a:off x="5900432" y="588696"/>
            <a:ext cx="3186418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fr-FR" sz="1400" b="0" cap="none" spc="0">
                <a:ln w="0"/>
                <a:solidFill>
                  <a:schemeClr val="tx1"/>
                </a:solidFill>
              </a:rPr>
              <a:t>Une approche départementale</a:t>
            </a:r>
          </a:p>
        </p:txBody>
      </p:sp>
    </p:spTree>
    <p:extLst>
      <p:ext uri="{BB962C8B-B14F-4D97-AF65-F5344CB8AC3E}">
        <p14:creationId xmlns:p14="http://schemas.microsoft.com/office/powerpoint/2010/main" val="262730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4DBD09D-C2D0-232D-95F6-537B1DE2601F}"/>
              </a:ext>
            </a:extLst>
          </p:cNvPr>
          <p:cNvSpPr/>
          <p:nvPr/>
        </p:nvSpPr>
        <p:spPr>
          <a:xfrm>
            <a:off x="6046470" y="685800"/>
            <a:ext cx="3737610" cy="59778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29" name="Image 28">
            <a:extLst>
              <a:ext uri="{FF2B5EF4-FFF2-40B4-BE49-F238E27FC236}">
                <a16:creationId xmlns:a16="http://schemas.microsoft.com/office/drawing/2014/main" id="{D1482664-B157-8E56-6BB8-5D59BC3243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914" y="1110938"/>
            <a:ext cx="7698510" cy="541656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FF70664-4BF4-7894-AEA4-ADD03C2B7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400" b="0"/>
              <a:t>Le rapport d’audit, contenu</a:t>
            </a:r>
          </a:p>
        </p:txBody>
      </p:sp>
      <p:sp>
        <p:nvSpPr>
          <p:cNvPr id="8" name="Ellipse 7">
            <a:extLst>
              <a:ext uri="{FF2B5EF4-FFF2-40B4-BE49-F238E27FC236}">
                <a16:creationId xmlns:a16="http://schemas.microsoft.com/office/drawing/2014/main" id="{A8B5B07D-2A84-8FD0-B4BF-9CD2589E3E64}"/>
              </a:ext>
            </a:extLst>
          </p:cNvPr>
          <p:cNvSpPr/>
          <p:nvPr/>
        </p:nvSpPr>
        <p:spPr>
          <a:xfrm>
            <a:off x="3308488" y="1456942"/>
            <a:ext cx="339867" cy="369332"/>
          </a:xfrm>
          <a:prstGeom prst="rect">
            <a:avLst/>
          </a:prstGeom>
          <a:solidFill>
            <a:srgbClr val="2B4F3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b="1" cap="none" spc="0">
                <a:ln w="0"/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0" name="Ellipse 7">
            <a:extLst>
              <a:ext uri="{FF2B5EF4-FFF2-40B4-BE49-F238E27FC236}">
                <a16:creationId xmlns:a16="http://schemas.microsoft.com/office/drawing/2014/main" id="{D711C403-C24E-1602-63A2-B0EFEC4A0F26}"/>
              </a:ext>
            </a:extLst>
          </p:cNvPr>
          <p:cNvSpPr/>
          <p:nvPr/>
        </p:nvSpPr>
        <p:spPr>
          <a:xfrm>
            <a:off x="2797668" y="2234493"/>
            <a:ext cx="339867" cy="369332"/>
          </a:xfrm>
          <a:prstGeom prst="rect">
            <a:avLst/>
          </a:prstGeom>
          <a:solidFill>
            <a:srgbClr val="2B4F3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b="1" cap="none" spc="0">
                <a:ln w="0"/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3" name="Ellipse 7">
            <a:extLst>
              <a:ext uri="{FF2B5EF4-FFF2-40B4-BE49-F238E27FC236}">
                <a16:creationId xmlns:a16="http://schemas.microsoft.com/office/drawing/2014/main" id="{A5206995-0B4A-9C8A-81AB-AE26C785480E}"/>
              </a:ext>
            </a:extLst>
          </p:cNvPr>
          <p:cNvSpPr/>
          <p:nvPr/>
        </p:nvSpPr>
        <p:spPr>
          <a:xfrm>
            <a:off x="8042219" y="1110938"/>
            <a:ext cx="339867" cy="369332"/>
          </a:xfrm>
          <a:prstGeom prst="rect">
            <a:avLst/>
          </a:prstGeom>
          <a:solidFill>
            <a:srgbClr val="2B4F3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b="1" cap="none" spc="0">
                <a:ln w="0"/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85FA00-34A0-290F-A45F-75ED54B6CB15}"/>
              </a:ext>
            </a:extLst>
          </p:cNvPr>
          <p:cNvSpPr/>
          <p:nvPr/>
        </p:nvSpPr>
        <p:spPr>
          <a:xfrm>
            <a:off x="8382086" y="1041444"/>
            <a:ext cx="1401994" cy="60016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fr-FR" sz="1100" b="0" cap="none" spc="0">
                <a:ln w="0"/>
                <a:solidFill>
                  <a:schemeClr val="tx1"/>
                </a:solidFill>
              </a:rPr>
              <a:t>Identification des tables absentes de la BD DFCI</a:t>
            </a:r>
          </a:p>
        </p:txBody>
      </p:sp>
      <p:sp>
        <p:nvSpPr>
          <p:cNvPr id="15" name="Ellipse 7">
            <a:extLst>
              <a:ext uri="{FF2B5EF4-FFF2-40B4-BE49-F238E27FC236}">
                <a16:creationId xmlns:a16="http://schemas.microsoft.com/office/drawing/2014/main" id="{91FEB22E-EBA6-54DC-D36D-598CAEB6B191}"/>
              </a:ext>
            </a:extLst>
          </p:cNvPr>
          <p:cNvSpPr/>
          <p:nvPr/>
        </p:nvSpPr>
        <p:spPr>
          <a:xfrm>
            <a:off x="8042218" y="1826274"/>
            <a:ext cx="339867" cy="369332"/>
          </a:xfrm>
          <a:prstGeom prst="rect">
            <a:avLst/>
          </a:prstGeom>
          <a:solidFill>
            <a:srgbClr val="2B4F3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b="1" cap="none" spc="0">
                <a:ln w="0"/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D7EFD8-C053-A0E2-25E3-2B073E3D2DC1}"/>
              </a:ext>
            </a:extLst>
          </p:cNvPr>
          <p:cNvSpPr/>
          <p:nvPr/>
        </p:nvSpPr>
        <p:spPr>
          <a:xfrm>
            <a:off x="8382086" y="1866447"/>
            <a:ext cx="1401994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fr-FR" sz="1100" b="0" cap="none" spc="0">
                <a:ln w="0"/>
                <a:solidFill>
                  <a:schemeClr val="tx1"/>
                </a:solidFill>
              </a:rPr>
              <a:t>Analyse par table</a:t>
            </a:r>
          </a:p>
        </p:txBody>
      </p:sp>
      <p:sp>
        <p:nvSpPr>
          <p:cNvPr id="17" name="Ellipse 7">
            <a:extLst>
              <a:ext uri="{FF2B5EF4-FFF2-40B4-BE49-F238E27FC236}">
                <a16:creationId xmlns:a16="http://schemas.microsoft.com/office/drawing/2014/main" id="{139F8196-DC1D-E043-4657-DC68E2A5DCDD}"/>
              </a:ext>
            </a:extLst>
          </p:cNvPr>
          <p:cNvSpPr/>
          <p:nvPr/>
        </p:nvSpPr>
        <p:spPr>
          <a:xfrm>
            <a:off x="7225844" y="2148320"/>
            <a:ext cx="339867" cy="369332"/>
          </a:xfrm>
          <a:prstGeom prst="rect">
            <a:avLst/>
          </a:prstGeom>
          <a:solidFill>
            <a:srgbClr val="2B4F3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b="1" cap="none" spc="0">
                <a:ln w="0"/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8" name="Ellipse 7">
            <a:extLst>
              <a:ext uri="{FF2B5EF4-FFF2-40B4-BE49-F238E27FC236}">
                <a16:creationId xmlns:a16="http://schemas.microsoft.com/office/drawing/2014/main" id="{71E7FB08-38E5-20BB-3D33-F6D13F33FEEC}"/>
              </a:ext>
            </a:extLst>
          </p:cNvPr>
          <p:cNvSpPr/>
          <p:nvPr/>
        </p:nvSpPr>
        <p:spPr>
          <a:xfrm>
            <a:off x="8028537" y="2654117"/>
            <a:ext cx="339867" cy="369332"/>
          </a:xfrm>
          <a:prstGeom prst="rect">
            <a:avLst/>
          </a:prstGeom>
          <a:solidFill>
            <a:srgbClr val="2B4F3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b="1" cap="none" spc="0">
                <a:ln w="0"/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9B5B6E-48BF-7844-2346-C3A56A3C4777}"/>
              </a:ext>
            </a:extLst>
          </p:cNvPr>
          <p:cNvSpPr/>
          <p:nvPr/>
        </p:nvSpPr>
        <p:spPr>
          <a:xfrm>
            <a:off x="8368404" y="2725772"/>
            <a:ext cx="1401994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fr-FR" sz="1100" b="0" cap="none" spc="0">
                <a:ln w="0"/>
                <a:solidFill>
                  <a:schemeClr val="tx1"/>
                </a:solidFill>
              </a:rPr>
              <a:t>Rapport par champ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F476B4A-831D-153E-6758-784BB44F8292}"/>
              </a:ext>
            </a:extLst>
          </p:cNvPr>
          <p:cNvSpPr/>
          <p:nvPr/>
        </p:nvSpPr>
        <p:spPr>
          <a:xfrm>
            <a:off x="7943850" y="3828300"/>
            <a:ext cx="1951024" cy="75405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fr-FR" sz="1100">
                <a:ln w="0"/>
              </a:rPr>
              <a:t>Taux de remplissage des champs + détails.</a:t>
            </a:r>
          </a:p>
          <a:p>
            <a:pPr algn="just"/>
            <a:r>
              <a:rPr lang="fr-FR" sz="1050" b="0" i="1" cap="none" spc="0">
                <a:ln w="0"/>
                <a:solidFill>
                  <a:srgbClr val="FF0000"/>
                </a:solidFill>
              </a:rPr>
              <a:t>En rouge: lorsque les ch</a:t>
            </a:r>
            <a:r>
              <a:rPr lang="fr-FR" sz="1050" i="1">
                <a:ln w="0"/>
                <a:solidFill>
                  <a:srgbClr val="FF0000"/>
                </a:solidFill>
              </a:rPr>
              <a:t>amps obligatoires ne sont pas à 100%</a:t>
            </a:r>
            <a:endParaRPr lang="fr-FR" sz="1050" b="0" i="1" cap="none" spc="0">
              <a:ln w="0"/>
              <a:solidFill>
                <a:srgbClr val="FF0000"/>
              </a:solidFill>
            </a:endParaRPr>
          </a:p>
        </p:txBody>
      </p:sp>
      <p:grpSp>
        <p:nvGrpSpPr>
          <p:cNvPr id="33" name="Groupe 32">
            <a:extLst>
              <a:ext uri="{FF2B5EF4-FFF2-40B4-BE49-F238E27FC236}">
                <a16:creationId xmlns:a16="http://schemas.microsoft.com/office/drawing/2014/main" id="{4A9535D5-B0C7-7E24-8ED6-7D13A915DB98}"/>
              </a:ext>
            </a:extLst>
          </p:cNvPr>
          <p:cNvGrpSpPr/>
          <p:nvPr/>
        </p:nvGrpSpPr>
        <p:grpSpPr>
          <a:xfrm>
            <a:off x="7943850" y="3008975"/>
            <a:ext cx="1974576" cy="788580"/>
            <a:chOff x="7943850" y="3008975"/>
            <a:chExt cx="1974576" cy="78858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BC0FA7E5-698D-112A-A19E-CE471D37400A}"/>
                </a:ext>
              </a:extLst>
            </p:cNvPr>
            <p:cNvSpPr/>
            <p:nvPr/>
          </p:nvSpPr>
          <p:spPr>
            <a:xfrm>
              <a:off x="7954975" y="3543639"/>
              <a:ext cx="1951024" cy="253916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just"/>
              <a:r>
                <a:rPr lang="fr-FR" sz="1050">
                  <a:ln w="0"/>
                </a:rPr>
                <a:t>3 évaluations attributaires:</a:t>
              </a:r>
              <a:endParaRPr lang="fr-FR" sz="1050" b="0" cap="none" spc="0">
                <a:ln w="0"/>
                <a:solidFill>
                  <a:schemeClr val="tx1"/>
                </a:solidFill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EE9E884-DFA7-3407-17B0-F4DE1B583629}"/>
                </a:ext>
              </a:extLst>
            </p:cNvPr>
            <p:cNvSpPr/>
            <p:nvPr/>
          </p:nvSpPr>
          <p:spPr>
            <a:xfrm>
              <a:off x="7943850" y="3008975"/>
              <a:ext cx="1974576" cy="577081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just"/>
              <a:r>
                <a:rPr lang="fr-FR" sz="1050" i="1">
                  <a:ln w="0"/>
                </a:rPr>
                <a:t>NB: hors rapport, la requête identifie pour chaque champ la liste des équipements concernés.</a:t>
              </a:r>
              <a:endParaRPr lang="fr-FR" sz="1050" b="0" i="1" cap="none" spc="0">
                <a:ln w="0"/>
                <a:solidFill>
                  <a:schemeClr val="tx1"/>
                </a:solidFill>
              </a:endParaRPr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7FA18DAC-ADEC-EA9C-CA8A-644F1B2B6BC4}"/>
              </a:ext>
            </a:extLst>
          </p:cNvPr>
          <p:cNvSpPr/>
          <p:nvPr/>
        </p:nvSpPr>
        <p:spPr>
          <a:xfrm>
            <a:off x="7943851" y="5496078"/>
            <a:ext cx="1922448" cy="4308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fr-FR" sz="1100">
                <a:ln w="0"/>
              </a:rPr>
              <a:t>Respect des contraintes du guide des équipements.</a:t>
            </a:r>
            <a:endParaRPr lang="fr-FR" sz="1100" b="0" i="1" cap="none" spc="0">
              <a:ln w="0"/>
              <a:solidFill>
                <a:srgbClr val="FF0000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A18FBBE-626A-C83B-29EF-815180A3705E}"/>
              </a:ext>
            </a:extLst>
          </p:cNvPr>
          <p:cNvSpPr/>
          <p:nvPr/>
        </p:nvSpPr>
        <p:spPr>
          <a:xfrm>
            <a:off x="7943850" y="4739133"/>
            <a:ext cx="1962149" cy="60016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fr-FR" sz="1100">
                <a:ln w="0"/>
              </a:rPr>
              <a:t>Respect des occurrences définies par le guide des équipements.</a:t>
            </a:r>
            <a:endParaRPr lang="fr-FR" sz="1100" b="0" i="1" cap="none" spc="0">
              <a:ln w="0"/>
              <a:solidFill>
                <a:srgbClr val="FF0000"/>
              </a:solidFill>
            </a:endParaRPr>
          </a:p>
        </p:txBody>
      </p:sp>
      <p:sp>
        <p:nvSpPr>
          <p:cNvPr id="30" name="Parenthèse ouvrante 29">
            <a:extLst>
              <a:ext uri="{FF2B5EF4-FFF2-40B4-BE49-F238E27FC236}">
                <a16:creationId xmlns:a16="http://schemas.microsoft.com/office/drawing/2014/main" id="{7C53410A-1FF6-6B9A-9630-4B01C373A115}"/>
              </a:ext>
            </a:extLst>
          </p:cNvPr>
          <p:cNvSpPr/>
          <p:nvPr/>
        </p:nvSpPr>
        <p:spPr>
          <a:xfrm rot="5400000">
            <a:off x="3173335" y="1487784"/>
            <a:ext cx="45719" cy="2378386"/>
          </a:xfrm>
          <a:prstGeom prst="leftBracket">
            <a:avLst/>
          </a:prstGeom>
          <a:ln w="19050">
            <a:solidFill>
              <a:schemeClr val="accent5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Parenthèse ouvrante 30">
            <a:extLst>
              <a:ext uri="{FF2B5EF4-FFF2-40B4-BE49-F238E27FC236}">
                <a16:creationId xmlns:a16="http://schemas.microsoft.com/office/drawing/2014/main" id="{D2F0C4C3-CDB9-901A-1A7B-7B023248EB5F}"/>
              </a:ext>
            </a:extLst>
          </p:cNvPr>
          <p:cNvSpPr/>
          <p:nvPr/>
        </p:nvSpPr>
        <p:spPr>
          <a:xfrm rot="5400000">
            <a:off x="6511847" y="1645975"/>
            <a:ext cx="45720" cy="2062007"/>
          </a:xfrm>
          <a:prstGeom prst="leftBracket">
            <a:avLst/>
          </a:prstGeom>
          <a:ln w="19050">
            <a:solidFill>
              <a:schemeClr val="accent5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Parenthèse ouvrante 31">
            <a:extLst>
              <a:ext uri="{FF2B5EF4-FFF2-40B4-BE49-F238E27FC236}">
                <a16:creationId xmlns:a16="http://schemas.microsoft.com/office/drawing/2014/main" id="{5F47C7BB-0621-9C52-5AD7-83765C7D1B17}"/>
              </a:ext>
            </a:extLst>
          </p:cNvPr>
          <p:cNvSpPr/>
          <p:nvPr/>
        </p:nvSpPr>
        <p:spPr>
          <a:xfrm rot="5400000">
            <a:off x="4912455" y="2190809"/>
            <a:ext cx="45721" cy="972338"/>
          </a:xfrm>
          <a:prstGeom prst="leftBracket">
            <a:avLst/>
          </a:prstGeom>
          <a:ln w="19050">
            <a:solidFill>
              <a:schemeClr val="accent5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01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3" grpId="0" animBg="1"/>
      <p:bldP spid="14" grpId="0"/>
      <p:bldP spid="15" grpId="0" animBg="1"/>
      <p:bldP spid="16" grpId="0"/>
      <p:bldP spid="17" grpId="0" animBg="1"/>
      <p:bldP spid="18" grpId="0" animBg="1"/>
      <p:bldP spid="19" grpId="0"/>
      <p:bldP spid="22" grpId="0"/>
      <p:bldP spid="24" grpId="0"/>
      <p:bldP spid="25" grpId="0"/>
      <p:bldP spid="30" grpId="0" animBg="1"/>
      <p:bldP spid="31" grpId="0" animBg="1"/>
      <p:bldP spid="32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4D20346-FA22-5EFE-BD0C-E1A786BA028C}"/>
              </a:ext>
            </a:extLst>
          </p:cNvPr>
          <p:cNvSpPr/>
          <p:nvPr/>
        </p:nvSpPr>
        <p:spPr>
          <a:xfrm>
            <a:off x="2185639" y="923926"/>
            <a:ext cx="7598441" cy="57397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CA525451-C5CF-6738-633B-60DCB229B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95276"/>
            <a:ext cx="6464595" cy="628650"/>
          </a:xfrm>
        </p:spPr>
        <p:txBody>
          <a:bodyPr/>
          <a:lstStyle/>
          <a:p>
            <a:r>
              <a:rPr lang="fr-FR" sz="2000" b="0"/>
              <a:t>Le rapport d’audit, </a:t>
            </a:r>
            <a:r>
              <a:rPr lang="fr-FR" sz="1800" b="0"/>
              <a:t>et la géométrie?</a:t>
            </a:r>
            <a:endParaRPr lang="fr-FR" sz="2000" b="0"/>
          </a:p>
        </p:txBody>
      </p:sp>
      <p:pic>
        <p:nvPicPr>
          <p:cNvPr id="3074" name="Picture 2" descr="IGN | Afigéo">
            <a:extLst>
              <a:ext uri="{FF2B5EF4-FFF2-40B4-BE49-F238E27FC236}">
                <a16:creationId xmlns:a16="http://schemas.microsoft.com/office/drawing/2014/main" id="{4B47A72D-B6B1-0ECF-DF9B-B2CF19CB6A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499" y="1024100"/>
            <a:ext cx="1235695" cy="784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821AF84-468C-849D-A69D-A0B85225C170}"/>
              </a:ext>
            </a:extLst>
          </p:cNvPr>
          <p:cNvSpPr/>
          <p:nvPr/>
        </p:nvSpPr>
        <p:spPr>
          <a:xfrm>
            <a:off x="2015405" y="1262003"/>
            <a:ext cx="639117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Convention pour l’appariement des </a:t>
            </a:r>
            <a:r>
              <a:rPr lang="fr-FR" b="0" cap="none" spc="0">
                <a:ln w="0"/>
                <a:solidFill>
                  <a:schemeClr val="tx1"/>
                </a:solidFill>
              </a:rPr>
              <a:t>pistes DFCI et de la BD TOPO®</a:t>
            </a:r>
            <a:r>
              <a:rPr lang="fr-FR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5D93E268-1196-2A1C-F5D5-FEDECD11A5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0534" y="1723038"/>
            <a:ext cx="6286044" cy="1856389"/>
          </a:xfrm>
          <a:prstGeom prst="rect">
            <a:avLst/>
          </a:prstGeom>
        </p:spPr>
      </p:pic>
      <p:grpSp>
        <p:nvGrpSpPr>
          <p:cNvPr id="11" name="Groupe 10">
            <a:extLst>
              <a:ext uri="{FF2B5EF4-FFF2-40B4-BE49-F238E27FC236}">
                <a16:creationId xmlns:a16="http://schemas.microsoft.com/office/drawing/2014/main" id="{16B56FC9-CD65-CEF3-0C56-008F8BD886BD}"/>
              </a:ext>
            </a:extLst>
          </p:cNvPr>
          <p:cNvGrpSpPr/>
          <p:nvPr/>
        </p:nvGrpSpPr>
        <p:grpSpPr>
          <a:xfrm>
            <a:off x="3767690" y="3687612"/>
            <a:ext cx="5393807" cy="3021929"/>
            <a:chOff x="3767690" y="3687612"/>
            <a:chExt cx="5393807" cy="3021929"/>
          </a:xfrm>
        </p:grpSpPr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DBF54EE6-B38A-3798-5CDF-1799208271A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767690" y="3687612"/>
              <a:ext cx="5393807" cy="3021929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0C781A2-901A-2396-F471-3774BAA86482}"/>
                </a:ext>
              </a:extLst>
            </p:cNvPr>
            <p:cNvSpPr/>
            <p:nvPr/>
          </p:nvSpPr>
          <p:spPr>
            <a:xfrm>
              <a:off x="8271164" y="3687612"/>
              <a:ext cx="890333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pic>
        <p:nvPicPr>
          <p:cNvPr id="14" name="Image 13" descr="Une image contenant texte, logo, Police, capture d’écran&#10;&#10;Description générée automatiquement">
            <a:extLst>
              <a:ext uri="{FF2B5EF4-FFF2-40B4-BE49-F238E27FC236}">
                <a16:creationId xmlns:a16="http://schemas.microsoft.com/office/drawing/2014/main" id="{D083A377-1A50-D7E1-8FFB-4F728F1B5C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853" y="3937932"/>
            <a:ext cx="959769" cy="96744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7838C4C-CB11-6762-B1F5-1231C755E4F3}"/>
              </a:ext>
            </a:extLst>
          </p:cNvPr>
          <p:cNvSpPr/>
          <p:nvPr/>
        </p:nvSpPr>
        <p:spPr>
          <a:xfrm>
            <a:off x="2015405" y="4987003"/>
            <a:ext cx="18701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fr-FR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Suivi et </a:t>
            </a:r>
          </a:p>
          <a:p>
            <a:r>
              <a:rPr lang="fr-FR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accompagnement</a:t>
            </a:r>
          </a:p>
        </p:txBody>
      </p:sp>
      <p:cxnSp>
        <p:nvCxnSpPr>
          <p:cNvPr id="17" name="Connecteur : en angle 16">
            <a:extLst>
              <a:ext uri="{FF2B5EF4-FFF2-40B4-BE49-F238E27FC236}">
                <a16:creationId xmlns:a16="http://schemas.microsoft.com/office/drawing/2014/main" id="{DB5AF601-AA20-E734-54C2-331153939DFB}"/>
              </a:ext>
            </a:extLst>
          </p:cNvPr>
          <p:cNvCxnSpPr/>
          <p:nvPr/>
        </p:nvCxnSpPr>
        <p:spPr>
          <a:xfrm>
            <a:off x="2950500" y="5633334"/>
            <a:ext cx="1108316" cy="468576"/>
          </a:xfrm>
          <a:prstGeom prst="bentConnector3">
            <a:avLst>
              <a:gd name="adj1" fmla="val 1171"/>
            </a:avLst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6" name="Picture 4" descr="Nouveautés : 1 684 921 images, photos de stock, objets 3D et images  vectorielles | Shutterstock">
            <a:extLst>
              <a:ext uri="{FF2B5EF4-FFF2-40B4-BE49-F238E27FC236}">
                <a16:creationId xmlns:a16="http://schemas.microsoft.com/office/drawing/2014/main" id="{2B80AD8D-731C-4382-53E4-156B90F459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781"/>
          <a:stretch/>
        </p:blipFill>
        <p:spPr bwMode="auto">
          <a:xfrm rot="20824491">
            <a:off x="2433429" y="5828389"/>
            <a:ext cx="1273823" cy="50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13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0FCA3D3-FBFA-E0E2-5526-2848EC34B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95276"/>
            <a:ext cx="5770179" cy="628650"/>
          </a:xfrm>
        </p:spPr>
        <p:txBody>
          <a:bodyPr/>
          <a:lstStyle/>
          <a:p>
            <a:r>
              <a:rPr lang="fr-FR" sz="2400"/>
              <a:t>Plan d’action, </a:t>
            </a:r>
            <a:r>
              <a:rPr lang="fr-FR" sz="1800"/>
              <a:t>les prochaines étapes. </a:t>
            </a:r>
            <a:endParaRPr lang="fr-FR" sz="240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3CC6735-B32D-2350-07BF-24778F077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1662" y="1118300"/>
            <a:ext cx="7877031" cy="5111143"/>
          </a:xfrm>
          <a:noFill/>
        </p:spPr>
        <p:txBody>
          <a:bodyPr wrap="square" lIns="91440" tIns="45720" rIns="91440" bIns="45720">
            <a:spAutoFit/>
          </a:bodyPr>
          <a:lstStyle/>
          <a:p>
            <a:pPr marL="0" algn="just" defTabSz="914400"/>
            <a:r>
              <a:rPr lang="fr-FR" sz="2000" b="1">
                <a:ln w="0"/>
                <a:latin typeface="+mn-lt"/>
              </a:rPr>
              <a:t>Rencontrer les partenaires </a:t>
            </a:r>
          </a:p>
          <a:p>
            <a:pPr marL="0" algn="just" defTabSz="914400"/>
            <a:r>
              <a:rPr lang="fr-FR" sz="2000" b="1">
                <a:ln w="0"/>
                <a:latin typeface="+mn-lt"/>
              </a:rPr>
              <a:t>Proposer des outils d’aide à la saisie:</a:t>
            </a:r>
          </a:p>
          <a:p>
            <a:pPr marL="457200" lvl="1" algn="just" defTabSz="914400"/>
            <a:r>
              <a:rPr lang="fr-FR" sz="1600">
                <a:ln w="0"/>
                <a:latin typeface="+mn-lt"/>
              </a:rPr>
              <a:t>Fichier de style contenant la représentation graphique et le formulaire de saisie (liste déroulante, contraintes…)</a:t>
            </a:r>
          </a:p>
          <a:p>
            <a:pPr marL="457200" lvl="1" algn="just" defTabSz="914400"/>
            <a:r>
              <a:rPr lang="fr-FR" sz="1600">
                <a:ln w="0"/>
                <a:latin typeface="+mn-lt"/>
              </a:rPr>
              <a:t>Fichier JS permettant d’afficher les seuls champs nécessaires, en fonction des saisies préalables</a:t>
            </a:r>
          </a:p>
          <a:p>
            <a:pPr marL="914400" lvl="2" algn="just" defTabSz="914400"/>
            <a:endParaRPr lang="fr-FR" sz="1600">
              <a:ln w="0"/>
              <a:latin typeface="+mn-lt"/>
            </a:endParaRPr>
          </a:p>
          <a:p>
            <a:pPr marL="914400" lvl="2" algn="just" defTabSz="914400"/>
            <a:endParaRPr lang="fr-FR" sz="1600">
              <a:ln w="0"/>
              <a:latin typeface="+mn-lt"/>
            </a:endParaRPr>
          </a:p>
          <a:p>
            <a:pPr marL="914400" lvl="2" algn="just" defTabSz="914400"/>
            <a:endParaRPr lang="fr-FR" sz="1600">
              <a:ln w="0"/>
              <a:latin typeface="+mn-lt"/>
            </a:endParaRPr>
          </a:p>
          <a:p>
            <a:pPr marL="728662" lvl="2" indent="0" algn="just" defTabSz="914400">
              <a:buNone/>
            </a:pPr>
            <a:endParaRPr lang="fr-FR" sz="1600">
              <a:ln w="0"/>
              <a:latin typeface="+mn-lt"/>
            </a:endParaRPr>
          </a:p>
          <a:p>
            <a:pPr marL="728662" lvl="2" indent="0" algn="just" defTabSz="914400">
              <a:buNone/>
            </a:pPr>
            <a:endParaRPr lang="fr-FR" sz="1600">
              <a:ln w="0"/>
              <a:latin typeface="+mn-lt"/>
            </a:endParaRPr>
          </a:p>
          <a:p>
            <a:pPr marL="457200" lvl="1" algn="just" defTabSz="914400"/>
            <a:r>
              <a:rPr lang="fr-FR" sz="1600">
                <a:ln w="0"/>
                <a:latin typeface="+mn-lt"/>
              </a:rPr>
              <a:t>Triggers pour automatiser le remplissage de certains champs</a:t>
            </a:r>
          </a:p>
          <a:p>
            <a:pPr marL="371475" lvl="1" algn="just" defTabSz="914400"/>
            <a:endParaRPr lang="fr-FR" sz="1600" b="1">
              <a:ln w="0"/>
              <a:latin typeface="+mn-lt"/>
            </a:endParaRPr>
          </a:p>
          <a:p>
            <a:pPr marL="0" algn="just" defTabSz="914400"/>
            <a:r>
              <a:rPr lang="fr-FR" sz="2000" b="1">
                <a:ln w="0"/>
                <a:latin typeface="+mn-lt"/>
              </a:rPr>
              <a:t>Suivre l’évolution</a:t>
            </a:r>
          </a:p>
          <a:p>
            <a:pPr marL="0" algn="just" defTabSz="914400"/>
            <a:r>
              <a:rPr lang="fr-FR" sz="2000" b="1">
                <a:ln w="0"/>
                <a:latin typeface="+mn-lt"/>
              </a:rPr>
              <a:t>Lancer les appariements BD TOPO®</a:t>
            </a:r>
          </a:p>
          <a:p>
            <a:pPr marL="0" algn="just" defTabSz="914400"/>
            <a:r>
              <a:rPr lang="fr-FR" sz="2000" b="1">
                <a:ln w="0"/>
                <a:latin typeface="+mn-lt"/>
              </a:rPr>
              <a:t>Lancer un groupe de travail pour la révision du guide</a:t>
            </a:r>
          </a:p>
          <a:p>
            <a:pPr marL="0" algn="just" defTabSz="914400"/>
            <a:endParaRPr lang="fr-FR" sz="1600">
              <a:ln w="0"/>
              <a:latin typeface="+mn-lt"/>
            </a:endParaRPr>
          </a:p>
        </p:txBody>
      </p:sp>
      <p:grpSp>
        <p:nvGrpSpPr>
          <p:cNvPr id="14" name="Groupe 13">
            <a:extLst>
              <a:ext uri="{FF2B5EF4-FFF2-40B4-BE49-F238E27FC236}">
                <a16:creationId xmlns:a16="http://schemas.microsoft.com/office/drawing/2014/main" id="{A46C44FD-EDAE-9A04-F1F9-6708610D2AE5}"/>
              </a:ext>
            </a:extLst>
          </p:cNvPr>
          <p:cNvGrpSpPr/>
          <p:nvPr/>
        </p:nvGrpSpPr>
        <p:grpSpPr>
          <a:xfrm>
            <a:off x="3850081" y="2769321"/>
            <a:ext cx="3281237" cy="476251"/>
            <a:chOff x="3665108" y="3790950"/>
            <a:chExt cx="3281237" cy="476251"/>
          </a:xfrm>
        </p:grpSpPr>
        <p:grpSp>
          <p:nvGrpSpPr>
            <p:cNvPr id="9" name="Groupe 8">
              <a:extLst>
                <a:ext uri="{FF2B5EF4-FFF2-40B4-BE49-F238E27FC236}">
                  <a16:creationId xmlns:a16="http://schemas.microsoft.com/office/drawing/2014/main" id="{1B1B6D76-2597-4845-3462-63275D251657}"/>
                </a:ext>
              </a:extLst>
            </p:cNvPr>
            <p:cNvGrpSpPr/>
            <p:nvPr/>
          </p:nvGrpSpPr>
          <p:grpSpPr>
            <a:xfrm>
              <a:off x="3665108" y="3790950"/>
              <a:ext cx="3281237" cy="476251"/>
              <a:chOff x="3665108" y="3790950"/>
              <a:chExt cx="3281237" cy="476251"/>
            </a:xfrm>
          </p:grpSpPr>
          <p:pic>
            <p:nvPicPr>
              <p:cNvPr id="7" name="Image 6">
                <a:extLst>
                  <a:ext uri="{FF2B5EF4-FFF2-40B4-BE49-F238E27FC236}">
                    <a16:creationId xmlns:a16="http://schemas.microsoft.com/office/drawing/2014/main" id="{205962DE-1D71-C488-AE2F-D5C2C2ED371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t="6168" b="57743"/>
              <a:stretch/>
            </p:blipFill>
            <p:spPr>
              <a:xfrm>
                <a:off x="3665108" y="3794235"/>
                <a:ext cx="3281237" cy="472966"/>
              </a:xfrm>
              <a:prstGeom prst="rect">
                <a:avLst/>
              </a:prstGeom>
            </p:spPr>
          </p:pic>
          <p:pic>
            <p:nvPicPr>
              <p:cNvPr id="8" name="Image 7">
                <a:extLst>
                  <a:ext uri="{FF2B5EF4-FFF2-40B4-BE49-F238E27FC236}">
                    <a16:creationId xmlns:a16="http://schemas.microsoft.com/office/drawing/2014/main" id="{B27418E1-3963-9DA0-D361-FB03387D93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29721" t="45065" r="2372" b="26866"/>
              <a:stretch/>
            </p:blipFill>
            <p:spPr>
              <a:xfrm>
                <a:off x="4628287" y="3790950"/>
                <a:ext cx="2228194" cy="367863"/>
              </a:xfrm>
              <a:prstGeom prst="rect">
                <a:avLst/>
              </a:prstGeom>
            </p:spPr>
          </p:pic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7988756-606B-5C8D-5B13-2A93C0B3FD9C}"/>
                </a:ext>
              </a:extLst>
            </p:cNvPr>
            <p:cNvSpPr/>
            <p:nvPr/>
          </p:nvSpPr>
          <p:spPr>
            <a:xfrm>
              <a:off x="4663554" y="3829041"/>
              <a:ext cx="1752403" cy="276999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fr-FR" sz="1200" b="0" cap="none" spc="0">
                  <a:ln w="0"/>
                  <a:solidFill>
                    <a:schemeClr val="tx1"/>
                  </a:solidFill>
                </a:rPr>
                <a:t>PRA – Condition normale</a:t>
              </a:r>
            </a:p>
          </p:txBody>
        </p:sp>
      </p:grpSp>
      <p:grpSp>
        <p:nvGrpSpPr>
          <p:cNvPr id="20" name="Groupe 19">
            <a:extLst>
              <a:ext uri="{FF2B5EF4-FFF2-40B4-BE49-F238E27FC236}">
                <a16:creationId xmlns:a16="http://schemas.microsoft.com/office/drawing/2014/main" id="{F1B9E56C-F911-4DE6-D791-5F7B9733F1C4}"/>
              </a:ext>
            </a:extLst>
          </p:cNvPr>
          <p:cNvGrpSpPr/>
          <p:nvPr/>
        </p:nvGrpSpPr>
        <p:grpSpPr>
          <a:xfrm>
            <a:off x="3840749" y="2769404"/>
            <a:ext cx="3281237" cy="1236280"/>
            <a:chOff x="6856481" y="3829041"/>
            <a:chExt cx="3281237" cy="1236280"/>
          </a:xfrm>
        </p:grpSpPr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AA89783A-CAE5-1FDB-D256-9E1E0DFF8F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42258"/>
            <a:stretch/>
          </p:blipFill>
          <p:spPr>
            <a:xfrm>
              <a:off x="6856481" y="4308577"/>
              <a:ext cx="3281237" cy="756744"/>
            </a:xfrm>
            <a:prstGeom prst="rect">
              <a:avLst/>
            </a:prstGeom>
          </p:spPr>
        </p:pic>
        <p:grpSp>
          <p:nvGrpSpPr>
            <p:cNvPr id="15" name="Groupe 14">
              <a:extLst>
                <a:ext uri="{FF2B5EF4-FFF2-40B4-BE49-F238E27FC236}">
                  <a16:creationId xmlns:a16="http://schemas.microsoft.com/office/drawing/2014/main" id="{6056B30A-31F3-F784-C961-EB146A87CD3C}"/>
                </a:ext>
              </a:extLst>
            </p:cNvPr>
            <p:cNvGrpSpPr/>
            <p:nvPr/>
          </p:nvGrpSpPr>
          <p:grpSpPr>
            <a:xfrm>
              <a:off x="6856481" y="3829041"/>
              <a:ext cx="3281237" cy="476251"/>
              <a:chOff x="3665108" y="3790950"/>
              <a:chExt cx="3281237" cy="476251"/>
            </a:xfrm>
          </p:grpSpPr>
          <p:grpSp>
            <p:nvGrpSpPr>
              <p:cNvPr id="16" name="Groupe 15">
                <a:extLst>
                  <a:ext uri="{FF2B5EF4-FFF2-40B4-BE49-F238E27FC236}">
                    <a16:creationId xmlns:a16="http://schemas.microsoft.com/office/drawing/2014/main" id="{64624071-8DF3-4D50-7768-F2DAB876099B}"/>
                  </a:ext>
                </a:extLst>
              </p:cNvPr>
              <p:cNvGrpSpPr/>
              <p:nvPr/>
            </p:nvGrpSpPr>
            <p:grpSpPr>
              <a:xfrm>
                <a:off x="3665108" y="3790950"/>
                <a:ext cx="3281237" cy="476251"/>
                <a:chOff x="3665108" y="3790950"/>
                <a:chExt cx="3281237" cy="476251"/>
              </a:xfrm>
            </p:grpSpPr>
            <p:pic>
              <p:nvPicPr>
                <p:cNvPr id="18" name="Image 17">
                  <a:extLst>
                    <a:ext uri="{FF2B5EF4-FFF2-40B4-BE49-F238E27FC236}">
                      <a16:creationId xmlns:a16="http://schemas.microsoft.com/office/drawing/2014/main" id="{77C6946B-1E92-FE8D-C06B-71DA64A627C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t="6168" b="57743"/>
                <a:stretch/>
              </p:blipFill>
              <p:spPr>
                <a:xfrm>
                  <a:off x="3665108" y="3794235"/>
                  <a:ext cx="3281237" cy="472966"/>
                </a:xfrm>
                <a:prstGeom prst="rect">
                  <a:avLst/>
                </a:prstGeom>
              </p:spPr>
            </p:pic>
            <p:pic>
              <p:nvPicPr>
                <p:cNvPr id="19" name="Image 18">
                  <a:extLst>
                    <a:ext uri="{FF2B5EF4-FFF2-40B4-BE49-F238E27FC236}">
                      <a16:creationId xmlns:a16="http://schemas.microsoft.com/office/drawing/2014/main" id="{1A48A7C0-BAB9-5E45-2BB4-7CB4C884FA7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29721" t="45065" r="2372" b="26866"/>
                <a:stretch/>
              </p:blipFill>
              <p:spPr>
                <a:xfrm>
                  <a:off x="4628287" y="3790950"/>
                  <a:ext cx="2228194" cy="367863"/>
                </a:xfrm>
                <a:prstGeom prst="rect">
                  <a:avLst/>
                </a:prstGeom>
              </p:spPr>
            </p:pic>
          </p:grp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A2E6115-DF81-560E-7F7A-1DE4FE3DE3B2}"/>
                  </a:ext>
                </a:extLst>
              </p:cNvPr>
              <p:cNvSpPr/>
              <p:nvPr/>
            </p:nvSpPr>
            <p:spPr>
              <a:xfrm>
                <a:off x="4873261" y="3829041"/>
                <a:ext cx="1332994" cy="276999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fr-FR" sz="1200" b="0" cap="none" spc="0">
                    <a:ln w="0"/>
                    <a:solidFill>
                      <a:schemeClr val="tx1"/>
                    </a:solidFill>
                  </a:rPr>
                  <a:t>IMP - Impraticable</a:t>
                </a:r>
              </a:p>
            </p:txBody>
          </p:sp>
        </p:grpSp>
      </p:grpSp>
      <p:pic>
        <p:nvPicPr>
          <p:cNvPr id="1026" name="Picture 2" descr="ENASIS : Réunion du comité pédagogique - Valabre">
            <a:extLst>
              <a:ext uri="{FF2B5EF4-FFF2-40B4-BE49-F238E27FC236}">
                <a16:creationId xmlns:a16="http://schemas.microsoft.com/office/drawing/2014/main" id="{11DAC7E6-DD5E-90A1-455A-622220F121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232" y="1992136"/>
            <a:ext cx="1257786" cy="42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19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023" y="1517218"/>
            <a:ext cx="9577953" cy="2387600"/>
          </a:xfrm>
        </p:spPr>
        <p:txBody>
          <a:bodyPr/>
          <a:lstStyle/>
          <a:p>
            <a:r>
              <a:rPr lang="fr-FR" sz="5400">
                <a:effectLst/>
                <a:ea typeface="Calibri" panose="020F0502020204030204" pitchFamily="34" charset="0"/>
                <a:cs typeface="Aptos" panose="020B0004020202020204" pitchFamily="34" charset="0"/>
              </a:rPr>
              <a:t>Merci de votre </a:t>
            </a:r>
            <a:br>
              <a:rPr lang="fr-FR" sz="5400">
                <a:effectLst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fr-FR" sz="5400">
                <a:effectLst/>
                <a:ea typeface="Calibri" panose="020F0502020204030204" pitchFamily="34" charset="0"/>
                <a:cs typeface="Aptos" panose="020B0004020202020204" pitchFamily="34" charset="0"/>
              </a:rPr>
              <a:t>attention</a:t>
            </a:r>
            <a:endParaRPr lang="fr-FR" sz="5400" b="0"/>
          </a:p>
        </p:txBody>
      </p:sp>
    </p:spTree>
    <p:extLst>
      <p:ext uri="{BB962C8B-B14F-4D97-AF65-F5344CB8AC3E}">
        <p14:creationId xmlns:p14="http://schemas.microsoft.com/office/powerpoint/2010/main" val="38921751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CE78EF4-6466-5C1F-D2D1-B7CADDEA2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169" y="1688753"/>
            <a:ext cx="9079349" cy="2387600"/>
          </a:xfrm>
        </p:spPr>
        <p:txBody>
          <a:bodyPr/>
          <a:lstStyle/>
          <a:p>
            <a:r>
              <a:rPr lang="fr-FR"/>
              <a:t>Principales nouveautés </a:t>
            </a:r>
            <a:br>
              <a:rPr lang="fr-FR"/>
            </a:br>
            <a:r>
              <a:rPr lang="fr-FR"/>
              <a:t>suite à la loi 2023-580 </a:t>
            </a:r>
            <a:br>
              <a:rPr lang="fr-FR"/>
            </a:br>
            <a:r>
              <a:rPr lang="fr-FR"/>
              <a:t>du 10 juillet 2023</a:t>
            </a:r>
          </a:p>
        </p:txBody>
      </p:sp>
    </p:spTree>
    <p:extLst>
      <p:ext uri="{BB962C8B-B14F-4D97-AF65-F5344CB8AC3E}">
        <p14:creationId xmlns:p14="http://schemas.microsoft.com/office/powerpoint/2010/main" val="196253152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sz="2800" b="1"/>
              <a:t>Loi visant à renforcer la prévention et la lutte contre l'intensification et l'extension du risque incendie</a:t>
            </a:r>
            <a:br>
              <a:rPr lang="fr-FR" sz="2800" b="1"/>
            </a:br>
            <a:endParaRPr lang="fr-FR" sz="2800"/>
          </a:p>
        </p:txBody>
      </p:sp>
      <p:sp>
        <p:nvSpPr>
          <p:cNvPr id="5" name="Espace réservé du contenu 4">
            <a:extLst>
              <a:ext uri="{FF2B5EF4-FFF2-40B4-BE49-F238E27FC236}">
                <a16:creationId xmlns:a16="http://schemas.microsoft.com/office/drawing/2014/main" id="{08022DF6-01E6-4A42-7426-07AA131AE1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984" y="1347216"/>
            <a:ext cx="9272016" cy="5510784"/>
          </a:xfrm>
          <a:solidFill>
            <a:schemeClr val="bg1"/>
          </a:solidFill>
        </p:spPr>
        <p:txBody>
          <a:bodyPr/>
          <a:lstStyle/>
          <a:p>
            <a:r>
              <a:rPr lang="fr-FR" sz="1800" b="1"/>
              <a:t>Stratégie nationale sur la gestion du risque incendie </a:t>
            </a:r>
            <a:r>
              <a:rPr lang="fr-FR" sz="1800"/>
              <a:t>(1</a:t>
            </a:r>
            <a:r>
              <a:rPr lang="fr-FR" sz="1800" baseline="30000"/>
              <a:t>er</a:t>
            </a:r>
            <a:r>
              <a:rPr lang="fr-FR" sz="1800"/>
              <a:t> article de la loi)</a:t>
            </a:r>
          </a:p>
          <a:p>
            <a:endParaRPr lang="fr-FR" sz="1800" b="1"/>
          </a:p>
          <a:p>
            <a:r>
              <a:rPr lang="fr-FR" sz="1800" b="1"/>
              <a:t>Classement des massifs à risque par arrêté interministériel du 06/02/2024</a:t>
            </a:r>
          </a:p>
          <a:p>
            <a:r>
              <a:rPr lang="fr-FR" sz="1800"/>
              <a:t>Déclinaison du PPFCI en plans de massifs</a:t>
            </a:r>
          </a:p>
          <a:p>
            <a:r>
              <a:rPr lang="fr-FR" sz="1800"/>
              <a:t>Servitude DFCI sur toutes les pistes (avant le 1</a:t>
            </a:r>
            <a:r>
              <a:rPr lang="fr-FR" sz="1800" baseline="30000"/>
              <a:t>er</a:t>
            </a:r>
            <a:r>
              <a:rPr lang="fr-FR" sz="1800"/>
              <a:t> janvier 2028)</a:t>
            </a:r>
            <a:br>
              <a:rPr lang="fr-FR" sz="1800"/>
            </a:br>
            <a:endParaRPr lang="fr-FR" sz="1800"/>
          </a:p>
          <a:p>
            <a:endParaRPr lang="fr-FR" sz="1800"/>
          </a:p>
          <a:p>
            <a:r>
              <a:rPr lang="fr-FR" sz="1800" b="1"/>
              <a:t>Carte de sensibilité au danger des feux de forêts et de végétation             (L. 567-8 CE)</a:t>
            </a:r>
          </a:p>
          <a:p>
            <a:r>
              <a:rPr lang="fr-FR" sz="1800"/>
              <a:t>Liste des communes exposées à un danger élevé ou très élevé de feux de forêt ou de végétation (arrêté interministériel fin 2024)</a:t>
            </a:r>
          </a:p>
          <a:p>
            <a:r>
              <a:rPr lang="fr-FR" sz="1800"/>
              <a:t> PRIFF simplifié (décret CE séance 26 mars 2024)</a:t>
            </a:r>
          </a:p>
          <a:p>
            <a:pPr marL="0" indent="0">
              <a:buNone/>
            </a:pPr>
            <a:endParaRPr lang="fr-FR" sz="1800"/>
          </a:p>
          <a:p>
            <a:r>
              <a:rPr lang="fr-FR" sz="1800"/>
              <a:t>Institution d'une </a:t>
            </a:r>
            <a:r>
              <a:rPr lang="fr-FR" sz="1800" b="1"/>
              <a:t>journée nationale de la résilience </a:t>
            </a:r>
            <a:r>
              <a:rPr lang="fr-FR" sz="1800"/>
              <a:t>en vue d’assurer la préparation de la population face aux risques naturels ou technologiques (DCE prévu fin juin 2024) </a:t>
            </a:r>
            <a:br>
              <a:rPr lang="fr-FR" sz="1800"/>
            </a:br>
            <a:br>
              <a:rPr lang="fr-FR" sz="1800"/>
            </a:br>
            <a:br>
              <a:rPr lang="fr-FR" sz="1800"/>
            </a:br>
            <a:endParaRPr lang="fr-FR" sz="1800"/>
          </a:p>
        </p:txBody>
      </p:sp>
    </p:spTree>
    <p:extLst>
      <p:ext uri="{BB962C8B-B14F-4D97-AF65-F5344CB8AC3E}">
        <p14:creationId xmlns:p14="http://schemas.microsoft.com/office/powerpoint/2010/main" val="169507204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  <p:sp>
        <p:nvSpPr>
          <p:cNvPr id="5" name="Espace réservé du contenu 4">
            <a:extLst>
              <a:ext uri="{FF2B5EF4-FFF2-40B4-BE49-F238E27FC236}">
                <a16:creationId xmlns:a16="http://schemas.microsoft.com/office/drawing/2014/main" id="{08022DF6-01E6-4A42-7426-07AA131AE1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984" y="1504949"/>
            <a:ext cx="9272016" cy="5057775"/>
          </a:xfrm>
          <a:solidFill>
            <a:schemeClr val="bg1"/>
          </a:solidFill>
        </p:spPr>
        <p:txBody>
          <a:bodyPr/>
          <a:lstStyle/>
          <a:p>
            <a:r>
              <a:rPr lang="fr-FR" sz="2000"/>
              <a:t>Modalité élaboration et consultation de la </a:t>
            </a:r>
            <a:r>
              <a:rPr lang="fr-FR" sz="2000" b="1"/>
              <a:t>carte des équipements DFCI  </a:t>
            </a:r>
            <a:r>
              <a:rPr lang="fr-FR" sz="2000"/>
              <a:t>avant le 1</a:t>
            </a:r>
            <a:r>
              <a:rPr lang="fr-FR" sz="2000" baseline="30000"/>
              <a:t>er</a:t>
            </a:r>
            <a:r>
              <a:rPr lang="fr-FR" sz="2000"/>
              <a:t> janvier 2026 -</a:t>
            </a:r>
            <a:r>
              <a:rPr lang="fr-FR" sz="2000" b="1"/>
              <a:t> </a:t>
            </a:r>
            <a:r>
              <a:rPr lang="fr-FR" sz="2000"/>
              <a:t>(L. 153-9 CF + décret 29/03/2024)</a:t>
            </a:r>
          </a:p>
          <a:p>
            <a:r>
              <a:rPr lang="fr-FR" sz="2000"/>
              <a:t>Intégration du risque incendie dans les schémas départementaux d’analyse et de couverture des risques (</a:t>
            </a:r>
            <a:r>
              <a:rPr lang="fr-FR" sz="2000" b="1"/>
              <a:t>SDACR</a:t>
            </a:r>
            <a:r>
              <a:rPr lang="fr-FR" sz="2000"/>
              <a:t>) (L. 766-2 CSI) </a:t>
            </a:r>
          </a:p>
          <a:p>
            <a:endParaRPr lang="fr-FR" sz="2000"/>
          </a:p>
          <a:p>
            <a:r>
              <a:rPr lang="fr-FR" sz="2000"/>
              <a:t>Abaissement du seuil des plans simples de gestion (</a:t>
            </a:r>
            <a:r>
              <a:rPr lang="fr-FR" sz="2000" b="1"/>
              <a:t>PSG</a:t>
            </a:r>
            <a:r>
              <a:rPr lang="fr-FR" sz="2000"/>
              <a:t>)</a:t>
            </a:r>
            <a:r>
              <a:rPr lang="fr-FR" sz="2000" b="1"/>
              <a:t> à 20 ha </a:t>
            </a:r>
            <a:r>
              <a:rPr lang="fr-FR" sz="2000"/>
              <a:t>(R.312-6 et R.312-19 CF + DCE MASA)</a:t>
            </a:r>
          </a:p>
          <a:p>
            <a:pPr marL="0" indent="0">
              <a:buNone/>
            </a:pPr>
            <a:endParaRPr lang="fr-FR" sz="2000"/>
          </a:p>
          <a:p>
            <a:r>
              <a:rPr lang="fr-FR" sz="2000"/>
              <a:t>Contrat de </a:t>
            </a:r>
            <a:r>
              <a:rPr lang="fr-FR" sz="2000" b="1"/>
              <a:t>coupure agricole </a:t>
            </a:r>
            <a:r>
              <a:rPr lang="fr-FR" sz="2000"/>
              <a:t>(L. 341-2 CF)</a:t>
            </a:r>
          </a:p>
          <a:p>
            <a:pPr marL="0" indent="0">
              <a:buNone/>
            </a:pPr>
            <a:r>
              <a:rPr lang="fr-FR" sz="2000">
                <a:sym typeface="Wingdings" panose="05000000000000000000" pitchFamily="2" charset="2"/>
              </a:rPr>
              <a:t> Décret à venir : permettre la mise en culture/le pastoralisme sans passer par une procédure « défrichement », là où celle-ci aurait été requise lorsqu’un intérêt DFCI est reconnu à la coupure agricole dans le PDPFCI, grâce à la signature de contrats de mise en valeur agricole/pastorale</a:t>
            </a:r>
            <a:endParaRPr lang="fr-FR" sz="2000"/>
          </a:p>
        </p:txBody>
      </p:sp>
    </p:spTree>
    <p:extLst>
      <p:ext uri="{BB962C8B-B14F-4D97-AF65-F5344CB8AC3E}">
        <p14:creationId xmlns:p14="http://schemas.microsoft.com/office/powerpoint/2010/main" val="204804319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u contenu 4">
            <a:extLst>
              <a:ext uri="{FF2B5EF4-FFF2-40B4-BE49-F238E27FC236}">
                <a16:creationId xmlns:a16="http://schemas.microsoft.com/office/drawing/2014/main" id="{08022DF6-01E6-4A42-7426-07AA131AE1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984" y="1040318"/>
            <a:ext cx="9272016" cy="5817682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endParaRPr lang="fr-FR" sz="1800"/>
          </a:p>
          <a:p>
            <a:r>
              <a:rPr lang="fr-FR" sz="1800" b="1"/>
              <a:t>OLD</a:t>
            </a:r>
            <a:r>
              <a:rPr lang="fr-FR" sz="1800"/>
              <a:t> : </a:t>
            </a:r>
          </a:p>
          <a:p>
            <a:pPr marL="0" indent="0">
              <a:buNone/>
            </a:pPr>
            <a:endParaRPr lang="fr-FR" sz="1800"/>
          </a:p>
          <a:p>
            <a:pPr>
              <a:buFontTx/>
              <a:buChar char="-"/>
            </a:pPr>
            <a:r>
              <a:rPr lang="fr-FR" sz="1800"/>
              <a:t>les périmètres des terrains concernés par des OLD sont indiqués sur un ou plusieurs documents graphiques et </a:t>
            </a:r>
            <a:r>
              <a:rPr lang="fr-FR" sz="1800" b="1"/>
              <a:t>annexés au document d’urbanisme</a:t>
            </a:r>
            <a:r>
              <a:rPr lang="fr-FR" sz="1800"/>
              <a:t> de la commune (Décret en CE - séance 12 mars 2024) + abrogation R. 134-6 du CF</a:t>
            </a:r>
          </a:p>
          <a:p>
            <a:pPr>
              <a:buFontTx/>
              <a:buChar char="-"/>
            </a:pPr>
            <a:endParaRPr lang="fr-FR" sz="1800"/>
          </a:p>
          <a:p>
            <a:pPr>
              <a:buFontTx/>
              <a:buChar char="-"/>
            </a:pPr>
            <a:r>
              <a:rPr lang="fr-FR" sz="1800"/>
              <a:t>Affichage info OLD (L.134-16 CF) dans :</a:t>
            </a:r>
          </a:p>
          <a:p>
            <a:pPr marL="0" indent="0">
              <a:buNone/>
            </a:pPr>
            <a:r>
              <a:rPr lang="fr-FR" sz="1800"/>
              <a:t>	- Information acquéreur locataire (</a:t>
            </a:r>
            <a:r>
              <a:rPr lang="fr-FR" sz="1800" b="1"/>
              <a:t>IAL</a:t>
            </a:r>
            <a:r>
              <a:rPr lang="fr-FR" sz="1800"/>
              <a:t>) (décret simple - CNEN 16/03/24)</a:t>
            </a:r>
          </a:p>
          <a:p>
            <a:pPr marL="0" indent="0">
              <a:buNone/>
            </a:pPr>
            <a:r>
              <a:rPr lang="fr-FR" sz="1800"/>
              <a:t>	- lors de la </a:t>
            </a:r>
            <a:r>
              <a:rPr lang="fr-FR" sz="1800" b="1"/>
              <a:t>mutation de foncier </a:t>
            </a:r>
            <a:r>
              <a:rPr lang="fr-FR" sz="1800"/>
              <a:t>(ex : vente) (décret 29/04/24)</a:t>
            </a:r>
          </a:p>
          <a:p>
            <a:pPr>
              <a:buFontTx/>
              <a:buChar char="-"/>
            </a:pPr>
            <a:endParaRPr lang="fr-FR" sz="1800"/>
          </a:p>
          <a:p>
            <a:pPr>
              <a:buFontTx/>
              <a:buChar char="-"/>
            </a:pPr>
            <a:r>
              <a:rPr lang="fr-FR" sz="1800" b="1"/>
              <a:t>Opération groupée </a:t>
            </a:r>
            <a:r>
              <a:rPr lang="fr-FR" sz="1800"/>
              <a:t>de mise en œuvre des OLD - Recueil de l’accord écrit ou tacite du propriétaire - L. 131-14 CF (DS MASA– CNEN 7 mars 2023)</a:t>
            </a:r>
          </a:p>
          <a:p>
            <a:pPr marL="0" indent="0">
              <a:buNone/>
            </a:pPr>
            <a:endParaRPr lang="fr-FR" sz="1800"/>
          </a:p>
          <a:p>
            <a:pPr>
              <a:buFontTx/>
              <a:buChar char="-"/>
            </a:pPr>
            <a:r>
              <a:rPr lang="fr-FR" sz="1800" b="1"/>
              <a:t>Articulation OLD / espèces protégées </a:t>
            </a:r>
            <a:r>
              <a:rPr lang="fr-FR" sz="1800"/>
              <a:t>- L. 131-10 CF (arrêté interministériel – 29/03/2024) </a:t>
            </a:r>
            <a:br>
              <a:rPr lang="fr-FR" sz="1800"/>
            </a:br>
            <a:endParaRPr lang="fr-FR" sz="180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1260857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8430452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091184"/>
            <a:ext cx="3950208" cy="2444496"/>
          </a:xfrm>
          <a:solidFill>
            <a:schemeClr val="bg1"/>
          </a:solidFill>
        </p:spPr>
        <p:txBody>
          <a:bodyPr/>
          <a:lstStyle/>
          <a:p>
            <a:pPr marL="0" indent="0">
              <a:lnSpc>
                <a:spcPct val="150000"/>
              </a:lnSpc>
            </a:pPr>
            <a:r>
              <a:rPr lang="fr-FR" sz="1800" b="1"/>
              <a:t>Classement réglementaire des territoires exposés au risque d'incendie de forêt entrainant l'application des Obligations Légales de Débroussaillement</a:t>
            </a:r>
            <a:r>
              <a:rPr lang="fr-FR" sz="1800"/>
              <a:t> </a:t>
            </a:r>
            <a:br>
              <a:rPr lang="fr-FR" sz="1800"/>
            </a:br>
            <a:endParaRPr lang="fr-FR" sz="1800"/>
          </a:p>
        </p:txBody>
      </p:sp>
      <p:pic>
        <p:nvPicPr>
          <p:cNvPr id="2" name="Imag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805" y="0"/>
            <a:ext cx="612582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3907537"/>
            <a:ext cx="3785616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sz="1200"/>
              <a:t>Attention, cette carte fait apparaitre les communes comportant des massifs où les OLD s'appliquent. Cela ne signifie pas que l'intégralité de la commune relève des OLD.</a:t>
            </a:r>
          </a:p>
          <a:p>
            <a:endParaRPr lang="fr-FR" sz="1200"/>
          </a:p>
          <a:p>
            <a:r>
              <a:rPr lang="fr-FR" sz="1200"/>
              <a:t>Les modalités législatives applicables aux territoires classés au titre des articles L132-1 et L133-1 du code forestier sont identiques. Cependant, elles diffèrent pour les territoires où les OLD sont rendues applicables au titre du L131-6 du code forestier (le débroussaillement chez autrui n'y est pas systématiques, ni les OLD linéaires).</a:t>
            </a:r>
          </a:p>
          <a:p>
            <a:endParaRPr lang="fr-FR" sz="1200"/>
          </a:p>
          <a:p>
            <a:r>
              <a:rPr lang="fr-FR" sz="1200" b="1"/>
              <a:t>Les modalités techniques sont toujours définies par des arrêtés préfectoraux </a:t>
            </a:r>
          </a:p>
        </p:txBody>
      </p:sp>
      <p:sp>
        <p:nvSpPr>
          <p:cNvPr id="6" name="ZoneTexte 5"/>
          <p:cNvSpPr txBox="1"/>
          <p:nvPr/>
        </p:nvSpPr>
        <p:spPr>
          <a:xfrm>
            <a:off x="4090416" y="298704"/>
            <a:ext cx="2987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Situation en février 2024</a:t>
            </a:r>
          </a:p>
        </p:txBody>
      </p:sp>
    </p:spTree>
    <p:extLst>
      <p:ext uri="{BB962C8B-B14F-4D97-AF65-F5344CB8AC3E}">
        <p14:creationId xmlns:p14="http://schemas.microsoft.com/office/powerpoint/2010/main" val="414411877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464" y="695637"/>
            <a:ext cx="8827008" cy="5311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40926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  <p:pic>
        <p:nvPicPr>
          <p:cNvPr id="2" name="Imag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0587"/>
            <a:ext cx="9906000" cy="3896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6667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13338"/>
            <a:ext cx="9906000" cy="3631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61587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3762"/>
            <a:ext cx="9906000" cy="389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381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  <p:pic>
        <p:nvPicPr>
          <p:cNvPr id="2" name="Imag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24356"/>
            <a:ext cx="9906000" cy="3209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85502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39335"/>
            <a:ext cx="9906000" cy="377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04228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  <p:pic>
        <p:nvPicPr>
          <p:cNvPr id="2" name="Imag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6586"/>
            <a:ext cx="9906000" cy="3464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6805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54F6C26E-0CC6-0074-9EAB-F5CC1D117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906000" cy="847725"/>
          </a:xfrm>
        </p:spPr>
        <p:txBody>
          <a:bodyPr/>
          <a:lstStyle/>
          <a:p>
            <a:pPr marL="0" indent="0"/>
            <a:r>
              <a:rPr lang="fr-FR" b="1"/>
              <a:t>Loi visant à renforcer la prévention et la lutte contre l'intensification et l'extension du risque incendie</a:t>
            </a:r>
            <a:br>
              <a:rPr lang="fr-FR" b="1"/>
            </a:br>
            <a:endParaRPr lang="fr-FR"/>
          </a:p>
        </p:txBody>
      </p:sp>
      <p:pic>
        <p:nvPicPr>
          <p:cNvPr id="2" name="Imag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39974"/>
            <a:ext cx="9906000" cy="297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54724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A22824DC-C7F1-71B9-2304-041DB73FE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607" y="1709260"/>
            <a:ext cx="9577953" cy="2387600"/>
          </a:xfrm>
        </p:spPr>
        <p:txBody>
          <a:bodyPr lIns="91440" tIns="45720" rIns="91440" bIns="45720" anchor="b"/>
          <a:lstStyle/>
          <a:p>
            <a:r>
              <a:rPr lang="fr-FR" sz="4000">
                <a:latin typeface="Montserrat ExtraBold"/>
                <a:ea typeface="Calibri"/>
              </a:rPr>
              <a:t>La fin de matinée approche...</a:t>
            </a:r>
            <a:br>
              <a:rPr lang="fr-FR" sz="4000">
                <a:latin typeface="Montserrat ExtraBold"/>
                <a:ea typeface="Calibri"/>
              </a:rPr>
            </a:br>
            <a:br>
              <a:rPr lang="fr-FR" sz="4000">
                <a:latin typeface="Montserrat ExtraBold"/>
                <a:ea typeface="Calibri"/>
              </a:rPr>
            </a:br>
            <a:r>
              <a:rPr lang="fr-FR" sz="4000">
                <a:latin typeface="Montserrat ExtraBold"/>
                <a:ea typeface="Calibri"/>
              </a:rPr>
              <a:t>Place aux discussions finales !</a:t>
            </a:r>
            <a:endParaRPr lang="fr-FR" sz="4000">
              <a:ea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156779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3EC83CDE-9D99-FAE3-6781-F5279DDBAA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024739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859E2BC5A4604BA7D50A72D1DCDCB8" ma:contentTypeVersion="14" ma:contentTypeDescription="Crée un document." ma:contentTypeScope="" ma:versionID="168b961854fb45079418a854309a7e05">
  <xsd:schema xmlns:xsd="http://www.w3.org/2001/XMLSchema" xmlns:xs="http://www.w3.org/2001/XMLSchema" xmlns:p="http://schemas.microsoft.com/office/2006/metadata/properties" xmlns:ns2="b1e6adf9-4073-4256-95f1-81b1fd7373a3" xmlns:ns3="b71156f7-67e0-477f-b388-c79f785e17e8" targetNamespace="http://schemas.microsoft.com/office/2006/metadata/properties" ma:root="true" ma:fieldsID="4c0f8462b8f555816d704d8f43213972" ns2:_="" ns3:_="">
    <xsd:import namespace="b1e6adf9-4073-4256-95f1-81b1fd7373a3"/>
    <xsd:import namespace="b71156f7-67e0-477f-b388-c79f785e17e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6adf9-4073-4256-95f1-81b1fd7373a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Balises d’images" ma:readOnly="false" ma:fieldId="{5cf76f15-5ced-4ddc-b409-7134ff3c332f}" ma:taxonomyMulti="true" ma:sspId="aed7381f-aa44-481e-90d2-df0e4a4019a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1156f7-67e0-477f-b388-c79f785e17e8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33ca12f3-835f-493c-856a-e4bd85e05453}" ma:internalName="TaxCatchAll" ma:showField="CatchAllData" ma:web="b71156f7-67e0-477f-b388-c79f785e17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1e6adf9-4073-4256-95f1-81b1fd7373a3">
      <Terms xmlns="http://schemas.microsoft.com/office/infopath/2007/PartnerControls"/>
    </lcf76f155ced4ddcb4097134ff3c332f>
    <TaxCatchAll xmlns="b71156f7-67e0-477f-b388-c79f785e17e8" xsi:nil="true"/>
    <SharedWithUsers xmlns="b71156f7-67e0-477f-b388-c79f785e17e8">
      <UserInfo>
        <DisplayName>Claire RIGHI</DisplayName>
        <AccountId>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D5BD37B-0B95-4DDA-BA09-37D8C4997378}">
  <ds:schemaRefs>
    <ds:schemaRef ds:uri="b1e6adf9-4073-4256-95f1-81b1fd7373a3"/>
    <ds:schemaRef ds:uri="b71156f7-67e0-477f-b388-c79f785e17e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92BAA5C-3BB4-4045-8A26-169A80486181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dcmitype/"/>
    <ds:schemaRef ds:uri="http://www.w3.org/XML/1998/namespace"/>
    <ds:schemaRef ds:uri="http://purl.org/dc/terms/"/>
    <ds:schemaRef ds:uri="http://schemas.microsoft.com/office/2006/metadata/properties"/>
    <ds:schemaRef ds:uri="http://schemas.openxmlformats.org/package/2006/metadata/core-properties"/>
    <ds:schemaRef ds:uri="b71156f7-67e0-477f-b388-c79f785e17e8"/>
    <ds:schemaRef ds:uri="b1e6adf9-4073-4256-95f1-81b1fd7373a3"/>
  </ds:schemaRefs>
</ds:datastoreItem>
</file>

<file path=customXml/itemProps3.xml><?xml version="1.0" encoding="utf-8"?>
<ds:datastoreItem xmlns:ds="http://schemas.openxmlformats.org/officeDocument/2006/customXml" ds:itemID="{92A9B11B-55FB-4D3D-81D5-31EE1BE4D8A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2205</Words>
  <Application>Microsoft Office PowerPoint</Application>
  <PresentationFormat>Format A4 (210 x 297 mm)</PresentationFormat>
  <Paragraphs>407</Paragraphs>
  <Slides>64</Slides>
  <Notes>31</Notes>
  <HiddenSlides>0</HiddenSlides>
  <MMClips>4</MMClips>
  <ScaleCrop>false</ScaleCrop>
  <HeadingPairs>
    <vt:vector size="6" baseType="variant">
      <vt:variant>
        <vt:lpstr>Polices utilisées</vt:lpstr>
      </vt:variant>
      <vt:variant>
        <vt:i4>15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64</vt:i4>
      </vt:variant>
    </vt:vector>
  </HeadingPairs>
  <TitlesOfParts>
    <vt:vector size="80" baseType="lpstr">
      <vt:lpstr>Aptos</vt:lpstr>
      <vt:lpstr>Aptos Narrow</vt:lpstr>
      <vt:lpstr>Arial</vt:lpstr>
      <vt:lpstr>Calibri</vt:lpstr>
      <vt:lpstr>Fira Sans Extra Condensed Medium</vt:lpstr>
      <vt:lpstr>Lato Light</vt:lpstr>
      <vt:lpstr>Montserrat</vt:lpstr>
      <vt:lpstr>Montserrat ExtraBold</vt:lpstr>
      <vt:lpstr>Montserrat ExtraLight</vt:lpstr>
      <vt:lpstr>Montserrat Light</vt:lpstr>
      <vt:lpstr>Montserrat Medium</vt:lpstr>
      <vt:lpstr>Montserrat SemiBold</vt:lpstr>
      <vt:lpstr>Segoe UI</vt:lpstr>
      <vt:lpstr>Wingdings</vt:lpstr>
      <vt:lpstr>Wingdings,Sans-Serif</vt:lpstr>
      <vt:lpstr>Thème Office</vt:lpstr>
      <vt:lpstr>Présentation PowerPoint</vt:lpstr>
      <vt:lpstr>Présentation PowerPoint</vt:lpstr>
      <vt:lpstr>PROPOS INTRODUCTIFS DPFM</vt:lpstr>
      <vt:lpstr>ATLAS DFCI Et cartes grand format</vt:lpstr>
      <vt:lpstr>Atlas DFCI</vt:lpstr>
      <vt:lpstr>Atlas DFCI - démarche</vt:lpstr>
      <vt:lpstr>Atlas DFCI – ils se sont lancés en 2024</vt:lpstr>
      <vt:lpstr>Cartes grand format</vt:lpstr>
      <vt:lpstr>Merci de votre attention</vt:lpstr>
      <vt:lpstr>OPEN DFCI Des nouveautés en perspective </vt:lpstr>
      <vt:lpstr>Open DFCI sud - constat</vt:lpstr>
      <vt:lpstr>Open DFCI sud - orientations</vt:lpstr>
      <vt:lpstr>Open DFCI sud – axes de travail</vt:lpstr>
      <vt:lpstr>Open DFCI sud – faciliter l'usage OPS</vt:lpstr>
      <vt:lpstr>Open DFCI sud – faciliter l'accès admin</vt:lpstr>
      <vt:lpstr>Et si on repensait l'accès au portail?</vt:lpstr>
      <vt:lpstr>Et si on changeait d'échelle?</vt:lpstr>
      <vt:lpstr>Merci de votre attention</vt:lpstr>
      <vt:lpstr>BULLETIN DE RELEVE QUOTIDIEN FDF</vt:lpstr>
      <vt:lpstr>Qu’est-ce que le BRQ ?</vt:lpstr>
      <vt:lpstr>Présentation PowerPoint</vt:lpstr>
      <vt:lpstr>Format du BRQ</vt:lpstr>
      <vt:lpstr>Techniquement :</vt:lpstr>
      <vt:lpstr>Techniquement :</vt:lpstr>
      <vt:lpstr>Techniquement :</vt:lpstr>
      <vt:lpstr>Récapitulatif de l’intérêt du BRQ</vt:lpstr>
      <vt:lpstr>Merci pour votre attention</vt:lpstr>
      <vt:lpstr>Présentation PowerPoint</vt:lpstr>
      <vt:lpstr>Audit DFCI</vt:lpstr>
      <vt:lpstr>Contexte</vt:lpstr>
      <vt:lpstr>Lizmap Dataviz</vt:lpstr>
      <vt:lpstr>Outil « Statistiques sur les données »</vt:lpstr>
      <vt:lpstr>Outil « Statistiques sur les données »</vt:lpstr>
      <vt:lpstr>Outil « Statistiques sur les données »</vt:lpstr>
      <vt:lpstr>Résultats – Zone Sud </vt:lpstr>
      <vt:lpstr>Résultats – Zone Sud </vt:lpstr>
      <vt:lpstr>Filtre dans la popup parent</vt:lpstr>
      <vt:lpstr>Résultats – Départements</vt:lpstr>
      <vt:lpstr>Résultats – Massifs</vt:lpstr>
      <vt:lpstr>Résultats – Cartographie</vt:lpstr>
      <vt:lpstr>Résultats – Cartographie</vt:lpstr>
      <vt:lpstr>Filtre</vt:lpstr>
      <vt:lpstr>Conclusion</vt:lpstr>
      <vt:lpstr>Nécessaire contrôle qualité</vt:lpstr>
      <vt:lpstr>Le rapport d’audit, accès</vt:lpstr>
      <vt:lpstr>Le rapport d’audit, contenu</vt:lpstr>
      <vt:lpstr>Le rapport d’audit, et la géométrie?</vt:lpstr>
      <vt:lpstr>Plan d’action, les prochaines étapes. </vt:lpstr>
      <vt:lpstr>Merci de votre  attention</vt:lpstr>
      <vt:lpstr>Principales nouveautés  suite à la loi 2023-580  du 10 juillet 2023</vt:lpstr>
      <vt:lpstr>Loi visant à renforcer la prévention et la lutte contre l'intensification et l'extension du risque incendie </vt:lpstr>
      <vt:lpstr>Loi visant à renforcer la prévention et la lutte contre l'intensification et l'extension du risque incendie </vt:lpstr>
      <vt:lpstr>Loi visant à renforcer la prévention et la lutte contre l'intensification et l'extension du risque incendie </vt:lpstr>
      <vt:lpstr>Classement réglementaire des territoires exposés au risque d'incendie de forêt entrainant l'application des Obligations Légales de Débroussaillement  </vt:lpstr>
      <vt:lpstr>Présentation PowerPoint</vt:lpstr>
      <vt:lpstr>Loi visant à renforcer la prévention et la lutte contre l'intensification et l'extension du risque incendie </vt:lpstr>
      <vt:lpstr>Loi visant à renforcer la prévention et la lutte contre l'intensification et l'extension du risque incendie </vt:lpstr>
      <vt:lpstr>Loi visant à renforcer la prévention et la lutte contre l'intensification et l'extension du risque incendie </vt:lpstr>
      <vt:lpstr>Loi visant à renforcer la prévention et la lutte contre l'intensification et l'extension du risque incendie </vt:lpstr>
      <vt:lpstr>Loi visant à renforcer la prévention et la lutte contre l'intensification et l'extension du risque incendie </vt:lpstr>
      <vt:lpstr>Loi visant à renforcer la prévention et la lutte contre l'intensification et l'extension du risque incendie </vt:lpstr>
      <vt:lpstr>Loi visant à renforcer la prévention et la lutte contre l'intensification et l'extension du risque incendie </vt:lpstr>
      <vt:lpstr>La fin de matinée approche...  Place aux discussions finales !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Léo BATTESTI</dc:creator>
  <cp:lastModifiedBy>Adeline BELLET</cp:lastModifiedBy>
  <cp:revision>475</cp:revision>
  <dcterms:created xsi:type="dcterms:W3CDTF">2023-10-16T13:15:33Z</dcterms:created>
  <dcterms:modified xsi:type="dcterms:W3CDTF">2024-05-28T12:28:09Z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0x01010034859E2BC5A4604BA7D50A72D1DCDCB8</vt:lpwstr>
  </property>
  <property fmtid="{D5CDD505-2E9C-101B-9397-08002B2CF9AE}" pid="3" name="MediaServiceImageTags">
    <vt:lpwstr/>
  </property>
</Properties>
</file>